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4" d="100"/>
          <a:sy n="9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6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643068"/>
            <a:ext cx="6883837" cy="833199"/>
          </a:xfrm>
          <a:prstGeom prst="rect">
            <a:avLst/>
          </a:prstGeom>
          <a:noFill/>
          <a:ln/>
        </p:spPr>
        <p:txBody>
          <a:bodyPr wrap="non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Goals of Bioinformatics</a:t>
            </a:r>
            <a:endParaRPr lang="en-US" sz="5249" dirty="0"/>
          </a:p>
        </p:txBody>
      </p:sp>
      <p:sp>
        <p:nvSpPr>
          <p:cNvPr id="6" name="Text 2"/>
          <p:cNvSpPr/>
          <p:nvPr/>
        </p:nvSpPr>
        <p:spPr>
          <a:xfrm>
            <a:off x="6319599" y="3809524"/>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Bioinformatics aims to develop algorithms and statistical tools to extract meaningful insights from biological data. The field strives to improve our understanding of complex biological systems, such as genes and proteins, and to use this knowledge to benefit various areas, like healthcare, agriculture, and environmental sustainability.</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788075"/>
            <a:ext cx="5932051"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Scope of Bioinformatics</a:t>
            </a:r>
            <a:endParaRPr lang="en-US" sz="4374" dirty="0"/>
          </a:p>
        </p:txBody>
      </p:sp>
      <p:sp>
        <p:nvSpPr>
          <p:cNvPr id="6" name="Shape 2"/>
          <p:cNvSpPr/>
          <p:nvPr/>
        </p:nvSpPr>
        <p:spPr>
          <a:xfrm>
            <a:off x="1116568" y="1815703"/>
            <a:ext cx="99893" cy="5625703"/>
          </a:xfrm>
          <a:prstGeom prst="roundRect">
            <a:avLst>
              <a:gd name="adj" fmla="val 133462"/>
            </a:avLst>
          </a:prstGeom>
          <a:solidFill>
            <a:srgbClr val="EEEFF5"/>
          </a:solidFill>
          <a:ln/>
        </p:spPr>
      </p:sp>
      <p:sp>
        <p:nvSpPr>
          <p:cNvPr id="7" name="Shape 3"/>
          <p:cNvSpPr/>
          <p:nvPr/>
        </p:nvSpPr>
        <p:spPr>
          <a:xfrm>
            <a:off x="1416427" y="2189262"/>
            <a:ext cx="777597" cy="99893"/>
          </a:xfrm>
          <a:prstGeom prst="roundRect">
            <a:avLst>
              <a:gd name="adj" fmla="val 133462"/>
            </a:avLst>
          </a:prstGeom>
          <a:solidFill>
            <a:srgbClr val="EEEFF5"/>
          </a:solidFill>
          <a:ln/>
        </p:spPr>
      </p:sp>
      <p:sp>
        <p:nvSpPr>
          <p:cNvPr id="8" name="Shape 4"/>
          <p:cNvSpPr/>
          <p:nvPr/>
        </p:nvSpPr>
        <p:spPr>
          <a:xfrm>
            <a:off x="916484" y="1989296"/>
            <a:ext cx="499943" cy="499943"/>
          </a:xfrm>
          <a:prstGeom prst="roundRect">
            <a:avLst>
              <a:gd name="adj" fmla="val 26667"/>
            </a:avLst>
          </a:prstGeom>
          <a:solidFill>
            <a:srgbClr val="EEEFF5"/>
          </a:solidFill>
          <a:ln/>
        </p:spPr>
      </p:sp>
      <p:sp>
        <p:nvSpPr>
          <p:cNvPr id="9" name="Text 5"/>
          <p:cNvSpPr/>
          <p:nvPr/>
        </p:nvSpPr>
        <p:spPr>
          <a:xfrm>
            <a:off x="1107460" y="2030968"/>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10" name="Text 6"/>
          <p:cNvSpPr/>
          <p:nvPr/>
        </p:nvSpPr>
        <p:spPr>
          <a:xfrm>
            <a:off x="2388513" y="2037874"/>
            <a:ext cx="3346371"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Research and Development</a:t>
            </a:r>
            <a:endParaRPr lang="en-US" sz="2187" dirty="0"/>
          </a:p>
        </p:txBody>
      </p:sp>
      <p:sp>
        <p:nvSpPr>
          <p:cNvPr id="11" name="Text 7"/>
          <p:cNvSpPr/>
          <p:nvPr/>
        </p:nvSpPr>
        <p:spPr>
          <a:xfrm>
            <a:off x="2388513" y="2518291"/>
            <a:ext cx="7751088"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scope of bioinformatics extends to research and development in genomics, transcriptomics, proteomics, and metabolomics. It involves studying and interpreting large biological datasets, enabling the identification of genes, proteins, and pathways linked to diseases or environmental responses.</a:t>
            </a:r>
            <a:endParaRPr lang="en-US" sz="1750" dirty="0"/>
          </a:p>
        </p:txBody>
      </p:sp>
      <p:sp>
        <p:nvSpPr>
          <p:cNvPr id="12" name="Shape 8"/>
          <p:cNvSpPr/>
          <p:nvPr/>
        </p:nvSpPr>
        <p:spPr>
          <a:xfrm>
            <a:off x="1416427" y="5113199"/>
            <a:ext cx="777597" cy="99893"/>
          </a:xfrm>
          <a:prstGeom prst="roundRect">
            <a:avLst>
              <a:gd name="adj" fmla="val 133462"/>
            </a:avLst>
          </a:prstGeom>
          <a:solidFill>
            <a:srgbClr val="EEEFF5"/>
          </a:solidFill>
          <a:ln/>
        </p:spPr>
      </p:sp>
      <p:sp>
        <p:nvSpPr>
          <p:cNvPr id="13" name="Shape 9"/>
          <p:cNvSpPr/>
          <p:nvPr/>
        </p:nvSpPr>
        <p:spPr>
          <a:xfrm>
            <a:off x="916484" y="4913233"/>
            <a:ext cx="499943" cy="499943"/>
          </a:xfrm>
          <a:prstGeom prst="roundRect">
            <a:avLst>
              <a:gd name="adj" fmla="val 26667"/>
            </a:avLst>
          </a:prstGeom>
          <a:solidFill>
            <a:srgbClr val="EEEFF5"/>
          </a:solidFill>
          <a:ln/>
        </p:spPr>
      </p:sp>
      <p:sp>
        <p:nvSpPr>
          <p:cNvPr id="14" name="Text 10"/>
          <p:cNvSpPr/>
          <p:nvPr/>
        </p:nvSpPr>
        <p:spPr>
          <a:xfrm>
            <a:off x="1073051" y="4954905"/>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5" name="Text 11"/>
          <p:cNvSpPr/>
          <p:nvPr/>
        </p:nvSpPr>
        <p:spPr>
          <a:xfrm>
            <a:off x="2388513" y="4961811"/>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Data Analysis</a:t>
            </a:r>
            <a:endParaRPr lang="en-US" sz="2187" dirty="0"/>
          </a:p>
        </p:txBody>
      </p:sp>
      <p:sp>
        <p:nvSpPr>
          <p:cNvPr id="16" name="Text 12"/>
          <p:cNvSpPr/>
          <p:nvPr/>
        </p:nvSpPr>
        <p:spPr>
          <a:xfrm>
            <a:off x="2388513" y="5442228"/>
            <a:ext cx="7751088"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Another significant aspect of bioinformatics scope is the analysis of biological data using computational tools and algorithms. This includes sequence alignment, homology modeling, and molecular dynamics simulations, all of which contribute to the understanding of biological processes.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976908"/>
            <a:ext cx="7491055"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Applications of Bioinformatics</a:t>
            </a:r>
            <a:endParaRPr lang="en-US" sz="4374" dirty="0"/>
          </a:p>
        </p:txBody>
      </p:sp>
      <p:sp>
        <p:nvSpPr>
          <p:cNvPr id="5" name="Text 2"/>
          <p:cNvSpPr/>
          <p:nvPr/>
        </p:nvSpPr>
        <p:spPr>
          <a:xfrm>
            <a:off x="1760220" y="2226707"/>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Medical Diagnostics</a:t>
            </a:r>
            <a:endParaRPr lang="en-US" sz="2187" dirty="0"/>
          </a:p>
        </p:txBody>
      </p:sp>
      <p:sp>
        <p:nvSpPr>
          <p:cNvPr id="6" name="Text 3"/>
          <p:cNvSpPr/>
          <p:nvPr/>
        </p:nvSpPr>
        <p:spPr>
          <a:xfrm>
            <a:off x="1760220" y="2796064"/>
            <a:ext cx="3341608" cy="355401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Bioinformatics plays a crucial role in medical diagnostics, aiding in the identification and understanding of genetic diseases and personalized medicine. It enables the analysis of patient's genetic data, leading to more precise treatments and disease management.</a:t>
            </a:r>
            <a:endParaRPr lang="en-US" sz="1750" dirty="0"/>
          </a:p>
        </p:txBody>
      </p:sp>
      <p:sp>
        <p:nvSpPr>
          <p:cNvPr id="7" name="Text 4"/>
          <p:cNvSpPr/>
          <p:nvPr/>
        </p:nvSpPr>
        <p:spPr>
          <a:xfrm>
            <a:off x="5651421" y="2226707"/>
            <a:ext cx="3341608"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Agricultural Advancements</a:t>
            </a:r>
            <a:endParaRPr lang="en-US" sz="2187" dirty="0"/>
          </a:p>
        </p:txBody>
      </p:sp>
      <p:sp>
        <p:nvSpPr>
          <p:cNvPr id="8" name="Text 5"/>
          <p:cNvSpPr/>
          <p:nvPr/>
        </p:nvSpPr>
        <p:spPr>
          <a:xfrm>
            <a:off x="5651421" y="3143250"/>
            <a:ext cx="3341608" cy="355401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 agriculture, bioinformatics is applied to crop improvement, disease resistance, and the development of genetically modified organisms (GMOs) to enhance crop yield, nutritional quality, and resilience to environmental stress.</a:t>
            </a:r>
            <a:endParaRPr lang="en-US" sz="1750" dirty="0"/>
          </a:p>
        </p:txBody>
      </p:sp>
      <p:sp>
        <p:nvSpPr>
          <p:cNvPr id="9" name="Text 6"/>
          <p:cNvSpPr/>
          <p:nvPr/>
        </p:nvSpPr>
        <p:spPr>
          <a:xfrm>
            <a:off x="9542621" y="2226707"/>
            <a:ext cx="3341608"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Environmental Conservation</a:t>
            </a:r>
            <a:endParaRPr lang="en-US" sz="2187" dirty="0"/>
          </a:p>
        </p:txBody>
      </p:sp>
      <p:sp>
        <p:nvSpPr>
          <p:cNvPr id="10" name="Text 7"/>
          <p:cNvSpPr/>
          <p:nvPr/>
        </p:nvSpPr>
        <p:spPr>
          <a:xfrm>
            <a:off x="9542621" y="3143250"/>
            <a:ext cx="3341608" cy="3909417"/>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Bioinformatics tools are utilized to monitor and analyze biodiversity, ecosystem dynamics, and climate change impacts. This aids in creating strategies for conservation, sustainable resource management, and understanding the effects of environmental changes on species and habitats.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6" name="Text 2"/>
          <p:cNvSpPr/>
          <p:nvPr/>
        </p:nvSpPr>
        <p:spPr>
          <a:xfrm>
            <a:off x="1760220" y="1281113"/>
            <a:ext cx="7187803"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Limitations of Bioinformatics</a:t>
            </a:r>
            <a:endParaRPr lang="en-US" sz="4374" dirty="0"/>
          </a:p>
        </p:txBody>
      </p:sp>
      <p:sp>
        <p:nvSpPr>
          <p:cNvPr id="7" name="Shape 3"/>
          <p:cNvSpPr/>
          <p:nvPr/>
        </p:nvSpPr>
        <p:spPr>
          <a:xfrm>
            <a:off x="1760220" y="2482334"/>
            <a:ext cx="499943" cy="499943"/>
          </a:xfrm>
          <a:prstGeom prst="roundRect">
            <a:avLst>
              <a:gd name="adj" fmla="val 26667"/>
            </a:avLst>
          </a:prstGeom>
          <a:solidFill>
            <a:srgbClr val="EEEFF5"/>
          </a:solidFill>
          <a:ln/>
        </p:spPr>
      </p:sp>
      <p:sp>
        <p:nvSpPr>
          <p:cNvPr id="8" name="Text 4"/>
          <p:cNvSpPr/>
          <p:nvPr/>
        </p:nvSpPr>
        <p:spPr>
          <a:xfrm>
            <a:off x="1951196" y="2524006"/>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9" name="Text 5"/>
          <p:cNvSpPr/>
          <p:nvPr/>
        </p:nvSpPr>
        <p:spPr>
          <a:xfrm>
            <a:off x="2482334" y="255865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Data Accuracy</a:t>
            </a:r>
            <a:endParaRPr lang="en-US" sz="2187" dirty="0"/>
          </a:p>
        </p:txBody>
      </p:sp>
      <p:sp>
        <p:nvSpPr>
          <p:cNvPr id="10" name="Text 6"/>
          <p:cNvSpPr/>
          <p:nvPr/>
        </p:nvSpPr>
        <p:spPr>
          <a:xfrm>
            <a:off x="2482334" y="3039070"/>
            <a:ext cx="2833092" cy="3909417"/>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One of the limitations in bioinformatics is ensuring the accuracy of biological data. Factors such as sequencing errors, incomplete genome assemblies, and variations in experimental conditions can impact the reliability of results.</a:t>
            </a:r>
            <a:endParaRPr lang="en-US" sz="1750" dirty="0"/>
          </a:p>
        </p:txBody>
      </p:sp>
      <p:sp>
        <p:nvSpPr>
          <p:cNvPr id="11" name="Shape 7"/>
          <p:cNvSpPr/>
          <p:nvPr/>
        </p:nvSpPr>
        <p:spPr>
          <a:xfrm>
            <a:off x="5537597" y="2482334"/>
            <a:ext cx="499943" cy="499943"/>
          </a:xfrm>
          <a:prstGeom prst="roundRect">
            <a:avLst>
              <a:gd name="adj" fmla="val 26667"/>
            </a:avLst>
          </a:prstGeom>
          <a:solidFill>
            <a:srgbClr val="EEEFF5"/>
          </a:solidFill>
          <a:ln/>
        </p:spPr>
      </p:sp>
      <p:sp>
        <p:nvSpPr>
          <p:cNvPr id="12" name="Text 8"/>
          <p:cNvSpPr/>
          <p:nvPr/>
        </p:nvSpPr>
        <p:spPr>
          <a:xfrm>
            <a:off x="5694164" y="2524006"/>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3" name="Text 9"/>
          <p:cNvSpPr/>
          <p:nvPr/>
        </p:nvSpPr>
        <p:spPr>
          <a:xfrm>
            <a:off x="6259711" y="2558653"/>
            <a:ext cx="2833092"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Complexity of Biological Systems</a:t>
            </a:r>
            <a:endParaRPr lang="en-US" sz="2187" dirty="0"/>
          </a:p>
        </p:txBody>
      </p:sp>
      <p:sp>
        <p:nvSpPr>
          <p:cNvPr id="14" name="Text 10"/>
          <p:cNvSpPr/>
          <p:nvPr/>
        </p:nvSpPr>
        <p:spPr>
          <a:xfrm>
            <a:off x="6259711" y="3386257"/>
            <a:ext cx="2833092" cy="355401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intricate nature of biological systems presents a challenge in accurately modeling and understanding their behavior. This complexity requires development of advanced computational models and analytical tools.</a:t>
            </a:r>
            <a:endParaRPr lang="en-US" sz="1750" dirty="0"/>
          </a:p>
        </p:txBody>
      </p:sp>
      <p:sp>
        <p:nvSpPr>
          <p:cNvPr id="15" name="Shape 11"/>
          <p:cNvSpPr/>
          <p:nvPr/>
        </p:nvSpPr>
        <p:spPr>
          <a:xfrm>
            <a:off x="9314974" y="2482334"/>
            <a:ext cx="499943" cy="499943"/>
          </a:xfrm>
          <a:prstGeom prst="roundRect">
            <a:avLst>
              <a:gd name="adj" fmla="val 26667"/>
            </a:avLst>
          </a:prstGeom>
          <a:solidFill>
            <a:srgbClr val="EEEFF5"/>
          </a:solidFill>
          <a:ln/>
        </p:spPr>
      </p:sp>
      <p:sp>
        <p:nvSpPr>
          <p:cNvPr id="16" name="Text 12"/>
          <p:cNvSpPr/>
          <p:nvPr/>
        </p:nvSpPr>
        <p:spPr>
          <a:xfrm>
            <a:off x="9474875" y="2524006"/>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7" name="Text 13"/>
          <p:cNvSpPr/>
          <p:nvPr/>
        </p:nvSpPr>
        <p:spPr>
          <a:xfrm>
            <a:off x="10037088" y="255865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Ethical Considerations</a:t>
            </a:r>
            <a:endParaRPr lang="en-US" sz="2187" dirty="0"/>
          </a:p>
        </p:txBody>
      </p:sp>
      <p:sp>
        <p:nvSpPr>
          <p:cNvPr id="18" name="Text 14"/>
          <p:cNvSpPr/>
          <p:nvPr/>
        </p:nvSpPr>
        <p:spPr>
          <a:xfrm>
            <a:off x="10037088" y="3039070"/>
            <a:ext cx="2833092" cy="3909417"/>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Issues related to privacy, consent, and the implications of genetic information in bioinformatics research and applications are important limitations that need to be taken into account for responsible and ethical practices.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2083475"/>
            <a:ext cx="6745724"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Bioinformatics in Genomics</a:t>
            </a:r>
            <a:endParaRPr lang="en-US" sz="4374" dirty="0"/>
          </a:p>
        </p:txBody>
      </p:sp>
      <p:pic>
        <p:nvPicPr>
          <p:cNvPr id="5" name="Image 1" descr="preencoded.png"/>
          <p:cNvPicPr>
            <a:picLocks noChangeAspect="1"/>
          </p:cNvPicPr>
          <p:nvPr/>
        </p:nvPicPr>
        <p:blipFill>
          <a:blip r:embed="rId4"/>
          <a:stretch>
            <a:fillRect/>
          </a:stretch>
        </p:blipFill>
        <p:spPr>
          <a:xfrm>
            <a:off x="1760220" y="3222188"/>
            <a:ext cx="444341" cy="444341"/>
          </a:xfrm>
          <a:prstGeom prst="rect">
            <a:avLst/>
          </a:prstGeom>
        </p:spPr>
      </p:pic>
      <p:sp>
        <p:nvSpPr>
          <p:cNvPr id="6" name="Text 2"/>
          <p:cNvSpPr/>
          <p:nvPr/>
        </p:nvSpPr>
        <p:spPr>
          <a:xfrm>
            <a:off x="1760220" y="3888700"/>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Genome Sequencing</a:t>
            </a:r>
            <a:endParaRPr lang="en-US" sz="2187" dirty="0"/>
          </a:p>
        </p:txBody>
      </p:sp>
      <p:sp>
        <p:nvSpPr>
          <p:cNvPr id="7" name="Text 3"/>
          <p:cNvSpPr/>
          <p:nvPr/>
        </p:nvSpPr>
        <p:spPr>
          <a:xfrm>
            <a:off x="1760220" y="4369118"/>
            <a:ext cx="5388293"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Bioinformatics tools facilitate the assembly, alignment, and annotation of genomes, enabling the understanding of genetic variations, evolutionary relationships, and the identification of disease-causing mutations.</a:t>
            </a:r>
            <a:endParaRPr lang="en-US" sz="1750" dirty="0"/>
          </a:p>
        </p:txBody>
      </p:sp>
      <p:pic>
        <p:nvPicPr>
          <p:cNvPr id="8" name="Image 2" descr="preencoded.png"/>
          <p:cNvPicPr>
            <a:picLocks noChangeAspect="1"/>
          </p:cNvPicPr>
          <p:nvPr/>
        </p:nvPicPr>
        <p:blipFill>
          <a:blip r:embed="rId5"/>
          <a:stretch>
            <a:fillRect/>
          </a:stretch>
        </p:blipFill>
        <p:spPr>
          <a:xfrm>
            <a:off x="7481768" y="3222188"/>
            <a:ext cx="444341" cy="444341"/>
          </a:xfrm>
          <a:prstGeom prst="rect">
            <a:avLst/>
          </a:prstGeom>
        </p:spPr>
      </p:pic>
      <p:sp>
        <p:nvSpPr>
          <p:cNvPr id="9" name="Text 4"/>
          <p:cNvSpPr/>
          <p:nvPr/>
        </p:nvSpPr>
        <p:spPr>
          <a:xfrm>
            <a:off x="7481768" y="3888700"/>
            <a:ext cx="2788206"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Genomic Data Analysis</a:t>
            </a:r>
            <a:endParaRPr lang="en-US" sz="2187" dirty="0"/>
          </a:p>
        </p:txBody>
      </p:sp>
      <p:sp>
        <p:nvSpPr>
          <p:cNvPr id="10" name="Text 5"/>
          <p:cNvSpPr/>
          <p:nvPr/>
        </p:nvSpPr>
        <p:spPr>
          <a:xfrm>
            <a:off x="7481768" y="4369118"/>
            <a:ext cx="5388412"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analysis of large-scale genomic data using bioinformatics algorithms aids in characterizing gene function, regulatory elements, and pathways, contributing to advancements in personalized medicine and disease research.</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2016800"/>
            <a:ext cx="715006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Bioinformatics in Proteomics</a:t>
            </a:r>
            <a:endParaRPr lang="en-US" sz="4374" dirty="0"/>
          </a:p>
        </p:txBody>
      </p:sp>
      <p:sp>
        <p:nvSpPr>
          <p:cNvPr id="5" name="Shape 2"/>
          <p:cNvSpPr/>
          <p:nvPr/>
        </p:nvSpPr>
        <p:spPr>
          <a:xfrm>
            <a:off x="1760220" y="3155513"/>
            <a:ext cx="5443895" cy="3057168"/>
          </a:xfrm>
          <a:prstGeom prst="roundRect">
            <a:avLst>
              <a:gd name="adj" fmla="val 4361"/>
            </a:avLst>
          </a:prstGeom>
          <a:solidFill>
            <a:srgbClr val="EEEFF5"/>
          </a:solidFill>
          <a:ln/>
        </p:spPr>
      </p:sp>
      <p:sp>
        <p:nvSpPr>
          <p:cNvPr id="6" name="Text 3"/>
          <p:cNvSpPr/>
          <p:nvPr/>
        </p:nvSpPr>
        <p:spPr>
          <a:xfrm>
            <a:off x="1982391" y="3377684"/>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Protein Identification</a:t>
            </a:r>
            <a:endParaRPr lang="en-US" sz="2187" dirty="0"/>
          </a:p>
        </p:txBody>
      </p:sp>
      <p:sp>
        <p:nvSpPr>
          <p:cNvPr id="7" name="Text 4"/>
          <p:cNvSpPr/>
          <p:nvPr/>
        </p:nvSpPr>
        <p:spPr>
          <a:xfrm>
            <a:off x="1982391" y="3858101"/>
            <a:ext cx="4999553"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Bioinformatics tools are used for mass spectrometry data analysis to identify and characterize proteins, protein modifications, and protein-protein interactions essential for understanding cellular processes and disease mechanisms.</a:t>
            </a:r>
            <a:endParaRPr lang="en-US" sz="1750" dirty="0"/>
          </a:p>
        </p:txBody>
      </p:sp>
      <p:sp>
        <p:nvSpPr>
          <p:cNvPr id="8" name="Shape 5"/>
          <p:cNvSpPr/>
          <p:nvPr/>
        </p:nvSpPr>
        <p:spPr>
          <a:xfrm>
            <a:off x="7426285" y="3155513"/>
            <a:ext cx="5443895" cy="3057168"/>
          </a:xfrm>
          <a:prstGeom prst="roundRect">
            <a:avLst>
              <a:gd name="adj" fmla="val 4361"/>
            </a:avLst>
          </a:prstGeom>
          <a:solidFill>
            <a:srgbClr val="EEEFF5"/>
          </a:solidFill>
          <a:ln/>
        </p:spPr>
      </p:sp>
      <p:sp>
        <p:nvSpPr>
          <p:cNvPr id="9" name="Text 6"/>
          <p:cNvSpPr/>
          <p:nvPr/>
        </p:nvSpPr>
        <p:spPr>
          <a:xfrm>
            <a:off x="7648456" y="3377684"/>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Structural Modeling</a:t>
            </a:r>
            <a:endParaRPr lang="en-US" sz="2187" dirty="0"/>
          </a:p>
        </p:txBody>
      </p:sp>
      <p:sp>
        <p:nvSpPr>
          <p:cNvPr id="10" name="Text 7"/>
          <p:cNvSpPr/>
          <p:nvPr/>
        </p:nvSpPr>
        <p:spPr>
          <a:xfrm>
            <a:off x="7648456" y="3858101"/>
            <a:ext cx="4999553"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Structural bioinformatics techniques help in predicting the 3D structures of proteins, analyzing their functions, and designing drugs that target specific protein structures, leading to advancements in drug discovery and therapeutic interventions.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254562"/>
            <a:ext cx="8756333"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Bioinformatics in Structural Biology</a:t>
            </a:r>
            <a:endParaRPr lang="en-US" sz="4374" dirty="0"/>
          </a:p>
        </p:txBody>
      </p:sp>
      <p:pic>
        <p:nvPicPr>
          <p:cNvPr id="6" name="Image 2" descr="preencoded.png"/>
          <p:cNvPicPr>
            <a:picLocks noChangeAspect="1"/>
          </p:cNvPicPr>
          <p:nvPr/>
        </p:nvPicPr>
        <p:blipFill>
          <a:blip r:embed="rId5"/>
          <a:stretch>
            <a:fillRect/>
          </a:stretch>
        </p:blipFill>
        <p:spPr>
          <a:xfrm>
            <a:off x="4490799" y="2282190"/>
            <a:ext cx="1110972" cy="2346365"/>
          </a:xfrm>
          <a:prstGeom prst="rect">
            <a:avLst/>
          </a:prstGeom>
        </p:spPr>
      </p:pic>
      <p:sp>
        <p:nvSpPr>
          <p:cNvPr id="7" name="Text 2"/>
          <p:cNvSpPr/>
          <p:nvPr/>
        </p:nvSpPr>
        <p:spPr>
          <a:xfrm>
            <a:off x="5935028" y="2504361"/>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Structure Prediction</a:t>
            </a:r>
            <a:endParaRPr lang="en-US" sz="2187" dirty="0"/>
          </a:p>
        </p:txBody>
      </p:sp>
      <p:sp>
        <p:nvSpPr>
          <p:cNvPr id="8" name="Text 3"/>
          <p:cNvSpPr/>
          <p:nvPr/>
        </p:nvSpPr>
        <p:spPr>
          <a:xfrm>
            <a:off x="5935028" y="2984778"/>
            <a:ext cx="7862173"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Structural bioinformatics methods predict the 3D structure of proteins from their amino acid sequences, providing insights into their functions and interactions, aiding in drug design and understanding disease mechanisms.</a:t>
            </a:r>
            <a:endParaRPr lang="en-US" sz="1750" dirty="0"/>
          </a:p>
        </p:txBody>
      </p:sp>
      <p:pic>
        <p:nvPicPr>
          <p:cNvPr id="9" name="Image 3" descr="preencoded.png"/>
          <p:cNvPicPr>
            <a:picLocks noChangeAspect="1"/>
          </p:cNvPicPr>
          <p:nvPr/>
        </p:nvPicPr>
        <p:blipFill>
          <a:blip r:embed="rId6"/>
          <a:stretch>
            <a:fillRect/>
          </a:stretch>
        </p:blipFill>
        <p:spPr>
          <a:xfrm>
            <a:off x="4490799" y="4628555"/>
            <a:ext cx="1110972" cy="2346365"/>
          </a:xfrm>
          <a:prstGeom prst="rect">
            <a:avLst/>
          </a:prstGeom>
        </p:spPr>
      </p:pic>
      <p:sp>
        <p:nvSpPr>
          <p:cNvPr id="10" name="Text 4"/>
          <p:cNvSpPr/>
          <p:nvPr/>
        </p:nvSpPr>
        <p:spPr>
          <a:xfrm>
            <a:off x="5935028" y="4850725"/>
            <a:ext cx="340685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Protein-Ligand Interactions</a:t>
            </a:r>
            <a:endParaRPr lang="en-US" sz="2187" dirty="0"/>
          </a:p>
        </p:txBody>
      </p:sp>
      <p:sp>
        <p:nvSpPr>
          <p:cNvPr id="11" name="Text 5"/>
          <p:cNvSpPr/>
          <p:nvPr/>
        </p:nvSpPr>
        <p:spPr>
          <a:xfrm>
            <a:off x="5935028" y="5331143"/>
            <a:ext cx="7862173"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Bioinformatics tools analyze and predict the interactions between proteins and ligands, guiding the discovery and optimization of drug molecules, and facilitating the design of new therapeutic agents for various diseases.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1486733"/>
            <a:ext cx="8012668"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Bioinformatics in Drug Discovery</a:t>
            </a:r>
            <a:endParaRPr lang="en-US" sz="4374" dirty="0"/>
          </a:p>
        </p:txBody>
      </p:sp>
      <p:sp>
        <p:nvSpPr>
          <p:cNvPr id="5" name="Text 2"/>
          <p:cNvSpPr/>
          <p:nvPr/>
        </p:nvSpPr>
        <p:spPr>
          <a:xfrm>
            <a:off x="1982391" y="2766298"/>
            <a:ext cx="5106829" cy="355402"/>
          </a:xfrm>
          <a:prstGeom prst="rect">
            <a:avLst/>
          </a:prstGeom>
          <a:noFill/>
          <a:ln/>
        </p:spPr>
        <p:txBody>
          <a:bodyPr wrap="none" rtlCol="0" anchor="t"/>
          <a:lstStyle/>
          <a:p>
            <a:pPr marL="0" indent="0">
              <a:lnSpc>
                <a:spcPts val="2799"/>
              </a:lnSpc>
              <a:buNone/>
            </a:pPr>
            <a:r>
              <a:rPr lang="en-US" sz="1750" b="1" dirty="0">
                <a:solidFill>
                  <a:srgbClr val="272525"/>
                </a:solidFill>
                <a:latin typeface="Montserrat" pitchFamily="34" charset="0"/>
                <a:ea typeface="Montserrat" pitchFamily="34" charset="-122"/>
                <a:cs typeface="Montserrat" pitchFamily="34" charset="-120"/>
              </a:rPr>
              <a:t>Drug Target Identification</a:t>
            </a:r>
            <a:endParaRPr lang="en-US" sz="1750" dirty="0"/>
          </a:p>
        </p:txBody>
      </p:sp>
      <p:sp>
        <p:nvSpPr>
          <p:cNvPr id="6" name="Text 3"/>
          <p:cNvSpPr/>
          <p:nvPr/>
        </p:nvSpPr>
        <p:spPr>
          <a:xfrm>
            <a:off x="7541181" y="2766298"/>
            <a:ext cx="5106829"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Bioinformatics aids in identifying potential targets for drug intervention and designing molecules that interact with disease-related proteins, enabling the development of novel therapeutics.</a:t>
            </a:r>
            <a:endParaRPr lang="en-US" sz="1750" dirty="0"/>
          </a:p>
        </p:txBody>
      </p:sp>
      <p:sp>
        <p:nvSpPr>
          <p:cNvPr id="7" name="Shape 4"/>
          <p:cNvSpPr/>
          <p:nvPr/>
        </p:nvSpPr>
        <p:spPr>
          <a:xfrm>
            <a:off x="1760220" y="4684157"/>
            <a:ext cx="11109960" cy="2058710"/>
          </a:xfrm>
          <a:prstGeom prst="rect">
            <a:avLst/>
          </a:prstGeom>
          <a:solidFill>
            <a:srgbClr val="4B54FF">
              <a:alpha val="5000"/>
            </a:srgbClr>
          </a:solidFill>
          <a:ln/>
        </p:spPr>
      </p:sp>
      <p:sp>
        <p:nvSpPr>
          <p:cNvPr id="8" name="Text 5"/>
          <p:cNvSpPr/>
          <p:nvPr/>
        </p:nvSpPr>
        <p:spPr>
          <a:xfrm>
            <a:off x="1982391" y="4825008"/>
            <a:ext cx="5106829" cy="355402"/>
          </a:xfrm>
          <a:prstGeom prst="rect">
            <a:avLst/>
          </a:prstGeom>
          <a:noFill/>
          <a:ln/>
        </p:spPr>
        <p:txBody>
          <a:bodyPr wrap="none" rtlCol="0" anchor="t"/>
          <a:lstStyle/>
          <a:p>
            <a:pPr marL="0" indent="0">
              <a:lnSpc>
                <a:spcPts val="2799"/>
              </a:lnSpc>
              <a:buNone/>
            </a:pPr>
            <a:r>
              <a:rPr lang="en-US" sz="1750" b="1" dirty="0">
                <a:solidFill>
                  <a:srgbClr val="272525"/>
                </a:solidFill>
                <a:latin typeface="Montserrat" pitchFamily="34" charset="0"/>
                <a:ea typeface="Montserrat" pitchFamily="34" charset="-122"/>
                <a:cs typeface="Montserrat" pitchFamily="34" charset="-120"/>
              </a:rPr>
              <a:t>Pharmacogenomics</a:t>
            </a:r>
            <a:endParaRPr lang="en-US" sz="1750" dirty="0"/>
          </a:p>
        </p:txBody>
      </p:sp>
      <p:sp>
        <p:nvSpPr>
          <p:cNvPr id="9" name="Text 6"/>
          <p:cNvSpPr/>
          <p:nvPr/>
        </p:nvSpPr>
        <p:spPr>
          <a:xfrm>
            <a:off x="7541181" y="4825008"/>
            <a:ext cx="5106829"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By integrating genomic and clinical data, bioinformatics contributes to understanding the inter-individual variations in drug responses, optimizing drug selection and dosing for personalized medicine.</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2216706"/>
            <a:ext cx="8108752"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Conclusion and Future Prospects</a:t>
            </a:r>
            <a:endParaRPr lang="en-US" sz="4374" dirty="0"/>
          </a:p>
        </p:txBody>
      </p:sp>
      <p:sp>
        <p:nvSpPr>
          <p:cNvPr id="5" name="Text 2"/>
          <p:cNvSpPr/>
          <p:nvPr/>
        </p:nvSpPr>
        <p:spPr>
          <a:xfrm>
            <a:off x="1760220" y="3466505"/>
            <a:ext cx="3599497"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Advancements in Technology</a:t>
            </a:r>
            <a:endParaRPr lang="en-US" sz="2187" dirty="0"/>
          </a:p>
        </p:txBody>
      </p:sp>
      <p:sp>
        <p:nvSpPr>
          <p:cNvPr id="6" name="Text 3"/>
          <p:cNvSpPr/>
          <p:nvPr/>
        </p:nvSpPr>
        <p:spPr>
          <a:xfrm>
            <a:off x="1760220" y="4035862"/>
            <a:ext cx="5283994"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future of bioinformatics holds the promise of continued technological advancements, leading to more efficient data analysis, enhanced predictive modeling, and increased understanding of complex biological systems.</a:t>
            </a:r>
            <a:endParaRPr lang="en-US" sz="1750" dirty="0"/>
          </a:p>
        </p:txBody>
      </p:sp>
      <p:sp>
        <p:nvSpPr>
          <p:cNvPr id="7" name="Text 4"/>
          <p:cNvSpPr/>
          <p:nvPr/>
        </p:nvSpPr>
        <p:spPr>
          <a:xfrm>
            <a:off x="7593806" y="3466505"/>
            <a:ext cx="385643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Interdisciplinary Collaborations</a:t>
            </a:r>
            <a:endParaRPr lang="en-US" sz="2187" dirty="0"/>
          </a:p>
        </p:txBody>
      </p:sp>
      <p:sp>
        <p:nvSpPr>
          <p:cNvPr id="8" name="Text 5"/>
          <p:cNvSpPr/>
          <p:nvPr/>
        </p:nvSpPr>
        <p:spPr>
          <a:xfrm>
            <a:off x="7593806" y="4035862"/>
            <a:ext cx="5283994"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Interdisciplinary collaborations between bioinformaticians, biologists, clinicians, and computer scientists will foster innovations and solutions to complex biological and medical challenges.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741</Words>
  <Application>Microsoft Office PowerPoint</Application>
  <PresentationFormat>Custom</PresentationFormat>
  <Paragraphs>60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 Rehman Ikram</cp:lastModifiedBy>
  <cp:revision>4</cp:revision>
  <dcterms:created xsi:type="dcterms:W3CDTF">2024-03-21T18:14:29Z</dcterms:created>
  <dcterms:modified xsi:type="dcterms:W3CDTF">2024-03-21T18:22:52Z</dcterms:modified>
</cp:coreProperties>
</file>