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6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74605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Sequence Alignment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374570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Sequence alignment is the process of arranging DNA, RNA, or protein sequences to identify similarities and differences. It plays a crucial role in genetics and molecular biology.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19599" y="506182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Pairwise sequence alignment compares two sequences, uncovering evolutionary relationships and functional similarities. It is essential for understanding genetic variations and protein structures.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0220" y="1152803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Developments and Trends in Pairwise Sequence Alignment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399830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066342"/>
            <a:ext cx="252745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Enhanced Algorithms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893945"/>
            <a:ext cx="252745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algorithms optimizing speed and accuracy in alignment.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935" y="3399830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620935" y="4066342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Integration of Machine Learning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620935" y="4893945"/>
            <a:ext cx="25275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Utilizing machine learning for improved sequence comparison.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399830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066342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Automated Alignment Tools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893945"/>
            <a:ext cx="252757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Development of automated tools for rapid sequence alignment.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2602" y="3399830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342602" y="4066342"/>
            <a:ext cx="2527578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Enhanced Visualization Techniques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342602" y="5241131"/>
            <a:ext cx="252757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visualization methods for better interpretation of alignments.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26707" y="559713"/>
            <a:ext cx="10176986" cy="1908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08"/>
              </a:lnSpc>
              <a:buNone/>
            </a:pPr>
            <a:r>
              <a:rPr lang="en-US" sz="400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Conclusion: the significance of accurate sequence alignment for understanding genetic relationships</a:t>
            </a:r>
            <a:endParaRPr lang="en-US" sz="4007" dirty="0"/>
          </a:p>
        </p:txBody>
      </p:sp>
      <p:sp>
        <p:nvSpPr>
          <p:cNvPr id="5" name="Shape 2"/>
          <p:cNvSpPr/>
          <p:nvPr/>
        </p:nvSpPr>
        <p:spPr>
          <a:xfrm>
            <a:off x="2226707" y="3084790"/>
            <a:ext cx="356116" cy="356116"/>
          </a:xfrm>
          <a:prstGeom prst="roundRect">
            <a:avLst>
              <a:gd name="adj" fmla="val 34293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2786301" y="3103840"/>
            <a:ext cx="2544247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4"/>
              </a:lnSpc>
              <a:buNone/>
            </a:pPr>
            <a:r>
              <a:rPr lang="en-US" sz="200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Genetic Relationships</a:t>
            </a:r>
            <a:endParaRPr lang="en-US" sz="2003" dirty="0"/>
          </a:p>
        </p:txBody>
      </p:sp>
      <p:sp>
        <p:nvSpPr>
          <p:cNvPr id="7" name="Text 4"/>
          <p:cNvSpPr/>
          <p:nvPr/>
        </p:nvSpPr>
        <p:spPr>
          <a:xfrm>
            <a:off x="2786301" y="3543895"/>
            <a:ext cx="4427220" cy="1303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4"/>
              </a:lnSpc>
              <a:buNone/>
            </a:pPr>
            <a:r>
              <a:rPr lang="en-US" sz="160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Accurate sequence alignment allows for the comparison of genetic material, aiding in the understanding of evolutionary relationships and genetic variation.</a:t>
            </a:r>
            <a:endParaRPr lang="en-US" sz="1603" dirty="0"/>
          </a:p>
        </p:txBody>
      </p:sp>
      <p:sp>
        <p:nvSpPr>
          <p:cNvPr id="8" name="Shape 5"/>
          <p:cNvSpPr/>
          <p:nvPr/>
        </p:nvSpPr>
        <p:spPr>
          <a:xfrm>
            <a:off x="7416998" y="3084790"/>
            <a:ext cx="356116" cy="356116"/>
          </a:xfrm>
          <a:prstGeom prst="roundRect">
            <a:avLst>
              <a:gd name="adj" fmla="val 34293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976592" y="3103840"/>
            <a:ext cx="2544247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4"/>
              </a:lnSpc>
              <a:buNone/>
            </a:pPr>
            <a:r>
              <a:rPr lang="en-US" sz="200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Biological Insights</a:t>
            </a:r>
            <a:endParaRPr lang="en-US" sz="2003" dirty="0"/>
          </a:p>
        </p:txBody>
      </p:sp>
      <p:sp>
        <p:nvSpPr>
          <p:cNvPr id="10" name="Text 7"/>
          <p:cNvSpPr/>
          <p:nvPr/>
        </p:nvSpPr>
        <p:spPr>
          <a:xfrm>
            <a:off x="7976592" y="3543895"/>
            <a:ext cx="4427220" cy="1628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4"/>
              </a:lnSpc>
              <a:buNone/>
            </a:pPr>
            <a:r>
              <a:rPr lang="en-US" sz="160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provides crucial insights into the similarities and differences between species, contributing to the study of evolutionary biology and species divergence.</a:t>
            </a:r>
            <a:endParaRPr lang="en-US" sz="1603" dirty="0"/>
          </a:p>
        </p:txBody>
      </p:sp>
      <p:sp>
        <p:nvSpPr>
          <p:cNvPr id="11" name="Shape 8"/>
          <p:cNvSpPr/>
          <p:nvPr/>
        </p:nvSpPr>
        <p:spPr>
          <a:xfrm>
            <a:off x="2226707" y="5586055"/>
            <a:ext cx="356116" cy="356116"/>
          </a:xfrm>
          <a:prstGeom prst="roundRect">
            <a:avLst>
              <a:gd name="adj" fmla="val 34293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2786301" y="5605105"/>
            <a:ext cx="2544247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4"/>
              </a:lnSpc>
              <a:buNone/>
            </a:pPr>
            <a:r>
              <a:rPr lang="en-US" sz="200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Medical Applications</a:t>
            </a:r>
            <a:endParaRPr lang="en-US" sz="2003" dirty="0"/>
          </a:p>
        </p:txBody>
      </p:sp>
      <p:sp>
        <p:nvSpPr>
          <p:cNvPr id="13" name="Text 10"/>
          <p:cNvSpPr/>
          <p:nvPr/>
        </p:nvSpPr>
        <p:spPr>
          <a:xfrm>
            <a:off x="2786301" y="6045160"/>
            <a:ext cx="4427220" cy="1628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4"/>
              </a:lnSpc>
              <a:buNone/>
            </a:pPr>
            <a:r>
              <a:rPr lang="en-US" sz="160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Facilitates the identification of genetic markers and variations associated with diseases, enabling advancements in personalized medicine and targeted therapies.</a:t>
            </a:r>
            <a:endParaRPr lang="en-US" sz="1603" dirty="0"/>
          </a:p>
        </p:txBody>
      </p:sp>
      <p:sp>
        <p:nvSpPr>
          <p:cNvPr id="14" name="Shape 11"/>
          <p:cNvSpPr/>
          <p:nvPr/>
        </p:nvSpPr>
        <p:spPr>
          <a:xfrm>
            <a:off x="7416998" y="5586055"/>
            <a:ext cx="356116" cy="356116"/>
          </a:xfrm>
          <a:prstGeom prst="roundRect">
            <a:avLst>
              <a:gd name="adj" fmla="val 34293"/>
            </a:avLst>
          </a:prstGeom>
          <a:solidFill>
            <a:srgbClr val="EEEFF5"/>
          </a:solidFill>
          <a:ln/>
        </p:spPr>
      </p:sp>
      <p:sp>
        <p:nvSpPr>
          <p:cNvPr id="15" name="Text 12"/>
          <p:cNvSpPr/>
          <p:nvPr/>
        </p:nvSpPr>
        <p:spPr>
          <a:xfrm>
            <a:off x="7976592" y="5605105"/>
            <a:ext cx="2544247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4"/>
              </a:lnSpc>
              <a:buNone/>
            </a:pPr>
            <a:r>
              <a:rPr lang="en-US" sz="200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Research</a:t>
            </a:r>
            <a:endParaRPr lang="en-US" sz="2003" dirty="0"/>
          </a:p>
        </p:txBody>
      </p:sp>
      <p:sp>
        <p:nvSpPr>
          <p:cNvPr id="16" name="Text 13"/>
          <p:cNvSpPr/>
          <p:nvPr/>
        </p:nvSpPr>
        <p:spPr>
          <a:xfrm>
            <a:off x="7976592" y="6045160"/>
            <a:ext cx="4427220" cy="1303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4"/>
              </a:lnSpc>
              <a:buNone/>
            </a:pPr>
            <a:r>
              <a:rPr lang="en-US" sz="160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advancements in accurate sequence alignment will drive new discoveries in genomics, evolutionary biology, and medical research.</a:t>
            </a:r>
            <a:endParaRPr lang="en-US" sz="160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2945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Importance of Sequence Alignment in Bioinformatics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51453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55370" y="32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Genetic Analysis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55370" y="3754041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Sequence alignment is crucial for comparing genetic sequences to understand evolutionary relationships.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3051453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5819656" y="32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Drug Discovery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19656" y="375404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Enables identification of conserved regions in sequences, aiding in drug target discovery.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619988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1055370" y="58421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Disease Research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55370" y="6322576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Helps in identifying mutations and understanding genetic causes of diseases.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751528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Pairwise Sequence Alignment: Definition and Purpose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675001" y="4167902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Definition: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 method to align two sequences to identify similarities and differences.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675001" y="4967526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Purpose: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Allows for comparison of DNA, RNA, or protein sequences to infer evolutionary relationships.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675001" y="5767149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Significance: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Essential for understanding genetic mutations and functional conservation in biological research.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Methods for Pairwise Sequence Alignment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774168" y="2477929"/>
            <a:ext cx="99893" cy="4995624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851487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6515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4765060" y="2693194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7000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Needleman-Wunsch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18051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algorithm for global sequence alignment with affine gap penalties.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70922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5092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4730651" y="4550926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Smith-Waterman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for local sequence alignment to identify regions of similarity.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21155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60115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9" name="Text 15"/>
          <p:cNvSpPr/>
          <p:nvPr/>
        </p:nvSpPr>
        <p:spPr>
          <a:xfrm>
            <a:off x="4733985" y="605325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BLAST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54057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popular heuristic method for searching similar sequences in databases.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>
            <a:extLst>
              <a:ext uri="{FF2B5EF4-FFF2-40B4-BE49-F238E27FC236}">
                <a16:creationId xmlns:a16="http://schemas.microsoft.com/office/drawing/2014/main" id="{6972DC2E-925C-4D00-BFA9-65C9C6066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7E0A3460-DFDA-41FF-B25F-9DDC1F6809AD}"/>
              </a:ext>
            </a:extLst>
          </p:cNvPr>
          <p:cNvSpPr/>
          <p:nvPr/>
        </p:nvSpPr>
        <p:spPr>
          <a:xfrm>
            <a:off x="2661999" y="8575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TOOLS for Pairwise Sequence Alignment</a:t>
            </a:r>
            <a:endParaRPr lang="en-US" sz="4374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0FDD2487-4718-45D2-AF7B-40948E5F0481}"/>
              </a:ext>
            </a:extLst>
          </p:cNvPr>
          <p:cNvSpPr/>
          <p:nvPr/>
        </p:nvSpPr>
        <p:spPr>
          <a:xfrm>
            <a:off x="2213253" y="29292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536729B5-A361-4C3B-99F4-5B487225068B}"/>
              </a:ext>
            </a:extLst>
          </p:cNvPr>
          <p:cNvSpPr/>
          <p:nvPr/>
        </p:nvSpPr>
        <p:spPr>
          <a:xfrm>
            <a:off x="3685282" y="29778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EMBOSS Needle</a:t>
            </a:r>
            <a:endParaRPr lang="en-US" sz="2187" dirty="0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43332309-470B-4E5C-922B-B6DD56E05510}"/>
              </a:ext>
            </a:extLst>
          </p:cNvPr>
          <p:cNvSpPr/>
          <p:nvPr/>
        </p:nvSpPr>
        <p:spPr>
          <a:xfrm>
            <a:off x="3685282" y="345829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tool from the EMBOSS suite, Needle performs global pairwise sequence alignments using the Needleman-Wunsch algorithm.</a:t>
            </a:r>
          </a:p>
        </p:txBody>
      </p:sp>
      <p:sp>
        <p:nvSpPr>
          <p:cNvPr id="9" name="Text 10">
            <a:extLst>
              <a:ext uri="{FF2B5EF4-FFF2-40B4-BE49-F238E27FC236}">
                <a16:creationId xmlns:a16="http://schemas.microsoft.com/office/drawing/2014/main" id="{082CD5A1-5CC9-408C-93DF-0104CB6C3B77}"/>
              </a:ext>
            </a:extLst>
          </p:cNvPr>
          <p:cNvSpPr/>
          <p:nvPr/>
        </p:nvSpPr>
        <p:spPr>
          <a:xfrm>
            <a:off x="2369820" y="4828699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0" name="Text 11">
            <a:extLst>
              <a:ext uri="{FF2B5EF4-FFF2-40B4-BE49-F238E27FC236}">
                <a16:creationId xmlns:a16="http://schemas.microsoft.com/office/drawing/2014/main" id="{6D96AFF6-EBA2-4F6B-8EEC-5B2B090DA844}"/>
              </a:ext>
            </a:extLst>
          </p:cNvPr>
          <p:cNvSpPr/>
          <p:nvPr/>
        </p:nvSpPr>
        <p:spPr>
          <a:xfrm>
            <a:off x="3685282" y="48356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EMBOSS Water</a:t>
            </a:r>
            <a:endParaRPr lang="en-US" sz="2187" dirty="0"/>
          </a:p>
        </p:txBody>
      </p:sp>
      <p:sp>
        <p:nvSpPr>
          <p:cNvPr id="11" name="Text 12">
            <a:extLst>
              <a:ext uri="{FF2B5EF4-FFF2-40B4-BE49-F238E27FC236}">
                <a16:creationId xmlns:a16="http://schemas.microsoft.com/office/drawing/2014/main" id="{8E5F65B3-C124-45D6-A5AE-D6BC3C3565DA}"/>
              </a:ext>
            </a:extLst>
          </p:cNvPr>
          <p:cNvSpPr/>
          <p:nvPr/>
        </p:nvSpPr>
        <p:spPr>
          <a:xfrm>
            <a:off x="3685282" y="531602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Also part of the EMBOSS suite, Water performs local pairwise </a:t>
            </a:r>
          </a:p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sequence alignments using the Smith-Waterman algorithm.</a:t>
            </a:r>
            <a:endParaRPr lang="en-US" sz="175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A0CE8287-9A56-4914-A2CD-28E6E1DD7A6A}"/>
              </a:ext>
            </a:extLst>
          </p:cNvPr>
          <p:cNvSpPr/>
          <p:nvPr/>
        </p:nvSpPr>
        <p:spPr>
          <a:xfrm>
            <a:off x="2310824" y="3179266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39268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74815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Scoring Systems and Gap Penalties in Pairwise Sequence Alignment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413182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Scoring systems in pairwise sequence alignment determine the match, mismatch, and gap scores, crucial for assessing similarity between sequences.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544794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Gap penalties control the cost of introducing gaps, influencing the alignment quality and determining the significance of gaps in sequences.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0220" y="118776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Applications of Pairwise Sequence Alignment in Biological Research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198256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Pairwise sequence alignment is extensively used in biological research for comparing DNA, RNA, or protein sequences.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760220" y="4306452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assists in identifying homologous sequences, exploring evolutionary relationships, and annotating new genes or proteins.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760220" y="5636657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alignment results aid in predicting protein structure and function, understanding mutations, and designing experiments for genetic studies.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44172" y="592098"/>
            <a:ext cx="10741938" cy="1342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86"/>
              </a:lnSpc>
              <a:buNone/>
            </a:pPr>
            <a:r>
              <a:rPr lang="en-US" sz="422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Limitations and challenges of pairwise sequence alignment</a:t>
            </a:r>
            <a:endParaRPr lang="en-US" sz="4229" dirty="0"/>
          </a:p>
        </p:txBody>
      </p:sp>
      <p:sp>
        <p:nvSpPr>
          <p:cNvPr id="5" name="Shape 2"/>
          <p:cNvSpPr/>
          <p:nvPr/>
        </p:nvSpPr>
        <p:spPr>
          <a:xfrm>
            <a:off x="1944172" y="2364224"/>
            <a:ext cx="1342668" cy="1237774"/>
          </a:xfrm>
          <a:prstGeom prst="roundRect">
            <a:avLst>
              <a:gd name="adj" fmla="val 10414"/>
            </a:avLst>
          </a:prstGeom>
          <a:solidFill>
            <a:schemeClr val="bg2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2158960" y="2768203"/>
            <a:ext cx="95131" cy="429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83"/>
              </a:lnSpc>
              <a:buNone/>
            </a:pPr>
            <a:r>
              <a:rPr lang="en-US" sz="211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115" dirty="0"/>
          </a:p>
        </p:txBody>
      </p:sp>
      <p:sp>
        <p:nvSpPr>
          <p:cNvPr id="7" name="Text 4"/>
          <p:cNvSpPr/>
          <p:nvPr/>
        </p:nvSpPr>
        <p:spPr>
          <a:xfrm>
            <a:off x="3501628" y="2579013"/>
            <a:ext cx="2685455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11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Algorithm complexity</a:t>
            </a:r>
            <a:endParaRPr lang="en-US" sz="2115" dirty="0"/>
          </a:p>
        </p:txBody>
      </p:sp>
      <p:sp>
        <p:nvSpPr>
          <p:cNvPr id="8" name="Text 5"/>
          <p:cNvSpPr/>
          <p:nvPr/>
        </p:nvSpPr>
        <p:spPr>
          <a:xfrm>
            <a:off x="3501628" y="3043595"/>
            <a:ext cx="307324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Increased computation time</a:t>
            </a:r>
            <a:endParaRPr lang="en-US" sz="1692" dirty="0"/>
          </a:p>
        </p:txBody>
      </p:sp>
      <p:sp>
        <p:nvSpPr>
          <p:cNvPr id="9" name="Shape 6"/>
          <p:cNvSpPr/>
          <p:nvPr/>
        </p:nvSpPr>
        <p:spPr>
          <a:xfrm>
            <a:off x="3394234" y="3537198"/>
            <a:ext cx="9184481" cy="48280"/>
          </a:xfrm>
          <a:prstGeom prst="roundRect">
            <a:avLst>
              <a:gd name="adj" fmla="val 266990"/>
            </a:avLst>
          </a:prstGeom>
          <a:solidFill>
            <a:srgbClr val="EEEFF5"/>
          </a:solidFill>
          <a:ln/>
        </p:spPr>
      </p:sp>
      <p:sp>
        <p:nvSpPr>
          <p:cNvPr id="10" name="Shape 7"/>
          <p:cNvSpPr/>
          <p:nvPr/>
        </p:nvSpPr>
        <p:spPr>
          <a:xfrm>
            <a:off x="1944172" y="3709392"/>
            <a:ext cx="2685455" cy="1237774"/>
          </a:xfrm>
          <a:prstGeom prst="roundRect">
            <a:avLst>
              <a:gd name="adj" fmla="val 10414"/>
            </a:avLst>
          </a:prstGeom>
          <a:solidFill>
            <a:schemeClr val="bg2"/>
          </a:solidFill>
          <a:ln/>
        </p:spPr>
      </p:sp>
      <p:sp>
        <p:nvSpPr>
          <p:cNvPr id="11" name="Text 8"/>
          <p:cNvSpPr/>
          <p:nvPr/>
        </p:nvSpPr>
        <p:spPr>
          <a:xfrm>
            <a:off x="2158960" y="4113371"/>
            <a:ext cx="150376" cy="429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83"/>
              </a:lnSpc>
              <a:buNone/>
            </a:pPr>
            <a:r>
              <a:rPr lang="en-US" sz="211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115" dirty="0"/>
          </a:p>
        </p:txBody>
      </p:sp>
      <p:sp>
        <p:nvSpPr>
          <p:cNvPr id="12" name="Text 9"/>
          <p:cNvSpPr/>
          <p:nvPr/>
        </p:nvSpPr>
        <p:spPr>
          <a:xfrm>
            <a:off x="4844415" y="3924181"/>
            <a:ext cx="2987516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11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Scoring system selection</a:t>
            </a:r>
            <a:endParaRPr lang="en-US" sz="2115" dirty="0"/>
          </a:p>
        </p:txBody>
      </p:sp>
      <p:sp>
        <p:nvSpPr>
          <p:cNvPr id="13" name="Text 10"/>
          <p:cNvSpPr/>
          <p:nvPr/>
        </p:nvSpPr>
        <p:spPr>
          <a:xfrm>
            <a:off x="4844415" y="4388763"/>
            <a:ext cx="4186714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appropriate scoring matrices</a:t>
            </a:r>
            <a:endParaRPr lang="en-US" sz="1692" dirty="0"/>
          </a:p>
        </p:txBody>
      </p:sp>
      <p:sp>
        <p:nvSpPr>
          <p:cNvPr id="14" name="Shape 11"/>
          <p:cNvSpPr/>
          <p:nvPr/>
        </p:nvSpPr>
        <p:spPr>
          <a:xfrm>
            <a:off x="4737021" y="4882366"/>
            <a:ext cx="7841694" cy="48280"/>
          </a:xfrm>
          <a:prstGeom prst="roundRect">
            <a:avLst>
              <a:gd name="adj" fmla="val 266990"/>
            </a:avLst>
          </a:prstGeom>
          <a:solidFill>
            <a:srgbClr val="EEEFF5"/>
          </a:solidFill>
          <a:ln/>
        </p:spPr>
      </p:sp>
      <p:sp>
        <p:nvSpPr>
          <p:cNvPr id="15" name="Shape 12"/>
          <p:cNvSpPr/>
          <p:nvPr/>
        </p:nvSpPr>
        <p:spPr>
          <a:xfrm>
            <a:off x="1944172" y="5054560"/>
            <a:ext cx="4028123" cy="1237774"/>
          </a:xfrm>
          <a:prstGeom prst="roundRect">
            <a:avLst>
              <a:gd name="adj" fmla="val 10414"/>
            </a:avLst>
          </a:prstGeom>
          <a:solidFill>
            <a:schemeClr val="bg2"/>
          </a:solidFill>
          <a:ln/>
        </p:spPr>
      </p:sp>
      <p:sp>
        <p:nvSpPr>
          <p:cNvPr id="16" name="Text 13"/>
          <p:cNvSpPr/>
          <p:nvPr/>
        </p:nvSpPr>
        <p:spPr>
          <a:xfrm>
            <a:off x="2158960" y="5458539"/>
            <a:ext cx="145018" cy="429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83"/>
              </a:lnSpc>
              <a:buNone/>
            </a:pPr>
            <a:r>
              <a:rPr lang="en-US" sz="211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115" dirty="0"/>
          </a:p>
        </p:txBody>
      </p:sp>
      <p:sp>
        <p:nvSpPr>
          <p:cNvPr id="17" name="Text 14"/>
          <p:cNvSpPr/>
          <p:nvPr/>
        </p:nvSpPr>
        <p:spPr>
          <a:xfrm>
            <a:off x="6187083" y="5269349"/>
            <a:ext cx="2685455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11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Gap penalties</a:t>
            </a:r>
            <a:endParaRPr lang="en-US" sz="2115" dirty="0"/>
          </a:p>
        </p:txBody>
      </p:sp>
      <p:sp>
        <p:nvSpPr>
          <p:cNvPr id="18" name="Text 15"/>
          <p:cNvSpPr/>
          <p:nvPr/>
        </p:nvSpPr>
        <p:spPr>
          <a:xfrm>
            <a:off x="6187083" y="5733931"/>
            <a:ext cx="3788926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Optimizing for best gap placement</a:t>
            </a:r>
            <a:endParaRPr lang="en-US" sz="1692" dirty="0"/>
          </a:p>
        </p:txBody>
      </p:sp>
      <p:sp>
        <p:nvSpPr>
          <p:cNvPr id="19" name="Shape 16"/>
          <p:cNvSpPr/>
          <p:nvPr/>
        </p:nvSpPr>
        <p:spPr>
          <a:xfrm>
            <a:off x="6079688" y="6227534"/>
            <a:ext cx="6499027" cy="48280"/>
          </a:xfrm>
          <a:prstGeom prst="roundRect">
            <a:avLst>
              <a:gd name="adj" fmla="val 266990"/>
            </a:avLst>
          </a:prstGeom>
          <a:solidFill>
            <a:srgbClr val="EEEFF5"/>
          </a:solidFill>
          <a:ln/>
        </p:spPr>
      </p:sp>
      <p:sp>
        <p:nvSpPr>
          <p:cNvPr id="20" name="Shape 17"/>
          <p:cNvSpPr/>
          <p:nvPr/>
        </p:nvSpPr>
        <p:spPr>
          <a:xfrm>
            <a:off x="1944172" y="6399728"/>
            <a:ext cx="5370909" cy="1237774"/>
          </a:xfrm>
          <a:prstGeom prst="roundRect">
            <a:avLst>
              <a:gd name="adj" fmla="val 10414"/>
            </a:avLst>
          </a:prstGeom>
          <a:solidFill>
            <a:schemeClr val="bg2"/>
          </a:solidFill>
          <a:ln/>
        </p:spPr>
      </p:sp>
      <p:sp>
        <p:nvSpPr>
          <p:cNvPr id="21" name="Text 18"/>
          <p:cNvSpPr/>
          <p:nvPr/>
        </p:nvSpPr>
        <p:spPr>
          <a:xfrm>
            <a:off x="2158960" y="6803708"/>
            <a:ext cx="162520" cy="429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83"/>
              </a:lnSpc>
              <a:buNone/>
            </a:pPr>
            <a:r>
              <a:rPr lang="en-US" sz="211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115" dirty="0"/>
          </a:p>
        </p:txBody>
      </p:sp>
      <p:sp>
        <p:nvSpPr>
          <p:cNvPr id="22" name="Text 19"/>
          <p:cNvSpPr/>
          <p:nvPr/>
        </p:nvSpPr>
        <p:spPr>
          <a:xfrm>
            <a:off x="7529870" y="6614517"/>
            <a:ext cx="2685455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11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Sequence length</a:t>
            </a:r>
            <a:endParaRPr lang="en-US" sz="2115" dirty="0"/>
          </a:p>
        </p:txBody>
      </p:sp>
      <p:sp>
        <p:nvSpPr>
          <p:cNvPr id="23" name="Text 20"/>
          <p:cNvSpPr/>
          <p:nvPr/>
        </p:nvSpPr>
        <p:spPr>
          <a:xfrm>
            <a:off x="7529870" y="7079099"/>
            <a:ext cx="4419600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Difficulty in aligning very long sequences</a:t>
            </a:r>
            <a:endParaRPr lang="en-US" sz="169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51660" y="1252894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Comparison of Pairwise Sequence Alignment with Multiple Sequence Alignment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891439"/>
            <a:ext cx="36795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Pairwise Sequence Alignment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460796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Compares two sequences to find the best matching pairs.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760220" y="5371505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Useful for aligning sequences from the same or closely related species.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3806" y="3891439"/>
            <a:ext cx="35806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Multiple Sequence Alignment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7593806" y="4460796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Aligns three or more sequences to identify conserved regions.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3806" y="5371505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Appropriate for comparing sequences from divergent species.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638</Words>
  <Application>Microsoft Office PowerPoint</Application>
  <PresentationFormat>Custom</PresentationFormat>
  <Paragraphs>87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 Rehman Ikram</cp:lastModifiedBy>
  <cp:revision>6</cp:revision>
  <dcterms:created xsi:type="dcterms:W3CDTF">2024-03-24T17:46:26Z</dcterms:created>
  <dcterms:modified xsi:type="dcterms:W3CDTF">2024-03-24T19:24:32Z</dcterms:modified>
</cp:coreProperties>
</file>