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4" d="100"/>
          <a:sy n="9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57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759512"/>
            <a:ext cx="7477601" cy="1666399"/>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Introduction to Gene Prediction</a:t>
            </a:r>
            <a:endParaRPr lang="en-US" sz="5249" dirty="0"/>
          </a:p>
        </p:txBody>
      </p:sp>
      <p:sp>
        <p:nvSpPr>
          <p:cNvPr id="6" name="Text 2"/>
          <p:cNvSpPr/>
          <p:nvPr/>
        </p:nvSpPr>
        <p:spPr>
          <a:xfrm>
            <a:off x="6319599" y="4759166"/>
            <a:ext cx="7477601"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In the field of bioinformatics, gene prediction plays a crucial role in identifying the location and structure of genes within a genome.</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760220" y="2656880"/>
            <a:ext cx="7404973"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Conclusion and key takeaways</a:t>
            </a:r>
            <a:endParaRPr lang="en-US" sz="4374" dirty="0"/>
          </a:p>
        </p:txBody>
      </p:sp>
      <p:sp>
        <p:nvSpPr>
          <p:cNvPr id="5" name="Text 2"/>
          <p:cNvSpPr/>
          <p:nvPr/>
        </p:nvSpPr>
        <p:spPr>
          <a:xfrm>
            <a:off x="1760220" y="3795593"/>
            <a:ext cx="11109960"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Gene prediction is a crucial aspect of bioinformatics, aiding in understanding genetic mechanisms and disease pathways. Accurate prediction methods can significantly impact drug development and personalized medicine. However, the field is challenged by the complexity of gene regulation and limited experimental validation. Ethical considerations surrounding privacy and genetic discrimination further complicate this area of research.</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760220" y="1290638"/>
            <a:ext cx="11109960"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Importance of Gene Prediction in Bioinformatics</a:t>
            </a:r>
            <a:endParaRPr lang="en-US" sz="4374" dirty="0"/>
          </a:p>
        </p:txBody>
      </p:sp>
      <p:sp>
        <p:nvSpPr>
          <p:cNvPr id="5" name="Shape 2"/>
          <p:cNvSpPr/>
          <p:nvPr/>
        </p:nvSpPr>
        <p:spPr>
          <a:xfrm>
            <a:off x="1760220" y="3352919"/>
            <a:ext cx="388739" cy="388739"/>
          </a:xfrm>
          <a:prstGeom prst="roundRect">
            <a:avLst>
              <a:gd name="adj" fmla="val 34295"/>
            </a:avLst>
          </a:prstGeom>
          <a:solidFill>
            <a:srgbClr val="EEEFF5"/>
          </a:solidFill>
          <a:ln/>
        </p:spPr>
      </p:sp>
      <p:sp>
        <p:nvSpPr>
          <p:cNvPr id="6" name="Text 3"/>
          <p:cNvSpPr/>
          <p:nvPr/>
        </p:nvSpPr>
        <p:spPr>
          <a:xfrm>
            <a:off x="2371130" y="3373636"/>
            <a:ext cx="3951923"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Understanding Genetic Function</a:t>
            </a:r>
            <a:endParaRPr lang="en-US" sz="2187" dirty="0"/>
          </a:p>
        </p:txBody>
      </p:sp>
      <p:sp>
        <p:nvSpPr>
          <p:cNvPr id="7" name="Text 4"/>
          <p:cNvSpPr/>
          <p:nvPr/>
        </p:nvSpPr>
        <p:spPr>
          <a:xfrm>
            <a:off x="2371130" y="3854053"/>
            <a:ext cx="4832985"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Gene prediction helps in identifying the function and regulation of genes.</a:t>
            </a:r>
            <a:endParaRPr lang="en-US" sz="1750" dirty="0"/>
          </a:p>
        </p:txBody>
      </p:sp>
      <p:sp>
        <p:nvSpPr>
          <p:cNvPr id="8" name="Shape 5"/>
          <p:cNvSpPr/>
          <p:nvPr/>
        </p:nvSpPr>
        <p:spPr>
          <a:xfrm>
            <a:off x="7426285" y="3352919"/>
            <a:ext cx="388739" cy="388739"/>
          </a:xfrm>
          <a:prstGeom prst="roundRect">
            <a:avLst>
              <a:gd name="adj" fmla="val 34295"/>
            </a:avLst>
          </a:prstGeom>
          <a:solidFill>
            <a:srgbClr val="EEEFF5"/>
          </a:solidFill>
          <a:ln/>
        </p:spPr>
      </p:sp>
      <p:sp>
        <p:nvSpPr>
          <p:cNvPr id="9" name="Text 6"/>
          <p:cNvSpPr/>
          <p:nvPr/>
        </p:nvSpPr>
        <p:spPr>
          <a:xfrm>
            <a:off x="8037195" y="3373636"/>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Drug Development</a:t>
            </a:r>
            <a:endParaRPr lang="en-US" sz="2187" dirty="0"/>
          </a:p>
        </p:txBody>
      </p:sp>
      <p:sp>
        <p:nvSpPr>
          <p:cNvPr id="10" name="Text 7"/>
          <p:cNvSpPr/>
          <p:nvPr/>
        </p:nvSpPr>
        <p:spPr>
          <a:xfrm>
            <a:off x="8037195" y="3854053"/>
            <a:ext cx="4832985"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Identifying genes assists in understanding diseases and developing targeted therapies.</a:t>
            </a:r>
            <a:endParaRPr lang="en-US" sz="1750" dirty="0"/>
          </a:p>
        </p:txBody>
      </p:sp>
      <p:sp>
        <p:nvSpPr>
          <p:cNvPr id="11" name="Shape 8"/>
          <p:cNvSpPr/>
          <p:nvPr/>
        </p:nvSpPr>
        <p:spPr>
          <a:xfrm>
            <a:off x="1760220" y="5371624"/>
            <a:ext cx="388739" cy="388739"/>
          </a:xfrm>
          <a:prstGeom prst="roundRect">
            <a:avLst>
              <a:gd name="adj" fmla="val 34295"/>
            </a:avLst>
          </a:prstGeom>
          <a:solidFill>
            <a:srgbClr val="EEEFF5"/>
          </a:solidFill>
          <a:ln/>
        </p:spPr>
      </p:sp>
      <p:sp>
        <p:nvSpPr>
          <p:cNvPr id="12" name="Text 9"/>
          <p:cNvSpPr/>
          <p:nvPr/>
        </p:nvSpPr>
        <p:spPr>
          <a:xfrm>
            <a:off x="2371130" y="5392341"/>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Evolutionary Studies</a:t>
            </a:r>
            <a:endParaRPr lang="en-US" sz="2187" dirty="0"/>
          </a:p>
        </p:txBody>
      </p:sp>
      <p:sp>
        <p:nvSpPr>
          <p:cNvPr id="13" name="Text 10"/>
          <p:cNvSpPr/>
          <p:nvPr/>
        </p:nvSpPr>
        <p:spPr>
          <a:xfrm>
            <a:off x="2371130" y="5872758"/>
            <a:ext cx="4832985"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Gene prediction aids in studying genetic variation and evolutionary relationships among species.</a:t>
            </a:r>
            <a:endParaRPr lang="en-US" sz="1750" dirty="0"/>
          </a:p>
        </p:txBody>
      </p:sp>
      <p:sp>
        <p:nvSpPr>
          <p:cNvPr id="14" name="Shape 11"/>
          <p:cNvSpPr/>
          <p:nvPr/>
        </p:nvSpPr>
        <p:spPr>
          <a:xfrm>
            <a:off x="7426285" y="5371624"/>
            <a:ext cx="388739" cy="388739"/>
          </a:xfrm>
          <a:prstGeom prst="roundRect">
            <a:avLst>
              <a:gd name="adj" fmla="val 34295"/>
            </a:avLst>
          </a:prstGeom>
          <a:solidFill>
            <a:srgbClr val="EEEFF5"/>
          </a:solidFill>
          <a:ln/>
        </p:spPr>
      </p:sp>
      <p:sp>
        <p:nvSpPr>
          <p:cNvPr id="15" name="Text 12"/>
          <p:cNvSpPr/>
          <p:nvPr/>
        </p:nvSpPr>
        <p:spPr>
          <a:xfrm>
            <a:off x="8037195" y="5392341"/>
            <a:ext cx="3677245"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Biotechnological Applications</a:t>
            </a:r>
            <a:endParaRPr lang="en-US" sz="2187" dirty="0"/>
          </a:p>
        </p:txBody>
      </p:sp>
      <p:sp>
        <p:nvSpPr>
          <p:cNvPr id="16" name="Text 13"/>
          <p:cNvSpPr/>
          <p:nvPr/>
        </p:nvSpPr>
        <p:spPr>
          <a:xfrm>
            <a:off x="8037195" y="5872758"/>
            <a:ext cx="4832985"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It provides insights for genetic engineering and biotechnology applications.</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3"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760220" y="459779"/>
            <a:ext cx="11109960"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Methods and algorithms used for gene prediction</a:t>
            </a:r>
            <a:endParaRPr lang="en-US" sz="4374" dirty="0"/>
          </a:p>
        </p:txBody>
      </p:sp>
      <p:sp>
        <p:nvSpPr>
          <p:cNvPr id="5" name="Text 2"/>
          <p:cNvSpPr/>
          <p:nvPr/>
        </p:nvSpPr>
        <p:spPr>
          <a:xfrm>
            <a:off x="1760220" y="2138303"/>
            <a:ext cx="2371011"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Sequence Alignment</a:t>
            </a:r>
            <a:endParaRPr lang="en-US" sz="2187" dirty="0"/>
          </a:p>
        </p:txBody>
      </p:sp>
      <p:sp>
        <p:nvSpPr>
          <p:cNvPr id="6" name="Text 3"/>
          <p:cNvSpPr/>
          <p:nvPr/>
        </p:nvSpPr>
        <p:spPr>
          <a:xfrm>
            <a:off x="1760220" y="3340922"/>
            <a:ext cx="2371011"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Uses biological sequences to identify conserved regions and potential genes.</a:t>
            </a:r>
            <a:endParaRPr lang="en-US" sz="1750" dirty="0"/>
          </a:p>
        </p:txBody>
      </p:sp>
      <p:sp>
        <p:nvSpPr>
          <p:cNvPr id="7" name="Text 4"/>
          <p:cNvSpPr/>
          <p:nvPr/>
        </p:nvSpPr>
        <p:spPr>
          <a:xfrm>
            <a:off x="1760220" y="5722858"/>
            <a:ext cx="2371011"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Common algorithms: BLAST, FASTA, Smith-Waterman.</a:t>
            </a:r>
            <a:endParaRPr lang="en-US" sz="1750" dirty="0"/>
          </a:p>
        </p:txBody>
      </p:sp>
      <p:sp>
        <p:nvSpPr>
          <p:cNvPr id="8" name="Text 5"/>
          <p:cNvSpPr/>
          <p:nvPr/>
        </p:nvSpPr>
        <p:spPr>
          <a:xfrm>
            <a:off x="4680823" y="2138303"/>
            <a:ext cx="2371011"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Gene Finding Programs</a:t>
            </a:r>
            <a:endParaRPr lang="en-US" sz="2187" dirty="0"/>
          </a:p>
        </p:txBody>
      </p:sp>
      <p:sp>
        <p:nvSpPr>
          <p:cNvPr id="9" name="Text 6"/>
          <p:cNvSpPr/>
          <p:nvPr/>
        </p:nvSpPr>
        <p:spPr>
          <a:xfrm>
            <a:off x="4680823" y="3340922"/>
            <a:ext cx="2371011"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Predicts the location of genes in a genome using statistical models.</a:t>
            </a:r>
            <a:endParaRPr lang="en-US" sz="1750" dirty="0"/>
          </a:p>
        </p:txBody>
      </p:sp>
      <p:sp>
        <p:nvSpPr>
          <p:cNvPr id="10" name="Text 7"/>
          <p:cNvSpPr/>
          <p:nvPr/>
        </p:nvSpPr>
        <p:spPr>
          <a:xfrm>
            <a:off x="4731067" y="5632369"/>
            <a:ext cx="237101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Common programs: GeneMark, Glimmer, Augustus.</a:t>
            </a:r>
            <a:endParaRPr lang="en-US" sz="1750" dirty="0"/>
          </a:p>
        </p:txBody>
      </p:sp>
      <p:sp>
        <p:nvSpPr>
          <p:cNvPr id="11" name="Text 8"/>
          <p:cNvSpPr/>
          <p:nvPr/>
        </p:nvSpPr>
        <p:spPr>
          <a:xfrm>
            <a:off x="7601426" y="2138303"/>
            <a:ext cx="2371011"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Comparative Genomics</a:t>
            </a:r>
            <a:endParaRPr lang="en-US" sz="2187" dirty="0"/>
          </a:p>
        </p:txBody>
      </p:sp>
      <p:sp>
        <p:nvSpPr>
          <p:cNvPr id="12" name="Text 9"/>
          <p:cNvSpPr/>
          <p:nvPr/>
        </p:nvSpPr>
        <p:spPr>
          <a:xfrm>
            <a:off x="7601426" y="3340922"/>
            <a:ext cx="2371011"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Compares genomes of different species to identify functional elements and genes.</a:t>
            </a:r>
            <a:endParaRPr lang="en-US" sz="1750" dirty="0"/>
          </a:p>
        </p:txBody>
      </p:sp>
      <p:sp>
        <p:nvSpPr>
          <p:cNvPr id="13" name="Text 10"/>
          <p:cNvSpPr/>
          <p:nvPr/>
        </p:nvSpPr>
        <p:spPr>
          <a:xfrm>
            <a:off x="7626548" y="5902941"/>
            <a:ext cx="237101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Tools used: Ensembl, UCSC Genome Browser, VISTA.</a:t>
            </a:r>
            <a:endParaRPr lang="en-US" sz="1750" dirty="0"/>
          </a:p>
        </p:txBody>
      </p:sp>
      <p:sp>
        <p:nvSpPr>
          <p:cNvPr id="14" name="Text 11"/>
          <p:cNvSpPr/>
          <p:nvPr/>
        </p:nvSpPr>
        <p:spPr>
          <a:xfrm>
            <a:off x="10522029" y="2138303"/>
            <a:ext cx="2371011"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Machine Learning Techniques</a:t>
            </a:r>
            <a:endParaRPr lang="en-US" sz="2187" dirty="0"/>
          </a:p>
        </p:txBody>
      </p:sp>
      <p:sp>
        <p:nvSpPr>
          <p:cNvPr id="15" name="Text 12"/>
          <p:cNvSpPr/>
          <p:nvPr/>
        </p:nvSpPr>
        <p:spPr>
          <a:xfrm>
            <a:off x="10522029" y="3340922"/>
            <a:ext cx="2371011"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Utilizes various ML algorithms to predict genes based on data patterns.</a:t>
            </a:r>
            <a:endParaRPr lang="en-US" sz="1750" dirty="0"/>
          </a:p>
        </p:txBody>
      </p:sp>
      <p:sp>
        <p:nvSpPr>
          <p:cNvPr id="16" name="Text 13"/>
          <p:cNvSpPr/>
          <p:nvPr/>
        </p:nvSpPr>
        <p:spPr>
          <a:xfrm>
            <a:off x="10522029" y="5722859"/>
            <a:ext cx="2371011"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Approaches include SVM, Hidden Markov Models, and Neural Networks.</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284809"/>
            <a:ext cx="728722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Challenges in Gene Prediction</a:t>
            </a:r>
            <a:endParaRPr lang="en-US" sz="4374" dirty="0"/>
          </a:p>
        </p:txBody>
      </p:sp>
      <p:sp>
        <p:nvSpPr>
          <p:cNvPr id="6" name="Text 2"/>
          <p:cNvSpPr/>
          <p:nvPr/>
        </p:nvSpPr>
        <p:spPr>
          <a:xfrm>
            <a:off x="833199" y="3312438"/>
            <a:ext cx="7477601"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Inaccurate gene prediction due to non-coding regions and overlapping genes.</a:t>
            </a:r>
            <a:endParaRPr lang="en-US" sz="1750" dirty="0"/>
          </a:p>
        </p:txBody>
      </p:sp>
      <p:sp>
        <p:nvSpPr>
          <p:cNvPr id="7" name="Text 3"/>
          <p:cNvSpPr/>
          <p:nvPr/>
        </p:nvSpPr>
        <p:spPr>
          <a:xfrm>
            <a:off x="833199" y="4273153"/>
            <a:ext cx="7477601"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Variability in gene sequence composition presents challenges for accurate prediction algorithms.</a:t>
            </a:r>
            <a:endParaRPr lang="en-US" sz="1750" dirty="0"/>
          </a:p>
        </p:txBody>
      </p:sp>
      <p:sp>
        <p:nvSpPr>
          <p:cNvPr id="8" name="Text 4"/>
          <p:cNvSpPr/>
          <p:nvPr/>
        </p:nvSpPr>
        <p:spPr>
          <a:xfrm>
            <a:off x="833199" y="5233868"/>
            <a:ext cx="7477601"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Identification of pseudogenes and alternative splicing adds complexity to gene prediction processes.</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6" name="Text 2"/>
          <p:cNvSpPr/>
          <p:nvPr/>
        </p:nvSpPr>
        <p:spPr>
          <a:xfrm>
            <a:off x="1760220" y="1111329"/>
            <a:ext cx="11109960"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Evaluation and validation of gene prediction results</a:t>
            </a:r>
            <a:endParaRPr lang="en-US" sz="4374" dirty="0"/>
          </a:p>
        </p:txBody>
      </p:sp>
      <p:sp>
        <p:nvSpPr>
          <p:cNvPr id="7" name="Shape 3"/>
          <p:cNvSpPr/>
          <p:nvPr/>
        </p:nvSpPr>
        <p:spPr>
          <a:xfrm>
            <a:off x="2043589" y="2833330"/>
            <a:ext cx="99893" cy="4284821"/>
          </a:xfrm>
          <a:prstGeom prst="roundRect">
            <a:avLst>
              <a:gd name="adj" fmla="val 133462"/>
            </a:avLst>
          </a:prstGeom>
          <a:solidFill>
            <a:srgbClr val="EEEFF5"/>
          </a:solidFill>
          <a:ln/>
        </p:spPr>
      </p:sp>
      <p:sp>
        <p:nvSpPr>
          <p:cNvPr id="8" name="Shape 4"/>
          <p:cNvSpPr/>
          <p:nvPr/>
        </p:nvSpPr>
        <p:spPr>
          <a:xfrm>
            <a:off x="2343448" y="3206889"/>
            <a:ext cx="777597" cy="99893"/>
          </a:xfrm>
          <a:prstGeom prst="roundRect">
            <a:avLst>
              <a:gd name="adj" fmla="val 133462"/>
            </a:avLst>
          </a:prstGeom>
          <a:solidFill>
            <a:srgbClr val="EEEFF5"/>
          </a:solidFill>
          <a:ln/>
        </p:spPr>
      </p:sp>
      <p:sp>
        <p:nvSpPr>
          <p:cNvPr id="9" name="Shape 5"/>
          <p:cNvSpPr/>
          <p:nvPr/>
        </p:nvSpPr>
        <p:spPr>
          <a:xfrm>
            <a:off x="1843504" y="3006923"/>
            <a:ext cx="499943" cy="499943"/>
          </a:xfrm>
          <a:prstGeom prst="roundRect">
            <a:avLst>
              <a:gd name="adj" fmla="val 26667"/>
            </a:avLst>
          </a:prstGeom>
          <a:solidFill>
            <a:srgbClr val="EEEFF5"/>
          </a:solidFill>
          <a:ln/>
        </p:spPr>
      </p:sp>
      <p:sp>
        <p:nvSpPr>
          <p:cNvPr id="10" name="Text 6"/>
          <p:cNvSpPr/>
          <p:nvPr/>
        </p:nvSpPr>
        <p:spPr>
          <a:xfrm>
            <a:off x="2034480" y="3048595"/>
            <a:ext cx="117991"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11" name="Text 7"/>
          <p:cNvSpPr/>
          <p:nvPr/>
        </p:nvSpPr>
        <p:spPr>
          <a:xfrm>
            <a:off x="3315533" y="3055501"/>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Comparative Analysis</a:t>
            </a:r>
            <a:endParaRPr lang="en-US" sz="2187" dirty="0"/>
          </a:p>
        </p:txBody>
      </p:sp>
      <p:sp>
        <p:nvSpPr>
          <p:cNvPr id="12" name="Text 8"/>
          <p:cNvSpPr/>
          <p:nvPr/>
        </p:nvSpPr>
        <p:spPr>
          <a:xfrm>
            <a:off x="3315533" y="3535918"/>
            <a:ext cx="9554647" cy="355402"/>
          </a:xfrm>
          <a:prstGeom prst="rect">
            <a:avLst/>
          </a:prstGeom>
          <a:noFill/>
          <a:ln/>
        </p:spPr>
        <p:txBody>
          <a:bodyPr wrap="non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Compare predicted gene sequences with known gene sequences.</a:t>
            </a:r>
            <a:endParaRPr lang="en-US" sz="1750" dirty="0"/>
          </a:p>
        </p:txBody>
      </p:sp>
      <p:sp>
        <p:nvSpPr>
          <p:cNvPr id="13" name="Shape 9"/>
          <p:cNvSpPr/>
          <p:nvPr/>
        </p:nvSpPr>
        <p:spPr>
          <a:xfrm>
            <a:off x="2343448" y="4709220"/>
            <a:ext cx="777597" cy="99893"/>
          </a:xfrm>
          <a:prstGeom prst="roundRect">
            <a:avLst>
              <a:gd name="adj" fmla="val 133462"/>
            </a:avLst>
          </a:prstGeom>
          <a:solidFill>
            <a:srgbClr val="EEEFF5"/>
          </a:solidFill>
          <a:ln/>
        </p:spPr>
      </p:sp>
      <p:sp>
        <p:nvSpPr>
          <p:cNvPr id="14" name="Shape 10"/>
          <p:cNvSpPr/>
          <p:nvPr/>
        </p:nvSpPr>
        <p:spPr>
          <a:xfrm>
            <a:off x="1843504" y="4509254"/>
            <a:ext cx="499943" cy="499943"/>
          </a:xfrm>
          <a:prstGeom prst="roundRect">
            <a:avLst>
              <a:gd name="adj" fmla="val 26667"/>
            </a:avLst>
          </a:prstGeom>
          <a:solidFill>
            <a:srgbClr val="EEEFF5"/>
          </a:solidFill>
          <a:ln/>
        </p:spPr>
      </p:sp>
      <p:sp>
        <p:nvSpPr>
          <p:cNvPr id="15" name="Text 11"/>
          <p:cNvSpPr/>
          <p:nvPr/>
        </p:nvSpPr>
        <p:spPr>
          <a:xfrm>
            <a:off x="2000071" y="4550926"/>
            <a:ext cx="18669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6" name="Text 12"/>
          <p:cNvSpPr/>
          <p:nvPr/>
        </p:nvSpPr>
        <p:spPr>
          <a:xfrm>
            <a:off x="3315533" y="4557832"/>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Functional Annotation</a:t>
            </a:r>
            <a:endParaRPr lang="en-US" sz="2187" dirty="0"/>
          </a:p>
        </p:txBody>
      </p:sp>
      <p:sp>
        <p:nvSpPr>
          <p:cNvPr id="17" name="Text 13"/>
          <p:cNvSpPr/>
          <p:nvPr/>
        </p:nvSpPr>
        <p:spPr>
          <a:xfrm>
            <a:off x="3315533" y="5038249"/>
            <a:ext cx="9554647" cy="355402"/>
          </a:xfrm>
          <a:prstGeom prst="rect">
            <a:avLst/>
          </a:prstGeom>
          <a:noFill/>
          <a:ln/>
        </p:spPr>
        <p:txBody>
          <a:bodyPr wrap="non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Assess the function of predicted genes using bioinformatics tools.</a:t>
            </a:r>
            <a:endParaRPr lang="en-US" sz="1750" dirty="0"/>
          </a:p>
        </p:txBody>
      </p:sp>
      <p:sp>
        <p:nvSpPr>
          <p:cNvPr id="18" name="Shape 14"/>
          <p:cNvSpPr/>
          <p:nvPr/>
        </p:nvSpPr>
        <p:spPr>
          <a:xfrm>
            <a:off x="2343448" y="6211550"/>
            <a:ext cx="777597" cy="99893"/>
          </a:xfrm>
          <a:prstGeom prst="roundRect">
            <a:avLst>
              <a:gd name="adj" fmla="val 133462"/>
            </a:avLst>
          </a:prstGeom>
          <a:solidFill>
            <a:srgbClr val="EEEFF5"/>
          </a:solidFill>
          <a:ln/>
        </p:spPr>
      </p:sp>
      <p:sp>
        <p:nvSpPr>
          <p:cNvPr id="19" name="Shape 15"/>
          <p:cNvSpPr/>
          <p:nvPr/>
        </p:nvSpPr>
        <p:spPr>
          <a:xfrm>
            <a:off x="1843504" y="6011585"/>
            <a:ext cx="499943" cy="499943"/>
          </a:xfrm>
          <a:prstGeom prst="roundRect">
            <a:avLst>
              <a:gd name="adj" fmla="val 26667"/>
            </a:avLst>
          </a:prstGeom>
          <a:solidFill>
            <a:srgbClr val="EEEFF5"/>
          </a:solidFill>
          <a:ln/>
        </p:spPr>
      </p:sp>
      <p:sp>
        <p:nvSpPr>
          <p:cNvPr id="20" name="Text 16"/>
          <p:cNvSpPr/>
          <p:nvPr/>
        </p:nvSpPr>
        <p:spPr>
          <a:xfrm>
            <a:off x="2003405" y="6053257"/>
            <a:ext cx="180023"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p>
        </p:txBody>
      </p:sp>
      <p:sp>
        <p:nvSpPr>
          <p:cNvPr id="21" name="Text 17"/>
          <p:cNvSpPr/>
          <p:nvPr/>
        </p:nvSpPr>
        <p:spPr>
          <a:xfrm>
            <a:off x="3315533" y="6060162"/>
            <a:ext cx="2931795"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Experimental Validation</a:t>
            </a:r>
            <a:endParaRPr lang="en-US" sz="2187" dirty="0"/>
          </a:p>
        </p:txBody>
      </p:sp>
      <p:sp>
        <p:nvSpPr>
          <p:cNvPr id="22" name="Text 18"/>
          <p:cNvSpPr/>
          <p:nvPr/>
        </p:nvSpPr>
        <p:spPr>
          <a:xfrm>
            <a:off x="3315533" y="6540579"/>
            <a:ext cx="9554647" cy="355402"/>
          </a:xfrm>
          <a:prstGeom prst="rect">
            <a:avLst/>
          </a:prstGeom>
          <a:noFill/>
          <a:ln/>
        </p:spPr>
        <p:txBody>
          <a:bodyPr wrap="non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Perform laboratory experiments to verify the predicted gene sequences.</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 grpId="0" animBg="1"/>
      <p:bldP spid="17"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760220" y="621030"/>
            <a:ext cx="11109960"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Applications of Gene Prediction in Biological Research</a:t>
            </a:r>
            <a:endParaRPr lang="en-US" sz="4374" dirty="0"/>
          </a:p>
        </p:txBody>
      </p:sp>
      <p:pic>
        <p:nvPicPr>
          <p:cNvPr id="5" name="Image 1" descr="preencoded.png"/>
          <p:cNvPicPr>
            <a:picLocks noChangeAspect="1"/>
          </p:cNvPicPr>
          <p:nvPr/>
        </p:nvPicPr>
        <p:blipFill>
          <a:blip r:embed="rId4"/>
          <a:stretch>
            <a:fillRect/>
          </a:stretch>
        </p:blipFill>
        <p:spPr>
          <a:xfrm>
            <a:off x="1760220" y="2454116"/>
            <a:ext cx="5388293" cy="3330178"/>
          </a:xfrm>
          <a:prstGeom prst="rect">
            <a:avLst/>
          </a:prstGeom>
        </p:spPr>
      </p:pic>
      <p:sp>
        <p:nvSpPr>
          <p:cNvPr id="6" name="Text 2"/>
          <p:cNvSpPr/>
          <p:nvPr/>
        </p:nvSpPr>
        <p:spPr>
          <a:xfrm>
            <a:off x="1760220" y="6061948"/>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Drug Discovery</a:t>
            </a:r>
            <a:endParaRPr lang="en-US" sz="2187" dirty="0"/>
          </a:p>
        </p:txBody>
      </p:sp>
      <p:sp>
        <p:nvSpPr>
          <p:cNvPr id="7" name="Text 3"/>
          <p:cNvSpPr/>
          <p:nvPr/>
        </p:nvSpPr>
        <p:spPr>
          <a:xfrm>
            <a:off x="1760220" y="6542365"/>
            <a:ext cx="5388293"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Gene prediction contributes to identifying potential drug targets, aiding in the development of new medicines.</a:t>
            </a:r>
            <a:endParaRPr lang="en-US" sz="1750" dirty="0"/>
          </a:p>
        </p:txBody>
      </p:sp>
      <p:pic>
        <p:nvPicPr>
          <p:cNvPr id="8" name="Image 2" descr="preencoded.png"/>
          <p:cNvPicPr>
            <a:picLocks noChangeAspect="1"/>
          </p:cNvPicPr>
          <p:nvPr/>
        </p:nvPicPr>
        <p:blipFill>
          <a:blip r:embed="rId5"/>
          <a:stretch>
            <a:fillRect/>
          </a:stretch>
        </p:blipFill>
        <p:spPr>
          <a:xfrm>
            <a:off x="7481768" y="2454116"/>
            <a:ext cx="5388412" cy="3330178"/>
          </a:xfrm>
          <a:prstGeom prst="rect">
            <a:avLst/>
          </a:prstGeom>
        </p:spPr>
      </p:pic>
      <p:sp>
        <p:nvSpPr>
          <p:cNvPr id="9" name="Text 4"/>
          <p:cNvSpPr/>
          <p:nvPr/>
        </p:nvSpPr>
        <p:spPr>
          <a:xfrm>
            <a:off x="7481768" y="6061948"/>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Genetic Analysis</a:t>
            </a:r>
            <a:endParaRPr lang="en-US" sz="2187" dirty="0"/>
          </a:p>
        </p:txBody>
      </p:sp>
      <p:sp>
        <p:nvSpPr>
          <p:cNvPr id="10" name="Text 5"/>
          <p:cNvSpPr/>
          <p:nvPr/>
        </p:nvSpPr>
        <p:spPr>
          <a:xfrm>
            <a:off x="7481768" y="6542365"/>
            <a:ext cx="5388412"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It enables researchers to conduct in-depth genetic analyses, leading to valuable insights in biological research.</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760220" y="1036558"/>
            <a:ext cx="9763363"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Future developments in gene prediction</a:t>
            </a:r>
            <a:endParaRPr lang="en-US" sz="4374" dirty="0"/>
          </a:p>
        </p:txBody>
      </p:sp>
      <p:pic>
        <p:nvPicPr>
          <p:cNvPr id="5" name="Image 1" descr="preencoded.png"/>
          <p:cNvPicPr>
            <a:picLocks noChangeAspect="1"/>
          </p:cNvPicPr>
          <p:nvPr/>
        </p:nvPicPr>
        <p:blipFill>
          <a:blip r:embed="rId4"/>
          <a:stretch>
            <a:fillRect/>
          </a:stretch>
        </p:blipFill>
        <p:spPr>
          <a:xfrm>
            <a:off x="3621048" y="2175272"/>
            <a:ext cx="1833086" cy="1635562"/>
          </a:xfrm>
          <a:prstGeom prst="rect">
            <a:avLst/>
          </a:prstGeom>
          <a:solidFill>
            <a:schemeClr val="accent2"/>
          </a:solidFill>
        </p:spPr>
      </p:pic>
      <p:sp>
        <p:nvSpPr>
          <p:cNvPr id="6" name="Text 2"/>
          <p:cNvSpPr/>
          <p:nvPr/>
        </p:nvSpPr>
        <p:spPr>
          <a:xfrm>
            <a:off x="4488418" y="2982754"/>
            <a:ext cx="98346" cy="444341"/>
          </a:xfrm>
          <a:prstGeom prst="rect">
            <a:avLst/>
          </a:prstGeom>
          <a:noFill/>
          <a:ln/>
        </p:spPr>
        <p:txBody>
          <a:bodyPr wrap="none" rtlCol="0" anchor="t"/>
          <a:lstStyle/>
          <a:p>
            <a:pPr marL="0" indent="0" algn="ctr">
              <a:lnSpc>
                <a:spcPts val="3499"/>
              </a:lnSpc>
              <a:buNone/>
            </a:pPr>
            <a:r>
              <a:rPr lang="en-US" sz="2187" b="1" dirty="0">
                <a:solidFill>
                  <a:srgbClr val="396AF1"/>
                </a:solidFill>
                <a:latin typeface="Barlow" pitchFamily="34" charset="0"/>
                <a:ea typeface="Barlow" pitchFamily="34" charset="-122"/>
                <a:cs typeface="Barlow" pitchFamily="34" charset="-120"/>
              </a:rPr>
              <a:t>1</a:t>
            </a:r>
            <a:endParaRPr lang="en-US" sz="2187" dirty="0"/>
          </a:p>
        </p:txBody>
      </p:sp>
      <p:sp>
        <p:nvSpPr>
          <p:cNvPr id="7" name="Text 3"/>
          <p:cNvSpPr/>
          <p:nvPr/>
        </p:nvSpPr>
        <p:spPr>
          <a:xfrm>
            <a:off x="5676305" y="2575084"/>
            <a:ext cx="3451027"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Advanced Machine Learning</a:t>
            </a:r>
            <a:endParaRPr lang="en-US" sz="2187" dirty="0"/>
          </a:p>
        </p:txBody>
      </p:sp>
      <p:sp>
        <p:nvSpPr>
          <p:cNvPr id="8" name="Text 4"/>
          <p:cNvSpPr/>
          <p:nvPr/>
        </p:nvSpPr>
        <p:spPr>
          <a:xfrm>
            <a:off x="5676305" y="3055501"/>
            <a:ext cx="6322338" cy="355402"/>
          </a:xfrm>
          <a:prstGeom prst="rect">
            <a:avLst/>
          </a:prstGeom>
          <a:noFill/>
          <a:ln/>
        </p:spPr>
        <p:txBody>
          <a:bodyPr wrap="non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Enhanced deep learning models for accurate predictions</a:t>
            </a:r>
            <a:endParaRPr lang="en-US" sz="1750" dirty="0"/>
          </a:p>
        </p:txBody>
      </p:sp>
      <p:sp>
        <p:nvSpPr>
          <p:cNvPr id="9" name="Shape 5"/>
          <p:cNvSpPr/>
          <p:nvPr/>
        </p:nvSpPr>
        <p:spPr>
          <a:xfrm>
            <a:off x="5509617" y="3771275"/>
            <a:ext cx="7305080" cy="49947"/>
          </a:xfrm>
          <a:prstGeom prst="roundRect">
            <a:avLst>
              <a:gd name="adj" fmla="val 266922"/>
            </a:avLst>
          </a:prstGeom>
          <a:solidFill>
            <a:srgbClr val="EEEFF5"/>
          </a:solidFill>
          <a:ln/>
        </p:spPr>
      </p:sp>
      <p:pic>
        <p:nvPicPr>
          <p:cNvPr id="10" name="Image 2" descr="preencoded.png"/>
          <p:cNvPicPr>
            <a:picLocks noChangeAspect="1"/>
          </p:cNvPicPr>
          <p:nvPr/>
        </p:nvPicPr>
        <p:blipFill>
          <a:blip r:embed="rId5"/>
          <a:stretch>
            <a:fillRect/>
          </a:stretch>
        </p:blipFill>
        <p:spPr>
          <a:xfrm>
            <a:off x="2704505" y="3866317"/>
            <a:ext cx="3666173" cy="1635562"/>
          </a:xfrm>
          <a:prstGeom prst="rect">
            <a:avLst/>
          </a:prstGeom>
          <a:solidFill>
            <a:schemeClr val="accent2"/>
          </a:solidFill>
        </p:spPr>
      </p:pic>
      <p:sp>
        <p:nvSpPr>
          <p:cNvPr id="11" name="Text 6"/>
          <p:cNvSpPr/>
          <p:nvPr/>
        </p:nvSpPr>
        <p:spPr>
          <a:xfrm>
            <a:off x="4459724" y="4461867"/>
            <a:ext cx="155496" cy="444341"/>
          </a:xfrm>
          <a:prstGeom prst="rect">
            <a:avLst/>
          </a:prstGeom>
          <a:noFill/>
          <a:ln/>
        </p:spPr>
        <p:txBody>
          <a:bodyPr wrap="none" rtlCol="0" anchor="t"/>
          <a:lstStyle/>
          <a:p>
            <a:pPr marL="0" indent="0" algn="ctr">
              <a:lnSpc>
                <a:spcPts val="3499"/>
              </a:lnSpc>
              <a:buNone/>
            </a:pPr>
            <a:r>
              <a:rPr lang="en-US" sz="2187" b="1" dirty="0">
                <a:solidFill>
                  <a:srgbClr val="396AF1"/>
                </a:solidFill>
                <a:latin typeface="Barlow" pitchFamily="34" charset="0"/>
                <a:ea typeface="Barlow" pitchFamily="34" charset="-122"/>
                <a:cs typeface="Barlow" pitchFamily="34" charset="-120"/>
              </a:rPr>
              <a:t>2</a:t>
            </a:r>
            <a:endParaRPr lang="en-US" sz="2187" dirty="0"/>
          </a:p>
        </p:txBody>
      </p:sp>
      <p:sp>
        <p:nvSpPr>
          <p:cNvPr id="12" name="Text 7"/>
          <p:cNvSpPr/>
          <p:nvPr/>
        </p:nvSpPr>
        <p:spPr>
          <a:xfrm>
            <a:off x="6592848" y="4266128"/>
            <a:ext cx="382774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Integration of Multi-Omics Data</a:t>
            </a:r>
            <a:endParaRPr lang="en-US" sz="2187" dirty="0"/>
          </a:p>
        </p:txBody>
      </p:sp>
      <p:sp>
        <p:nvSpPr>
          <p:cNvPr id="13" name="Text 8"/>
          <p:cNvSpPr/>
          <p:nvPr/>
        </p:nvSpPr>
        <p:spPr>
          <a:xfrm>
            <a:off x="6592848" y="4746546"/>
            <a:ext cx="6030039" cy="355402"/>
          </a:xfrm>
          <a:prstGeom prst="rect">
            <a:avLst/>
          </a:prstGeom>
          <a:noFill/>
          <a:ln/>
        </p:spPr>
        <p:txBody>
          <a:bodyPr wrap="non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Utilizing genomic, transcriptomic, and proteomic data</a:t>
            </a:r>
            <a:endParaRPr lang="en-US" sz="1750" dirty="0"/>
          </a:p>
        </p:txBody>
      </p:sp>
      <p:sp>
        <p:nvSpPr>
          <p:cNvPr id="14" name="Shape 9"/>
          <p:cNvSpPr/>
          <p:nvPr/>
        </p:nvSpPr>
        <p:spPr>
          <a:xfrm>
            <a:off x="6426160" y="5462320"/>
            <a:ext cx="6388537" cy="49947"/>
          </a:xfrm>
          <a:prstGeom prst="roundRect">
            <a:avLst>
              <a:gd name="adj" fmla="val 266922"/>
            </a:avLst>
          </a:prstGeom>
          <a:solidFill>
            <a:srgbClr val="EEEFF5"/>
          </a:solidFill>
          <a:ln/>
        </p:spPr>
      </p:sp>
      <p:pic>
        <p:nvPicPr>
          <p:cNvPr id="15" name="Image 3" descr="preencoded.png"/>
          <p:cNvPicPr>
            <a:picLocks noChangeAspect="1"/>
          </p:cNvPicPr>
          <p:nvPr/>
        </p:nvPicPr>
        <p:blipFill>
          <a:blip r:embed="rId6"/>
          <a:stretch>
            <a:fillRect/>
          </a:stretch>
        </p:blipFill>
        <p:spPr>
          <a:xfrm>
            <a:off x="1787962" y="5557361"/>
            <a:ext cx="5499378" cy="1635562"/>
          </a:xfrm>
          <a:prstGeom prst="rect">
            <a:avLst/>
          </a:prstGeom>
          <a:solidFill>
            <a:schemeClr val="accent2"/>
          </a:solidFill>
        </p:spPr>
      </p:pic>
      <p:sp>
        <p:nvSpPr>
          <p:cNvPr id="16" name="Text 10"/>
          <p:cNvSpPr/>
          <p:nvPr/>
        </p:nvSpPr>
        <p:spPr>
          <a:xfrm>
            <a:off x="4462582" y="6152912"/>
            <a:ext cx="150019" cy="444341"/>
          </a:xfrm>
          <a:prstGeom prst="rect">
            <a:avLst/>
          </a:prstGeom>
          <a:noFill/>
          <a:ln/>
        </p:spPr>
        <p:txBody>
          <a:bodyPr wrap="none" rtlCol="0" anchor="t"/>
          <a:lstStyle/>
          <a:p>
            <a:pPr marL="0" indent="0" algn="ctr">
              <a:lnSpc>
                <a:spcPts val="3499"/>
              </a:lnSpc>
              <a:buNone/>
            </a:pPr>
            <a:r>
              <a:rPr lang="en-US" sz="2187" b="1" dirty="0">
                <a:solidFill>
                  <a:srgbClr val="396AF1"/>
                </a:solidFill>
                <a:latin typeface="Barlow" pitchFamily="34" charset="0"/>
                <a:ea typeface="Barlow" pitchFamily="34" charset="-122"/>
                <a:cs typeface="Barlow" pitchFamily="34" charset="-120"/>
              </a:rPr>
              <a:t>3</a:t>
            </a:r>
            <a:endParaRPr lang="en-US" sz="2187" dirty="0"/>
          </a:p>
        </p:txBody>
      </p:sp>
      <p:sp>
        <p:nvSpPr>
          <p:cNvPr id="17" name="Text 11"/>
          <p:cNvSpPr/>
          <p:nvPr/>
        </p:nvSpPr>
        <p:spPr>
          <a:xfrm>
            <a:off x="7509510" y="5779532"/>
            <a:ext cx="3861078"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Precision Genome Editing Tools</a:t>
            </a:r>
            <a:endParaRPr lang="en-US" sz="2187" dirty="0"/>
          </a:p>
        </p:txBody>
      </p:sp>
      <p:sp>
        <p:nvSpPr>
          <p:cNvPr id="18" name="Text 12"/>
          <p:cNvSpPr/>
          <p:nvPr/>
        </p:nvSpPr>
        <p:spPr>
          <a:xfrm>
            <a:off x="7509510" y="6259949"/>
            <a:ext cx="5138499"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Advancements in CRISPR and gene editing technologies</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3"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760220" y="1443395"/>
            <a:ext cx="10548699"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Case studies of successful gene prediction</a:t>
            </a:r>
            <a:endParaRPr lang="en-US" sz="4374" dirty="0"/>
          </a:p>
        </p:txBody>
      </p:sp>
      <p:sp>
        <p:nvSpPr>
          <p:cNvPr id="5" name="Shape 2"/>
          <p:cNvSpPr/>
          <p:nvPr/>
        </p:nvSpPr>
        <p:spPr>
          <a:xfrm>
            <a:off x="1760220" y="2582108"/>
            <a:ext cx="5443895" cy="1990963"/>
          </a:xfrm>
          <a:prstGeom prst="roundRect">
            <a:avLst>
              <a:gd name="adj" fmla="val 6696"/>
            </a:avLst>
          </a:prstGeom>
          <a:solidFill>
            <a:srgbClr val="EEEFF5"/>
          </a:solidFill>
          <a:ln/>
        </p:spPr>
      </p:sp>
      <p:sp>
        <p:nvSpPr>
          <p:cNvPr id="6" name="Text 3"/>
          <p:cNvSpPr/>
          <p:nvPr/>
        </p:nvSpPr>
        <p:spPr>
          <a:xfrm>
            <a:off x="1982391" y="2804279"/>
            <a:ext cx="3435429"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Improved Disease Diagnosis</a:t>
            </a:r>
            <a:endParaRPr lang="en-US" sz="2187" dirty="0"/>
          </a:p>
        </p:txBody>
      </p:sp>
      <p:sp>
        <p:nvSpPr>
          <p:cNvPr id="7" name="Text 4"/>
          <p:cNvSpPr/>
          <p:nvPr/>
        </p:nvSpPr>
        <p:spPr>
          <a:xfrm>
            <a:off x="1982391" y="3284696"/>
            <a:ext cx="4999553"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Accurate gene prediction led to early detection and personalized treatment for genetic disorders.</a:t>
            </a:r>
            <a:endParaRPr lang="en-US" sz="1750" dirty="0"/>
          </a:p>
        </p:txBody>
      </p:sp>
      <p:sp>
        <p:nvSpPr>
          <p:cNvPr id="8" name="Shape 5"/>
          <p:cNvSpPr/>
          <p:nvPr/>
        </p:nvSpPr>
        <p:spPr>
          <a:xfrm>
            <a:off x="7426285" y="2582108"/>
            <a:ext cx="5443895" cy="1990963"/>
          </a:xfrm>
          <a:prstGeom prst="roundRect">
            <a:avLst>
              <a:gd name="adj" fmla="val 6696"/>
            </a:avLst>
          </a:prstGeom>
          <a:solidFill>
            <a:srgbClr val="EEEFF5"/>
          </a:solidFill>
          <a:ln/>
        </p:spPr>
      </p:sp>
      <p:sp>
        <p:nvSpPr>
          <p:cNvPr id="9" name="Text 6"/>
          <p:cNvSpPr/>
          <p:nvPr/>
        </p:nvSpPr>
        <p:spPr>
          <a:xfrm>
            <a:off x="7648456" y="2804279"/>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Biofuel Development</a:t>
            </a:r>
            <a:endParaRPr lang="en-US" sz="2187" dirty="0"/>
          </a:p>
        </p:txBody>
      </p:sp>
      <p:sp>
        <p:nvSpPr>
          <p:cNvPr id="10" name="Text 7"/>
          <p:cNvSpPr/>
          <p:nvPr/>
        </p:nvSpPr>
        <p:spPr>
          <a:xfrm>
            <a:off x="7648456" y="3284696"/>
            <a:ext cx="4999553"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Identified genes contributed to the engineering of more efficient biofuel producing organisms.</a:t>
            </a:r>
            <a:endParaRPr lang="en-US" sz="1750" dirty="0"/>
          </a:p>
        </p:txBody>
      </p:sp>
      <p:sp>
        <p:nvSpPr>
          <p:cNvPr id="11" name="Shape 8"/>
          <p:cNvSpPr/>
          <p:nvPr/>
        </p:nvSpPr>
        <p:spPr>
          <a:xfrm>
            <a:off x="1760220" y="4795242"/>
            <a:ext cx="5443895" cy="1990963"/>
          </a:xfrm>
          <a:prstGeom prst="roundRect">
            <a:avLst>
              <a:gd name="adj" fmla="val 6696"/>
            </a:avLst>
          </a:prstGeom>
          <a:solidFill>
            <a:srgbClr val="EEEFF5"/>
          </a:solidFill>
          <a:ln/>
        </p:spPr>
      </p:sp>
      <p:sp>
        <p:nvSpPr>
          <p:cNvPr id="12" name="Text 9"/>
          <p:cNvSpPr/>
          <p:nvPr/>
        </p:nvSpPr>
        <p:spPr>
          <a:xfrm>
            <a:off x="1982391" y="5017413"/>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Drug Discovery</a:t>
            </a:r>
            <a:endParaRPr lang="en-US" sz="2187" dirty="0"/>
          </a:p>
        </p:txBody>
      </p:sp>
      <p:sp>
        <p:nvSpPr>
          <p:cNvPr id="13" name="Text 10"/>
          <p:cNvSpPr/>
          <p:nvPr/>
        </p:nvSpPr>
        <p:spPr>
          <a:xfrm>
            <a:off x="1982391" y="5497830"/>
            <a:ext cx="4999553"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Predicted genes enabled the discovery of new drug targets and therapeutic agents.</a:t>
            </a:r>
            <a:endParaRPr lang="en-US" sz="1750" dirty="0"/>
          </a:p>
        </p:txBody>
      </p:sp>
      <p:sp>
        <p:nvSpPr>
          <p:cNvPr id="14" name="Shape 11"/>
          <p:cNvSpPr/>
          <p:nvPr/>
        </p:nvSpPr>
        <p:spPr>
          <a:xfrm>
            <a:off x="7426285" y="4795242"/>
            <a:ext cx="5443895" cy="1990963"/>
          </a:xfrm>
          <a:prstGeom prst="roundRect">
            <a:avLst>
              <a:gd name="adj" fmla="val 6696"/>
            </a:avLst>
          </a:prstGeom>
          <a:solidFill>
            <a:srgbClr val="EEEFF5"/>
          </a:solidFill>
          <a:ln/>
        </p:spPr>
      </p:sp>
      <p:sp>
        <p:nvSpPr>
          <p:cNvPr id="15" name="Text 12"/>
          <p:cNvSpPr/>
          <p:nvPr/>
        </p:nvSpPr>
        <p:spPr>
          <a:xfrm>
            <a:off x="7648456" y="5017413"/>
            <a:ext cx="3363278"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Agricultural Advancements</a:t>
            </a:r>
            <a:endParaRPr lang="en-US" sz="2187" dirty="0"/>
          </a:p>
        </p:txBody>
      </p:sp>
      <p:sp>
        <p:nvSpPr>
          <p:cNvPr id="16" name="Text 13"/>
          <p:cNvSpPr/>
          <p:nvPr/>
        </p:nvSpPr>
        <p:spPr>
          <a:xfrm>
            <a:off x="7648456" y="5497830"/>
            <a:ext cx="4999553"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Understanding gene function improved crop traits and resistance to pests and diseases.</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anim calcmode="lin" valueType="num">
                                      <p:cBhvr>
                                        <p:cTn id="54" dur="1000" fill="hold"/>
                                        <p:tgtEl>
                                          <p:spTgt spid="14"/>
                                        </p:tgtEl>
                                        <p:attrNameLst>
                                          <p:attrName>ppt_x</p:attrName>
                                        </p:attrNameLst>
                                      </p:cBhvr>
                                      <p:tavLst>
                                        <p:tav tm="0">
                                          <p:val>
                                            <p:strVal val="#ppt_x"/>
                                          </p:val>
                                        </p:tav>
                                        <p:tav tm="100000">
                                          <p:val>
                                            <p:strVal val="#ppt_x"/>
                                          </p:val>
                                        </p:tav>
                                      </p:tavLst>
                                    </p:anim>
                                    <p:anim calcmode="lin" valueType="num">
                                      <p:cBhvr>
                                        <p:cTn id="55" dur="1000" fill="hold"/>
                                        <p:tgtEl>
                                          <p:spTgt spid="1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1000"/>
                                        <p:tgtEl>
                                          <p:spTgt spid="15"/>
                                        </p:tgtEl>
                                      </p:cBhvr>
                                    </p:animEffect>
                                    <p:anim calcmode="lin" valueType="num">
                                      <p:cBhvr>
                                        <p:cTn id="59" dur="1000" fill="hold"/>
                                        <p:tgtEl>
                                          <p:spTgt spid="15"/>
                                        </p:tgtEl>
                                        <p:attrNameLst>
                                          <p:attrName>ppt_x</p:attrName>
                                        </p:attrNameLst>
                                      </p:cBhvr>
                                      <p:tavLst>
                                        <p:tav tm="0">
                                          <p:val>
                                            <p:strVal val="#ppt_x"/>
                                          </p:val>
                                        </p:tav>
                                        <p:tav tm="100000">
                                          <p:val>
                                            <p:strVal val="#ppt_x"/>
                                          </p:val>
                                        </p:tav>
                                      </p:tavLst>
                                    </p:anim>
                                    <p:anim calcmode="lin" valueType="num">
                                      <p:cBhvr>
                                        <p:cTn id="60" dur="1000" fill="hold"/>
                                        <p:tgtEl>
                                          <p:spTgt spid="1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3"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760220" y="2438876"/>
            <a:ext cx="10136029"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Ethical Considerations in Gene Prediction</a:t>
            </a:r>
            <a:endParaRPr lang="en-US" sz="4374" dirty="0"/>
          </a:p>
        </p:txBody>
      </p:sp>
      <p:pic>
        <p:nvPicPr>
          <p:cNvPr id="5" name="Image 1" descr="preencoded.png"/>
          <p:cNvPicPr>
            <a:picLocks noChangeAspect="1"/>
          </p:cNvPicPr>
          <p:nvPr/>
        </p:nvPicPr>
        <p:blipFill>
          <a:blip r:embed="rId4"/>
          <a:stretch>
            <a:fillRect/>
          </a:stretch>
        </p:blipFill>
        <p:spPr>
          <a:xfrm>
            <a:off x="1760220" y="3577590"/>
            <a:ext cx="444341" cy="444341"/>
          </a:xfrm>
          <a:prstGeom prst="rect">
            <a:avLst/>
          </a:prstGeom>
        </p:spPr>
      </p:pic>
      <p:sp>
        <p:nvSpPr>
          <p:cNvPr id="6" name="Text 2"/>
          <p:cNvSpPr/>
          <p:nvPr/>
        </p:nvSpPr>
        <p:spPr>
          <a:xfrm>
            <a:off x="1760220" y="4244102"/>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Ethical Implications</a:t>
            </a:r>
            <a:endParaRPr lang="en-US" sz="2187" dirty="0"/>
          </a:p>
        </p:txBody>
      </p:sp>
      <p:sp>
        <p:nvSpPr>
          <p:cNvPr id="7" name="Text 3"/>
          <p:cNvSpPr/>
          <p:nvPr/>
        </p:nvSpPr>
        <p:spPr>
          <a:xfrm>
            <a:off x="1760220" y="4724519"/>
            <a:ext cx="3481149"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Consider the impact of genetic testing on individuals and their families.</a:t>
            </a:r>
            <a:endParaRPr lang="en-US" sz="1750" dirty="0"/>
          </a:p>
        </p:txBody>
      </p:sp>
      <p:pic>
        <p:nvPicPr>
          <p:cNvPr id="8" name="Image 2" descr="preencoded.png"/>
          <p:cNvPicPr>
            <a:picLocks noChangeAspect="1"/>
          </p:cNvPicPr>
          <p:nvPr/>
        </p:nvPicPr>
        <p:blipFill>
          <a:blip r:embed="rId5"/>
          <a:stretch>
            <a:fillRect/>
          </a:stretch>
        </p:blipFill>
        <p:spPr>
          <a:xfrm>
            <a:off x="5574625" y="3577590"/>
            <a:ext cx="444341" cy="444341"/>
          </a:xfrm>
          <a:prstGeom prst="rect">
            <a:avLst/>
          </a:prstGeom>
        </p:spPr>
      </p:pic>
      <p:sp>
        <p:nvSpPr>
          <p:cNvPr id="9" name="Text 4"/>
          <p:cNvSpPr/>
          <p:nvPr/>
        </p:nvSpPr>
        <p:spPr>
          <a:xfrm>
            <a:off x="5574625" y="4244102"/>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Privacy Concerns</a:t>
            </a:r>
            <a:endParaRPr lang="en-US" sz="2187" dirty="0"/>
          </a:p>
        </p:txBody>
      </p:sp>
      <p:sp>
        <p:nvSpPr>
          <p:cNvPr id="10" name="Text 5"/>
          <p:cNvSpPr/>
          <p:nvPr/>
        </p:nvSpPr>
        <p:spPr>
          <a:xfrm>
            <a:off x="5574625" y="4724519"/>
            <a:ext cx="3481149"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Address the potential misuse of genetic information and confidentiality.</a:t>
            </a:r>
            <a:endParaRPr lang="en-US" sz="1750" dirty="0"/>
          </a:p>
        </p:txBody>
      </p:sp>
      <p:pic>
        <p:nvPicPr>
          <p:cNvPr id="11" name="Image 3" descr="preencoded.png"/>
          <p:cNvPicPr>
            <a:picLocks noChangeAspect="1"/>
          </p:cNvPicPr>
          <p:nvPr/>
        </p:nvPicPr>
        <p:blipFill>
          <a:blip r:embed="rId6"/>
          <a:stretch>
            <a:fillRect/>
          </a:stretch>
        </p:blipFill>
        <p:spPr>
          <a:xfrm>
            <a:off x="9389031" y="3577590"/>
            <a:ext cx="444341" cy="444341"/>
          </a:xfrm>
          <a:prstGeom prst="rect">
            <a:avLst/>
          </a:prstGeom>
        </p:spPr>
      </p:pic>
      <p:sp>
        <p:nvSpPr>
          <p:cNvPr id="12" name="Text 6"/>
          <p:cNvSpPr/>
          <p:nvPr/>
        </p:nvSpPr>
        <p:spPr>
          <a:xfrm>
            <a:off x="9389031" y="4244102"/>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Biotech Regulation</a:t>
            </a:r>
            <a:endParaRPr lang="en-US" sz="2187" dirty="0"/>
          </a:p>
        </p:txBody>
      </p:sp>
      <p:sp>
        <p:nvSpPr>
          <p:cNvPr id="13" name="Text 7"/>
          <p:cNvSpPr/>
          <p:nvPr/>
        </p:nvSpPr>
        <p:spPr>
          <a:xfrm>
            <a:off x="9389031" y="4724519"/>
            <a:ext cx="3481149"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Examine the need for clear guidelines to govern gene prediction and manipulation.</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554</Words>
  <Application>Microsoft Office PowerPoint</Application>
  <PresentationFormat>Custom</PresentationFormat>
  <Paragraphs>81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Barlow</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Abdul Rehman Ikram</cp:lastModifiedBy>
  <cp:revision>4</cp:revision>
  <dcterms:created xsi:type="dcterms:W3CDTF">2024-03-25T11:59:44Z</dcterms:created>
  <dcterms:modified xsi:type="dcterms:W3CDTF">2024-03-25T19:46:59Z</dcterms:modified>
</cp:coreProperties>
</file>