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8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Rehman Ikram" initials="ARI" lastIdx="1" clrIdx="0">
    <p:extLst>
      <p:ext uri="{19B8F6BF-5375-455C-9EA6-DF929625EA0E}">
        <p15:presenceInfo xmlns:p15="http://schemas.microsoft.com/office/powerpoint/2012/main" userId="a7b6edca946a6f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8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8814-8A0B-4D42-B147-65023C3EE23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17E39-5620-446F-9C43-ACC06DBD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699E-577E-4224-81BC-2682A9EB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60D94-2DD7-473C-B4FF-4D2340E87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2DFA-7CD6-410E-ACA5-E9758290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6168-3D7E-46DA-8612-BD44AF3A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0ECC-ADB3-4D52-94FF-66356552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269F-A90C-4C9D-BC44-79BB56F5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5764F-7B56-40E1-A907-ABAD455E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F2EF-D833-40CF-8CCC-732BF8AE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D159-C2B9-4FEF-8B1B-D0F23542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466D-25F9-486A-9828-7029C93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193B-4C69-4EA2-91F7-86ADA8EA5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5D1D9-8E14-453E-81D0-04EEA773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ABF6-C398-4244-9D22-44FF11FA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E257-5D02-4979-9FA8-001ACAC7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96BF-934A-4FCB-A40E-52469A7E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14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B745-3CBC-4A8E-B9CD-792C7FE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3D8C-3953-4B3C-8CEE-A98F0F82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0DD4-9B53-463B-B6B9-B0451D22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CD4C-B8CA-428C-8772-A4EBBA1E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D069-6FB1-4BFE-B24C-B03B6A3F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4F90-812B-4117-A940-02BFCDAC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CF20-0B33-49EC-BAB8-283A82F0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BB85-FB19-44EE-B815-8141AEF2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269E-04CA-497D-A9D2-C52EF8B2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1B7F-4BBF-4F59-A168-141B567D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1239-8086-4442-9122-1AA9E53E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F8B5-93CC-4437-9313-BE6FBFD66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42737-AB1A-4EBC-A6AD-B917C7CA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B4258-4A6D-4CAE-B300-449E828D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7D659-EE59-4E1E-9C20-7E68AD0E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B119-773E-4458-8088-56E26B4C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4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FE9F-9754-4D95-9DA6-EC3389C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291F7-F42B-4180-9A0C-91E94060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6A7B-8D6A-425F-BF5C-906EB798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99669-A2B6-4ED2-98D1-B9B798209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C8125-9BA4-47A8-B744-8DC655371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64BE9-1BB9-4DB6-B53C-F367B54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15E55-02D1-4223-8307-9E28513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3C27A-F2F6-48C2-98AA-CD1E3C00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C462-52E6-4C55-89B7-1D1FB092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5217F-A4F2-4173-9C56-A7316E9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8C2AA-EAC2-42C5-8C65-59CC385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CF413-9D3D-4612-8C62-BB81F2C0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01F3E-7ED3-4925-98BD-6E2A98FE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96FBB-BBA7-4847-B42C-D18DF422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520E-0264-4714-B05E-6BB5579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90E3-E1CF-4E82-B9D5-9EF3165A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C650-5894-4A39-B4AB-10B16A8D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143E6-736E-4EA4-9CEA-F94277389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7A01A-0EE2-4FDD-9435-44AAEB4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DDD6-E2DA-4E6B-B327-43D8077C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78E6-732F-4712-9511-1B549701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B931-65B9-4616-88FE-0CF393C1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18636-7217-4C72-9FBF-840A72ED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4E54E-7B77-4383-A8FD-E244D32F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12DB4-D406-4215-B6FC-39BFE980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4024C-BC01-410D-AB9F-732CCFD7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A0A8C-BF37-4F64-98AC-BD118DC7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B9C61-70D0-4B3F-A2E3-0E6C50A5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D94E-2EF0-479A-9FA7-F26A2887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C181-F0CC-457D-91D2-94AF043B5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33FF-DC45-440D-A4E5-39DF60E3320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26AF-C684-40CE-B9DF-52AF13BF6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01C7-ED01-4313-A83F-DAB20DCBC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89E6F-832A-4DC9-A766-63CFDB16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66850" y="670718"/>
            <a:ext cx="9258300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Procedure for Phylogenetic Tree Construction</a:t>
            </a:r>
            <a:endParaRPr lang="en-US" sz="3645" dirty="0"/>
          </a:p>
        </p:txBody>
      </p:sp>
      <p:sp>
        <p:nvSpPr>
          <p:cNvPr id="5" name="Text 2"/>
          <p:cNvSpPr/>
          <p:nvPr/>
        </p:nvSpPr>
        <p:spPr>
          <a:xfrm>
            <a:off x="893109" y="2707084"/>
            <a:ext cx="232588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  <a:endParaRPr lang="en-US" sz="1822" dirty="0"/>
          </a:p>
        </p:txBody>
      </p:sp>
      <p:sp>
        <p:nvSpPr>
          <p:cNvPr id="6" name="Text 3"/>
          <p:cNvSpPr/>
          <p:nvPr/>
        </p:nvSpPr>
        <p:spPr>
          <a:xfrm>
            <a:off x="893109" y="3181548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Obtain the sequences of interest, such as DNA, RNA, or protein sequences, from different species or organisms.</a:t>
            </a: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112104" y="271512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Sequence Alignment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4112104" y="3189591"/>
            <a:ext cx="2784673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a sequence alignment tool (e.g., </a:t>
            </a:r>
            <a:r>
              <a:rPr lang="en-US" sz="1458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ClustalW</a:t>
            </a: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MAFFT) to align the sequences. Alignment ensures that homologous positions in the sequences are correctly matched.</a:t>
            </a:r>
            <a:endParaRPr lang="en-US" sz="1458" dirty="0"/>
          </a:p>
        </p:txBody>
      </p:sp>
      <p:sp>
        <p:nvSpPr>
          <p:cNvPr id="9" name="Text 6"/>
          <p:cNvSpPr/>
          <p:nvPr/>
        </p:nvSpPr>
        <p:spPr>
          <a:xfrm>
            <a:off x="7917003" y="2790130"/>
            <a:ext cx="27846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Sequence Selection</a:t>
            </a:r>
            <a:endParaRPr lang="en-US" sz="1822" dirty="0"/>
          </a:p>
        </p:txBody>
      </p:sp>
      <p:sp>
        <p:nvSpPr>
          <p:cNvPr id="10" name="Text 7"/>
          <p:cNvSpPr/>
          <p:nvPr/>
        </p:nvSpPr>
        <p:spPr>
          <a:xfrm>
            <a:off x="7917002" y="3293512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conserved regions in the aligned sequences for tree construction. Exclude highly variable or poorly aligned regions.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66850" y="670718"/>
            <a:ext cx="9258300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Procedure for Phylogenetic Tree Construction</a:t>
            </a:r>
            <a:endParaRPr lang="en-US" sz="3645" dirty="0"/>
          </a:p>
        </p:txBody>
      </p:sp>
      <p:sp>
        <p:nvSpPr>
          <p:cNvPr id="5" name="Text 2"/>
          <p:cNvSpPr/>
          <p:nvPr/>
        </p:nvSpPr>
        <p:spPr>
          <a:xfrm>
            <a:off x="893109" y="2707084"/>
            <a:ext cx="232588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Selection</a:t>
            </a:r>
            <a:endParaRPr lang="en-US" sz="1822" dirty="0"/>
          </a:p>
        </p:txBody>
      </p:sp>
      <p:sp>
        <p:nvSpPr>
          <p:cNvPr id="6" name="Text 3"/>
          <p:cNvSpPr/>
          <p:nvPr/>
        </p:nvSpPr>
        <p:spPr>
          <a:xfrm>
            <a:off x="893109" y="3181548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Choose an appropriate model of sequence evolution that best fits your data. Common models include Jukes-Cantor, Kimura, and General Time Reversible (GTR) models.</a:t>
            </a: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112104" y="271512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Phylogenetic Tree Construction 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4112104" y="3189591"/>
            <a:ext cx="2784673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a phylogenetic tree construction method (e.g., Maximum Likelihood, Bayesian Inference, Neighbor Joining) to build the tree. Each method has its own assumptions and computational complexities.</a:t>
            </a:r>
          </a:p>
        </p:txBody>
      </p:sp>
      <p:sp>
        <p:nvSpPr>
          <p:cNvPr id="9" name="Text 6"/>
          <p:cNvSpPr/>
          <p:nvPr/>
        </p:nvSpPr>
        <p:spPr>
          <a:xfrm>
            <a:off x="7917003" y="2790130"/>
            <a:ext cx="27846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Tree Visualization</a:t>
            </a:r>
            <a:endParaRPr lang="en-US" sz="1822" dirty="0"/>
          </a:p>
        </p:txBody>
      </p:sp>
      <p:sp>
        <p:nvSpPr>
          <p:cNvPr id="10" name="Text 7"/>
          <p:cNvSpPr/>
          <p:nvPr/>
        </p:nvSpPr>
        <p:spPr>
          <a:xfrm>
            <a:off x="7917002" y="3293512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tree visualization software (e.g., </a:t>
            </a:r>
            <a:r>
              <a:rPr lang="en-US" sz="1458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FigTree</a:t>
            </a: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458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iTOL</a:t>
            </a: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) to visualize and annotate the phylogenetic tree. The tree can be displayed as a cladogram, phylogram, or circular tree, depending on the software used.</a:t>
            </a: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78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>
            <a:extLst>
              <a:ext uri="{FF2B5EF4-FFF2-40B4-BE49-F238E27FC236}">
                <a16:creationId xmlns:a16="http://schemas.microsoft.com/office/drawing/2014/main" id="{6972DC2E-925C-4D00-BFA9-65C9C6066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7E0A3460-DFDA-41FF-B25F-9DDC1F6809AD}"/>
              </a:ext>
            </a:extLst>
          </p:cNvPr>
          <p:cNvSpPr/>
          <p:nvPr/>
        </p:nvSpPr>
        <p:spPr>
          <a:xfrm>
            <a:off x="2218333" y="714607"/>
            <a:ext cx="7755334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TOOLS for Phylogenetic Tree Construction</a:t>
            </a:r>
            <a:endParaRPr lang="en-US" sz="3645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0FDD2487-4718-45D2-AF7B-40948E5F0481}"/>
              </a:ext>
            </a:extLst>
          </p:cNvPr>
          <p:cNvSpPr/>
          <p:nvPr/>
        </p:nvSpPr>
        <p:spPr>
          <a:xfrm>
            <a:off x="1844378" y="2441080"/>
            <a:ext cx="416619" cy="416619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536729B5-A361-4C3B-99F4-5B487225068B}"/>
              </a:ext>
            </a:extLst>
          </p:cNvPr>
          <p:cNvSpPr/>
          <p:nvPr/>
        </p:nvSpPr>
        <p:spPr>
          <a:xfrm>
            <a:off x="2999581" y="2442261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</a:t>
            </a:r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id="{082CD5A1-5CC9-408C-93DF-0104CB6C3B77}"/>
              </a:ext>
            </a:extLst>
          </p:cNvPr>
          <p:cNvSpPr/>
          <p:nvPr/>
        </p:nvSpPr>
        <p:spPr>
          <a:xfrm>
            <a:off x="1925687" y="3345127"/>
            <a:ext cx="155575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187" dirty="0"/>
          </a:p>
        </p:txBody>
      </p:sp>
      <p:sp>
        <p:nvSpPr>
          <p:cNvPr id="10" name="Text 11">
            <a:extLst>
              <a:ext uri="{FF2B5EF4-FFF2-40B4-BE49-F238E27FC236}">
                <a16:creationId xmlns:a16="http://schemas.microsoft.com/office/drawing/2014/main" id="{6D96AFF6-EBA2-4F6B-8EEC-5B2B090DA844}"/>
              </a:ext>
            </a:extLst>
          </p:cNvPr>
          <p:cNvSpPr/>
          <p:nvPr/>
        </p:nvSpPr>
        <p:spPr>
          <a:xfrm>
            <a:off x="2996503" y="3346833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Sequence Alignment</a:t>
            </a: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A0CE8287-9A56-4914-A2CD-28E6E1DD7A6A}"/>
              </a:ext>
            </a:extLst>
          </p:cNvPr>
          <p:cNvSpPr/>
          <p:nvPr/>
        </p:nvSpPr>
        <p:spPr>
          <a:xfrm>
            <a:off x="1925687" y="2442261"/>
            <a:ext cx="98326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187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DAB1BCE2-BC3E-427D-8CBD-52D934FF45A5}"/>
              </a:ext>
            </a:extLst>
          </p:cNvPr>
          <p:cNvSpPr/>
          <p:nvPr/>
        </p:nvSpPr>
        <p:spPr>
          <a:xfrm>
            <a:off x="1925687" y="4416766"/>
            <a:ext cx="155575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</a:rPr>
              <a:t>3</a:t>
            </a:r>
            <a:endParaRPr lang="en-US" sz="2187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D352709D-AEC9-4484-B20B-CC2D3C734523}"/>
              </a:ext>
            </a:extLst>
          </p:cNvPr>
          <p:cNvSpPr/>
          <p:nvPr/>
        </p:nvSpPr>
        <p:spPr>
          <a:xfrm>
            <a:off x="2999579" y="441676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Tree Construction </a:t>
            </a: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1F0AEEA-2826-4383-A349-7FA8FE190B9C}"/>
              </a:ext>
            </a:extLst>
          </p:cNvPr>
          <p:cNvSpPr/>
          <p:nvPr/>
        </p:nvSpPr>
        <p:spPr>
          <a:xfrm>
            <a:off x="1946225" y="5298779"/>
            <a:ext cx="155575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187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35F3FAE3-4F16-4ADC-9271-1D172487686A}"/>
              </a:ext>
            </a:extLst>
          </p:cNvPr>
          <p:cNvSpPr/>
          <p:nvPr/>
        </p:nvSpPr>
        <p:spPr>
          <a:xfrm>
            <a:off x="2999580" y="529877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Tree Visualization</a:t>
            </a: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2471B66B-18CE-4996-8D1B-AD9712E76DED}"/>
              </a:ext>
            </a:extLst>
          </p:cNvPr>
          <p:cNvSpPr/>
          <p:nvPr/>
        </p:nvSpPr>
        <p:spPr>
          <a:xfrm>
            <a:off x="6331884" y="2023459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Protein Sequences using databases and tools like blast</a:t>
            </a: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2B2F702D-5013-4BA5-8478-36A64CD7892F}"/>
              </a:ext>
            </a:extLst>
          </p:cNvPr>
          <p:cNvSpPr/>
          <p:nvPr/>
        </p:nvSpPr>
        <p:spPr>
          <a:xfrm>
            <a:off x="6299686" y="3208131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 Alignment using Mega, Clustal and </a:t>
            </a:r>
            <a:r>
              <a:rPr lang="en-US" sz="1458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Clustalw</a:t>
            </a: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591C1456-8998-4920-A01C-6B1ADF73E310}"/>
              </a:ext>
            </a:extLst>
          </p:cNvPr>
          <p:cNvSpPr/>
          <p:nvPr/>
        </p:nvSpPr>
        <p:spPr>
          <a:xfrm>
            <a:off x="6331883" y="4258768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Newick Format building using </a:t>
            </a:r>
            <a:r>
              <a:rPr lang="en-US" sz="1458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iqtree</a:t>
            </a: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or mega</a:t>
            </a: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BDF42A45-AB01-4909-BC5B-D90EEF98CFC7}"/>
              </a:ext>
            </a:extLst>
          </p:cNvPr>
          <p:cNvSpPr/>
          <p:nvPr/>
        </p:nvSpPr>
        <p:spPr>
          <a:xfrm>
            <a:off x="6299685" y="5298779"/>
            <a:ext cx="2784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Tree visualization using ITOL</a:t>
            </a:r>
          </a:p>
          <a:p>
            <a:pPr>
              <a:lnSpc>
                <a:spcPts val="2332"/>
              </a:lnSpc>
            </a:pPr>
            <a:endParaRPr lang="en-US" sz="1458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8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247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Barlow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 Ikram</dc:creator>
  <cp:lastModifiedBy>Abdul Rehman Ikram</cp:lastModifiedBy>
  <cp:revision>2</cp:revision>
  <dcterms:created xsi:type="dcterms:W3CDTF">2024-03-25T16:46:52Z</dcterms:created>
  <dcterms:modified xsi:type="dcterms:W3CDTF">2024-03-25T17:09:39Z</dcterms:modified>
</cp:coreProperties>
</file>