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1" r:id="rId4"/>
    <p:sldId id="262" r:id="rId5"/>
    <p:sldId id="271" r:id="rId6"/>
    <p:sldId id="274" r:id="rId7"/>
    <p:sldId id="263" r:id="rId8"/>
    <p:sldId id="270" r:id="rId9"/>
    <p:sldId id="272" r:id="rId10"/>
    <p:sldId id="273" r:id="rId11"/>
    <p:sldId id="264" r:id="rId12"/>
    <p:sldId id="267" r:id="rId13"/>
    <p:sldId id="265" r:id="rId14"/>
    <p:sldId id="266" r:id="rId15"/>
    <p:sldId id="275" r:id="rId16"/>
    <p:sldId id="26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459"/>
  </p:normalViewPr>
  <p:slideViewPr>
    <p:cSldViewPr snapToGrid="0">
      <p:cViewPr>
        <p:scale>
          <a:sx n="113" d="100"/>
          <a:sy n="113" d="100"/>
        </p:scale>
        <p:origin x="3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A2E1-B981-E9B9-064C-5F5E56DF3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CDF8C-EB5D-B7B0-893E-DC44FB33A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8C37-78C5-B5C6-082A-C33FACA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5AB5-789D-B08C-BE86-367ACF33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632D-119C-4046-5D31-CA576936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FB3D-63F0-4078-7B32-001E3088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61E51-977B-A21F-5293-C9B63CAC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671D-C156-974F-3B9D-486E1461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D798-4B4C-B3B0-494D-57D092E8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A653-DBB0-3AE5-0F71-FA3FFA13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68C98-38BF-7D42-47C1-D8533281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0A4E-6604-A9F5-98E6-45C1A9421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7516-BFCB-FA83-DBD3-0A27F51F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3C3D-2324-84BF-1097-76399463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9B01-BFB7-E6BF-4A01-E20070B7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A4AA-1BE1-00AB-4C4E-F60690F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EAD8-539E-7479-9403-0E48FB86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0C2B-4BA0-7585-F464-66E3DF45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86C6-67B8-A3F3-AA1C-73C3FAB1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AAA7-E034-8C52-841C-DB58B4E9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E5E9-C0FC-4C30-7475-327B43B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63F18-F511-94FF-B355-BEB25337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3B69-96DB-8C7E-5F41-A01374EF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ADE3-B0F6-B885-D6D5-04499F9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01D6-0E49-3502-FB32-A1CA9FBE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7634-DDE4-BE77-2F89-638A6AF5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1A9-F861-5843-16E9-D9A62E505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A4F6-9E00-92EA-E7F4-2730084D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ABED-5733-9E07-6452-824E079F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8254-35AC-B593-4789-80C5BDBA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9B7F-9099-D23C-2741-C62BFBBE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5183-BC75-3FC7-420B-79E7860E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AE10-BBD4-A0B4-B6C7-196F77CE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C1B3-1CB4-FB37-4F4C-63799D48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E95EE-C563-7ED4-D905-E58DB15EE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7DE73-834E-E49E-EE40-8C081013E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27028-5009-2175-9C99-5F213B03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5D078-5C20-A84B-8E44-581AB793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DCA8F-3B87-1A38-52BF-7B386512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4264-663D-ED29-6037-932227B5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F3995-42F0-01BD-3975-97BBF964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3DABA-97A5-AFB3-8588-5ABB1A2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91A00-25DE-1C2B-5458-A2D3B177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74D4-84F0-994E-5605-2E513FB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F64BF-C2DA-C4B1-7A00-A03DEC8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4B81E-FA8E-A9A2-7509-402A11D6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A2FD-FCAF-32F6-968A-F6E6E908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4F80-C998-0A68-F91A-6CD0AAF0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EE4D0-0D3C-086B-2FB2-C97DB8B8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6305-CA5B-0935-9ADD-20287B6A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2D9F-B753-3C3E-F467-09C3138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7510-D2E4-2B78-59D7-446BCB86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8AFF-94B0-D014-C3E0-0EECD0CF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91E92-E4AC-8178-7347-003313106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C3864-0C4C-3A99-A7FD-397BD7DD1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F1053-A224-9854-19CD-432AAD7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F13E5-023A-82CB-6BCB-4CA436F9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AFB2-5D16-DF52-BEB8-E5BAD26B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2122-3DBC-CDF4-D449-9837A6D4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B1A-169D-23E7-35B8-291F4076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AC60-45F1-4C91-17DE-5F74306F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EEF3-697D-0A40-885B-8B20405FAD1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B83F-C6FB-1DB9-B66C-B4DB780C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ABBC-2075-95F7-6B0C-263A4EE7A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BA86-73B1-EF47-A77F-13F504B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F974C-B5A5-E7BB-AE9D-2FBA73DE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42481">
            <a:off x="7325463" y="-5978065"/>
            <a:ext cx="9260582" cy="9569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8A201-7F51-1806-EF30-5A76E0E5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8277" y="3613782"/>
            <a:ext cx="9260582" cy="9569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66409-0448-FC3D-792E-6525DB78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06023">
            <a:off x="-3449934" y="-4372334"/>
            <a:ext cx="9260582" cy="9569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A37CE-0FA8-338A-AB04-A546C4C89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Bright" panose="02040602050505020304" pitchFamily="18" charset="77"/>
              </a:rPr>
              <a:t>General Relativity and Stars</a:t>
            </a:r>
            <a:endParaRPr lang="en-US" sz="2000" dirty="0">
              <a:solidFill>
                <a:schemeClr val="bg1"/>
              </a:solidFill>
              <a:latin typeface="Lucida Bright" panose="02040602050505020304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0CE8-BAD7-81A5-9ECE-56E5BAD6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ucida Bright" panose="02040602050505020304" pitchFamily="18" charset="77"/>
              </a:rPr>
              <a:t>Selim Kalici</a:t>
            </a:r>
          </a:p>
          <a:p>
            <a:r>
              <a:rPr lang="en-US" i="1" dirty="0">
                <a:solidFill>
                  <a:schemeClr val="bg1"/>
                </a:solidFill>
                <a:latin typeface="Lucida Bright" panose="02040602050505020304" pitchFamily="18" charset="77"/>
              </a:rPr>
              <a:t>State University of New York at Oswego</a:t>
            </a:r>
          </a:p>
          <a:p>
            <a:r>
              <a:rPr lang="en-US" dirty="0">
                <a:solidFill>
                  <a:schemeClr val="bg1"/>
                </a:solidFill>
                <a:latin typeface="Lucida Bright" panose="02040602050505020304" pitchFamily="18" charset="77"/>
              </a:rPr>
              <a:t>AST405: Introduction to Astrophysics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B130B-32C5-E6EB-85C4-1A639A35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50343" y="3873661"/>
            <a:ext cx="9260582" cy="95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The Einstein Tensor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3DA28-6928-6297-1858-4DF1D2890070}"/>
              </a:ext>
            </a:extLst>
          </p:cNvPr>
          <p:cNvSpPr txBox="1"/>
          <p:nvPr/>
        </p:nvSpPr>
        <p:spPr>
          <a:xfrm>
            <a:off x="390401" y="936171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The Einstein Tensor components are explicitly given in terms of the metric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1910F-19E5-E6C2-7641-E21BC4FA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1290"/>
            <a:ext cx="7772400" cy="91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8340F-9014-D3CB-35DB-997876C7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753153"/>
            <a:ext cx="7772400" cy="91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AD49C8-C63F-651A-CD2A-2E216BF395DB}"/>
              </a:ext>
            </a:extLst>
          </p:cNvPr>
          <p:cNvSpPr txBox="1"/>
          <p:nvPr/>
        </p:nvSpPr>
        <p:spPr>
          <a:xfrm>
            <a:off x="390401" y="4283970"/>
            <a:ext cx="11411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Energy and mass change the curvature of spacetime which changes the way distances are computed</a:t>
            </a: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r>
              <a:rPr lang="en-US" sz="2400" dirty="0">
                <a:latin typeface="Lucida Bright" panose="02040602050505020304" pitchFamily="18" charset="77"/>
              </a:rPr>
              <a:t>This changes the apparent path taken in spacetime</a:t>
            </a:r>
          </a:p>
        </p:txBody>
      </p:sp>
    </p:spTree>
    <p:extLst>
      <p:ext uri="{BB962C8B-B14F-4D97-AF65-F5344CB8AC3E}">
        <p14:creationId xmlns:p14="http://schemas.microsoft.com/office/powerpoint/2010/main" val="393067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The Einstein Tensor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30B21-9FBE-AFEE-E394-3CC452F8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40"/>
            <a:ext cx="12192000" cy="2185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3DA28-6928-6297-1858-4DF1D2890070}"/>
              </a:ext>
            </a:extLst>
          </p:cNvPr>
          <p:cNvSpPr txBox="1"/>
          <p:nvPr/>
        </p:nvSpPr>
        <p:spPr>
          <a:xfrm>
            <a:off x="390401" y="936171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The Einstein matrix is given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00EE5-264A-7C5B-12AF-9B18DF6D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384528"/>
            <a:ext cx="5359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4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Solving the Field Equations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9983D-7B42-3989-4DDB-44BDD59C897B}"/>
              </a:ext>
            </a:extLst>
          </p:cNvPr>
          <p:cNvSpPr txBox="1"/>
          <p:nvPr/>
        </p:nvSpPr>
        <p:spPr>
          <a:xfrm>
            <a:off x="138545" y="1329941"/>
            <a:ext cx="1166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By the conservation of energy, the derivative of the stress energy tensor is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C0ADB-11DC-5A13-F271-B532B3D4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46035"/>
            <a:ext cx="56388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6E41B-52A3-43C6-5084-B33C87AF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04935"/>
            <a:ext cx="5638800" cy="135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96E42-7139-951E-AD2C-89181844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0" y="4573095"/>
            <a:ext cx="6489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Solving the Field Equations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42FC-FAAA-B234-C29A-48525C5CC9ED}"/>
              </a:ext>
            </a:extLst>
          </p:cNvPr>
          <p:cNvSpPr txBox="1"/>
          <p:nvPr/>
        </p:nvSpPr>
        <p:spPr>
          <a:xfrm>
            <a:off x="390401" y="936171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The first diagonal term of the field equations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33DED-AABA-0C5C-45AF-1995F9FD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41290"/>
            <a:ext cx="5638800" cy="135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498F5-CC5A-A5AE-F9A9-6D68A8AF9713}"/>
              </a:ext>
            </a:extLst>
          </p:cNvPr>
          <p:cNvSpPr txBox="1"/>
          <p:nvPr/>
        </p:nvSpPr>
        <p:spPr>
          <a:xfrm>
            <a:off x="390401" y="3471774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Integrating this equation by parts we find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7352-435E-A98A-529E-94104E9B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07726"/>
            <a:ext cx="5638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Solving the Field Equations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840A0-941D-3E2B-5E53-D1D5AE29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41290"/>
            <a:ext cx="5638800" cy="135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07ED3-5862-6CFA-4E6D-D016AA7ECEBE}"/>
              </a:ext>
            </a:extLst>
          </p:cNvPr>
          <p:cNvSpPr txBox="1"/>
          <p:nvPr/>
        </p:nvSpPr>
        <p:spPr>
          <a:xfrm>
            <a:off x="390401" y="936171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The second diagonal term of the field equations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42923-2A8C-5719-F0C8-702752B334B1}"/>
              </a:ext>
            </a:extLst>
          </p:cNvPr>
          <p:cNvSpPr txBox="1"/>
          <p:nvPr/>
        </p:nvSpPr>
        <p:spPr>
          <a:xfrm>
            <a:off x="390401" y="2998839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Plugging in our previous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F92ED-2BAC-C971-74FA-9247546E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429000"/>
            <a:ext cx="5638800" cy="135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7A2A2D-B3B0-D1EA-4464-9A41BDCF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787900"/>
            <a:ext cx="5638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The limiting case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07ED3-5862-6CFA-4E6D-D016AA7ECEBE}"/>
              </a:ext>
            </a:extLst>
          </p:cNvPr>
          <p:cNvSpPr txBox="1"/>
          <p:nvPr/>
        </p:nvSpPr>
        <p:spPr>
          <a:xfrm>
            <a:off x="390401" y="936171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We may rewrite the equation as follows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12A73B-9BD1-F7A6-F596-DBA783AE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9" y="1637150"/>
            <a:ext cx="5588001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DE39B-BCAA-18D5-B61A-412A9DF9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9" y="3982048"/>
            <a:ext cx="5588000" cy="95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3379E-5D72-C6CF-4ED6-8B434674CA75}"/>
                  </a:ext>
                </a:extLst>
              </p:cNvPr>
              <p:cNvSpPr txBox="1"/>
              <p:nvPr/>
            </p:nvSpPr>
            <p:spPr>
              <a:xfrm>
                <a:off x="390401" y="2961266"/>
                <a:ext cx="11411198" cy="62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ucida Bright" panose="02040602050505020304" pitchFamily="18" charset="77"/>
                  </a:rPr>
                  <a:t>Then we treat the limiting case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>
                  <a:latin typeface="Lucida Bright" panose="02040602050505020304" pitchFamily="18" charset="7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3379E-5D72-C6CF-4ED6-8B434674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" y="2961266"/>
                <a:ext cx="11411198" cy="621004"/>
              </a:xfrm>
              <a:prstGeom prst="rect">
                <a:avLst/>
              </a:prstGeom>
              <a:blipFill>
                <a:blip r:embed="rId4"/>
                <a:stretch>
                  <a:fillRect l="-778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587CFE5-6145-1B1C-2E03-1918CBFC9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466" y="5347002"/>
            <a:ext cx="2460977" cy="5748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92DD51-A426-DAB0-62FE-07638D1C1A68}"/>
              </a:ext>
            </a:extLst>
          </p:cNvPr>
          <p:cNvSpPr txBox="1"/>
          <p:nvPr/>
        </p:nvSpPr>
        <p:spPr>
          <a:xfrm>
            <a:off x="180106" y="5434360"/>
            <a:ext cx="11411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77"/>
              </a:rPr>
              <a:t>The Newtonian approximation!</a:t>
            </a:r>
          </a:p>
        </p:txBody>
      </p:sp>
    </p:spTree>
    <p:extLst>
      <p:ext uri="{BB962C8B-B14F-4D97-AF65-F5344CB8AC3E}">
        <p14:creationId xmlns:p14="http://schemas.microsoft.com/office/powerpoint/2010/main" val="307555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AE9EF-1A6E-7179-CF95-C00FFBB5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838"/>
            <a:ext cx="3479800" cy="81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796BDF-5F42-4853-CB74-DA48EAA8C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2008137"/>
            <a:ext cx="64897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E43C0-24FB-25C3-D767-1070BCA719E2}"/>
              </a:ext>
            </a:extLst>
          </p:cNvPr>
          <p:cNvSpPr txBox="1"/>
          <p:nvPr/>
        </p:nvSpPr>
        <p:spPr>
          <a:xfrm>
            <a:off x="263236" y="3602951"/>
            <a:ext cx="11411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The general relativistic hydrostatic equilibrium equation evolves a simple separation of variables into a non-linear first order differential equation</a:t>
            </a: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r>
              <a:rPr lang="en-US" sz="2400" dirty="0">
                <a:latin typeface="Lucida Bright" panose="02040602050505020304" pitchFamily="18" charset="77"/>
              </a:rPr>
              <a:t>The limiting case of this equation brings us right to the Newtonian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20416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18542-77C6-49FE-5211-7815FBB8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2" y="1453076"/>
            <a:ext cx="11933426" cy="1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Hydrostatic Equilibrium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26D0F-F8FF-9155-20A7-6DD5583D6D50}"/>
              </a:ext>
            </a:extLst>
          </p:cNvPr>
          <p:cNvSpPr txBox="1"/>
          <p:nvPr/>
        </p:nvSpPr>
        <p:spPr>
          <a:xfrm>
            <a:off x="361245" y="1095037"/>
            <a:ext cx="115675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Stars in our universe constantly are fighting against gravitational collapse</a:t>
            </a: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r>
              <a:rPr lang="en-US" sz="2400" dirty="0">
                <a:latin typeface="Lucida Bright" panose="02040602050505020304" pitchFamily="18" charset="77"/>
              </a:rPr>
              <a:t>When the internal pressure pushing out of a star equals in the gravitational pressure inwards, this is hydrostatic equilibrium</a:t>
            </a: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endParaRPr lang="en-US" sz="2400" dirty="0">
              <a:latin typeface="Lucida Bright" panose="02040602050505020304" pitchFamily="18" charset="77"/>
            </a:endParaRPr>
          </a:p>
          <a:p>
            <a:r>
              <a:rPr lang="en-US" sz="2400" dirty="0">
                <a:latin typeface="Lucida Bright" panose="02040602050505020304" pitchFamily="18" charset="77"/>
              </a:rPr>
              <a:t>We can use this effect to describe the pressure and physics inside a star</a:t>
            </a:r>
          </a:p>
        </p:txBody>
      </p:sp>
    </p:spTree>
    <p:extLst>
      <p:ext uri="{BB962C8B-B14F-4D97-AF65-F5344CB8AC3E}">
        <p14:creationId xmlns:p14="http://schemas.microsoft.com/office/powerpoint/2010/main" val="73621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Hydrostatic Equilibrium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D24A2-D728-E610-B6FD-1E9495A9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8" y="1280861"/>
            <a:ext cx="10520703" cy="42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Hydrostatic Equilibrium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C6619-7E53-B206-E44E-30A136FB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1158878"/>
            <a:ext cx="4929414" cy="4846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4B576-D1F6-1EBF-28DA-B67D87B4FCA5}"/>
              </a:ext>
            </a:extLst>
          </p:cNvPr>
          <p:cNvSpPr txBox="1"/>
          <p:nvPr/>
        </p:nvSpPr>
        <p:spPr>
          <a:xfrm>
            <a:off x="6096000" y="1356232"/>
            <a:ext cx="6854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77"/>
              </a:rPr>
              <a:t>P: Pressure at the radius r</a:t>
            </a:r>
          </a:p>
          <a:p>
            <a:endParaRPr lang="en-US" sz="2000" dirty="0">
              <a:latin typeface="Lucida Bright" panose="02040602050505020304" pitchFamily="18" charset="77"/>
            </a:endParaRPr>
          </a:p>
          <a:p>
            <a:r>
              <a:rPr lang="en-US" sz="2000" dirty="0">
                <a:latin typeface="Lucida Bright" panose="02040602050505020304" pitchFamily="18" charset="77"/>
              </a:rPr>
              <a:t>g: gravitational acceleration at radius r</a:t>
            </a:r>
          </a:p>
          <a:p>
            <a:endParaRPr lang="en-US" sz="2000" dirty="0">
              <a:latin typeface="Lucida Bright" panose="02040602050505020304" pitchFamily="18" charset="77"/>
            </a:endParaRPr>
          </a:p>
          <a:p>
            <a:r>
              <a:rPr lang="en-US" sz="2000" dirty="0">
                <a:latin typeface="Lucida Bright" panose="02040602050505020304" pitchFamily="18" charset="77"/>
              </a:rPr>
              <a:t>M: mass at radius 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AEE55-1708-908D-FDC3-F3749ACF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5981"/>
            <a:ext cx="3556000" cy="81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047027-1E23-F6DE-C20E-0380C6011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02463"/>
            <a:ext cx="41021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24248-D77F-C2CC-641F-D8C86BC0C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44563"/>
            <a:ext cx="444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9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Hydrostatic Equilibrium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4567B-2F97-A8BF-C274-182EC00CC1BF}"/>
              </a:ext>
            </a:extLst>
          </p:cNvPr>
          <p:cNvSpPr txBox="1"/>
          <p:nvPr/>
        </p:nvSpPr>
        <p:spPr>
          <a:xfrm>
            <a:off x="390401" y="936171"/>
            <a:ext cx="1141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The sum of the forces inside the star must be 0, as H.E. requires the acceleration to be 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421AD-83DF-C206-E313-AD0F8AF3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02" y="2787220"/>
            <a:ext cx="41021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66451-86E9-9C58-6F91-671068A6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57" y="2627608"/>
            <a:ext cx="3479800" cy="812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2C33E-B1F9-3954-C139-D5F3AAAB7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57" y="3985705"/>
            <a:ext cx="3479800" cy="81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449597-F4E0-5AF6-A546-4A1ABA25FDB8}"/>
              </a:ext>
            </a:extLst>
          </p:cNvPr>
          <p:cNvSpPr txBox="1"/>
          <p:nvPr/>
        </p:nvSpPr>
        <p:spPr>
          <a:xfrm>
            <a:off x="882402" y="3990298"/>
            <a:ext cx="4513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Bright" panose="02040602050505020304" pitchFamily="18" charset="77"/>
              </a:rPr>
              <a:t>The equation of hydrostatic equilibrium tells us the necessary relationship between pressure and gravitational energy</a:t>
            </a:r>
          </a:p>
        </p:txBody>
      </p:sp>
    </p:spTree>
    <p:extLst>
      <p:ext uri="{BB962C8B-B14F-4D97-AF65-F5344CB8AC3E}">
        <p14:creationId xmlns:p14="http://schemas.microsoft.com/office/powerpoint/2010/main" val="54831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The Metric Tensor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4567B-2F97-A8BF-C274-182EC00CC1BF}"/>
              </a:ext>
            </a:extLst>
          </p:cNvPr>
          <p:cNvSpPr txBox="1"/>
          <p:nvPr/>
        </p:nvSpPr>
        <p:spPr>
          <a:xfrm>
            <a:off x="390401" y="936171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The metric tensor describes how to find distances in curved spacetimes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7F1B9-3B8B-3A87-18DC-7B6B1A0F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5" y="2378474"/>
            <a:ext cx="47371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93F48-99F4-B969-4561-FEAE18BE7734}"/>
              </a:ext>
            </a:extLst>
          </p:cNvPr>
          <p:cNvSpPr txBox="1"/>
          <p:nvPr/>
        </p:nvSpPr>
        <p:spPr>
          <a:xfrm>
            <a:off x="544369" y="2045446"/>
            <a:ext cx="381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Bright" panose="02040602050505020304" pitchFamily="18" charset="77"/>
              </a:rPr>
              <a:t>For some 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8BD6A-EFF2-9AC0-ED78-C05AF21F8053}"/>
              </a:ext>
            </a:extLst>
          </p:cNvPr>
          <p:cNvSpPr txBox="1"/>
          <p:nvPr/>
        </p:nvSpPr>
        <p:spPr>
          <a:xfrm>
            <a:off x="544368" y="3488927"/>
            <a:ext cx="381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Bright" panose="02040602050505020304" pitchFamily="18" charset="77"/>
              </a:rPr>
              <a:t>We define its inner product via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BD73A-6F24-F104-C373-F0F96DE8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4025082"/>
            <a:ext cx="7289800" cy="99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5A315-58FA-5E71-FF6E-0BF7DF6C1825}"/>
              </a:ext>
            </a:extLst>
          </p:cNvPr>
          <p:cNvSpPr txBox="1"/>
          <p:nvPr/>
        </p:nvSpPr>
        <p:spPr>
          <a:xfrm>
            <a:off x="390401" y="5535793"/>
            <a:ext cx="114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Which is the spacetime interval along that vector</a:t>
            </a:r>
          </a:p>
        </p:txBody>
      </p:sp>
    </p:spTree>
    <p:extLst>
      <p:ext uri="{BB962C8B-B14F-4D97-AF65-F5344CB8AC3E}">
        <p14:creationId xmlns:p14="http://schemas.microsoft.com/office/powerpoint/2010/main" val="110791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Einstein’s Field Equations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A47D9-35D6-BC92-8C74-BF7811CC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97" y="1988475"/>
            <a:ext cx="3896591" cy="1109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D0C78-F263-7CF6-5345-3F967640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03" y="1130300"/>
            <a:ext cx="4064000" cy="229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771815-8F73-EF84-B657-2969686F1E7A}"/>
              </a:ext>
            </a:extLst>
          </p:cNvPr>
          <p:cNvSpPr txBox="1"/>
          <p:nvPr/>
        </p:nvSpPr>
        <p:spPr>
          <a:xfrm>
            <a:off x="263236" y="4134764"/>
            <a:ext cx="10916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Bright" panose="02040602050505020304" pitchFamily="18" charset="77"/>
              </a:rPr>
              <a:t>The Einstein tensor describes the curvature of spacetime</a:t>
            </a:r>
          </a:p>
          <a:p>
            <a:endParaRPr lang="en-US" sz="2000" dirty="0">
              <a:latin typeface="Lucida Bright" panose="02040602050505020304" pitchFamily="18" charset="77"/>
            </a:endParaRPr>
          </a:p>
          <a:p>
            <a:endParaRPr lang="en-US" sz="2000" dirty="0">
              <a:latin typeface="Lucida Bright" panose="02040602050505020304" pitchFamily="18" charset="77"/>
            </a:endParaRPr>
          </a:p>
          <a:p>
            <a:r>
              <a:rPr lang="en-US" sz="2000" dirty="0">
                <a:latin typeface="Lucida Bright" panose="02040602050505020304" pitchFamily="18" charset="77"/>
              </a:rPr>
              <a:t>The stress-energy tensor describes the energy present in a space and how it moves throughout</a:t>
            </a:r>
          </a:p>
        </p:txBody>
      </p:sp>
    </p:spTree>
    <p:extLst>
      <p:ext uri="{BB962C8B-B14F-4D97-AF65-F5344CB8AC3E}">
        <p14:creationId xmlns:p14="http://schemas.microsoft.com/office/powerpoint/2010/main" val="393005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Einstein’s Field Equations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E6544-858B-F70B-753E-6CB06F50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60" y="776405"/>
            <a:ext cx="8125279" cy="3122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E892A-F762-7A49-66E1-747B2E30B1B6}"/>
              </a:ext>
            </a:extLst>
          </p:cNvPr>
          <p:cNvSpPr txBox="1"/>
          <p:nvPr/>
        </p:nvSpPr>
        <p:spPr>
          <a:xfrm>
            <a:off x="5754667" y="3908269"/>
            <a:ext cx="6437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Bright" panose="02040602050505020304" pitchFamily="18" charset="77"/>
              </a:rPr>
              <a:t>The Einstein Field Equations describe the curvature of space time as a function of the energy present in the space</a:t>
            </a:r>
          </a:p>
          <a:p>
            <a:endParaRPr lang="en-US" sz="1600" dirty="0">
              <a:latin typeface="Lucida Bright" panose="02040602050505020304" pitchFamily="18" charset="77"/>
            </a:endParaRPr>
          </a:p>
          <a:p>
            <a:endParaRPr lang="en-US" sz="1600" dirty="0">
              <a:latin typeface="Lucida Bright" panose="02040602050505020304" pitchFamily="18" charset="77"/>
            </a:endParaRPr>
          </a:p>
          <a:p>
            <a:endParaRPr lang="en-US" sz="1600" dirty="0">
              <a:latin typeface="Lucida Bright" panose="02040602050505020304" pitchFamily="18" charset="77"/>
            </a:endParaRPr>
          </a:p>
          <a:p>
            <a:r>
              <a:rPr lang="en-US" sz="1600" dirty="0">
                <a:latin typeface="Lucida Bright" panose="02040602050505020304" pitchFamily="18" charset="77"/>
              </a:rPr>
              <a:t>These lead to a set of 16 coupled partial differential equations depending mainly on the metric chosen</a:t>
            </a:r>
          </a:p>
          <a:p>
            <a:endParaRPr lang="en-US" sz="1600" dirty="0">
              <a:latin typeface="Lucida Bright" panose="02040602050505020304" pitchFamily="18" charset="77"/>
            </a:endParaRPr>
          </a:p>
          <a:p>
            <a:endParaRPr lang="en-US" sz="1600" dirty="0">
              <a:latin typeface="Lucida Bright" panose="02040602050505020304" pitchFamily="18" charset="77"/>
            </a:endParaRPr>
          </a:p>
          <a:p>
            <a:endParaRPr lang="en-US" sz="1600" dirty="0">
              <a:latin typeface="Lucida Bright" panose="02040602050505020304" pitchFamily="18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0E39B6-20EE-09C0-E1EC-274EB517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3885797"/>
            <a:ext cx="5466558" cy="2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1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6678A3-D957-C339-74C8-B080B543E769}"/>
              </a:ext>
            </a:extLst>
          </p:cNvPr>
          <p:cNvSpPr/>
          <p:nvPr/>
        </p:nvSpPr>
        <p:spPr>
          <a:xfrm>
            <a:off x="1" y="-1"/>
            <a:ext cx="12192000" cy="69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68DEE-1F7B-302F-C4F9-F7D536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83687"/>
            <a:ext cx="10515600" cy="609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77"/>
              </a:rPr>
              <a:t>The Stress-Energy Tensor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16DE8-7C3A-AEEC-8129-B90F31B7A0FB}"/>
              </a:ext>
            </a:extLst>
          </p:cNvPr>
          <p:cNvCxnSpPr>
            <a:cxnSpLocks/>
          </p:cNvCxnSpPr>
          <p:nvPr/>
        </p:nvCxnSpPr>
        <p:spPr>
          <a:xfrm>
            <a:off x="263236" y="6471745"/>
            <a:ext cx="11665528" cy="0"/>
          </a:xfrm>
          <a:prstGeom prst="line">
            <a:avLst/>
          </a:prstGeom>
          <a:ln w="285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C9553-FDC9-E784-308D-B052EFE76FE5}"/>
              </a:ext>
            </a:extLst>
          </p:cNvPr>
          <p:cNvSpPr txBox="1"/>
          <p:nvPr/>
        </p:nvSpPr>
        <p:spPr>
          <a:xfrm>
            <a:off x="180106" y="6471745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Selim Kalici – SUNY Oswego – AST405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1A81-B15D-4A62-529F-EB22C77EB62F}"/>
              </a:ext>
            </a:extLst>
          </p:cNvPr>
          <p:cNvSpPr txBox="1"/>
          <p:nvPr/>
        </p:nvSpPr>
        <p:spPr>
          <a:xfrm>
            <a:off x="390401" y="936171"/>
            <a:ext cx="1141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77"/>
              </a:rPr>
              <a:t>If we assume the star is an ideal gas, the stress energy tensor is diagonal and takes the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5914A-AA7D-0015-9BAB-E7F5846D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696544"/>
            <a:ext cx="4953000" cy="2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31FD4B-7EB0-67E4-F998-8CF49B2F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4236544"/>
            <a:ext cx="4940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9757</TotalTime>
  <Words>522</Words>
  <Application>Microsoft Macintosh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Light</vt:lpstr>
      <vt:lpstr>Lucida Bright</vt:lpstr>
      <vt:lpstr>Office Theme</vt:lpstr>
      <vt:lpstr>General Relativity and Stars</vt:lpstr>
      <vt:lpstr>Hydrostatic Equilibrium</vt:lpstr>
      <vt:lpstr>Hydrostatic Equilibrium</vt:lpstr>
      <vt:lpstr>Hydrostatic Equilibrium</vt:lpstr>
      <vt:lpstr>Hydrostatic Equilibrium</vt:lpstr>
      <vt:lpstr>The Metric Tensor</vt:lpstr>
      <vt:lpstr>Einstein’s Field Equations</vt:lpstr>
      <vt:lpstr>Einstein’s Field Equations</vt:lpstr>
      <vt:lpstr>The Stress-Energy Tensor</vt:lpstr>
      <vt:lpstr>The Einstein Tensor</vt:lpstr>
      <vt:lpstr>The Einstein Tensor</vt:lpstr>
      <vt:lpstr>Solving the Field Equations</vt:lpstr>
      <vt:lpstr>Solving the Field Equations</vt:lpstr>
      <vt:lpstr>Solving the Field Equations</vt:lpstr>
      <vt:lpstr>The limiting case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Relativity and Stars</dc:title>
  <dc:creator>Selim Kalici</dc:creator>
  <cp:lastModifiedBy>Selim Kalici</cp:lastModifiedBy>
  <cp:revision>5</cp:revision>
  <dcterms:created xsi:type="dcterms:W3CDTF">2023-04-12T18:25:07Z</dcterms:created>
  <dcterms:modified xsi:type="dcterms:W3CDTF">2023-04-19T13:09:13Z</dcterms:modified>
</cp:coreProperties>
</file>