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alatino Linotype"/>
      <p:regular r:id="rId14"/>
      <p:bold r:id="rId15"/>
      <p:italic r:id="rId16"/>
      <p:boldItalic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latinoLinotype-bold.fntdata"/><Relationship Id="rId14" Type="http://schemas.openxmlformats.org/officeDocument/2006/relationships/font" Target="fonts/PalatinoLinotype-regular.fntdata"/><Relationship Id="rId17" Type="http://schemas.openxmlformats.org/officeDocument/2006/relationships/font" Target="fonts/PalatinoLinotype-boldItalic.fntdata"/><Relationship Id="rId16" Type="http://schemas.openxmlformats.org/officeDocument/2006/relationships/font" Target="fonts/PalatinoLinotyp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9b4bdc2d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9b4bdc2d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9b4bdc2d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9b4bdc2d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ec2ff9c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ec2ff9c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9b4bdc2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9b4bdc2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ec2ff9c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ec2ff9c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ec2ff9c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ec2ff9c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c2afac3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c2afac3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457201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2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5463750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2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Char char="•"/>
              <a:defRPr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2313" y="1028701"/>
            <a:ext cx="77724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alatino Linotype"/>
              <a:buNone/>
              <a:defRPr sz="36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2313" y="3051574"/>
            <a:ext cx="7772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4495800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695825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296729" y="2943225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2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o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365760" y="1200150"/>
            <a:ext cx="4041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200150"/>
            <a:ext cx="40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1" y="1200150"/>
            <a:ext cx="404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57200" y="1659636"/>
            <a:ext cx="4041600" cy="29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4672584" y="1659638"/>
            <a:ext cx="40416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241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5907088" y="200025"/>
            <a:ext cx="30084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entury Gothic"/>
              <a:buNone/>
              <a:defRPr b="0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719138" y="204789"/>
            <a:ext cx="49959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2100"/>
              <a:buChar char="o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o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5907088" y="1828801"/>
            <a:ext cx="30084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rgbClr val="7F7F7F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679577" y="171450"/>
            <a:ext cx="5711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entury Gothic"/>
              <a:buNone/>
              <a:defRPr b="0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1508127" y="857250"/>
            <a:ext cx="6054600" cy="34059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ourier New"/>
              <a:buNone/>
              <a:defRPr b="0" i="0" sz="2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ourier New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ourier New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ourier New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679577" y="4357688"/>
            <a:ext cx="5711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rgbClr val="7F7F7F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rgbClr val="7F7F7F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4325" lvl="3" marL="1828800" marR="0" rtl="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4325" lvl="4" marL="2286000" marR="0" rtl="0" algn="l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363347" y="4767264"/>
            <a:ext cx="20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59165" y="4767264"/>
            <a:ext cx="28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3279" y="4767264"/>
            <a:ext cx="56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8457761" y="4874538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69120" y="4874538"/>
            <a:ext cx="84900" cy="636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68488" y="4229101"/>
            <a:ext cx="651892" cy="8286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457201"/>
            <a:ext cx="7772400" cy="320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CloudTrail Alerting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SYS-360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0"/>
            <a:ext cx="8229600" cy="6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CloudTrail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600875"/>
            <a:ext cx="8229600" cy="39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AWS CloudTrail is an AWS service that helps you enable </a:t>
            </a:r>
            <a:r>
              <a:rPr b="1" lang="en"/>
              <a:t>governance, compliance, and operational and risk auditing </a:t>
            </a:r>
            <a:r>
              <a:rPr lang="en"/>
              <a:t>of </a:t>
            </a:r>
            <a:r>
              <a:rPr b="1" lang="en"/>
              <a:t>your AWS account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Actions taken by a user, role, or an AWS service are recorded as events in CloudTrail.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Events include actions taken in the AWS Management Console, AWS Command Line Interface, and AWS SDKs and APIs.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Basically, logging for AWS console actions - not for the instances you have running in AWS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CloudTrail - Supporting Services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833975"/>
            <a:ext cx="8229600" cy="376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CloudWatch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/>
              <a:t>Log collections and viewer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AWS SNS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/>
              <a:t>Simple Notification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CloudFormation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/>
              <a:t>Provisioning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EventBridge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/>
              <a:t>Automate actions based on AWS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Athena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/>
              <a:t>S3 Query Service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0"/>
            <a:ext cx="8229600" cy="57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SNS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4050" y="459475"/>
            <a:ext cx="8827200" cy="37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/>
              <a:t>Amazon Simple Notification Service (</a:t>
            </a:r>
            <a:r>
              <a:rPr b="1" lang="en" sz="2100"/>
              <a:t>Amazon SNS</a:t>
            </a:r>
            <a:r>
              <a:rPr lang="en" sz="2100"/>
              <a:t>) is a fully managed messaging service for both</a:t>
            </a:r>
            <a:r>
              <a:rPr lang="en"/>
              <a:t> </a:t>
            </a:r>
            <a:r>
              <a:rPr lang="en" sz="2100"/>
              <a:t>application-to-application (</a:t>
            </a:r>
            <a:r>
              <a:rPr b="1" lang="en" sz="2100"/>
              <a:t>A2A</a:t>
            </a:r>
            <a:r>
              <a:rPr lang="en" sz="2100"/>
              <a:t>) and application-to-person (</a:t>
            </a:r>
            <a:r>
              <a:rPr b="1" lang="en" sz="2100"/>
              <a:t>A2P</a:t>
            </a:r>
            <a:r>
              <a:rPr lang="en" sz="2100"/>
              <a:t>) communication.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3225"/>
            <a:ext cx="5624975" cy="25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275" y="3185750"/>
            <a:ext cx="3717724" cy="164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0"/>
            <a:ext cx="8229600" cy="59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AWS CloudFormation</a:t>
            </a:r>
            <a:endParaRPr sz="2800"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7200" y="3376525"/>
            <a:ext cx="8229600" cy="1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Infrastructure as Code (IAC)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Automate and Deploy AWS Resources based on Templates (JSON/YAML)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5050"/>
            <a:ext cx="8369150" cy="28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0"/>
            <a:ext cx="8229600" cy="68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EventBridge</a:t>
            </a:r>
            <a:endParaRPr sz="2600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19000" y="514850"/>
            <a:ext cx="8229600" cy="38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Formerly CloudWatch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EventBridge connects applications using </a:t>
            </a:r>
            <a:r>
              <a:rPr b="1" lang="en"/>
              <a:t>events</a:t>
            </a:r>
            <a:r>
              <a:rPr lang="en"/>
              <a:t>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/>
              <a:t>An event is a signal that a system’s state has changed, such as a change in the status of a customer support ticket.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5" y="1870750"/>
            <a:ext cx="7199401" cy="327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0"/>
            <a:ext cx="8229600" cy="68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Athena</a:t>
            </a:r>
            <a:endParaRPr sz="2600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57200" y="593125"/>
            <a:ext cx="8229600" cy="38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Amazon Athena is an interactive query service</a:t>
            </a:r>
            <a:endParaRPr sz="1800"/>
          </a:p>
          <a:p>
            <a:pPr indent="-342900" lvl="0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makes it easy to analyze data in Amazon S3 using standard SQL. 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is serverless, so there is no infrastructure to manage, and you pay only for the queries that you run.</a:t>
            </a:r>
            <a:endParaRPr sz="18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422" y="1987100"/>
            <a:ext cx="3404401" cy="31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57200" y="0"/>
            <a:ext cx="8229600" cy="120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Today’s  Second Lab</a:t>
            </a:r>
            <a:endParaRPr sz="3100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Setup CloudTrail for Alerts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</a:t>
            </a:r>
            <a:r>
              <a:rPr b="1" lang="en"/>
              <a:t>CloudFormation</a:t>
            </a:r>
            <a:r>
              <a:rPr lang="en"/>
              <a:t> Template (provided) to provision: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CloudWatch Alarms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SNS</a:t>
            </a:r>
            <a:r>
              <a:rPr lang="en"/>
              <a:t> “Topic”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</a:t>
            </a:r>
            <a:r>
              <a:rPr b="1" lang="en"/>
              <a:t>EventBridge</a:t>
            </a:r>
            <a:r>
              <a:rPr lang="en"/>
              <a:t> rules to send e-mails via </a:t>
            </a:r>
            <a:r>
              <a:rPr b="1" lang="en"/>
              <a:t>SNS</a:t>
            </a:r>
            <a:r>
              <a:rPr lang="en"/>
              <a:t> for certain </a:t>
            </a:r>
            <a:r>
              <a:rPr b="1" lang="en"/>
              <a:t>CloudTrail events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CloudWatch Dashboards to review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</a:t>
            </a:r>
            <a:r>
              <a:rPr b="1" lang="en"/>
              <a:t>Athena</a:t>
            </a:r>
            <a:r>
              <a:rPr lang="en"/>
              <a:t> to query CloudTrail Logs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amplain1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