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alatino Linotype"/>
      <p:regular r:id="rId22"/>
      <p:bold r:id="rId23"/>
      <p:italic r:id="rId24"/>
      <p:boldItalic r:id="rId25"/>
    </p:embeddedFon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alatinoLinotype-regular.fntdata"/><Relationship Id="rId21" Type="http://schemas.openxmlformats.org/officeDocument/2006/relationships/slide" Target="slides/slide15.xml"/><Relationship Id="rId24" Type="http://schemas.openxmlformats.org/officeDocument/2006/relationships/font" Target="fonts/PalatinoLinotype-italic.fntdata"/><Relationship Id="rId23" Type="http://schemas.openxmlformats.org/officeDocument/2006/relationships/font" Target="fonts/PalatinoLinotyp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enturyGothic-regular.fntdata"/><Relationship Id="rId25" Type="http://schemas.openxmlformats.org/officeDocument/2006/relationships/font" Target="fonts/PalatinoLinotype-boldItalic.fntdata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248b0918a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6248b0918a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248b0918a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248b0918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248b0918a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6248b0918a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6248b0918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6248b0918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6248b0918a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6248b0918a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6248b0918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6248b0918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248b0918a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248b0918a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248b0918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6248b0918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248b0918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6248b0918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248b0918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6248b0918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248b0918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6248b0918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248b0918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6248b0918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248b0918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6248b0918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248b0918a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248b0918a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248b0918a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248b0918a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685800" y="457201"/>
            <a:ext cx="7772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371600" y="3714750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lvl="1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14325" lvl="4" marL="2286000" rtl="0" algn="l">
              <a:spcBef>
                <a:spcPts val="270"/>
              </a:spcBef>
              <a:spcAft>
                <a:spcPts val="0"/>
              </a:spcAft>
              <a:buClr>
                <a:srgbClr val="7F7F7F"/>
              </a:buClr>
              <a:buSzPts val="1350"/>
              <a:buChar char="•"/>
              <a:defRPr/>
            </a:lvl5pPr>
            <a:lvl6pPr indent="-304800" lvl="5" marL="274320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o"/>
              <a:defRPr/>
            </a:lvl6pPr>
            <a:lvl7pPr indent="-304800" lvl="6" marL="320040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/>
            </a:lvl7pPr>
            <a:lvl8pPr indent="-304800" lvl="7" marL="365760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o"/>
              <a:defRPr/>
            </a:lvl8pPr>
            <a:lvl9pPr indent="-304800" lvl="8" marL="411480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722313" y="1028701"/>
            <a:ext cx="7772400" cy="18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alatino Linotype"/>
              <a:buNone/>
              <a:defRPr sz="36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722313" y="3051574"/>
            <a:ext cx="77724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4495800" y="2943225"/>
            <a:ext cx="84900" cy="63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4695825" y="2943225"/>
            <a:ext cx="84900" cy="63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4296729" y="2943225"/>
            <a:ext cx="84900" cy="63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241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/>
            </a:lvl1pPr>
            <a:lvl2pPr indent="-304800" lvl="1" marL="91440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o"/>
              <a:defRPr sz="1200"/>
            </a:lvl2pPr>
            <a:lvl3pPr indent="-304800" lvl="2" marL="137160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/>
            </a:lvl3pPr>
            <a:lvl4pPr indent="-304800" lvl="3" marL="182880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o"/>
              <a:defRPr sz="1200"/>
            </a:lvl4pPr>
            <a:lvl5pPr indent="-304800" lvl="4" marL="228600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/>
            </a:lvl5pPr>
            <a:lvl6pPr indent="-304800" lvl="5" marL="274320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o"/>
              <a:defRPr sz="1200"/>
            </a:lvl6pPr>
            <a:lvl7pPr indent="-304800" lvl="6" marL="320040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/>
            </a:lvl7pPr>
            <a:lvl8pPr indent="-304800" lvl="7" marL="365760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o"/>
              <a:defRPr sz="1200"/>
            </a:lvl8pPr>
            <a:lvl9pPr indent="-304800" lvl="8" marL="411480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365760" y="1200150"/>
            <a:ext cx="4041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57200" y="1200150"/>
            <a:ext cx="40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0" sz="1800"/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b="1" sz="1500"/>
            </a:lvl2pPr>
            <a:lvl3pPr indent="-228600" lvl="2" marL="1371600" rtl="0" algn="l">
              <a:spcBef>
                <a:spcPts val="270"/>
              </a:spcBef>
              <a:spcAft>
                <a:spcPts val="0"/>
              </a:spcAft>
              <a:buClr>
                <a:srgbClr val="7F7F7F"/>
              </a:buClr>
              <a:buSzPts val="1350"/>
              <a:buNone/>
              <a:defRPr b="1" sz="1350"/>
            </a:lvl3pPr>
            <a:lvl4pPr indent="-228600" lvl="3" marL="182880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4pPr>
            <a:lvl5pPr indent="-228600" lvl="4" marL="228600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648201" y="1200150"/>
            <a:ext cx="404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0" sz="1800"/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b="1" sz="1500"/>
            </a:lvl2pPr>
            <a:lvl3pPr indent="-228600" lvl="2" marL="1371600" rtl="0" algn="l">
              <a:spcBef>
                <a:spcPts val="270"/>
              </a:spcBef>
              <a:spcAft>
                <a:spcPts val="0"/>
              </a:spcAft>
              <a:buClr>
                <a:srgbClr val="7F7F7F"/>
              </a:buClr>
              <a:buSzPts val="1350"/>
              <a:buNone/>
              <a:defRPr b="1" sz="1350"/>
            </a:lvl3pPr>
            <a:lvl4pPr indent="-228600" lvl="3" marL="182880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4pPr>
            <a:lvl5pPr indent="-228600" lvl="4" marL="228600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 txBox="1"/>
          <p:nvPr>
            <p:ph idx="3" type="body"/>
          </p:nvPr>
        </p:nvSpPr>
        <p:spPr>
          <a:xfrm>
            <a:off x="457200" y="1659636"/>
            <a:ext cx="4041600" cy="29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4" type="body"/>
          </p:nvPr>
        </p:nvSpPr>
        <p:spPr>
          <a:xfrm>
            <a:off x="4672584" y="1659638"/>
            <a:ext cx="40416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241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5907088" y="200025"/>
            <a:ext cx="30084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entury Gothic"/>
              <a:buNone/>
              <a:defRPr b="0"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719138" y="204789"/>
            <a:ext cx="49959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1pPr>
            <a:lvl2pPr indent="-361950" lvl="1" marL="914400" rtl="0" algn="l"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2100"/>
              <a:buChar char="o"/>
              <a:defRPr sz="21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/>
            </a:lvl3pPr>
            <a:lvl4pPr indent="-323850" lvl="3" marL="18288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Char char="o"/>
              <a:defRPr sz="1500"/>
            </a:lvl4pPr>
            <a:lvl5pPr indent="-323850" lvl="4" marL="22860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Char char="•"/>
              <a:defRPr sz="1500"/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Char char="o"/>
              <a:defRPr sz="1500"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Char char="•"/>
              <a:defRPr sz="1500"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Char char="o"/>
              <a:defRPr sz="1500"/>
            </a:lvl8pPr>
            <a:lvl9pPr indent="-323850" lvl="8" marL="41148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5907088" y="1828801"/>
            <a:ext cx="3008400" cy="27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25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1pPr>
            <a:lvl2pPr indent="-228600" lvl="1" marL="914400" rtl="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2pPr>
            <a:lvl3pPr indent="-228600" lvl="2" marL="1371600" rtl="0" algn="l">
              <a:spcBef>
                <a:spcPts val="150"/>
              </a:spcBef>
              <a:spcAft>
                <a:spcPts val="0"/>
              </a:spcAft>
              <a:buClr>
                <a:srgbClr val="7F7F7F"/>
              </a:buClr>
              <a:buSzPts val="750"/>
              <a:buNone/>
              <a:defRPr sz="750"/>
            </a:lvl3pPr>
            <a:lvl4pPr indent="-228600" lvl="3" marL="1828800" rtl="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4pPr>
            <a:lvl5pPr indent="-228600" lvl="4" marL="2286000" rtl="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5pPr>
            <a:lvl6pPr indent="-228600" lvl="5" marL="2743200" rtl="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6pPr>
            <a:lvl7pPr indent="-228600" lvl="6" marL="3200400" rtl="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7pPr>
            <a:lvl8pPr indent="-228600" lvl="7" marL="3657600" rtl="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8pPr>
            <a:lvl9pPr indent="-228600" lvl="8" marL="4114800" rtl="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679577" y="171450"/>
            <a:ext cx="57117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entury Gothic"/>
              <a:buNone/>
              <a:defRPr b="0"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/>
          <p:nvPr>
            <p:ph idx="2" type="pic"/>
          </p:nvPr>
        </p:nvSpPr>
        <p:spPr>
          <a:xfrm>
            <a:off x="1508127" y="857250"/>
            <a:ext cx="6054600" cy="34059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8900" rotWithShape="0" algn="ctr" dir="5400000" dist="50800">
              <a:srgbClr val="000000">
                <a:alpha val="2471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Courier New"/>
              <a:buNone/>
              <a:defRPr b="0" i="0" sz="2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Courier New"/>
              <a:buNone/>
              <a:defRPr b="0" i="0" sz="1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Courier New"/>
              <a:buNone/>
              <a:defRPr b="0" i="0" sz="1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Courier New"/>
              <a:buNone/>
              <a:defRPr b="0" i="0" sz="1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1679577" y="4357688"/>
            <a:ext cx="57117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1pPr>
            <a:lvl2pPr indent="-228600" lvl="1" marL="914400" rtl="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2pPr>
            <a:lvl3pPr indent="-228600" lvl="2" marL="1371600" rtl="0" algn="l">
              <a:spcBef>
                <a:spcPts val="150"/>
              </a:spcBef>
              <a:spcAft>
                <a:spcPts val="0"/>
              </a:spcAft>
              <a:buClr>
                <a:srgbClr val="7F7F7F"/>
              </a:buClr>
              <a:buSzPts val="750"/>
              <a:buNone/>
              <a:defRPr sz="750"/>
            </a:lvl3pPr>
            <a:lvl4pPr indent="-228600" lvl="3" marL="1828800" rtl="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4pPr>
            <a:lvl5pPr indent="-228600" lvl="4" marL="2286000" rtl="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5pPr>
            <a:lvl6pPr indent="-228600" lvl="5" marL="2743200" rtl="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6pPr>
            <a:lvl7pPr indent="-228600" lvl="6" marL="3200400" rtl="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7pPr>
            <a:lvl8pPr indent="-228600" lvl="7" marL="3657600" rtl="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8pPr>
            <a:lvl9pPr indent="-228600" lvl="8" marL="4114800" rtl="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241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 rot="5400000">
            <a:off x="5463750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241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 rot="5400000">
            <a:off x="1272750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3F3F3"/>
            </a:gs>
            <a:gs pos="92000">
              <a:srgbClr val="D8D8D8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3850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4325" lvl="3" marL="1828800" marR="0" rtl="0" algn="l">
              <a:spcBef>
                <a:spcPts val="270"/>
              </a:spcBef>
              <a:spcAft>
                <a:spcPts val="0"/>
              </a:spcAft>
              <a:buClr>
                <a:srgbClr val="7F7F7F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4325" lvl="4" marL="2286000" marR="0" rtl="0" algn="l">
              <a:spcBef>
                <a:spcPts val="270"/>
              </a:spcBef>
              <a:spcAft>
                <a:spcPts val="0"/>
              </a:spcAft>
              <a:buClr>
                <a:srgbClr val="7F7F7F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ourier New"/>
              <a:buChar char="o"/>
              <a:def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ourier New"/>
              <a:buChar char="o"/>
              <a:def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8457761" y="4874538"/>
            <a:ext cx="84900" cy="63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69120" y="4874538"/>
            <a:ext cx="84900" cy="63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68488" y="4229101"/>
            <a:ext cx="651892" cy="82867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ctrTitle"/>
          </p:nvPr>
        </p:nvSpPr>
        <p:spPr>
          <a:xfrm>
            <a:off x="685800" y="645250"/>
            <a:ext cx="7772400" cy="266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DynamoDB-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NoSQL Service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idx="1" type="subTitle"/>
          </p:nvPr>
        </p:nvSpPr>
        <p:spPr>
          <a:xfrm>
            <a:off x="1315300" y="4018825"/>
            <a:ext cx="64008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SYS-360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399" y="1580325"/>
            <a:ext cx="4492750" cy="23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DynamoDB - Items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tems – An item is a group of attributes that is </a:t>
            </a:r>
            <a:r>
              <a:rPr b="1" lang="en"/>
              <a:t>uniquely identifiable </a:t>
            </a:r>
            <a:r>
              <a:rPr lang="en"/>
              <a:t>among all of the other items. 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 a People table, each item represents a person.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For a Cars table, each item represents one vehicle.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 </a:t>
            </a:r>
            <a:r>
              <a:rPr b="1" lang="en"/>
              <a:t>Items</a:t>
            </a:r>
            <a:r>
              <a:rPr lang="en"/>
              <a:t> in DynamoDB are similar in many ways to </a:t>
            </a:r>
            <a:r>
              <a:rPr b="1" lang="en"/>
              <a:t>rows, records, or tuples </a:t>
            </a:r>
            <a:r>
              <a:rPr lang="en"/>
              <a:t>in other database systems. 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n DynamoDB, there is no limit to the number of items you can store in a table.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DynamoDB- Attributes</a:t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/>
              <a:t>Attributes</a:t>
            </a:r>
            <a:r>
              <a:rPr lang="en"/>
              <a:t> – Each item is composed of one or more attributes. An attribute is a fundamental data element, something that does not need to be broken down any further.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An item in a People table contains </a:t>
            </a:r>
            <a:r>
              <a:rPr b="1" lang="en"/>
              <a:t>attributes</a:t>
            </a:r>
            <a:r>
              <a:rPr lang="en"/>
              <a:t> called PersonID, LastName, FirstName, and so 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"/>
              <a:t>Attributes</a:t>
            </a:r>
            <a:r>
              <a:rPr lang="en"/>
              <a:t> in DynamoDB are similar in many ways to </a:t>
            </a:r>
            <a:r>
              <a:rPr b="1" lang="en"/>
              <a:t>fields or columns</a:t>
            </a:r>
            <a:r>
              <a:rPr lang="en"/>
              <a:t> in other database systems.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987500" y="0"/>
            <a:ext cx="3025500" cy="120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Examples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60" y="0"/>
            <a:ext cx="392512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4777" y="0"/>
            <a:ext cx="21224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 Indexes</a:t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an create one or more secondary indexes on a table. A secondary index lets you query the data in the table using an alternate key, in addition to queries against the primary key. 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DynamoDB doesn't require that you use indexes, but they give your applications more flexibility when querying your data.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After you create a secondary index on a table, you can read data from the index in much the same way as you do from the table.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0"/>
            <a:ext cx="8572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246" y="0"/>
            <a:ext cx="533550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NoSQL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NoSQL databases (aka "not only SQL") are non tabular, and store data differently than relational tables.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A common misconception is that NoSQL databases or non-relational databases don’t store relationship data well.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NoSQL databases can store relationship data—they just store it differently than relational databases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Elasticsearch and NoSQL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NoSQL data models allow related data to be nested within a single data structure - and not in separate “tables” like traditional relational databases.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200" y="3262849"/>
            <a:ext cx="3574675" cy="18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457200" y="0"/>
            <a:ext cx="8229600" cy="535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Example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457200" y="535200"/>
            <a:ext cx="8229600" cy="405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Let’s say you had data on customer information which your sales team queried regularly. 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Using a tradition relational database, you decide to optimize storage in two tables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 sz="1400"/>
              <a:t>one for basic information</a:t>
            </a:r>
            <a:endParaRPr sz="14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400"/>
              <a:t>one pertaining to being a customer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400"/>
              <a:t>with last name being the key to both tables.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Each </a:t>
            </a:r>
            <a:r>
              <a:rPr b="1" lang="en"/>
              <a:t>row in each table is a single customer</a:t>
            </a:r>
            <a:r>
              <a:rPr lang="en"/>
              <a:t>, and each </a:t>
            </a:r>
            <a:r>
              <a:rPr b="1" lang="en"/>
              <a:t>column has the following fixed attributes</a:t>
            </a:r>
            <a:r>
              <a:rPr lang="en"/>
              <a:t> - Two Tables: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200"/>
              <a:t>Last name :: first name :: middle initial :: address fields :: email address :: phone number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Last name :: date of birth :: account number :: customer years :: communication preferences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457200" y="0"/>
            <a:ext cx="8229600" cy="51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NoSQL Example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457200" y="518700"/>
            <a:ext cx="8229600" cy="40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900"/>
              <a:t>With NoSQL, we can store the same data in an </a:t>
            </a:r>
            <a:r>
              <a:rPr b="1" lang="en" sz="1900"/>
              <a:t>unstructured </a:t>
            </a:r>
            <a:r>
              <a:rPr lang="en" sz="1900"/>
              <a:t>format</a:t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900"/>
              <a:t>Combine both the basic information and the customer information in </a:t>
            </a:r>
            <a:r>
              <a:rPr b="1" lang="en" sz="1900"/>
              <a:t>one JSON document.</a:t>
            </a:r>
            <a:r>
              <a:rPr lang="en" sz="1900"/>
              <a:t> </a:t>
            </a:r>
            <a:endParaRPr sz="1900"/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lang="en" sz="1900"/>
              <a:t>each of the SQL column attributes would be fields</a:t>
            </a:r>
            <a:endParaRPr sz="19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900"/>
              <a:t>and the details of a customer’s record would be the data values associated with each field.</a:t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600"/>
              <a:t>For example: Last_name: "Jones", First_name: "Mary", Middle_initial: "S", etc</a:t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600"/>
              <a:t>No tables needed - just one document per customer.</a:t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600"/>
              <a:t>Can be indexed/searched using the field/value pairs - </a:t>
            </a:r>
            <a:r>
              <a:rPr b="1" lang="en" sz="1600"/>
              <a:t>just as you do with a search engine!</a:t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475"/>
            <a:ext cx="5938725" cy="29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0126" y="3074925"/>
            <a:ext cx="2706675" cy="19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457200" y="0"/>
            <a:ext cx="8229600" cy="65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NoSQL has become Popular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457200" y="659400"/>
            <a:ext cx="8229600" cy="393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/>
              <a:t>Recently, the cost of storage dramatically decreased. </a:t>
            </a:r>
            <a:endParaRPr sz="1800"/>
          </a:p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Char char="•"/>
            </a:pPr>
            <a:r>
              <a:rPr lang="en" sz="1800"/>
              <a:t>Gone were the days of needing to create a </a:t>
            </a:r>
            <a:r>
              <a:rPr b="1" lang="en" sz="1800"/>
              <a:t>complex, difficult-to-manage data model simply for the purposes of reducing data duplication</a:t>
            </a:r>
            <a:r>
              <a:rPr lang="en" sz="1800"/>
              <a:t>. </a:t>
            </a:r>
            <a:endParaRPr sz="18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800"/>
              <a:t>Developers (rather than storage) were becoming the primary cost of software development, so NoSQL databases optimized for developer productivity.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/>
              <a:t>Also</a:t>
            </a:r>
            <a:endParaRPr sz="1800"/>
          </a:p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Char char="•"/>
            </a:pPr>
            <a:r>
              <a:rPr lang="en" sz="1800"/>
              <a:t>As storage costs decreased, the amount of data applications needed to store and query increased. </a:t>
            </a:r>
            <a:endParaRPr sz="18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800"/>
              <a:t>This data came in all shapes and sizes—structured, semistructured, and polymorphic—</a:t>
            </a:r>
            <a:endParaRPr sz="18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800"/>
              <a:t>and defining the schema in advance became nearly impossible.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DynamoDB - AWS NoSQL Service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457200" y="911476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In DynamoDB, </a:t>
            </a:r>
            <a:r>
              <a:rPr b="1" lang="en"/>
              <a:t>tables, items, and attributes</a:t>
            </a:r>
            <a:r>
              <a:rPr lang="en"/>
              <a:t> are the core components that you work with. 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 </a:t>
            </a:r>
            <a:r>
              <a:rPr b="1" lang="en"/>
              <a:t>table</a:t>
            </a:r>
            <a:r>
              <a:rPr lang="en"/>
              <a:t> is a collection of items,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and each </a:t>
            </a:r>
            <a:r>
              <a:rPr b="1" lang="en"/>
              <a:t>item </a:t>
            </a:r>
            <a:r>
              <a:rPr lang="en"/>
              <a:t>(think “record” in a database)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 is a collection of </a:t>
            </a:r>
            <a:r>
              <a:rPr b="1" lang="en"/>
              <a:t>attributes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DynamoDB uses: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 </a:t>
            </a:r>
            <a:r>
              <a:rPr b="1" lang="en"/>
              <a:t>primary keys </a:t>
            </a:r>
            <a:r>
              <a:rPr lang="en"/>
              <a:t>to uniquely identify each item in a table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and secondary </a:t>
            </a:r>
            <a:r>
              <a:rPr b="1" lang="en"/>
              <a:t>indexes</a:t>
            </a:r>
            <a:r>
              <a:rPr lang="en"/>
              <a:t> to provide more querying flexibility.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 You can use </a:t>
            </a:r>
            <a:r>
              <a:rPr b="1" lang="en"/>
              <a:t>DynamoDB Streams</a:t>
            </a:r>
            <a:r>
              <a:rPr lang="en"/>
              <a:t> to capture data modification events in DynamoDB tables.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DynamoDB Table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/>
              <a:t>Tables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 Similar to other database systems, DynamoDB stores data in tables.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 table is a collection of data.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An example table called People could be used to store personal contact information about friends, family, or anyone else of interest.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 Cars table could store information about vehicles that people drive.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amplain1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