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rvo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1ea471d0_0_19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3" name="Google Shape;173;gf21ea471d0_0_192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1ea471d0_0_198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rPr lang="en"/>
              <a:t>Don’t put them on the platform is the best choice, check privacy and sharing settings, remove them from the platform if possible. Impacts – embarrassment, loss of job, trouble with the law, etc.</a:t>
            </a:r>
            <a:endParaRPr/>
          </a:p>
        </p:txBody>
      </p:sp>
      <p:sp>
        <p:nvSpPr>
          <p:cNvPr id="180" name="Google Shape;180;gf21ea471d0_0_198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21ea471d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21ea471d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21ea471d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21ea471d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21ea471d0_0_204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f21ea471d0_0_204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4015a2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4015a2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1130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TWO_COLUMNS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95225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796550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age vertical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251500" y="1329375"/>
            <a:ext cx="4149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3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age Bottom 1/3">
  <p:cSld name="SECTION_TITLE_AND_DESCRIPTION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3542375"/>
            <a:ext cx="9152100" cy="16011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1000" y="37350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 sz="900">
                <a:solidFill>
                  <a:srgbClr val="FFFFFF"/>
                </a:solidFill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900">
                <a:solidFill>
                  <a:srgbClr val="FFFFFF"/>
                </a:solidFill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 sz="900">
                <a:solidFill>
                  <a:srgbClr val="FFFFFF"/>
                </a:solidFill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 sz="900">
                <a:solidFill>
                  <a:srgbClr val="FFFFFF"/>
                </a:solidFill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900">
                <a:solidFill>
                  <a:srgbClr val="FFFFFF"/>
                </a:solidFill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 sz="900">
                <a:solidFill>
                  <a:srgbClr val="FFFFFF"/>
                </a:solidFill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900"/>
              <a:buChar char="■"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251500" y="1329375"/>
            <a:ext cx="4149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body"/>
          </p:nvPr>
        </p:nvSpPr>
        <p:spPr>
          <a:xfrm>
            <a:off x="4961975" y="37350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300"/>
              <a:buFont typeface="Lato"/>
              <a:buChar char="●"/>
              <a:defRPr b="1" sz="13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○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●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●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○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■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●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○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A3DEF6"/>
              </a:buClr>
              <a:buSzPts val="900"/>
              <a:buFont typeface="Lato"/>
              <a:buChar char="■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 Column slide">
  <p:cSld name="SECTION_TITLE_AND_DESCRIPTION_1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863600"/>
            <a:ext cx="9152100" cy="23463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81000" y="3358475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857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61975" y="3358475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857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3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age Bottom 1/2">
  <p:cSld name="SECTION_TITLE_AND_DESCRIPTION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3074739"/>
            <a:ext cx="9152100" cy="206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81000" y="32126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251500" y="1329375"/>
            <a:ext cx="86589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4961975" y="32126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955"/>
              </a:buClr>
              <a:buSzPts val="1300"/>
              <a:buFont typeface="Montserrat"/>
              <a:buChar char="●"/>
              <a:defRPr b="1" sz="13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○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●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●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○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■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●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○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3955"/>
              </a:buClr>
              <a:buSzPts val="900"/>
              <a:buFont typeface="Montserrat"/>
              <a:buChar char="■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TITLE_1">
    <p:bg>
      <p:bgPr>
        <a:solidFill>
          <a:srgbClr val="4343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-25" y="-35925"/>
            <a:ext cx="9152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475425"/>
            <a:ext cx="9144000" cy="3668075"/>
          </a:xfrm>
          <a:prstGeom prst="rect">
            <a:avLst/>
          </a:prstGeom>
          <a:noFill/>
          <a:ln cap="flat" cmpd="sng" w="9525">
            <a:solidFill>
              <a:srgbClr val="0039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6"/>
          <p:cNvSpPr/>
          <p:nvPr/>
        </p:nvSpPr>
        <p:spPr>
          <a:xfrm>
            <a:off x="738000" y="1574125"/>
            <a:ext cx="7668000" cy="25770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2644875" y="1899700"/>
            <a:ext cx="54933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644875" y="3170700"/>
            <a:ext cx="5493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38000" y="1475425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38000" y="4052450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38000" y="845200"/>
            <a:ext cx="7668000" cy="6273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2339700" y="1955400"/>
            <a:ext cx="0" cy="1740600"/>
          </a:xfrm>
          <a:prstGeom prst="straightConnector1">
            <a:avLst/>
          </a:prstGeom>
          <a:noFill/>
          <a:ln cap="flat" cmpd="sng" w="19050">
            <a:solidFill>
              <a:srgbClr val="A3DEF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605" y="2233688"/>
            <a:ext cx="914790" cy="11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7598" l="0" r="0" t="7598"/>
          <a:stretch/>
        </p:blipFill>
        <p:spPr>
          <a:xfrm>
            <a:off x="738000" y="845200"/>
            <a:ext cx="7667950" cy="6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lue">
  <p:cSld name="SECTION_TITLE_AND_DESCRIPTION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870325"/>
            <a:ext cx="9152100" cy="42729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0" y="1017725"/>
            <a:ext cx="91440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4">
  <p:cSld name="TITLE_AND_TWO_COLUMNS_4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43434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5" y="-35925"/>
            <a:ext cx="9152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18726" l="0" r="89" t="39230"/>
          <a:stretch/>
        </p:blipFill>
        <p:spPr>
          <a:xfrm>
            <a:off x="-24" y="2580200"/>
            <a:ext cx="9143999" cy="25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2554450"/>
            <a:ext cx="9152100" cy="2563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156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25" y="-35925"/>
            <a:ext cx="9152100" cy="26160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311700" y="346100"/>
            <a:ext cx="8520600" cy="22341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1898875" y="803925"/>
            <a:ext cx="6712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000600" y="1697994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 sz="14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11700" y="2580200"/>
            <a:ext cx="85206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99" y="786538"/>
            <a:ext cx="1067900" cy="13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292" y="517517"/>
            <a:ext cx="2344375" cy="1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5" y="4023587"/>
            <a:ext cx="9144000" cy="8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2249488" y="2551649"/>
            <a:ext cx="5372100" cy="1544389"/>
            <a:chOff x="914400" y="3657600"/>
            <a:chExt cx="7162800" cy="2059735"/>
          </a:xfrm>
        </p:grpSpPr>
        <p:sp>
          <p:nvSpPr>
            <p:cNvPr id="136" name="Google Shape;136;p22"/>
            <p:cNvSpPr/>
            <p:nvPr/>
          </p:nvSpPr>
          <p:spPr>
            <a:xfrm>
              <a:off x="914400" y="3657600"/>
              <a:ext cx="7162800" cy="1295700"/>
            </a:xfrm>
            <a:prstGeom prst="rect">
              <a:avLst/>
            </a:prstGeom>
            <a:noFill/>
            <a:ln cap="flat" cmpd="sng" w="12700">
              <a:solidFill>
                <a:srgbClr val="1184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914400" y="5069335"/>
              <a:ext cx="7162800" cy="648000"/>
            </a:xfrm>
            <a:prstGeom prst="rect">
              <a:avLst/>
            </a:prstGeom>
            <a:noFill/>
            <a:ln cap="flat" cmpd="sng" w="12700">
              <a:solidFill>
                <a:srgbClr val="1184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914400" y="3657600"/>
              <a:ext cx="228600" cy="1295700"/>
            </a:xfrm>
            <a:prstGeom prst="rect">
              <a:avLst/>
            </a:prstGeom>
            <a:solidFill>
              <a:srgbClr val="1184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914400" y="5069335"/>
              <a:ext cx="228600" cy="648000"/>
            </a:xfrm>
            <a:prstGeom prst="rect">
              <a:avLst/>
            </a:prstGeom>
            <a:solidFill>
              <a:srgbClr val="1184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2629775" y="2712439"/>
            <a:ext cx="4611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629775" y="3748744"/>
            <a:ext cx="42204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020050" y="4747022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020050" y="4747022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entury Gothic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○"/>
              <a:defRPr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■"/>
              <a:defRPr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  <a:defRPr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○"/>
              <a:defRPr/>
            </a:lvl8pPr>
            <a:lvl9pPr indent="-304800" lvl="8" marL="4114800" rtl="0" algn="l">
              <a:spcBef>
                <a:spcPts val="200"/>
              </a:spcBef>
              <a:spcAft>
                <a:spcPts val="160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659165" y="4767263"/>
            <a:ext cx="28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543279" y="4767263"/>
            <a:ext cx="56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342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020050" y="4747023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Divider Slide 1">
  <p:cSld name="TITLE_2">
    <p:bg>
      <p:bgPr>
        <a:solidFill>
          <a:srgbClr val="43434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25" y="-35925"/>
            <a:ext cx="9152100" cy="51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38000" y="1574125"/>
            <a:ext cx="7668000" cy="25770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311700" y="1763888"/>
            <a:ext cx="85206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311700" y="28621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8000" y="1475425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738000" y="4052450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738000" y="845200"/>
            <a:ext cx="7668000" cy="6273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7598" l="0" r="0" t="7598"/>
          <a:stretch/>
        </p:blipFill>
        <p:spPr>
          <a:xfrm>
            <a:off x="738000" y="845200"/>
            <a:ext cx="7667950" cy="6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/Divider with Image(s)">
  <p:cSld name="TITLE_1_1">
    <p:bg>
      <p:bgPr>
        <a:solidFill>
          <a:srgbClr val="43434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" y="-35925"/>
            <a:ext cx="9152100" cy="52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-60325"/>
            <a:ext cx="4555075" cy="5221800"/>
          </a:xfrm>
          <a:prstGeom prst="rect">
            <a:avLst/>
          </a:prstGeom>
          <a:noFill/>
          <a:ln cap="flat" cmpd="sng" w="9525">
            <a:solidFill>
              <a:srgbClr val="0039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" name="Google Shape;40;p5"/>
          <p:cNvSpPr txBox="1"/>
          <p:nvPr>
            <p:ph type="ctrTitle"/>
          </p:nvPr>
        </p:nvSpPr>
        <p:spPr>
          <a:xfrm>
            <a:off x="226113" y="1992150"/>
            <a:ext cx="41028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26125" y="3317625"/>
            <a:ext cx="3921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 sz="14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5400000">
            <a:off x="1993500" y="2505025"/>
            <a:ext cx="52218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7603" l="0" r="0" t="-27147"/>
          <a:stretch/>
        </p:blipFill>
        <p:spPr>
          <a:xfrm>
            <a:off x="-25" y="4609600"/>
            <a:ext cx="4555069" cy="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Column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395225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Column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799525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1/3 Column">
  <p:cSld name="TITLE_AND_TWO_COLUMNS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95225" y="1178125"/>
            <a:ext cx="23355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1/3 Column">
  <p:cSld name="TITLE_AND_TWO_COLUMNS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449300" y="1178125"/>
            <a:ext cx="23205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7719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771880"/>
            <a:ext cx="9144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81625" y="98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ts val="1800"/>
              <a:buFont typeface="Montserrat Light"/>
              <a:buChar char="●"/>
              <a:defRPr b="0" i="0" sz="18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○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●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●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○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■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●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○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6192"/>
              </a:buClr>
              <a:buSzPts val="1400"/>
              <a:buFont typeface="Montserrat Light"/>
              <a:buChar char="■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1898875" y="803925"/>
            <a:ext cx="67128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7 - AWS Lightsail</a:t>
            </a:r>
            <a:endParaRPr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2000600" y="1697994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566" y="-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What is Amazon Lightsail</a:t>
            </a:r>
            <a:endParaRPr b="1"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260500" y="940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Amazon Lightsail is the easiest way to get started with Amazon Web Services (AWS) for </a:t>
            </a:r>
            <a:r>
              <a:rPr b="1" lang="en" sz="2100" u="sng">
                <a:latin typeface="Montserrat"/>
                <a:ea typeface="Montserrat"/>
                <a:cs typeface="Montserrat"/>
                <a:sym typeface="Montserrat"/>
              </a:rPr>
              <a:t>developers</a:t>
            </a:r>
            <a:r>
              <a:rPr lang="en" sz="2100"/>
              <a:t> who need to build websites or web applications.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Includes what you need to launch a project quickly - instances (virtual private servers)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container services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managed databases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load balancers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SSD-based block storage, 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static IP addresses, DNS management of registered domains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resource snapshots (backups)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for a predictable monthly price.</a:t>
            </a:r>
            <a:endParaRPr sz="21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613" y="2216975"/>
            <a:ext cx="31146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84841" y="-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Who is Lightsail for:</a:t>
            </a:r>
            <a:endParaRPr b="1"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71175" y="8348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Developers</a:t>
            </a:r>
            <a:r>
              <a:rPr lang="en" sz="2100"/>
              <a:t>!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Don't have to spend as much time installing software or frameworks.</a:t>
            </a:r>
            <a:endParaRPr sz="2100"/>
          </a:p>
          <a:p>
            <a:pPr indent="-2603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Lightsail has images with base operating systems, development stacks like LAMP, LEMP (Nginx), and SQL Server Express, and applications like WordPress, Drupal, and Magento.</a:t>
            </a:r>
            <a:endParaRPr sz="210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875" y="2782325"/>
            <a:ext cx="3790125" cy="23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628650" y="691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Lightsail Images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628650" y="940050"/>
            <a:ext cx="3294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Amazon Linux (2018)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Amazon Linux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CentOS 7 and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Ubuntu 16, 18, and 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Free BSD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Debian 8, 9, and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openSUSE Leap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Windows Server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Windows Server 2016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Windows Server 2012 R2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4175800" y="852000"/>
            <a:ext cx="48069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Applications: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WordPress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WordPress Multisite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cPanel &amp; WHM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PrestaShop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Drupal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Ghost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Joomla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Plesk Hosting Stack on Ubuntu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Magento certified by Bitnami (eCommerce)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Redmine (Project Management)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Dev Platforms: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LAMP stack (PHP 7)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Node.js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MEAN Stack certified by Bitnami (HVM)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LEMP Stack (Nginx)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Django certified by Bitnami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GitLab certified by Bitnami (HVM)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SQL Server 2016 Express (Windows)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628650" y="691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Lightsail?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1283250" y="3650200"/>
            <a:ext cx="6904500" cy="149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https://aws.amazon.com/free/compute/lightsail-vs-ec2/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6991"/>
            <a:ext cx="9144000" cy="289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517941" y="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Why</a:t>
            </a:r>
            <a:r>
              <a:rPr b="1" lang="en"/>
              <a:t> Lightsail?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10375" y="836400"/>
            <a:ext cx="81156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LightSail is designed for users who do not have significant technical skills or who simply require a low cost, low-moderate performance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virtual private server</a:t>
            </a:r>
            <a:r>
              <a:rPr lang="en"/>
              <a:t> that they can deploy easily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"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Per design, it does not </a:t>
            </a:r>
            <a:r>
              <a:rPr lang="en"/>
              <a:t> have the flexibility, control, or power of Amazon EC2. 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"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Offers simple load balancing, can connect to VPC (your AWS network) and other AWS services 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migrate to EC2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"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Can be cheaper than EC2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150" y="2892550"/>
            <a:ext cx="5086849" cy="2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81400" y="-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Lightsail in the AWS Cloud Practitioner Exam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650"/>
            <a:ext cx="5122451" cy="384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775" y="2045275"/>
            <a:ext cx="4421225" cy="3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