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Arvo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Arvo-bold.fntdata"/><Relationship Id="rId10" Type="http://schemas.openxmlformats.org/officeDocument/2006/relationships/slide" Target="slides/slide5.xml"/><Relationship Id="rId32" Type="http://schemas.openxmlformats.org/officeDocument/2006/relationships/font" Target="fonts/Arvo-regular.fntdata"/><Relationship Id="rId13" Type="http://schemas.openxmlformats.org/officeDocument/2006/relationships/slide" Target="slides/slide8.xml"/><Relationship Id="rId35" Type="http://schemas.openxmlformats.org/officeDocument/2006/relationships/font" Target="fonts/Arvo-boldItalic.fntdata"/><Relationship Id="rId12" Type="http://schemas.openxmlformats.org/officeDocument/2006/relationships/slide" Target="slides/slide7.xml"/><Relationship Id="rId34" Type="http://schemas.openxmlformats.org/officeDocument/2006/relationships/font" Target="fonts/Arv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21ea471d0_0_236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f21ea471d0_0_236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-215900" lvl="0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rPr lang="en"/>
              <a:t>Unpack these things, esp. in light of prevent, detect, respond, recover.</a:t>
            </a:r>
            <a:endParaRPr/>
          </a:p>
        </p:txBody>
      </p:sp>
      <p:sp>
        <p:nvSpPr>
          <p:cNvPr id="229" name="Google Shape;229;gf21ea471d0_0_236:notes"/>
          <p:cNvSpPr txBox="1"/>
          <p:nvPr>
            <p:ph idx="12" type="sldNum"/>
          </p:nvPr>
        </p:nvSpPr>
        <p:spPr>
          <a:xfrm>
            <a:off x="3884414" y="8685894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143c0d4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143c0d4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43c0d4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143c0d4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143c0d4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143c0d4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15cf26e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15cf26e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15cf26e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15cf26e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15cf26e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15cf26e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15cf26e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15cf26e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15cf26e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15cf26e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1ea471d0_0_156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f21ea471d0_0_156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1ea471d0_0_18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21ea471d0_0_18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1ea471d0_0_192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5" name="Google Shape;185;gf21ea471d0_0_192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1ea471d0_0_198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rPr lang="en"/>
              <a:t>Don’t put them on the platform is the best choice, check privacy and sharing settings, remove them from the platform if possible. Impacts – embarrassment, loss of job, trouble with the law, etc.</a:t>
            </a:r>
            <a:endParaRPr/>
          </a:p>
        </p:txBody>
      </p:sp>
      <p:sp>
        <p:nvSpPr>
          <p:cNvPr id="192" name="Google Shape;192;gf21ea471d0_0_198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21ea471d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21ea471d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21ea471d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21ea471d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21ea471d0_0_204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f21ea471d0_0_204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143c0d4e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143c0d4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1130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TWO_COLUMNS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395225" y="1178125"/>
            <a:ext cx="39702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796550" y="1178125"/>
            <a:ext cx="39702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page vertical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251500" y="1329375"/>
            <a:ext cx="41499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3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Page Bottom 1/3">
  <p:cSld name="SECTION_TITLE_AND_DESCRIPTION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3542375"/>
            <a:ext cx="9152100" cy="16011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81000" y="37350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 sz="900">
                <a:solidFill>
                  <a:srgbClr val="FFFFFF"/>
                </a:solidFill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900">
                <a:solidFill>
                  <a:srgbClr val="FFFFFF"/>
                </a:solidFill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900">
                <a:solidFill>
                  <a:srgbClr val="FFFFFF"/>
                </a:solidFill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 sz="900">
                <a:solidFill>
                  <a:srgbClr val="FFFFFF"/>
                </a:solidFill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■"/>
              <a:defRPr sz="900">
                <a:solidFill>
                  <a:srgbClr val="FFFFFF"/>
                </a:solidFill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  <a:defRPr sz="900">
                <a:solidFill>
                  <a:srgbClr val="FFFFFF"/>
                </a:solidFill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900"/>
              <a:buChar char="○"/>
              <a:defRPr sz="900">
                <a:solidFill>
                  <a:srgbClr val="FFFFFF"/>
                </a:solidFill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900"/>
              <a:buChar char="■"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251500" y="1329375"/>
            <a:ext cx="41499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body"/>
          </p:nvPr>
        </p:nvSpPr>
        <p:spPr>
          <a:xfrm>
            <a:off x="4961975" y="37350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300"/>
              <a:buFont typeface="Lato"/>
              <a:buChar char="●"/>
              <a:defRPr b="1" sz="13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○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●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●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○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■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●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3DEF6"/>
              </a:buClr>
              <a:buSzPts val="900"/>
              <a:buFont typeface="Lato"/>
              <a:buChar char="○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A3DEF6"/>
              </a:buClr>
              <a:buSzPts val="900"/>
              <a:buFont typeface="Lato"/>
              <a:buChar char="■"/>
              <a:defRPr b="1" sz="900">
                <a:solidFill>
                  <a:srgbClr val="A3DEF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 Column slide">
  <p:cSld name="SECTION_TITLE_AND_DESCRIPTION_1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863600"/>
            <a:ext cx="9152100" cy="23463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81000" y="3358475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2857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61975" y="3358475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2857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3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Page Bottom 1/2">
  <p:cSld name="SECTION_TITLE_AND_DESCRIPTION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3074739"/>
            <a:ext cx="9152100" cy="206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81000" y="32126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251500" y="1329375"/>
            <a:ext cx="86589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4961975" y="3212600"/>
            <a:ext cx="3837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955"/>
              </a:buClr>
              <a:buSzPts val="1300"/>
              <a:buFont typeface="Montserrat"/>
              <a:buChar char="●"/>
              <a:defRPr b="1" sz="13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○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●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●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○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■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●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3955"/>
              </a:buClr>
              <a:buSzPts val="900"/>
              <a:buFont typeface="Montserrat"/>
              <a:buChar char="○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3955"/>
              </a:buClr>
              <a:buSzPts val="900"/>
              <a:buFont typeface="Montserrat"/>
              <a:buChar char="■"/>
              <a:defRPr b="1" sz="900">
                <a:solidFill>
                  <a:srgbClr val="00395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TITLE_1">
    <p:bg>
      <p:bgPr>
        <a:solidFill>
          <a:srgbClr val="43434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-25" y="-35925"/>
            <a:ext cx="9152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475425"/>
            <a:ext cx="9144000" cy="3668075"/>
          </a:xfrm>
          <a:prstGeom prst="rect">
            <a:avLst/>
          </a:prstGeom>
          <a:noFill/>
          <a:ln cap="flat" cmpd="sng" w="9525">
            <a:solidFill>
              <a:srgbClr val="00395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6"/>
          <p:cNvSpPr/>
          <p:nvPr/>
        </p:nvSpPr>
        <p:spPr>
          <a:xfrm>
            <a:off x="738000" y="1574125"/>
            <a:ext cx="7668000" cy="2577000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2644875" y="1899700"/>
            <a:ext cx="54933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2644875" y="3170700"/>
            <a:ext cx="5493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300"/>
              <a:buFont typeface="Montserrat Light"/>
              <a:buNone/>
              <a:defRPr sz="23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38000" y="1475425"/>
            <a:ext cx="7668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38000" y="4052450"/>
            <a:ext cx="7668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38000" y="845200"/>
            <a:ext cx="7668000" cy="6273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2339700" y="1955400"/>
            <a:ext cx="0" cy="1740600"/>
          </a:xfrm>
          <a:prstGeom prst="straightConnector1">
            <a:avLst/>
          </a:prstGeom>
          <a:noFill/>
          <a:ln cap="flat" cmpd="sng" w="19050">
            <a:solidFill>
              <a:srgbClr val="A3DEF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605" y="2233688"/>
            <a:ext cx="914790" cy="11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7598" l="0" r="0" t="7598"/>
          <a:stretch/>
        </p:blipFill>
        <p:spPr>
          <a:xfrm>
            <a:off x="738000" y="845200"/>
            <a:ext cx="7667950" cy="6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lue">
  <p:cSld name="SECTION_TITLE_AND_DESCRIPTION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870325"/>
            <a:ext cx="9152100" cy="42729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0" y="1017725"/>
            <a:ext cx="91440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4">
  <p:cSld name="TITLE_AND_TWO_COLUMNS_4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43434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5" y="-35925"/>
            <a:ext cx="9152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18726" l="0" r="89" t="39230"/>
          <a:stretch/>
        </p:blipFill>
        <p:spPr>
          <a:xfrm>
            <a:off x="-24" y="2580200"/>
            <a:ext cx="9143999" cy="25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0" y="2554450"/>
            <a:ext cx="9152100" cy="2563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156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25" y="-35925"/>
            <a:ext cx="9152100" cy="26160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311700" y="346100"/>
            <a:ext cx="8520600" cy="2234100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1898875" y="803925"/>
            <a:ext cx="6712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000600" y="1697994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 sz="14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11700" y="2580200"/>
            <a:ext cx="85206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299" y="786538"/>
            <a:ext cx="1067900" cy="13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7292" y="517517"/>
            <a:ext cx="2344375" cy="1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5" y="4023587"/>
            <a:ext cx="9144000" cy="88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2249488" y="2551649"/>
            <a:ext cx="5372100" cy="1544389"/>
            <a:chOff x="914400" y="3657600"/>
            <a:chExt cx="7162800" cy="2059735"/>
          </a:xfrm>
        </p:grpSpPr>
        <p:sp>
          <p:nvSpPr>
            <p:cNvPr id="136" name="Google Shape;136;p22"/>
            <p:cNvSpPr/>
            <p:nvPr/>
          </p:nvSpPr>
          <p:spPr>
            <a:xfrm>
              <a:off x="914400" y="3657600"/>
              <a:ext cx="7162800" cy="1295700"/>
            </a:xfrm>
            <a:prstGeom prst="rect">
              <a:avLst/>
            </a:prstGeom>
            <a:noFill/>
            <a:ln cap="flat" cmpd="sng" w="12700">
              <a:solidFill>
                <a:srgbClr val="1184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914400" y="5069335"/>
              <a:ext cx="7162800" cy="648000"/>
            </a:xfrm>
            <a:prstGeom prst="rect">
              <a:avLst/>
            </a:prstGeom>
            <a:noFill/>
            <a:ln cap="flat" cmpd="sng" w="12700">
              <a:solidFill>
                <a:srgbClr val="11848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914400" y="3657600"/>
              <a:ext cx="228600" cy="1295700"/>
            </a:xfrm>
            <a:prstGeom prst="rect">
              <a:avLst/>
            </a:prstGeom>
            <a:solidFill>
              <a:srgbClr val="1184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914400" y="5069335"/>
              <a:ext cx="228600" cy="648000"/>
            </a:xfrm>
            <a:prstGeom prst="rect">
              <a:avLst/>
            </a:prstGeom>
            <a:solidFill>
              <a:srgbClr val="1184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2"/>
          <p:cNvSpPr txBox="1"/>
          <p:nvPr>
            <p:ph type="ctrTitle"/>
          </p:nvPr>
        </p:nvSpPr>
        <p:spPr>
          <a:xfrm>
            <a:off x="2629775" y="2712439"/>
            <a:ext cx="4611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629775" y="3748744"/>
            <a:ext cx="42204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020050" y="4747022"/>
            <a:ext cx="4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2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020050" y="4747022"/>
            <a:ext cx="4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entury Gothic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○"/>
              <a:defRPr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■"/>
              <a:defRPr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  <a:defRPr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○"/>
              <a:defRPr/>
            </a:lvl8pPr>
            <a:lvl9pPr indent="-304800" lvl="8" marL="4114800" rtl="0" algn="l">
              <a:spcBef>
                <a:spcPts val="200"/>
              </a:spcBef>
              <a:spcAft>
                <a:spcPts val="160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>
            <a:off x="659165" y="4767263"/>
            <a:ext cx="284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543279" y="4767263"/>
            <a:ext cx="56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342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020050" y="4747023"/>
            <a:ext cx="4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Divider Slide 1">
  <p:cSld name="TITLE_2">
    <p:bg>
      <p:bgPr>
        <a:solidFill>
          <a:srgbClr val="43434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-25" y="-35925"/>
            <a:ext cx="9152100" cy="51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738000" y="1574125"/>
            <a:ext cx="7668000" cy="2577000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311700" y="1763888"/>
            <a:ext cx="85206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311700" y="286218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2800"/>
              <a:buFont typeface="Montserrat Light"/>
              <a:buNone/>
              <a:defRPr sz="28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8000" y="1475425"/>
            <a:ext cx="7668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738000" y="4052450"/>
            <a:ext cx="7668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738000" y="845200"/>
            <a:ext cx="7668000" cy="627300"/>
          </a:xfrm>
          <a:prstGeom prst="rect">
            <a:avLst/>
          </a:prstGeom>
          <a:solidFill>
            <a:srgbClr val="003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7598" l="0" r="0" t="7598"/>
          <a:stretch/>
        </p:blipFill>
        <p:spPr>
          <a:xfrm>
            <a:off x="738000" y="845200"/>
            <a:ext cx="7667950" cy="6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/Divider with Image(s)">
  <p:cSld name="TITLE_1_1">
    <p:bg>
      <p:bgPr>
        <a:solidFill>
          <a:srgbClr val="43434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" y="-35925"/>
            <a:ext cx="9152100" cy="52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-60325"/>
            <a:ext cx="4555075" cy="5221800"/>
          </a:xfrm>
          <a:prstGeom prst="rect">
            <a:avLst/>
          </a:prstGeom>
          <a:noFill/>
          <a:ln cap="flat" cmpd="sng" w="9525">
            <a:solidFill>
              <a:srgbClr val="00395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" name="Google Shape;40;p5"/>
          <p:cNvSpPr txBox="1"/>
          <p:nvPr>
            <p:ph type="ctrTitle"/>
          </p:nvPr>
        </p:nvSpPr>
        <p:spPr>
          <a:xfrm>
            <a:off x="226113" y="1992150"/>
            <a:ext cx="41028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226125" y="3317625"/>
            <a:ext cx="3921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 sz="1400"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DEF6"/>
              </a:buClr>
              <a:buSzPts val="1400"/>
              <a:buFont typeface="Montserrat Light"/>
              <a:buNone/>
              <a:defRPr>
                <a:solidFill>
                  <a:srgbClr val="A3DEF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 rot="5400000">
            <a:off x="1993500" y="2505025"/>
            <a:ext cx="52218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7603" l="0" r="0" t="-27147"/>
          <a:stretch/>
        </p:blipFill>
        <p:spPr>
          <a:xfrm>
            <a:off x="-25" y="4609600"/>
            <a:ext cx="4555069" cy="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Column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395225" y="1178125"/>
            <a:ext cx="39702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Column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799525" y="1178125"/>
            <a:ext cx="39702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1/3 Column">
  <p:cSld name="TITLE_AND_TWO_COLUMNS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95225" y="1178125"/>
            <a:ext cx="23355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1/3 Column">
  <p:cSld name="TITLE_AND_TWO_COLUMNS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449300" y="1178125"/>
            <a:ext cx="23205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159300" y="5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subTitle"/>
          </p:nvPr>
        </p:nvSpPr>
        <p:spPr>
          <a:xfrm>
            <a:off x="159300" y="3985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771900"/>
          </a:xfrm>
          <a:prstGeom prst="rect">
            <a:avLst/>
          </a:prstGeom>
          <a:solidFill>
            <a:srgbClr val="236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771880"/>
            <a:ext cx="9144000" cy="98700"/>
          </a:xfrm>
          <a:prstGeom prst="rect">
            <a:avLst/>
          </a:prstGeom>
          <a:solidFill>
            <a:srgbClr val="A3D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81625" y="98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vo"/>
              <a:buNone/>
              <a:defRPr b="0" i="0" sz="23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6192"/>
              </a:buClr>
              <a:buSzPts val="1800"/>
              <a:buFont typeface="Montserrat Light"/>
              <a:buChar char="●"/>
              <a:defRPr b="0" i="0" sz="18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○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●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●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○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■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●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6192"/>
              </a:buClr>
              <a:buSzPts val="1400"/>
              <a:buFont typeface="Montserrat Light"/>
              <a:buChar char="○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36192"/>
              </a:buClr>
              <a:buSzPts val="1400"/>
              <a:buFont typeface="Montserrat Light"/>
              <a:buChar char="■"/>
              <a:defRPr b="0" i="0" sz="1400" u="none" cap="none" strike="noStrike">
                <a:solidFill>
                  <a:srgbClr val="23619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aws.amazon.com/IAM/latest/UserGuide/id_credentials_getting-report.html?icmpid=docs_iam_conso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ctrTitle"/>
          </p:nvPr>
        </p:nvSpPr>
        <p:spPr>
          <a:xfrm>
            <a:off x="1898875" y="803925"/>
            <a:ext cx="67128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7 - Securing AWS Resources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2000600" y="1697994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SYS-360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826041" y="-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Federated Access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572075" y="994200"/>
            <a:ext cx="7553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76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With federated access, technologies such as SAML or Microsoft Active Directory is used to provision users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Alternative to creating users manually through the IAM Console.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big advantage with using federated access is that users will use accounts and credentials they already have established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This enables an organization to use already existing security and account practices, without having to worry about maintaining them in the IAM Console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Federated Identities are typically mapped to a Role in IAM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For example, our Vocareum logins are mapped to the “vocstartsoft” role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628650" y="3819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 2.0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235675" y="989825"/>
            <a:ext cx="8279700" cy="364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popular method for federated access to AWS is SAML 2.0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SAML is XML based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used to exchange information used in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authentication and authorization processes between different parties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Specifically, it is used for information exchange between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identity providers </a:t>
            </a:r>
            <a:r>
              <a:rPr lang="en"/>
              <a:t>(e.g. Active Directory)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/>
              <a:t>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 providers (</a:t>
            </a:r>
            <a:r>
              <a:rPr lang="en"/>
              <a:t>e.g. AWS)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entity</a:t>
            </a:r>
            <a:r>
              <a:rPr lang="en"/>
              <a:t> (e.g. user) authenticates through an identity provider, it sends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SAML assertion</a:t>
            </a:r>
            <a:r>
              <a:rPr lang="en"/>
              <a:t> to the service provider containing all the information that the service provider requires to determine the identity and level of access warranted,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534400" y="-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 2.0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0" y="800200"/>
            <a:ext cx="7473249" cy="42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628650" y="476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Credential Report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72100" y="940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Reviewing the AWS accounts for your organization is an important Security Operations Procedure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the IAM Console, a Credential Report can be downloaded.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a CSV file that includes info about each IAM user, including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Creation date/time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Password info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Access key info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Cert info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MFA info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https://docs.aws.amazon.com/IAM/latest/UserGuide/id_credentials_getting-report.html?icmpid=docs_iam_console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628650" y="853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Encryption - KMS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AWS Key Management Service (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KMS</a:t>
            </a:r>
            <a:r>
              <a:rPr lang="en"/>
              <a:t>):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Manages </a:t>
            </a:r>
            <a:r>
              <a:rPr lang="en"/>
              <a:t>Encryption keys— the data files used to control an object’s cryptographic transformation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When you select to encrypt an AWS resource,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KMS will apply encryption using a customer master key (CMK)</a:t>
            </a:r>
            <a:r>
              <a:rPr lang="en"/>
              <a:t> that’s been generated especially for the account.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You can manage your keys through either: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800"/>
              <a:t>The KMS Dashboard or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Encryption Keys page within IAM.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628650" y="-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AWS Encryption - KMS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131975" y="933251"/>
            <a:ext cx="8383500" cy="369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can be encrypted through KMS?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about any data managed by an AWS service, including: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Relational Database Service (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RDS</a:t>
            </a:r>
            <a:r>
              <a:rPr lang="en"/>
              <a:t>)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DynamoDB</a:t>
            </a:r>
            <a:r>
              <a:rPr lang="en"/>
              <a:t> databases.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Elastic Block Store (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EBS</a:t>
            </a:r>
            <a:r>
              <a:rPr lang="en"/>
              <a:t>) volumes that you attach to EC2 instances can also be encrypted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when you create them.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Remember, EBS are the drives attached to EC2 Instances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•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Cannot encrypt existing EBS Volumes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When they’re encrypted, those resources will, for all practical purposes, be unreadable without the decryption key.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AWS will invisibly decrypt your data only when the access request is accompanied by successful authentication.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628650" y="-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AWS Encryption - S3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131975" y="933251"/>
            <a:ext cx="8383500" cy="369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refresher from the other week: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Can</a:t>
            </a:r>
            <a:r>
              <a:rPr lang="en"/>
              <a:t> encrypt the objects of a S3 bucket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any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Server-side: Either-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S3-managed server-side encryption keys (SSE-S3)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 or KMS-managed keys (SSE-KMS). 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Encryption-in-Transit requires client-side encryption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You’ll need to encrypt your data before uploading it to S3 using either: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 a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KMS-managed customer master key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or a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clientside master key </a:t>
            </a:r>
            <a:r>
              <a:rPr lang="en" sz="1800"/>
              <a:t>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That key will then be used to manage the encryption and decryption throughout the data’s life cycle on the S3 platform.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590925" y="947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Artifact - Regulatory Compliance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your application utilizes or stores any type of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sensitive information,</a:t>
            </a:r>
            <a:r>
              <a:rPr lang="en"/>
              <a:t> there will be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specific regulatory requirements</a:t>
            </a:r>
            <a:r>
              <a:rPr lang="en"/>
              <a:t> that you will need to ensure compliance with.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 can range from credit card and financial information to health records, academic records, or government systems and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Artifact Service: </a:t>
            </a:r>
            <a:r>
              <a:rPr lang="en"/>
              <a:t>Assist with meeting regulatory requirements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can be accessed directly from the AWS Management Console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This is included as a service with all AWS accounts and does not require additional costs or services.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590925" y="947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Artifact - Regulatory Compliance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part of the Artifact service, AWS undergoes certification reviews and audits by various governing bodies.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includes prominent certifications such as: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PCI-DSS</a:t>
            </a:r>
            <a:r>
              <a:rPr lang="en"/>
              <a:t> for financial/credit card transactions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FedRAMP</a:t>
            </a:r>
            <a:r>
              <a:rPr lang="en"/>
              <a:t> for U.S. federal government systems.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AWS also makes the pertinent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 Organization Controls (SOC) audit reports</a:t>
            </a:r>
            <a:r>
              <a:rPr lang="en"/>
              <a:t> available to customers.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BFB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211916" y="-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AWS Security Resources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211925" y="9400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We touched on a number already - but will cover: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IAM - Identity and Access Management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Encryption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Data Protection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Regulatory Compliance</a:t>
            </a:r>
            <a:endParaRPr sz="2400"/>
          </a:p>
          <a:p>
            <a:pPr indent="0" lvl="0" marL="8890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BF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628650" y="691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Identity and Access Management (IAM)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628650" y="1369225"/>
            <a:ext cx="8194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Important service in AWS - and has dashboard like other services we have used (EC2, S3…)</a:t>
            </a:r>
            <a:endParaRPr sz="2100"/>
          </a:p>
          <a:p>
            <a:pPr indent="0" lvl="0" marL="88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0" lvl="0" marL="88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IAM</a:t>
            </a:r>
            <a:r>
              <a:rPr lang="en" sz="2100"/>
              <a:t>: a service to control which people and processes get past the wall guarding your resources (</a:t>
            </a: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r>
              <a:rPr lang="en" sz="2100"/>
              <a:t>) and what they’re allowed to do once they’re in (</a:t>
            </a: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authorization</a:t>
            </a:r>
            <a:r>
              <a:rPr lang="en" sz="2100"/>
              <a:t>). 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Incorporates </a:t>
            </a: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users, groups, roles, and federated identities.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We do not have full access to IAM because of Vocareum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457566" y="-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IAM Dashboard</a:t>
            </a:r>
            <a:endParaRPr b="1"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76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The IAM Dashboard has some good tips on securing access:</a:t>
            </a:r>
            <a:endParaRPr sz="2100"/>
          </a:p>
          <a:p>
            <a:pPr indent="0" lvl="0" marL="76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0" lvl="0" marL="76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0" lvl="0" marL="76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0" lvl="0" marL="76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0" lvl="0" marL="76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0" lvl="0" marL="76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They include,</a:t>
            </a: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 protecting the root account, create new users, set a password policy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00" y="2017300"/>
            <a:ext cx="5448699" cy="17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84841" y="-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Protecting Root User</a:t>
            </a:r>
            <a:endParaRPr b="1"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628650" y="9400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The recommended best practice is to protect the root user by:</a:t>
            </a:r>
            <a:endParaRPr sz="2100"/>
          </a:p>
          <a:p>
            <a:pPr indent="-2540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2100"/>
              <a:t>creating a complex password</a:t>
            </a:r>
            <a:endParaRPr sz="2100"/>
          </a:p>
          <a:p>
            <a:pPr indent="-2540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2100"/>
              <a:t>implementing multifactor authentication</a:t>
            </a:r>
            <a:endParaRPr sz="2100"/>
          </a:p>
          <a:p>
            <a:pPr indent="-2540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2100"/>
              <a:t>and, for most administration activities, use </a:t>
            </a: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IAM users instead.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MFA options (configure in IAM)</a:t>
            </a:r>
            <a:endParaRPr sz="2100"/>
          </a:p>
          <a:p>
            <a:pPr indent="-2603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Virtual MFA Device</a:t>
            </a:r>
            <a:r>
              <a:rPr lang="en" sz="1500"/>
              <a:t> This is an app installed on your smartphone, such as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Authy, the Microsoft Authenticator, Google Authenticator</a:t>
            </a:r>
            <a:r>
              <a:rPr lang="en" sz="1500"/>
              <a:t>, etc.</a:t>
            </a:r>
            <a:endParaRPr sz="1500"/>
          </a:p>
          <a:p>
            <a:pPr indent="-2603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U2F Security Key</a:t>
            </a:r>
            <a:r>
              <a:rPr lang="en" sz="1500"/>
              <a:t> This uses a U2F-compliant device, such as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Yubikey.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Other Hardware MFA Device</a:t>
            </a:r>
            <a:r>
              <a:rPr lang="en" sz="1500"/>
              <a:t> This requires the use of a hardware token such as those from Gemalto.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628650" y="691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Users: Password Policy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628650" y="940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Best Practice is to strengthen the default password policy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Default has minimal complexity - 8 character minimum and that is about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From IAM Console - Account Settings - Password Policy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829" y="2117100"/>
            <a:ext cx="4312450" cy="28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628650" y="691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IAM Users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0" y="1063325"/>
            <a:ext cx="8672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Users can be added through the IAM Console- Users (Add User)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Access Key: For CLI and API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/>
              <a:t>(this is what we use for CLI)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If only this is selected,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cannot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	Use MFA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Password: Allows for MFA too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user can have both credentials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996" y="1616150"/>
            <a:ext cx="5437006" cy="32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517941" y="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IAM Groups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628650" y="994201"/>
            <a:ext cx="78867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Groups are used to assign a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standard set of permissions to users as they are added to the system</a:t>
            </a:r>
            <a:r>
              <a:rPr lang="en"/>
              <a:t>. 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As you add more users, going through each user and assigning permissions can become a very labor-intensive process, and one that is often fraught with error.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And there are a lot of different permissions (690 in this example!)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" y="3416546"/>
            <a:ext cx="3987549" cy="145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00" y="3187225"/>
            <a:ext cx="4242074" cy="19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543825" y="38175"/>
            <a:ext cx="83079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Roles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628650" y="895550"/>
            <a:ext cx="7886700" cy="39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Like users and groups, IAM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roles</a:t>
            </a:r>
            <a:r>
              <a:rPr lang="en" sz="1500"/>
              <a:t> define the limits for what can be done within your AWS account.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The important difference is that, unlike users and groups,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roles are</a:t>
            </a:r>
            <a:r>
              <a:rPr lang="en" sz="1500"/>
              <a:t>, for the most part,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used by applications and services rather than people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4" y="2100650"/>
            <a:ext cx="4335148" cy="295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175" y="2255100"/>
            <a:ext cx="4531976" cy="26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