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5" r:id="rId3"/>
    <p:sldId id="257" r:id="rId4"/>
    <p:sldId id="276" r:id="rId5"/>
    <p:sldId id="277" r:id="rId6"/>
    <p:sldId id="278" r:id="rId7"/>
    <p:sldId id="266" r:id="rId8"/>
    <p:sldId id="279" r:id="rId9"/>
    <p:sldId id="280" r:id="rId10"/>
    <p:sldId id="281" r:id="rId11"/>
    <p:sldId id="258" r:id="rId12"/>
    <p:sldId id="267" r:id="rId13"/>
    <p:sldId id="259" r:id="rId14"/>
    <p:sldId id="282" r:id="rId15"/>
    <p:sldId id="286" r:id="rId16"/>
    <p:sldId id="283" r:id="rId17"/>
    <p:sldId id="284" r:id="rId18"/>
    <p:sldId id="285" r:id="rId19"/>
    <p:sldId id="287" r:id="rId20"/>
    <p:sldId id="288" r:id="rId21"/>
    <p:sldId id="289" r:id="rId22"/>
    <p:sldId id="290" r:id="rId23"/>
    <p:sldId id="293"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p:restoredTop sz="87524"/>
  </p:normalViewPr>
  <p:slideViewPr>
    <p:cSldViewPr snapToGrid="0" snapToObjects="1">
      <p:cViewPr>
        <p:scale>
          <a:sx n="61" d="100"/>
          <a:sy n="61" d="100"/>
        </p:scale>
        <p:origin x="100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6C2E8-8043-A342-8682-0FCEE73E9E96}"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436D4-BDE4-AA44-A20B-E7C5E78124D1}" type="slidenum">
              <a:rPr lang="en-US" smtClean="0"/>
              <a:t>‹#›</a:t>
            </a:fld>
            <a:endParaRPr lang="en-US"/>
          </a:p>
        </p:txBody>
      </p:sp>
    </p:spTree>
    <p:extLst>
      <p:ext uri="{BB962C8B-B14F-4D97-AF65-F5344CB8AC3E}">
        <p14:creationId xmlns:p14="http://schemas.microsoft.com/office/powerpoint/2010/main" val="177202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modern cipher has two components, an algorithm and a key. For the Caesar shift</a:t>
            </a:r>
            <a:r>
              <a:rPr lang="en-US" baseline="0" dirty="0" smtClean="0"/>
              <a:t> the algorithm is “rotate the alphabet” and the key is the amount of rotation, measured by where the letter </a:t>
            </a:r>
            <a:r>
              <a:rPr lang="en-US" baseline="0" dirty="0" smtClean="0">
                <a:solidFill>
                  <a:srgbClr val="FF0000"/>
                </a:solidFill>
              </a:rPr>
              <a:t>A</a:t>
            </a:r>
            <a:r>
              <a:rPr lang="en-US" baseline="0" dirty="0" smtClean="0"/>
              <a:t> moves to.</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a:t>
            </a:fld>
            <a:endParaRPr lang="en-US"/>
          </a:p>
        </p:txBody>
      </p:sp>
    </p:spTree>
    <p:extLst>
      <p:ext uri="{BB962C8B-B14F-4D97-AF65-F5344CB8AC3E}">
        <p14:creationId xmlns:p14="http://schemas.microsoft.com/office/powerpoint/2010/main" val="93009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word in English beginning THFTF.</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19</a:t>
            </a:fld>
            <a:endParaRPr lang="en-US"/>
          </a:p>
        </p:txBody>
      </p:sp>
    </p:spTree>
    <p:extLst>
      <p:ext uri="{BB962C8B-B14F-4D97-AF65-F5344CB8AC3E}">
        <p14:creationId xmlns:p14="http://schemas.microsoft.com/office/powerpoint/2010/main" val="767471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word in English beginning THRMR.</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20</a:t>
            </a:fld>
            <a:endParaRPr lang="en-US"/>
          </a:p>
        </p:txBody>
      </p:sp>
    </p:spTree>
    <p:extLst>
      <p:ext uri="{BB962C8B-B14F-4D97-AF65-F5344CB8AC3E}">
        <p14:creationId xmlns:p14="http://schemas.microsoft.com/office/powerpoint/2010/main" val="966483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word in English beginning THORO, and the crossword dictionary comes to our aid once more! There is only one, and it is THOROUGH!</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21</a:t>
            </a:fld>
            <a:endParaRPr lang="en-US"/>
          </a:p>
        </p:txBody>
      </p:sp>
    </p:spTree>
    <p:extLst>
      <p:ext uri="{BB962C8B-B14F-4D97-AF65-F5344CB8AC3E}">
        <p14:creationId xmlns:p14="http://schemas.microsoft.com/office/powerpoint/2010/main" val="1066491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smart guess would be that DH represents</a:t>
            </a:r>
            <a:r>
              <a:rPr lang="en-US" baseline="0" dirty="0" smtClean="0"/>
              <a:t> IS, to complete the decryption.</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22</a:t>
            </a:fld>
            <a:endParaRPr lang="en-US"/>
          </a:p>
        </p:txBody>
      </p:sp>
    </p:spTree>
    <p:extLst>
      <p:ext uri="{BB962C8B-B14F-4D97-AF65-F5344CB8AC3E}">
        <p14:creationId xmlns:p14="http://schemas.microsoft.com/office/powerpoint/2010/main" val="2110385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text was encrypted with the affine shift x-&gt;3x+3.</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23</a:t>
            </a:fld>
            <a:endParaRPr lang="en-US"/>
          </a:p>
        </p:txBody>
      </p:sp>
    </p:spTree>
    <p:extLst>
      <p:ext uri="{BB962C8B-B14F-4D97-AF65-F5344CB8AC3E}">
        <p14:creationId xmlns:p14="http://schemas.microsoft.com/office/powerpoint/2010/main" val="192019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5</a:t>
            </a:fld>
            <a:endParaRPr lang="en-US"/>
          </a:p>
        </p:txBody>
      </p:sp>
    </p:spTree>
    <p:extLst>
      <p:ext uri="{BB962C8B-B14F-4D97-AF65-F5344CB8AC3E}">
        <p14:creationId xmlns:p14="http://schemas.microsoft.com/office/powerpoint/2010/main" val="11542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6</a:t>
            </a:fld>
            <a:endParaRPr lang="en-US"/>
          </a:p>
        </p:txBody>
      </p:sp>
    </p:spTree>
    <p:extLst>
      <p:ext uri="{BB962C8B-B14F-4D97-AF65-F5344CB8AC3E}">
        <p14:creationId xmlns:p14="http://schemas.microsoft.com/office/powerpoint/2010/main" val="30415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(probably</a:t>
            </a:r>
            <a:r>
              <a:rPr lang="en-US" baseline="0" dirty="0" smtClean="0"/>
              <a:t> apocryphal) story that when Gauss was 8 his class were challenged to add the numbers from 1 to 100. Gauss worked out the trick, pairing 1 with 100, 2 with 99 and so on to quickly give the correct answer 5050. The story might not be true, but he invented so many clever ideas it is at least believable.</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7</a:t>
            </a:fld>
            <a:endParaRPr lang="en-US"/>
          </a:p>
        </p:txBody>
      </p:sp>
    </p:spTree>
    <p:extLst>
      <p:ext uri="{BB962C8B-B14F-4D97-AF65-F5344CB8AC3E}">
        <p14:creationId xmlns:p14="http://schemas.microsoft.com/office/powerpoint/2010/main" val="164698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38*25=</a:t>
            </a:r>
            <a:r>
              <a:rPr lang="en-US" baseline="0" dirty="0" smtClean="0"/>
              <a:t> 950=900+50 = 15 hours and 50 minutes, or 38*25 = 50 mod 60. 6+15=21=12+9  (or, in modular </a:t>
            </a:r>
            <a:r>
              <a:rPr lang="en-US" baseline="0" dirty="0" err="1" smtClean="0"/>
              <a:t>arithimetic</a:t>
            </a:r>
            <a:r>
              <a:rPr lang="en-US" baseline="0" dirty="0" smtClean="0"/>
              <a:t> 6+15=9 mod 12) so 15 hours after 6pm is 9am, and you will finish marking at 10 minutes to 10 in the morning. A further 15 minutes for the marks list takes you to 5 past 10 since 50+15=5 mod 60.</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8</a:t>
            </a:fld>
            <a:endParaRPr lang="en-US"/>
          </a:p>
        </p:txBody>
      </p:sp>
    </p:spTree>
    <p:extLst>
      <p:ext uri="{BB962C8B-B14F-4D97-AF65-F5344CB8AC3E}">
        <p14:creationId xmlns:p14="http://schemas.microsoft.com/office/powerpoint/2010/main" val="6076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time to have a discussion around brute force and team work, and to remind</a:t>
            </a:r>
            <a:r>
              <a:rPr lang="en-US" baseline="0" dirty="0" smtClean="0"/>
              <a:t> them about frequency analysis</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12</a:t>
            </a:fld>
            <a:endParaRPr lang="en-US"/>
          </a:p>
        </p:txBody>
      </p:sp>
    </p:spTree>
    <p:extLst>
      <p:ext uri="{BB962C8B-B14F-4D97-AF65-F5344CB8AC3E}">
        <p14:creationId xmlns:p14="http://schemas.microsoft.com/office/powerpoint/2010/main" val="180920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Modular inverses will be discussed in lesson plan 4, but here we will just use intelligent guessing.</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13</a:t>
            </a:fld>
            <a:endParaRPr lang="en-US"/>
          </a:p>
        </p:txBody>
      </p:sp>
    </p:spTree>
    <p:extLst>
      <p:ext uri="{BB962C8B-B14F-4D97-AF65-F5344CB8AC3E}">
        <p14:creationId xmlns:p14="http://schemas.microsoft.com/office/powerpoint/2010/main" val="26021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smaller words in the word cloud are very rarely used. We can’t be certain they are wrong, but it is a good first</a:t>
            </a:r>
            <a:r>
              <a:rPr lang="en-US" baseline="0" dirty="0" smtClean="0"/>
              <a:t> guess.</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16</a:t>
            </a:fld>
            <a:endParaRPr lang="en-US"/>
          </a:p>
        </p:txBody>
      </p:sp>
    </p:spTree>
    <p:extLst>
      <p:ext uri="{BB962C8B-B14F-4D97-AF65-F5344CB8AC3E}">
        <p14:creationId xmlns:p14="http://schemas.microsoft.com/office/powerpoint/2010/main" val="114753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a:t>
            </a:r>
            <a:r>
              <a:rPr lang="en-US" baseline="0" dirty="0" smtClean="0"/>
              <a:t> working on the assumption that E is encrypted as R, so none of the words can have E in the last three letters. Similarly the last three letters must all be different.</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17</a:t>
            </a:fld>
            <a:endParaRPr lang="en-US"/>
          </a:p>
        </p:txBody>
      </p:sp>
    </p:spTree>
    <p:extLst>
      <p:ext uri="{BB962C8B-B14F-4D97-AF65-F5344CB8AC3E}">
        <p14:creationId xmlns:p14="http://schemas.microsoft.com/office/powerpoint/2010/main" val="50095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3183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7634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75349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4600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63795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85345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FD640-4BFE-3544-A704-D584E021D10C}"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73990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FD640-4BFE-3544-A704-D584E021D10C}"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4153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FD640-4BFE-3544-A704-D584E021D10C}"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78626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3136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062275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FD640-4BFE-3544-A704-D584E021D10C}"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8FDB0-28AA-8544-90CC-28EAE0CD9A9F}" type="slidenum">
              <a:rPr lang="en-US" smtClean="0"/>
              <a:t>‹#›</a:t>
            </a:fld>
            <a:endParaRPr lang="en-US"/>
          </a:p>
        </p:txBody>
      </p:sp>
    </p:spTree>
    <p:extLst>
      <p:ext uri="{BB962C8B-B14F-4D97-AF65-F5344CB8AC3E}">
        <p14:creationId xmlns:p14="http://schemas.microsoft.com/office/powerpoint/2010/main" val="28086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Cipher Challenge</a:t>
            </a:r>
            <a:endParaRPr lang="en-US" dirty="0"/>
          </a:p>
        </p:txBody>
      </p:sp>
      <p:sp>
        <p:nvSpPr>
          <p:cNvPr id="3" name="Subtitle 2"/>
          <p:cNvSpPr>
            <a:spLocks noGrp="1"/>
          </p:cNvSpPr>
          <p:nvPr>
            <p:ph type="subTitle" idx="1"/>
          </p:nvPr>
        </p:nvSpPr>
        <p:spPr/>
        <p:txBody>
          <a:bodyPr>
            <a:normAutofit/>
          </a:bodyPr>
          <a:lstStyle/>
          <a:p>
            <a:r>
              <a:rPr lang="en-US" sz="3600" dirty="0" smtClean="0"/>
              <a:t>A beginner’s guide to codes and ciphers</a:t>
            </a:r>
          </a:p>
          <a:p>
            <a:r>
              <a:rPr lang="en-US" sz="3600" dirty="0" smtClean="0"/>
              <a:t>Part 3, the affine shift cipher</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940" y="138913"/>
            <a:ext cx="3888059" cy="983450"/>
          </a:xfrm>
          <a:prstGeom prst="rect">
            <a:avLst/>
          </a:prstGeom>
        </p:spPr>
      </p:pic>
    </p:spTree>
    <p:extLst>
      <p:ext uri="{BB962C8B-B14F-4D97-AF65-F5344CB8AC3E}">
        <p14:creationId xmlns:p14="http://schemas.microsoft.com/office/powerpoint/2010/main" val="44838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392865"/>
            <a:ext cx="10515600" cy="5465135"/>
          </a:xfrm>
        </p:spPr>
        <p:txBody>
          <a:bodyPr>
            <a:noAutofit/>
          </a:bodyPr>
          <a:lstStyle/>
          <a:p>
            <a:r>
              <a:rPr lang="en-US" sz="3600" dirty="0" smtClean="0"/>
              <a:t>Choose a=3, b=7.</a:t>
            </a:r>
          </a:p>
          <a:p>
            <a:r>
              <a:rPr lang="en-US" sz="3600" dirty="0" smtClean="0"/>
              <a:t>We will encrypt the word “</a:t>
            </a:r>
            <a:r>
              <a:rPr lang="en-US" sz="3600" dirty="0" smtClean="0">
                <a:solidFill>
                  <a:srgbClr val="FF0000"/>
                </a:solidFill>
              </a:rPr>
              <a:t>Affine</a:t>
            </a:r>
            <a:r>
              <a:rPr lang="en-US" sz="3600" dirty="0" smtClean="0"/>
              <a:t>” using this key.</a:t>
            </a:r>
          </a:p>
          <a:p>
            <a:r>
              <a:rPr lang="en-US" sz="3600" dirty="0" smtClean="0"/>
              <a:t>First replace </a:t>
            </a:r>
            <a:r>
              <a:rPr lang="en-US" sz="3600" dirty="0" smtClean="0">
                <a:solidFill>
                  <a:srgbClr val="FF0000"/>
                </a:solidFill>
              </a:rPr>
              <a:t>A</a:t>
            </a:r>
            <a:r>
              <a:rPr lang="en-US" sz="3600" dirty="0" smtClean="0"/>
              <a:t> by 1, </a:t>
            </a:r>
            <a:r>
              <a:rPr lang="en-US" sz="3600" dirty="0" smtClean="0">
                <a:solidFill>
                  <a:srgbClr val="FF0000"/>
                </a:solidFill>
              </a:rPr>
              <a:t>f</a:t>
            </a:r>
            <a:r>
              <a:rPr lang="en-US" sz="3600" dirty="0" smtClean="0"/>
              <a:t> by 6, </a:t>
            </a:r>
            <a:r>
              <a:rPr lang="en-US" sz="3600" dirty="0" err="1" smtClean="0">
                <a:solidFill>
                  <a:srgbClr val="FF0000"/>
                </a:solidFill>
              </a:rPr>
              <a:t>i</a:t>
            </a:r>
            <a:r>
              <a:rPr lang="en-US" sz="3600" dirty="0" smtClean="0"/>
              <a:t> by 9, </a:t>
            </a:r>
            <a:r>
              <a:rPr lang="en-US" sz="3600" dirty="0" smtClean="0">
                <a:solidFill>
                  <a:srgbClr val="FF0000"/>
                </a:solidFill>
              </a:rPr>
              <a:t>n</a:t>
            </a:r>
            <a:r>
              <a:rPr lang="en-US" sz="3600" dirty="0" smtClean="0"/>
              <a:t> by 14, </a:t>
            </a:r>
            <a:r>
              <a:rPr lang="en-US" sz="3600" dirty="0" smtClean="0">
                <a:solidFill>
                  <a:srgbClr val="FF0000"/>
                </a:solidFill>
              </a:rPr>
              <a:t>e</a:t>
            </a:r>
            <a:r>
              <a:rPr lang="en-US" sz="3600" dirty="0" smtClean="0"/>
              <a:t> by 5.</a:t>
            </a:r>
          </a:p>
          <a:p>
            <a:r>
              <a:rPr lang="en-GB" sz="3600" dirty="0" smtClean="0"/>
              <a:t>Multiplying by 3 and adding 7 gives 10, 25, 25, 8, 23, 22 mod 26.</a:t>
            </a:r>
          </a:p>
          <a:p>
            <a:r>
              <a:rPr lang="en-GB" sz="3600" dirty="0" smtClean="0"/>
              <a:t>Which we convert to the letters:</a:t>
            </a:r>
          </a:p>
          <a:p>
            <a:pPr marL="0" indent="0" algn="ctr">
              <a:buNone/>
            </a:pPr>
            <a:r>
              <a:rPr lang="en-GB" sz="3600" dirty="0" smtClean="0"/>
              <a:t>J Y Y H W V</a:t>
            </a:r>
            <a:r>
              <a:rPr lang="en-US" sz="3600" dirty="0" smtClean="0"/>
              <a:t> </a:t>
            </a:r>
          </a:p>
          <a:p>
            <a:r>
              <a:rPr lang="en-US" sz="3600" dirty="0" smtClean="0"/>
              <a:t>This is not a Caesar shift cipher because of the multiplication by 3.</a:t>
            </a:r>
            <a:endParaRPr lang="en-US" sz="3600" dirty="0"/>
          </a:p>
        </p:txBody>
      </p:sp>
    </p:spTree>
    <p:extLst>
      <p:ext uri="{BB962C8B-B14F-4D97-AF65-F5344CB8AC3E}">
        <p14:creationId xmlns:p14="http://schemas.microsoft.com/office/powerpoint/2010/main" val="1190625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556000" y="1866900"/>
            <a:ext cx="5080000" cy="3111500"/>
          </a:xfrm>
          <a:prstGeom prst="rect">
            <a:avLst/>
          </a:prstGeom>
          <a:ln>
            <a:noFill/>
          </a:ln>
        </p:spPr>
      </p:pic>
      <p:sp>
        <p:nvSpPr>
          <p:cNvPr id="9" name="Rounded Rectangular Callout 8"/>
          <p:cNvSpPr/>
          <p:nvPr/>
        </p:nvSpPr>
        <p:spPr>
          <a:xfrm>
            <a:off x="701748" y="1866900"/>
            <a:ext cx="3934047" cy="1286428"/>
          </a:xfrm>
          <a:prstGeom prst="wedgeRoundRectCallout">
            <a:avLst>
              <a:gd name="adj1" fmla="val 100077"/>
              <a:gd name="adj2" fmla="val 13192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How on earth can we crack that cipher?</a:t>
            </a:r>
          </a:p>
        </p:txBody>
      </p:sp>
    </p:spTree>
    <p:extLst>
      <p:ext uri="{BB962C8B-B14F-4D97-AF65-F5344CB8AC3E}">
        <p14:creationId xmlns:p14="http://schemas.microsoft.com/office/powerpoint/2010/main" val="397080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789348"/>
            <a:ext cx="10515600" cy="1325563"/>
          </a:xfrm>
        </p:spPr>
        <p:txBody>
          <a:bodyPr/>
          <a:lstStyle/>
          <a:p>
            <a:r>
              <a:rPr lang="en-US" dirty="0" smtClean="0"/>
              <a:t>What have we already learned about </a:t>
            </a:r>
            <a:r>
              <a:rPr lang="en-US" dirty="0" err="1" smtClean="0"/>
              <a:t>codebreaking</a:t>
            </a:r>
            <a:r>
              <a:rPr lang="en-US" dirty="0" smtClean="0"/>
              <a:t>?</a:t>
            </a:r>
            <a:endParaRPr lang="en-US" dirty="0"/>
          </a:p>
        </p:txBody>
      </p:sp>
    </p:spTree>
    <p:extLst>
      <p:ext uri="{BB962C8B-B14F-4D97-AF65-F5344CB8AC3E}">
        <p14:creationId xmlns:p14="http://schemas.microsoft.com/office/powerpoint/2010/main" val="336121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to decipher the following affine shift cipher using intelligent brute force</a:t>
            </a:r>
            <a:endParaRPr lang="en-US" dirty="0"/>
          </a:p>
        </p:txBody>
      </p:sp>
      <p:sp>
        <p:nvSpPr>
          <p:cNvPr id="6" name="Content Placeholder 2"/>
          <p:cNvSpPr>
            <a:spLocks noGrp="1"/>
          </p:cNvSpPr>
          <p:nvPr>
            <p:ph idx="1"/>
          </p:nvPr>
        </p:nvSpPr>
        <p:spPr>
          <a:xfrm>
            <a:off x="524031" y="1990765"/>
            <a:ext cx="10829769" cy="645484"/>
          </a:xfrm>
        </p:spPr>
        <p:txBody>
          <a:bodyPr>
            <a:noAutofit/>
          </a:bodyPr>
          <a:lstStyle/>
          <a:p>
            <a:pPr marL="0" indent="0" algn="ctr">
              <a:buNone/>
            </a:pPr>
            <a:r>
              <a:rPr lang="en-GB" dirty="0" err="1">
                <a:latin typeface="Telegram-HPLHS" charset="0"/>
                <a:ea typeface="Telegram-HPLHS" charset="0"/>
                <a:cs typeface="Telegram-HPLHS" charset="0"/>
              </a:rPr>
              <a:t>kar</a:t>
            </a:r>
            <a:r>
              <a:rPr lang="en-GB" dirty="0">
                <a:latin typeface="Telegram-HPLHS" charset="0"/>
                <a:ea typeface="Telegram-HPLHS" charset="0"/>
                <a:cs typeface="Telegram-HPLHS" charset="0"/>
              </a:rPr>
              <a:t> </a:t>
            </a:r>
            <a:r>
              <a:rPr lang="en-GB" dirty="0" err="1" smtClean="0">
                <a:latin typeface="Telegram-HPLHS" charset="0"/>
                <a:ea typeface="Telegram-HPLHS" charset="0"/>
                <a:cs typeface="Telegram-HPLHS" charset="0"/>
              </a:rPr>
              <a:t>karvez</a:t>
            </a:r>
            <a:r>
              <a:rPr lang="en-GB" dirty="0" smtClean="0">
                <a:latin typeface="Telegram-HPLHS" charset="0"/>
                <a:ea typeface="Telegram-HPLHS" charset="0"/>
                <a:cs typeface="Telegram-HPLHS" charset="0"/>
              </a:rPr>
              <a:t> dh </a:t>
            </a:r>
            <a:r>
              <a:rPr lang="en-GB" dirty="0" err="1" smtClean="0">
                <a:latin typeface="Telegram-HPLHS" charset="0"/>
                <a:ea typeface="Telegram-HPLHS" charset="0"/>
                <a:cs typeface="Telegram-HPLHS" charset="0"/>
              </a:rPr>
              <a:t>kavevnxa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
        <p:nvSpPr>
          <p:cNvPr id="8" name="Content Placeholder 2"/>
          <p:cNvSpPr txBox="1">
            <a:spLocks/>
          </p:cNvSpPr>
          <p:nvPr/>
        </p:nvSpPr>
        <p:spPr>
          <a:xfrm>
            <a:off x="524030" y="3622196"/>
            <a:ext cx="10829769" cy="605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err="1" smtClean="0">
                <a:latin typeface="Telegram-HPLHS" charset="0"/>
                <a:ea typeface="Telegram-HPLHS" charset="0"/>
                <a:cs typeface="Telegram-HPLHS" charset="0"/>
              </a:rPr>
              <a:t>karvez</a:t>
            </a:r>
            <a:r>
              <a:rPr lang="en-GB" dirty="0" smtClean="0">
                <a:latin typeface="Telegram-HPLHS" charset="0"/>
                <a:ea typeface="Telegram-HPLHS" charset="0"/>
                <a:cs typeface="Telegram-HPLHS" charset="0"/>
              </a:rPr>
              <a:t> dh </a:t>
            </a:r>
            <a:r>
              <a:rPr lang="en-GB" dirty="0" err="1" smtClean="0">
                <a:latin typeface="Telegram-HPLHS" charset="0"/>
                <a:ea typeface="Telegram-HPLHS" charset="0"/>
                <a:cs typeface="Telegram-HPLHS" charset="0"/>
              </a:rPr>
              <a:t>kavevnxa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
        <p:nvSpPr>
          <p:cNvPr id="9" name="TextBox 8"/>
          <p:cNvSpPr txBox="1"/>
          <p:nvPr/>
        </p:nvSpPr>
        <p:spPr>
          <a:xfrm>
            <a:off x="2594344" y="4228141"/>
            <a:ext cx="5295014" cy="646331"/>
          </a:xfrm>
          <a:prstGeom prst="rect">
            <a:avLst/>
          </a:prstGeom>
          <a:noFill/>
        </p:spPr>
        <p:txBody>
          <a:bodyPr wrap="square" rtlCol="0">
            <a:spAutoFit/>
          </a:bodyPr>
          <a:lstStyle/>
          <a:p>
            <a:r>
              <a:rPr lang="en-US" sz="3600" dirty="0" smtClean="0"/>
              <a:t>So K= </a:t>
            </a:r>
            <a:r>
              <a:rPr lang="en-US" sz="3600" dirty="0" smtClean="0">
                <a:solidFill>
                  <a:srgbClr val="FF0000"/>
                </a:solidFill>
              </a:rPr>
              <a:t>T,    </a:t>
            </a:r>
            <a:r>
              <a:rPr lang="en-US" sz="3600" dirty="0" smtClean="0"/>
              <a:t>A=</a:t>
            </a:r>
            <a:r>
              <a:rPr lang="en-US" sz="3600" dirty="0" smtClean="0">
                <a:solidFill>
                  <a:srgbClr val="FF0000"/>
                </a:solidFill>
              </a:rPr>
              <a:t>H    </a:t>
            </a:r>
            <a:r>
              <a:rPr lang="en-US" sz="3600" dirty="0" smtClean="0"/>
              <a:t>and</a:t>
            </a:r>
            <a:r>
              <a:rPr lang="en-US" sz="3600" dirty="0" smtClean="0">
                <a:solidFill>
                  <a:srgbClr val="FF0000"/>
                </a:solidFill>
              </a:rPr>
              <a:t>    </a:t>
            </a:r>
            <a:r>
              <a:rPr lang="en-US" sz="3600" dirty="0" smtClean="0"/>
              <a:t>R=</a:t>
            </a:r>
            <a:r>
              <a:rPr lang="en-US" sz="3600" dirty="0" smtClean="0">
                <a:solidFill>
                  <a:srgbClr val="FF0000"/>
                </a:solidFill>
              </a:rPr>
              <a:t>E</a:t>
            </a:r>
            <a:endParaRPr lang="en-US" sz="3600" dirty="0">
              <a:solidFill>
                <a:srgbClr val="FF0000"/>
              </a:solidFill>
            </a:endParaRPr>
          </a:p>
        </p:txBody>
      </p:sp>
      <p:sp>
        <p:nvSpPr>
          <p:cNvPr id="10" name="TextBox 9"/>
          <p:cNvSpPr txBox="1"/>
          <p:nvPr/>
        </p:nvSpPr>
        <p:spPr>
          <a:xfrm>
            <a:off x="2594344" y="2636249"/>
            <a:ext cx="5295014" cy="646331"/>
          </a:xfrm>
          <a:prstGeom prst="rect">
            <a:avLst/>
          </a:prstGeom>
          <a:noFill/>
        </p:spPr>
        <p:txBody>
          <a:bodyPr wrap="square" rtlCol="0">
            <a:spAutoFit/>
          </a:bodyPr>
          <a:lstStyle/>
          <a:p>
            <a:r>
              <a:rPr lang="en-US" sz="3600" dirty="0" smtClean="0"/>
              <a:t>Guessing that KAR = </a:t>
            </a:r>
            <a:r>
              <a:rPr lang="en-US" sz="3600" dirty="0" smtClean="0">
                <a:solidFill>
                  <a:srgbClr val="FF0000"/>
                </a:solidFill>
              </a:rPr>
              <a:t>THE</a:t>
            </a:r>
            <a:endParaRPr lang="en-US" sz="3600" dirty="0">
              <a:solidFill>
                <a:srgbClr val="FF0000"/>
              </a:solidFill>
            </a:endParaRPr>
          </a:p>
        </p:txBody>
      </p:sp>
      <p:sp>
        <p:nvSpPr>
          <p:cNvPr id="11" name="Content Placeholder 2"/>
          <p:cNvSpPr txBox="1">
            <a:spLocks/>
          </p:cNvSpPr>
          <p:nvPr/>
        </p:nvSpPr>
        <p:spPr>
          <a:xfrm>
            <a:off x="524030" y="5174549"/>
            <a:ext cx="10829769" cy="605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err="1" smtClean="0">
                <a:solidFill>
                  <a:srgbClr val="FF0000"/>
                </a:solidFill>
                <a:latin typeface="Telegram-HPLHS" charset="0"/>
                <a:ea typeface="Telegram-HPLHS" charset="0"/>
                <a:cs typeface="Telegram-HPLHS" charset="0"/>
              </a:rPr>
              <a:t>THE</a:t>
            </a:r>
            <a:r>
              <a:rPr lang="en-GB" dirty="0" err="1" smtClean="0">
                <a:latin typeface="Telegram-HPLHS" charset="0"/>
                <a:ea typeface="Telegram-HPLHS" charset="0"/>
                <a:cs typeface="Telegram-HPLHS" charset="0"/>
              </a:rPr>
              <a:t>vez</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a:t>
            </a:r>
            <a:r>
              <a:rPr lang="en-GB" dirty="0" err="1" smtClean="0">
                <a:latin typeface="Telegram-HPLHS" charset="0"/>
                <a:ea typeface="Telegram-HPLHS" charset="0"/>
                <a:cs typeface="Telegram-HPLHS" charset="0"/>
              </a:rPr>
              <a:t>vevnxa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Tree>
    <p:extLst>
      <p:ext uri="{BB962C8B-B14F-4D97-AF65-F5344CB8AC3E}">
        <p14:creationId xmlns:p14="http://schemas.microsoft.com/office/powerpoint/2010/main" val="92660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now we are stuck!</a:t>
            </a:r>
            <a:endParaRPr lang="en-US" dirty="0"/>
          </a:p>
        </p:txBody>
      </p:sp>
      <p:sp>
        <p:nvSpPr>
          <p:cNvPr id="3" name="Content Placeholder 2"/>
          <p:cNvSpPr>
            <a:spLocks noGrp="1"/>
          </p:cNvSpPr>
          <p:nvPr>
            <p:ph idx="1"/>
          </p:nvPr>
        </p:nvSpPr>
        <p:spPr/>
        <p:txBody>
          <a:bodyPr/>
          <a:lstStyle/>
          <a:p>
            <a:r>
              <a:rPr lang="en-US" sz="3600" dirty="0" smtClean="0"/>
              <a:t>We can try guessing a bit more. </a:t>
            </a:r>
          </a:p>
          <a:p>
            <a:endParaRPr lang="en-US" sz="3600" dirty="0"/>
          </a:p>
          <a:p>
            <a:r>
              <a:rPr lang="en-US" sz="3600" dirty="0" smtClean="0"/>
              <a:t>What six letter words start THE?</a:t>
            </a:r>
          </a:p>
          <a:p>
            <a:endParaRPr lang="en-US" sz="3600" dirty="0"/>
          </a:p>
          <a:p>
            <a:r>
              <a:rPr lang="en-US" sz="3600" dirty="0" smtClean="0"/>
              <a:t>A Scrabble (or crossword) dictionary is really useful for this:</a:t>
            </a:r>
          </a:p>
          <a:p>
            <a:pPr marL="0" indent="0" algn="ctr">
              <a:buNone/>
            </a:pPr>
            <a:r>
              <a:rPr lang="en-US" sz="3600" dirty="0"/>
              <a:t>http://</a:t>
            </a:r>
            <a:r>
              <a:rPr lang="en-US" sz="3600" dirty="0" err="1"/>
              <a:t>www.crosswordsolver.org</a:t>
            </a:r>
            <a:endParaRPr lang="en-US" sz="3600" dirty="0"/>
          </a:p>
        </p:txBody>
      </p:sp>
    </p:spTree>
    <p:extLst>
      <p:ext uri="{BB962C8B-B14F-4D97-AF65-F5344CB8AC3E}">
        <p14:creationId xmlns:p14="http://schemas.microsoft.com/office/powerpoint/2010/main" val="1645488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computing this would be called</a:t>
            </a:r>
            <a:endParaRPr lang="en-US" dirty="0"/>
          </a:p>
        </p:txBody>
      </p:sp>
      <p:sp>
        <p:nvSpPr>
          <p:cNvPr id="3" name="Content Placeholder 2"/>
          <p:cNvSpPr>
            <a:spLocks noGrp="1"/>
          </p:cNvSpPr>
          <p:nvPr>
            <p:ph idx="1"/>
          </p:nvPr>
        </p:nvSpPr>
        <p:spPr>
          <a:xfrm>
            <a:off x="1093382" y="3080267"/>
            <a:ext cx="10515600" cy="853780"/>
          </a:xfrm>
        </p:spPr>
        <p:txBody>
          <a:bodyPr>
            <a:normAutofit lnSpcReduction="10000"/>
          </a:bodyPr>
          <a:lstStyle/>
          <a:p>
            <a:pPr marL="0" indent="0">
              <a:buNone/>
            </a:pPr>
            <a:r>
              <a:rPr lang="en-US" sz="6000" dirty="0" smtClean="0"/>
              <a:t>Using a lookup table</a:t>
            </a:r>
            <a:endParaRPr lang="en-US" sz="6000" dirty="0"/>
          </a:p>
        </p:txBody>
      </p:sp>
    </p:spTree>
    <p:extLst>
      <p:ext uri="{BB962C8B-B14F-4D97-AF65-F5344CB8AC3E}">
        <p14:creationId xmlns:p14="http://schemas.microsoft.com/office/powerpoint/2010/main" val="154064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up 6 letter words starting THE gives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72" y="1479697"/>
            <a:ext cx="10244328" cy="4870704"/>
          </a:xfrm>
          <a:prstGeom prst="rect">
            <a:avLst/>
          </a:prstGeom>
        </p:spPr>
      </p:pic>
    </p:spTree>
    <p:extLst>
      <p:ext uri="{BB962C8B-B14F-4D97-AF65-F5344CB8AC3E}">
        <p14:creationId xmlns:p14="http://schemas.microsoft.com/office/powerpoint/2010/main" val="1159812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can rule out some of these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72" y="1479697"/>
            <a:ext cx="10244328" cy="4870704"/>
          </a:xfrm>
          <a:prstGeom prst="rect">
            <a:avLst/>
          </a:prstGeom>
        </p:spPr>
      </p:pic>
      <p:cxnSp>
        <p:nvCxnSpPr>
          <p:cNvPr id="4" name="Straight Connector 3"/>
          <p:cNvCxnSpPr/>
          <p:nvPr/>
        </p:nvCxnSpPr>
        <p:spPr>
          <a:xfrm flipV="1">
            <a:off x="2658140" y="2679405"/>
            <a:ext cx="3253562" cy="1701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53693" y="2126512"/>
            <a:ext cx="2317898" cy="15523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846288" y="1690688"/>
            <a:ext cx="2232838" cy="37744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44949" y="4380614"/>
            <a:ext cx="2466753" cy="18075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54642" y="5295014"/>
            <a:ext cx="2509284" cy="1701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11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leaves us with a list of three possibilities</a:t>
            </a:r>
            <a:endParaRPr lang="en-US" dirty="0"/>
          </a:p>
        </p:txBody>
      </p:sp>
      <p:sp>
        <p:nvSpPr>
          <p:cNvPr id="3" name="Content Placeholder 2"/>
          <p:cNvSpPr>
            <a:spLocks noGrp="1"/>
          </p:cNvSpPr>
          <p:nvPr>
            <p:ph idx="1"/>
          </p:nvPr>
        </p:nvSpPr>
        <p:spPr>
          <a:xfrm>
            <a:off x="838200" y="1825625"/>
            <a:ext cx="10515600" cy="4362524"/>
          </a:xfrm>
        </p:spPr>
        <p:txBody>
          <a:bodyPr>
            <a:noAutofit/>
          </a:bodyPr>
          <a:lstStyle/>
          <a:p>
            <a:r>
              <a:rPr lang="en-US" sz="4800" dirty="0" smtClean="0"/>
              <a:t>Thefts</a:t>
            </a:r>
          </a:p>
          <a:p>
            <a:endParaRPr lang="en-US" sz="4800" dirty="0"/>
          </a:p>
          <a:p>
            <a:r>
              <a:rPr lang="en-US" sz="4800" dirty="0" smtClean="0"/>
              <a:t>Thermo</a:t>
            </a:r>
          </a:p>
          <a:p>
            <a:endParaRPr lang="en-US" sz="4800" dirty="0"/>
          </a:p>
          <a:p>
            <a:r>
              <a:rPr lang="en-US" sz="4800" dirty="0" smtClean="0"/>
              <a:t>Theory</a:t>
            </a:r>
          </a:p>
          <a:p>
            <a:endParaRPr lang="en-US" sz="4800" dirty="0"/>
          </a:p>
        </p:txBody>
      </p:sp>
    </p:spTree>
    <p:extLst>
      <p:ext uri="{BB962C8B-B14F-4D97-AF65-F5344CB8AC3E}">
        <p14:creationId xmlns:p14="http://schemas.microsoft.com/office/powerpoint/2010/main" val="203618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231" y="751405"/>
            <a:ext cx="10829769" cy="605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err="1" smtClean="0">
                <a:solidFill>
                  <a:srgbClr val="FF0000"/>
                </a:solidFill>
                <a:latin typeface="Telegram-HPLHS" charset="0"/>
                <a:ea typeface="Telegram-HPLHS" charset="0"/>
                <a:cs typeface="Telegram-HPLHS" charset="0"/>
              </a:rPr>
              <a:t>THE</a:t>
            </a:r>
            <a:r>
              <a:rPr lang="en-GB" dirty="0" err="1" smtClean="0">
                <a:latin typeface="Telegram-HPLHS" charset="0"/>
                <a:ea typeface="Telegram-HPLHS" charset="0"/>
                <a:cs typeface="Telegram-HPLHS" charset="0"/>
              </a:rPr>
              <a:t>vez</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a:t>
            </a:r>
            <a:r>
              <a:rPr lang="en-GB" dirty="0" err="1" smtClean="0">
                <a:latin typeface="Telegram-HPLHS" charset="0"/>
                <a:ea typeface="Telegram-HPLHS" charset="0"/>
                <a:cs typeface="Telegram-HPLHS" charset="0"/>
              </a:rPr>
              <a:t>vevnxa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
        <p:nvSpPr>
          <p:cNvPr id="8" name="TextBox 7"/>
          <p:cNvSpPr txBox="1"/>
          <p:nvPr/>
        </p:nvSpPr>
        <p:spPr>
          <a:xfrm>
            <a:off x="1658679" y="1722474"/>
            <a:ext cx="8782493" cy="2554545"/>
          </a:xfrm>
          <a:prstGeom prst="rect">
            <a:avLst/>
          </a:prstGeom>
          <a:noFill/>
        </p:spPr>
        <p:txBody>
          <a:bodyPr wrap="square" rtlCol="0">
            <a:spAutoFit/>
          </a:bodyPr>
          <a:lstStyle/>
          <a:p>
            <a:r>
              <a:rPr lang="en-US" sz="3200" dirty="0" smtClean="0"/>
              <a:t>Trying the word </a:t>
            </a:r>
            <a:r>
              <a:rPr lang="en-US" sz="3200" dirty="0" smtClean="0">
                <a:solidFill>
                  <a:srgbClr val="FF0000"/>
                </a:solidFill>
              </a:rPr>
              <a:t>THEFTS</a:t>
            </a:r>
            <a:r>
              <a:rPr lang="en-US" sz="3200" dirty="0" smtClean="0"/>
              <a:t> would give us</a:t>
            </a:r>
          </a:p>
          <a:p>
            <a:endParaRPr lang="en-US" sz="3200" dirty="0"/>
          </a:p>
          <a:p>
            <a:pPr algn="ctr"/>
            <a:r>
              <a:rPr lang="en-US" sz="3200" dirty="0" smtClean="0"/>
              <a:t> V-&gt;</a:t>
            </a:r>
            <a:r>
              <a:rPr lang="en-US" sz="3200" dirty="0" smtClean="0">
                <a:solidFill>
                  <a:srgbClr val="FF0000"/>
                </a:solidFill>
              </a:rPr>
              <a:t>F</a:t>
            </a:r>
            <a:r>
              <a:rPr lang="en-US" sz="3200" dirty="0" smtClean="0"/>
              <a:t>, E-&gt;</a:t>
            </a:r>
            <a:r>
              <a:rPr lang="en-US" sz="3200" dirty="0" smtClean="0">
                <a:solidFill>
                  <a:srgbClr val="FF0000"/>
                </a:solidFill>
              </a:rPr>
              <a:t>T</a:t>
            </a:r>
            <a:r>
              <a:rPr lang="en-US" sz="3200" dirty="0" smtClean="0"/>
              <a:t>, Z-&gt;</a:t>
            </a:r>
            <a:r>
              <a:rPr lang="en-US" sz="3200" dirty="0" smtClean="0">
                <a:solidFill>
                  <a:srgbClr val="FF0000"/>
                </a:solidFill>
              </a:rPr>
              <a:t>S</a:t>
            </a:r>
          </a:p>
          <a:p>
            <a:endParaRPr lang="en-US" sz="3200" dirty="0"/>
          </a:p>
          <a:p>
            <a:r>
              <a:rPr lang="en-US" sz="3200" dirty="0" smtClean="0"/>
              <a:t>Which </a:t>
            </a:r>
            <a:r>
              <a:rPr lang="en-US" sz="3200" dirty="0" err="1" smtClean="0"/>
              <a:t>doesn</a:t>
            </a:r>
            <a:r>
              <a:rPr lang="mr-IN" sz="3200" dirty="0" smtClean="0"/>
              <a:t>’</a:t>
            </a:r>
            <a:r>
              <a:rPr lang="en-US" sz="3200" dirty="0" smtClean="0"/>
              <a:t>t work too well!</a:t>
            </a:r>
            <a:endParaRPr lang="en-US" sz="3200" dirty="0"/>
          </a:p>
        </p:txBody>
      </p:sp>
      <p:sp>
        <p:nvSpPr>
          <p:cNvPr id="11" name="Content Placeholder 2"/>
          <p:cNvSpPr txBox="1">
            <a:spLocks/>
          </p:cNvSpPr>
          <p:nvPr/>
        </p:nvSpPr>
        <p:spPr>
          <a:xfrm>
            <a:off x="1362231" y="5025693"/>
            <a:ext cx="10829769" cy="338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smtClean="0">
                <a:solidFill>
                  <a:srgbClr val="FF0000"/>
                </a:solidFill>
                <a:latin typeface="Telegram-HPLHS" charset="0"/>
                <a:ea typeface="Telegram-HPLHS" charset="0"/>
                <a:cs typeface="Telegram-HPLHS" charset="0"/>
              </a:rPr>
              <a:t>THEFTS</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THFTF</a:t>
            </a:r>
            <a:r>
              <a:rPr lang="en-GB" dirty="0" err="1" smtClean="0">
                <a:latin typeface="Telegram-HPLHS" charset="0"/>
                <a:ea typeface="Telegram-HPLHS" charset="0"/>
                <a:cs typeface="Telegram-HPLHS" charset="0"/>
              </a:rPr>
              <a:t>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Tree>
    <p:extLst>
      <p:ext uri="{BB962C8B-B14F-4D97-AF65-F5344CB8AC3E}">
        <p14:creationId xmlns:p14="http://schemas.microsoft.com/office/powerpoint/2010/main" val="134347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1629"/>
            <a:ext cx="10515600" cy="5890436"/>
          </a:xfrm>
        </p:spPr>
        <p:txBody>
          <a:bodyPr>
            <a:normAutofit/>
          </a:bodyPr>
          <a:lstStyle/>
          <a:p>
            <a:r>
              <a:rPr lang="en-US" dirty="0" smtClean="0"/>
              <a:t>We have seen that the Caesar shift cipher is easy to break because it only has 26 keys.</a:t>
            </a:r>
            <a:br>
              <a:rPr lang="en-US" dirty="0" smtClean="0"/>
            </a:br>
            <a:r>
              <a:rPr lang="en-US" dirty="0"/>
              <a:t/>
            </a:r>
            <a:br>
              <a:rPr lang="en-US" dirty="0"/>
            </a:br>
            <a:r>
              <a:rPr lang="en-US" dirty="0" smtClean="0"/>
              <a:t>Inventing new ciphers is not easy, but </a:t>
            </a:r>
            <a:r>
              <a:rPr lang="en-US" dirty="0" err="1" smtClean="0"/>
              <a:t>maths</a:t>
            </a:r>
            <a:r>
              <a:rPr lang="en-US" dirty="0" smtClean="0"/>
              <a:t> can come to the rescue.</a:t>
            </a:r>
            <a:br>
              <a:rPr lang="en-US" dirty="0" smtClean="0"/>
            </a:br>
            <a:r>
              <a:rPr lang="en-US" dirty="0"/>
              <a:t/>
            </a:r>
            <a:br>
              <a:rPr lang="en-US" dirty="0"/>
            </a:br>
            <a:r>
              <a:rPr lang="en-US" dirty="0" smtClean="0"/>
              <a:t>To start we reformulate the Caesar shift using modular arithmetic.</a:t>
            </a:r>
            <a:endParaRPr lang="en-US" dirty="0"/>
          </a:p>
        </p:txBody>
      </p:sp>
    </p:spTree>
    <p:extLst>
      <p:ext uri="{BB962C8B-B14F-4D97-AF65-F5344CB8AC3E}">
        <p14:creationId xmlns:p14="http://schemas.microsoft.com/office/powerpoint/2010/main" val="722396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231" y="751405"/>
            <a:ext cx="10829769" cy="605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err="1" smtClean="0">
                <a:solidFill>
                  <a:srgbClr val="FF0000"/>
                </a:solidFill>
                <a:latin typeface="Telegram-HPLHS" charset="0"/>
                <a:ea typeface="Telegram-HPLHS" charset="0"/>
                <a:cs typeface="Telegram-HPLHS" charset="0"/>
              </a:rPr>
              <a:t>THE</a:t>
            </a:r>
            <a:r>
              <a:rPr lang="en-GB" dirty="0" err="1" smtClean="0">
                <a:latin typeface="Telegram-HPLHS" charset="0"/>
                <a:ea typeface="Telegram-HPLHS" charset="0"/>
                <a:cs typeface="Telegram-HPLHS" charset="0"/>
              </a:rPr>
              <a:t>vez</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a:t>
            </a:r>
            <a:r>
              <a:rPr lang="en-GB" dirty="0" err="1" smtClean="0">
                <a:latin typeface="Telegram-HPLHS" charset="0"/>
                <a:ea typeface="Telegram-HPLHS" charset="0"/>
                <a:cs typeface="Telegram-HPLHS" charset="0"/>
              </a:rPr>
              <a:t>vevnxa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
        <p:nvSpPr>
          <p:cNvPr id="8" name="TextBox 7"/>
          <p:cNvSpPr txBox="1"/>
          <p:nvPr/>
        </p:nvSpPr>
        <p:spPr>
          <a:xfrm>
            <a:off x="1658679" y="1722474"/>
            <a:ext cx="8782493" cy="2554545"/>
          </a:xfrm>
          <a:prstGeom prst="rect">
            <a:avLst/>
          </a:prstGeom>
          <a:noFill/>
        </p:spPr>
        <p:txBody>
          <a:bodyPr wrap="square" rtlCol="0">
            <a:spAutoFit/>
          </a:bodyPr>
          <a:lstStyle/>
          <a:p>
            <a:r>
              <a:rPr lang="en-US" sz="3200" dirty="0" smtClean="0"/>
              <a:t>Trying the word </a:t>
            </a:r>
            <a:r>
              <a:rPr lang="en-US" sz="3200" dirty="0" smtClean="0">
                <a:solidFill>
                  <a:srgbClr val="FF0000"/>
                </a:solidFill>
              </a:rPr>
              <a:t>THERMO</a:t>
            </a:r>
            <a:r>
              <a:rPr lang="en-US" sz="3200" dirty="0" smtClean="0"/>
              <a:t> would give us</a:t>
            </a:r>
          </a:p>
          <a:p>
            <a:endParaRPr lang="en-US" sz="3200" dirty="0"/>
          </a:p>
          <a:p>
            <a:pPr algn="ctr"/>
            <a:r>
              <a:rPr lang="en-US" sz="3200" dirty="0" smtClean="0"/>
              <a:t> V-&gt;</a:t>
            </a:r>
            <a:r>
              <a:rPr lang="en-US" sz="3200" dirty="0" smtClean="0">
                <a:solidFill>
                  <a:srgbClr val="FF0000"/>
                </a:solidFill>
              </a:rPr>
              <a:t>R</a:t>
            </a:r>
            <a:r>
              <a:rPr lang="en-US" sz="3200" dirty="0" smtClean="0"/>
              <a:t>, E-&gt;</a:t>
            </a:r>
            <a:r>
              <a:rPr lang="en-US" sz="3200" dirty="0" smtClean="0">
                <a:solidFill>
                  <a:srgbClr val="FF0000"/>
                </a:solidFill>
              </a:rPr>
              <a:t>M</a:t>
            </a:r>
            <a:r>
              <a:rPr lang="en-US" sz="3200" dirty="0" smtClean="0"/>
              <a:t>, Z-&gt;</a:t>
            </a:r>
            <a:r>
              <a:rPr lang="en-US" sz="3200" dirty="0" smtClean="0">
                <a:solidFill>
                  <a:srgbClr val="FF0000"/>
                </a:solidFill>
              </a:rPr>
              <a:t>O</a:t>
            </a:r>
          </a:p>
          <a:p>
            <a:endParaRPr lang="en-US" sz="3200" dirty="0"/>
          </a:p>
          <a:p>
            <a:r>
              <a:rPr lang="en-US" sz="3200" dirty="0" smtClean="0"/>
              <a:t>Which </a:t>
            </a:r>
            <a:r>
              <a:rPr lang="en-US" sz="3200" dirty="0" err="1" smtClean="0"/>
              <a:t>doesn</a:t>
            </a:r>
            <a:r>
              <a:rPr lang="mr-IN" sz="3200" dirty="0" smtClean="0"/>
              <a:t>’</a:t>
            </a:r>
            <a:r>
              <a:rPr lang="en-US" sz="3200" dirty="0" smtClean="0"/>
              <a:t>t work too well!</a:t>
            </a:r>
            <a:endParaRPr lang="en-US" sz="3200" dirty="0"/>
          </a:p>
        </p:txBody>
      </p:sp>
      <p:sp>
        <p:nvSpPr>
          <p:cNvPr id="11" name="Content Placeholder 2"/>
          <p:cNvSpPr txBox="1">
            <a:spLocks/>
          </p:cNvSpPr>
          <p:nvPr/>
        </p:nvSpPr>
        <p:spPr>
          <a:xfrm>
            <a:off x="1362231" y="5025693"/>
            <a:ext cx="10829769" cy="338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smtClean="0">
                <a:solidFill>
                  <a:srgbClr val="FF0000"/>
                </a:solidFill>
                <a:latin typeface="Telegram-HPLHS" charset="0"/>
                <a:ea typeface="Telegram-HPLHS" charset="0"/>
                <a:cs typeface="Telegram-HPLHS" charset="0"/>
              </a:rPr>
              <a:t>THERMO</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THRMR</a:t>
            </a:r>
            <a:r>
              <a:rPr lang="en-GB" dirty="0" err="1" smtClean="0">
                <a:latin typeface="Telegram-HPLHS" charset="0"/>
                <a:ea typeface="Telegram-HPLHS" charset="0"/>
                <a:cs typeface="Telegram-HPLHS" charset="0"/>
              </a:rPr>
              <a:t>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Tree>
    <p:extLst>
      <p:ext uri="{BB962C8B-B14F-4D97-AF65-F5344CB8AC3E}">
        <p14:creationId xmlns:p14="http://schemas.microsoft.com/office/powerpoint/2010/main" val="194169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231" y="751405"/>
            <a:ext cx="10829769" cy="605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err="1" smtClean="0">
                <a:solidFill>
                  <a:srgbClr val="FF0000"/>
                </a:solidFill>
                <a:latin typeface="Telegram-HPLHS" charset="0"/>
                <a:ea typeface="Telegram-HPLHS" charset="0"/>
                <a:cs typeface="Telegram-HPLHS" charset="0"/>
              </a:rPr>
              <a:t>THE</a:t>
            </a:r>
            <a:r>
              <a:rPr lang="en-GB" dirty="0" err="1" smtClean="0">
                <a:latin typeface="Telegram-HPLHS" charset="0"/>
                <a:ea typeface="Telegram-HPLHS" charset="0"/>
                <a:cs typeface="Telegram-HPLHS" charset="0"/>
              </a:rPr>
              <a:t>vez</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a:t>
            </a:r>
            <a:r>
              <a:rPr lang="en-GB" dirty="0" err="1" smtClean="0">
                <a:latin typeface="Telegram-HPLHS" charset="0"/>
                <a:ea typeface="Telegram-HPLHS" charset="0"/>
                <a:cs typeface="Telegram-HPLHS" charset="0"/>
              </a:rPr>
              <a:t>vevnxa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
        <p:nvSpPr>
          <p:cNvPr id="8" name="TextBox 7"/>
          <p:cNvSpPr txBox="1"/>
          <p:nvPr/>
        </p:nvSpPr>
        <p:spPr>
          <a:xfrm>
            <a:off x="1658679" y="1722474"/>
            <a:ext cx="8782493" cy="2554545"/>
          </a:xfrm>
          <a:prstGeom prst="rect">
            <a:avLst/>
          </a:prstGeom>
          <a:noFill/>
        </p:spPr>
        <p:txBody>
          <a:bodyPr wrap="square" rtlCol="0">
            <a:spAutoFit/>
          </a:bodyPr>
          <a:lstStyle/>
          <a:p>
            <a:r>
              <a:rPr lang="en-US" sz="3200" dirty="0" smtClean="0"/>
              <a:t>Trying the word </a:t>
            </a:r>
            <a:r>
              <a:rPr lang="en-US" sz="3200" dirty="0" smtClean="0">
                <a:solidFill>
                  <a:srgbClr val="FF0000"/>
                </a:solidFill>
              </a:rPr>
              <a:t>THEORY</a:t>
            </a:r>
            <a:r>
              <a:rPr lang="en-US" sz="3200" dirty="0" smtClean="0"/>
              <a:t> would give us</a:t>
            </a:r>
          </a:p>
          <a:p>
            <a:endParaRPr lang="en-US" sz="3200" dirty="0"/>
          </a:p>
          <a:p>
            <a:r>
              <a:rPr lang="en-US" sz="3200" dirty="0" smtClean="0"/>
              <a:t> V-&gt;</a:t>
            </a:r>
            <a:r>
              <a:rPr lang="en-US" sz="3200" dirty="0" smtClean="0">
                <a:solidFill>
                  <a:srgbClr val="FF0000"/>
                </a:solidFill>
              </a:rPr>
              <a:t>O</a:t>
            </a:r>
            <a:r>
              <a:rPr lang="en-US" sz="3200" dirty="0" smtClean="0"/>
              <a:t>, E-&gt;</a:t>
            </a:r>
            <a:r>
              <a:rPr lang="en-US" sz="3200" dirty="0" smtClean="0">
                <a:solidFill>
                  <a:srgbClr val="FF0000"/>
                </a:solidFill>
              </a:rPr>
              <a:t>R</a:t>
            </a:r>
            <a:r>
              <a:rPr lang="en-US" sz="3200" dirty="0" smtClean="0"/>
              <a:t>, Z-&gt;</a:t>
            </a:r>
            <a:r>
              <a:rPr lang="en-US" sz="3200" dirty="0" smtClean="0">
                <a:solidFill>
                  <a:srgbClr val="FF0000"/>
                </a:solidFill>
              </a:rPr>
              <a:t>Y</a:t>
            </a:r>
          </a:p>
          <a:p>
            <a:endParaRPr lang="en-US" sz="3200" dirty="0"/>
          </a:p>
          <a:p>
            <a:r>
              <a:rPr lang="en-US" sz="3200" dirty="0" smtClean="0"/>
              <a:t>Which </a:t>
            </a:r>
            <a:r>
              <a:rPr lang="en-GB" sz="3200" dirty="0" smtClean="0"/>
              <a:t>is much more promising</a:t>
            </a:r>
            <a:r>
              <a:rPr lang="en-US" sz="3200" dirty="0" smtClean="0"/>
              <a:t>!</a:t>
            </a:r>
            <a:endParaRPr lang="en-US" sz="3200" dirty="0"/>
          </a:p>
        </p:txBody>
      </p:sp>
      <p:sp>
        <p:nvSpPr>
          <p:cNvPr id="11" name="Content Placeholder 2"/>
          <p:cNvSpPr txBox="1">
            <a:spLocks/>
          </p:cNvSpPr>
          <p:nvPr/>
        </p:nvSpPr>
        <p:spPr>
          <a:xfrm>
            <a:off x="1362231" y="5025693"/>
            <a:ext cx="10829769" cy="338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dirty="0" smtClean="0">
                <a:solidFill>
                  <a:srgbClr val="FF0000"/>
                </a:solidFill>
                <a:latin typeface="Telegram-HPLHS" charset="0"/>
                <a:ea typeface="Telegram-HPLHS" charset="0"/>
                <a:cs typeface="Telegram-HPLHS" charset="0"/>
              </a:rPr>
              <a:t>THE</a:t>
            </a:r>
            <a:r>
              <a:rPr lang="en-GB" dirty="0" smtClean="0">
                <a:latin typeface="Telegram-HPLHS" charset="0"/>
                <a:ea typeface="Telegram-HPLHS" charset="0"/>
                <a:cs typeface="Telegram-HPLHS" charset="0"/>
              </a:rPr>
              <a:t> </a:t>
            </a:r>
            <a:r>
              <a:rPr lang="en-GB" dirty="0" smtClean="0">
                <a:solidFill>
                  <a:srgbClr val="FF0000"/>
                </a:solidFill>
                <a:latin typeface="Telegram-HPLHS" charset="0"/>
                <a:ea typeface="Telegram-HPLHS" charset="0"/>
                <a:cs typeface="Telegram-HPLHS" charset="0"/>
              </a:rPr>
              <a:t>THEORY</a:t>
            </a:r>
            <a:r>
              <a:rPr lang="en-GB" dirty="0" smtClean="0">
                <a:latin typeface="Telegram-HPLHS" charset="0"/>
                <a:ea typeface="Telegram-HPLHS" charset="0"/>
                <a:cs typeface="Telegram-HPLHS" charset="0"/>
              </a:rPr>
              <a:t> dh </a:t>
            </a:r>
            <a:r>
              <a:rPr lang="en-GB" dirty="0" err="1" smtClean="0">
                <a:solidFill>
                  <a:srgbClr val="FF0000"/>
                </a:solidFill>
                <a:latin typeface="Telegram-HPLHS" charset="0"/>
                <a:ea typeface="Telegram-HPLHS" charset="0"/>
                <a:cs typeface="Telegram-HPLHS" charset="0"/>
              </a:rPr>
              <a:t>THORO</a:t>
            </a:r>
            <a:r>
              <a:rPr lang="en-GB" dirty="0" err="1" smtClean="0">
                <a:latin typeface="Telegram-HPLHS" charset="0"/>
                <a:ea typeface="Telegram-HPLHS" charset="0"/>
                <a:cs typeface="Telegram-HPLHS" charset="0"/>
              </a:rPr>
              <a:t>nxa</a:t>
            </a:r>
            <a:r>
              <a:rPr lang="en-GB" dirty="0" smtClean="0">
                <a:latin typeface="Telegram-HPLHS" charset="0"/>
                <a:ea typeface="Telegram-HPLHS" charset="0"/>
                <a:cs typeface="Telegram-HPLHS" charset="0"/>
              </a:rPr>
              <a:t> </a:t>
            </a:r>
            <a:endParaRPr lang="en-GB" dirty="0">
              <a:latin typeface="Telegram-HPLHS" charset="0"/>
              <a:ea typeface="Telegram-HPLHS" charset="0"/>
              <a:cs typeface="Telegram-HPLHS" charset="0"/>
            </a:endParaRPr>
          </a:p>
        </p:txBody>
      </p:sp>
    </p:spTree>
    <p:extLst>
      <p:ext uri="{BB962C8B-B14F-4D97-AF65-F5344CB8AC3E}">
        <p14:creationId xmlns:p14="http://schemas.microsoft.com/office/powerpoint/2010/main" val="188918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422" y="3111833"/>
            <a:ext cx="10829769" cy="338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GB" sz="4800" dirty="0" smtClean="0">
                <a:solidFill>
                  <a:srgbClr val="FF0000"/>
                </a:solidFill>
                <a:latin typeface="Telegram-HPLHS" charset="0"/>
                <a:ea typeface="Telegram-HPLHS" charset="0"/>
                <a:cs typeface="Telegram-HPLHS" charset="0"/>
              </a:rPr>
              <a:t>THE</a:t>
            </a:r>
            <a:r>
              <a:rPr lang="en-GB" sz="4800" dirty="0" smtClean="0">
                <a:latin typeface="Telegram-HPLHS" charset="0"/>
                <a:ea typeface="Telegram-HPLHS" charset="0"/>
                <a:cs typeface="Telegram-HPLHS" charset="0"/>
              </a:rPr>
              <a:t> </a:t>
            </a:r>
            <a:r>
              <a:rPr lang="en-GB" sz="4800" dirty="0" smtClean="0">
                <a:solidFill>
                  <a:srgbClr val="FF0000"/>
                </a:solidFill>
                <a:latin typeface="Telegram-HPLHS" charset="0"/>
                <a:ea typeface="Telegram-HPLHS" charset="0"/>
                <a:cs typeface="Telegram-HPLHS" charset="0"/>
              </a:rPr>
              <a:t>THEORY</a:t>
            </a:r>
            <a:r>
              <a:rPr lang="en-GB" sz="4800" dirty="0" smtClean="0">
                <a:latin typeface="Telegram-HPLHS" charset="0"/>
                <a:ea typeface="Telegram-HPLHS" charset="0"/>
                <a:cs typeface="Telegram-HPLHS" charset="0"/>
              </a:rPr>
              <a:t> dh </a:t>
            </a:r>
            <a:r>
              <a:rPr lang="en-GB" sz="4800" dirty="0" smtClean="0">
                <a:solidFill>
                  <a:srgbClr val="FF0000"/>
                </a:solidFill>
                <a:latin typeface="Telegram-HPLHS" charset="0"/>
                <a:ea typeface="Telegram-HPLHS" charset="0"/>
                <a:cs typeface="Telegram-HPLHS" charset="0"/>
              </a:rPr>
              <a:t>THOROUGH</a:t>
            </a:r>
            <a:r>
              <a:rPr lang="en-GB" sz="4800" dirty="0" smtClean="0">
                <a:latin typeface="Telegram-HPLHS" charset="0"/>
                <a:ea typeface="Telegram-HPLHS" charset="0"/>
                <a:cs typeface="Telegram-HPLHS" charset="0"/>
              </a:rPr>
              <a:t> </a:t>
            </a:r>
            <a:endParaRPr lang="en-GB" sz="4800" dirty="0">
              <a:latin typeface="Telegram-HPLHS" charset="0"/>
              <a:ea typeface="Telegram-HPLHS" charset="0"/>
              <a:cs typeface="Telegram-HPLHS" charset="0"/>
            </a:endParaRPr>
          </a:p>
        </p:txBody>
      </p:sp>
    </p:spTree>
    <p:extLst>
      <p:ext uri="{BB962C8B-B14F-4D97-AF65-F5344CB8AC3E}">
        <p14:creationId xmlns:p14="http://schemas.microsoft.com/office/powerpoint/2010/main" val="87332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422" y="3111833"/>
            <a:ext cx="10829769" cy="338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GB" sz="4800" dirty="0" smtClean="0">
                <a:solidFill>
                  <a:srgbClr val="FF0000"/>
                </a:solidFill>
                <a:latin typeface="Telegram-HPLHS" charset="0"/>
                <a:ea typeface="Telegram-HPLHS" charset="0"/>
                <a:cs typeface="Telegram-HPLHS" charset="0"/>
              </a:rPr>
              <a:t>THE</a:t>
            </a:r>
            <a:r>
              <a:rPr lang="en-GB" sz="4800" dirty="0" smtClean="0">
                <a:latin typeface="Telegram-HPLHS" charset="0"/>
                <a:ea typeface="Telegram-HPLHS" charset="0"/>
                <a:cs typeface="Telegram-HPLHS" charset="0"/>
              </a:rPr>
              <a:t> </a:t>
            </a:r>
            <a:r>
              <a:rPr lang="en-GB" sz="4800" dirty="0" smtClean="0">
                <a:solidFill>
                  <a:srgbClr val="FF0000"/>
                </a:solidFill>
                <a:latin typeface="Telegram-HPLHS" charset="0"/>
                <a:ea typeface="Telegram-HPLHS" charset="0"/>
                <a:cs typeface="Telegram-HPLHS" charset="0"/>
              </a:rPr>
              <a:t>THEORY</a:t>
            </a:r>
            <a:r>
              <a:rPr lang="en-GB" sz="4800" dirty="0" smtClean="0">
                <a:latin typeface="Telegram-HPLHS" charset="0"/>
                <a:ea typeface="Telegram-HPLHS" charset="0"/>
                <a:cs typeface="Telegram-HPLHS" charset="0"/>
              </a:rPr>
              <a:t> </a:t>
            </a:r>
            <a:r>
              <a:rPr lang="en-GB" sz="4800" dirty="0" smtClean="0">
                <a:solidFill>
                  <a:srgbClr val="FF0000"/>
                </a:solidFill>
                <a:latin typeface="Telegram-HPLHS" charset="0"/>
                <a:ea typeface="Telegram-HPLHS" charset="0"/>
                <a:cs typeface="Telegram-HPLHS" charset="0"/>
              </a:rPr>
              <a:t>IS</a:t>
            </a:r>
            <a:r>
              <a:rPr lang="en-GB" sz="4800" dirty="0" smtClean="0">
                <a:latin typeface="Telegram-HPLHS" charset="0"/>
                <a:ea typeface="Telegram-HPLHS" charset="0"/>
                <a:cs typeface="Telegram-HPLHS" charset="0"/>
              </a:rPr>
              <a:t> </a:t>
            </a:r>
            <a:r>
              <a:rPr lang="en-GB" sz="4800" dirty="0" smtClean="0">
                <a:solidFill>
                  <a:srgbClr val="FF0000"/>
                </a:solidFill>
                <a:latin typeface="Telegram-HPLHS" charset="0"/>
                <a:ea typeface="Telegram-HPLHS" charset="0"/>
                <a:cs typeface="Telegram-HPLHS" charset="0"/>
              </a:rPr>
              <a:t>THOROUGH</a:t>
            </a:r>
            <a:r>
              <a:rPr lang="en-GB" sz="4800" dirty="0" smtClean="0">
                <a:latin typeface="Telegram-HPLHS" charset="0"/>
                <a:ea typeface="Telegram-HPLHS" charset="0"/>
                <a:cs typeface="Telegram-HPLHS" charset="0"/>
              </a:rPr>
              <a:t> </a:t>
            </a:r>
            <a:endParaRPr lang="en-GB" sz="4800" dirty="0">
              <a:latin typeface="Telegram-HPLHS" charset="0"/>
              <a:ea typeface="Telegram-HPLHS" charset="0"/>
              <a:cs typeface="Telegram-HPLHS" charset="0"/>
            </a:endParaRPr>
          </a:p>
        </p:txBody>
      </p:sp>
      <p:sp>
        <p:nvSpPr>
          <p:cNvPr id="3" name="Title 1"/>
          <p:cNvSpPr>
            <a:spLocks noGrp="1"/>
          </p:cNvSpPr>
          <p:nvPr>
            <p:ph type="title"/>
          </p:nvPr>
        </p:nvSpPr>
        <p:spPr>
          <a:xfrm>
            <a:off x="889591" y="4320436"/>
            <a:ext cx="10515600" cy="1325563"/>
          </a:xfrm>
        </p:spPr>
        <p:txBody>
          <a:bodyPr>
            <a:normAutofit/>
          </a:bodyPr>
          <a:lstStyle/>
          <a:p>
            <a:r>
              <a:rPr lang="en-US" dirty="0" smtClean="0"/>
              <a:t>This </a:t>
            </a:r>
            <a:r>
              <a:rPr lang="en-US" dirty="0"/>
              <a:t>text was encrypted </a:t>
            </a:r>
            <a:r>
              <a:rPr lang="en-US" dirty="0" smtClean="0"/>
              <a:t>using the </a:t>
            </a:r>
            <a:r>
              <a:rPr lang="en-US" dirty="0"/>
              <a:t>affine shift x-&gt;</a:t>
            </a:r>
            <a:r>
              <a:rPr lang="en-US" dirty="0" smtClean="0"/>
              <a:t>3x+3.</a:t>
            </a:r>
            <a:endParaRPr lang="en-US" dirty="0"/>
          </a:p>
        </p:txBody>
      </p:sp>
    </p:spTree>
    <p:extLst>
      <p:ext uri="{BB962C8B-B14F-4D97-AF65-F5344CB8AC3E}">
        <p14:creationId xmlns:p14="http://schemas.microsoft.com/office/powerpoint/2010/main" val="88302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365125"/>
            <a:ext cx="11567160" cy="5440252"/>
          </a:xfrm>
        </p:spPr>
        <p:txBody>
          <a:bodyPr>
            <a:normAutofit/>
          </a:bodyPr>
          <a:lstStyle/>
          <a:p>
            <a:r>
              <a:rPr lang="en-US" smtClean="0"/>
              <a:t>Next time:</a:t>
            </a:r>
            <a:br>
              <a:rPr lang="en-US" smtClean="0"/>
            </a:br>
            <a:r>
              <a:rPr lang="en-US"/>
              <a:t/>
            </a:r>
            <a:br>
              <a:rPr lang="en-US"/>
            </a:br>
            <a:r>
              <a:rPr lang="en-US" smtClean="0"/>
              <a:t>How we could have </a:t>
            </a:r>
            <a:r>
              <a:rPr lang="en-US" dirty="0" smtClean="0"/>
              <a:t>discovered this with less guesswork </a:t>
            </a:r>
            <a:r>
              <a:rPr lang="en-US" smtClean="0"/>
              <a:t>(and, even better, </a:t>
            </a:r>
            <a:r>
              <a:rPr lang="en-US" dirty="0" smtClean="0"/>
              <a:t>less </a:t>
            </a:r>
            <a:r>
              <a:rPr lang="en-US" smtClean="0"/>
              <a:t>work).</a:t>
            </a:r>
            <a:endParaRPr lang="en-US" dirty="0"/>
          </a:p>
        </p:txBody>
      </p:sp>
    </p:spTree>
    <p:extLst>
      <p:ext uri="{BB962C8B-B14F-4D97-AF65-F5344CB8AC3E}">
        <p14:creationId xmlns:p14="http://schemas.microsoft.com/office/powerpoint/2010/main" val="133475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 26</a:t>
            </a:r>
            <a:endParaRPr lang="en-US" dirty="0"/>
          </a:p>
        </p:txBody>
      </p:sp>
      <p:sp>
        <p:nvSpPr>
          <p:cNvPr id="4" name="Content Placeholder 3"/>
          <p:cNvSpPr>
            <a:spLocks noGrp="1"/>
          </p:cNvSpPr>
          <p:nvPr>
            <p:ph idx="1"/>
          </p:nvPr>
        </p:nvSpPr>
        <p:spPr/>
        <p:txBody>
          <a:bodyPr>
            <a:normAutofit lnSpcReduction="10000"/>
          </a:bodyPr>
          <a:lstStyle/>
          <a:p>
            <a:r>
              <a:rPr lang="en-US" sz="3600" dirty="0" smtClean="0"/>
              <a:t>Replace each letter by a number starting with </a:t>
            </a:r>
            <a:r>
              <a:rPr lang="en-US" sz="3600" dirty="0" smtClean="0">
                <a:solidFill>
                  <a:srgbClr val="FF0000"/>
                </a:solidFill>
              </a:rPr>
              <a:t>A</a:t>
            </a:r>
            <a:r>
              <a:rPr lang="en-US" sz="3600" dirty="0" smtClean="0"/>
              <a:t>=1, </a:t>
            </a:r>
            <a:r>
              <a:rPr lang="en-US" sz="3600" dirty="0" smtClean="0">
                <a:solidFill>
                  <a:srgbClr val="FF0000"/>
                </a:solidFill>
              </a:rPr>
              <a:t>B</a:t>
            </a:r>
            <a:r>
              <a:rPr lang="en-US" sz="3600" dirty="0" smtClean="0"/>
              <a:t>=2 and so on.</a:t>
            </a:r>
          </a:p>
          <a:p>
            <a:r>
              <a:rPr lang="en-US" sz="3600" dirty="0" smtClean="0"/>
              <a:t>Choose a key as a number between 1 and 26.</a:t>
            </a:r>
          </a:p>
          <a:p>
            <a:r>
              <a:rPr lang="en-US" sz="3600" dirty="0" smtClean="0"/>
              <a:t>Encrypt text by adding the key to each number from step 1.</a:t>
            </a:r>
          </a:p>
          <a:p>
            <a:r>
              <a:rPr lang="en-US" sz="3600" dirty="0" smtClean="0"/>
              <a:t>Read off the cipher text by translating the new numbers back to letters using the encoding 1=</a:t>
            </a:r>
            <a:r>
              <a:rPr lang="en-US" sz="3600" dirty="0" smtClean="0">
                <a:solidFill>
                  <a:srgbClr val="FF0000"/>
                </a:solidFill>
              </a:rPr>
              <a:t>A</a:t>
            </a:r>
            <a:r>
              <a:rPr lang="en-US" sz="3600" dirty="0" smtClean="0"/>
              <a:t>, 2=</a:t>
            </a:r>
            <a:r>
              <a:rPr lang="en-US" sz="3600" dirty="0" smtClean="0">
                <a:solidFill>
                  <a:srgbClr val="FF0000"/>
                </a:solidFill>
              </a:rPr>
              <a:t>B</a:t>
            </a:r>
            <a:r>
              <a:rPr lang="en-US" sz="3600" dirty="0" smtClean="0"/>
              <a:t>, </a:t>
            </a:r>
            <a:r>
              <a:rPr lang="mr-IN" sz="3600" dirty="0" smtClean="0"/>
              <a:t>…</a:t>
            </a:r>
            <a:endParaRPr lang="en-US" sz="3600" dirty="0"/>
          </a:p>
        </p:txBody>
      </p:sp>
    </p:spTree>
    <p:extLst>
      <p:ext uri="{BB962C8B-B14F-4D97-AF65-F5344CB8AC3E}">
        <p14:creationId xmlns:p14="http://schemas.microsoft.com/office/powerpoint/2010/main" val="617458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Hang on, that doesn’t work!</a:t>
            </a:r>
            <a:endParaRPr lang="en-US" dirty="0"/>
          </a:p>
        </p:txBody>
      </p:sp>
      <p:sp>
        <p:nvSpPr>
          <p:cNvPr id="3" name="Content Placeholder 2"/>
          <p:cNvSpPr>
            <a:spLocks noGrp="1"/>
          </p:cNvSpPr>
          <p:nvPr>
            <p:ph idx="1"/>
          </p:nvPr>
        </p:nvSpPr>
        <p:spPr/>
        <p:txBody>
          <a:bodyPr/>
          <a:lstStyle/>
          <a:p>
            <a:r>
              <a:rPr lang="en-US" sz="3600" dirty="0" smtClean="0"/>
              <a:t>Suppose we choose the key k=8 and we want to encrypt the letter </a:t>
            </a:r>
            <a:r>
              <a:rPr lang="en-US" sz="3600" dirty="0" smtClean="0">
                <a:solidFill>
                  <a:srgbClr val="FF0000"/>
                </a:solidFill>
              </a:rPr>
              <a:t>S</a:t>
            </a:r>
          </a:p>
          <a:p>
            <a:r>
              <a:rPr lang="en-US" sz="3600" dirty="0" smtClean="0"/>
              <a:t>First we replace </a:t>
            </a:r>
            <a:r>
              <a:rPr lang="en-US" sz="3600" dirty="0" smtClean="0">
                <a:solidFill>
                  <a:srgbClr val="FF0000"/>
                </a:solidFill>
              </a:rPr>
              <a:t>S</a:t>
            </a:r>
            <a:r>
              <a:rPr lang="en-US" sz="3600" dirty="0" smtClean="0"/>
              <a:t> by the number 19.</a:t>
            </a:r>
          </a:p>
          <a:p>
            <a:r>
              <a:rPr lang="en-US" sz="3600" dirty="0" smtClean="0"/>
              <a:t>Then we add on 8 to get 27.</a:t>
            </a:r>
          </a:p>
          <a:p>
            <a:r>
              <a:rPr lang="en-US" sz="3600" dirty="0" smtClean="0"/>
              <a:t>But there is no letter labelled 27, the biggest is 26 which stands for </a:t>
            </a:r>
            <a:r>
              <a:rPr lang="en-US" sz="3600" dirty="0">
                <a:solidFill>
                  <a:srgbClr val="FF0000"/>
                </a:solidFill>
              </a:rPr>
              <a:t>Z</a:t>
            </a:r>
            <a:r>
              <a:rPr lang="en-US" sz="3600" dirty="0" smtClean="0"/>
              <a:t>.</a:t>
            </a:r>
            <a:endParaRPr lang="en-US" sz="3600" dirty="0"/>
          </a:p>
        </p:txBody>
      </p:sp>
    </p:spTree>
    <p:extLst>
      <p:ext uri="{BB962C8B-B14F-4D97-AF65-F5344CB8AC3E}">
        <p14:creationId xmlns:p14="http://schemas.microsoft.com/office/powerpoint/2010/main" val="1987886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cipher wheel suggests what we should do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76154"/>
            <a:ext cx="5163312" cy="5163312"/>
          </a:xfrm>
          <a:prstGeom prst="rect">
            <a:avLst/>
          </a:prstGeom>
        </p:spPr>
      </p:pic>
    </p:spTree>
    <p:extLst>
      <p:ext uri="{BB962C8B-B14F-4D97-AF65-F5344CB8AC3E}">
        <p14:creationId xmlns:p14="http://schemas.microsoft.com/office/powerpoint/2010/main" val="1337780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cipher wheel suggests what we should do</a:t>
            </a:r>
            <a:endParaRPr lang="en-US" dirty="0"/>
          </a:p>
        </p:txBody>
      </p:sp>
      <p:sp>
        <p:nvSpPr>
          <p:cNvPr id="3" name="Content Placeholder 2"/>
          <p:cNvSpPr>
            <a:spLocks noGrp="1"/>
          </p:cNvSpPr>
          <p:nvPr>
            <p:ph idx="1"/>
          </p:nvPr>
        </p:nvSpPr>
        <p:spPr/>
        <p:txBody>
          <a:bodyPr>
            <a:normAutofit fontScale="92500"/>
          </a:bodyPr>
          <a:lstStyle/>
          <a:p>
            <a:r>
              <a:rPr lang="en-US" sz="3600" dirty="0" smtClean="0"/>
              <a:t>We wrap around the wheel. When we get to 27, that wraps back to 1 which represents the letter A.</a:t>
            </a:r>
          </a:p>
          <a:p>
            <a:r>
              <a:rPr lang="en-US" sz="3600" dirty="0" smtClean="0"/>
              <a:t>So the letter </a:t>
            </a:r>
            <a:r>
              <a:rPr lang="en-US" sz="3600" dirty="0" smtClean="0">
                <a:solidFill>
                  <a:srgbClr val="FF0000"/>
                </a:solidFill>
              </a:rPr>
              <a:t>S</a:t>
            </a:r>
            <a:r>
              <a:rPr lang="en-US" sz="3600" dirty="0" smtClean="0"/>
              <a:t> is encrypted as the letter A.</a:t>
            </a:r>
          </a:p>
          <a:p>
            <a:r>
              <a:rPr lang="en-US" sz="3600" dirty="0" smtClean="0"/>
              <a:t>This should be familiar as the way we add hours on a 24 hour clock. </a:t>
            </a:r>
          </a:p>
          <a:p>
            <a:r>
              <a:rPr lang="en-US" sz="3600" dirty="0" smtClean="0"/>
              <a:t>8 hours after 19:00 hours is 03:00 hours, not 27:00 hours. We just wrap around at 24. Similarly 8 hours after 11am can be described as 7pm, wrapping round at 12.</a:t>
            </a:r>
            <a:endParaRPr lang="en-US" sz="3600" dirty="0"/>
          </a:p>
        </p:txBody>
      </p:sp>
    </p:spTree>
    <p:extLst>
      <p:ext uri="{BB962C8B-B14F-4D97-AF65-F5344CB8AC3E}">
        <p14:creationId xmlns:p14="http://schemas.microsoft.com/office/powerpoint/2010/main" val="1594243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272"/>
            <a:ext cx="10515600" cy="1325563"/>
          </a:xfrm>
        </p:spPr>
        <p:txBody>
          <a:bodyPr/>
          <a:lstStyle/>
          <a:p>
            <a:r>
              <a:rPr lang="en-US" dirty="0" smtClean="0"/>
              <a:t>Modular arithmetic was invented by Karl Friedrich Gauss</a:t>
            </a:r>
            <a:endParaRPr lang="en-US" dirty="0"/>
          </a:p>
        </p:txBody>
      </p:sp>
      <p:pic>
        <p:nvPicPr>
          <p:cNvPr id="8" name="Picture 7"/>
          <p:cNvPicPr>
            <a:picLocks noChangeAspect="1"/>
          </p:cNvPicPr>
          <p:nvPr/>
        </p:nvPicPr>
        <p:blipFill>
          <a:blip r:embed="rId3"/>
          <a:stretch>
            <a:fillRect/>
          </a:stretch>
        </p:blipFill>
        <p:spPr>
          <a:xfrm>
            <a:off x="8559800" y="2043631"/>
            <a:ext cx="2794000" cy="3556000"/>
          </a:xfrm>
          <a:prstGeom prst="rect">
            <a:avLst/>
          </a:prstGeom>
        </p:spPr>
      </p:pic>
      <p:sp>
        <p:nvSpPr>
          <p:cNvPr id="7" name="Rounded Rectangular Callout 6"/>
          <p:cNvSpPr/>
          <p:nvPr/>
        </p:nvSpPr>
        <p:spPr>
          <a:xfrm>
            <a:off x="5091223" y="1256648"/>
            <a:ext cx="3222886" cy="1573967"/>
          </a:xfrm>
          <a:prstGeom prst="wedgeRoundRectCallout">
            <a:avLst>
              <a:gd name="adj1" fmla="val 103893"/>
              <a:gd name="adj2" fmla="val 8757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smtClean="0"/>
              <a:t>1+2+3+</a:t>
            </a:r>
            <a:r>
              <a:rPr lang="mr-IN" sz="3600" dirty="0" smtClean="0"/>
              <a:t>…</a:t>
            </a:r>
            <a:r>
              <a:rPr lang="en-GB" sz="3600" dirty="0" smtClean="0"/>
              <a:t>+100? That’s easy, it is 5050.</a:t>
            </a:r>
            <a:endParaRPr lang="en-US" sz="3600" dirty="0"/>
          </a:p>
        </p:txBody>
      </p:sp>
      <p:sp>
        <p:nvSpPr>
          <p:cNvPr id="9" name="TextBox 8"/>
          <p:cNvSpPr txBox="1"/>
          <p:nvPr/>
        </p:nvSpPr>
        <p:spPr>
          <a:xfrm>
            <a:off x="1174327" y="3338623"/>
            <a:ext cx="7262628" cy="2862322"/>
          </a:xfrm>
          <a:prstGeom prst="rect">
            <a:avLst/>
          </a:prstGeom>
          <a:noFill/>
        </p:spPr>
        <p:txBody>
          <a:bodyPr wrap="square" rtlCol="0">
            <a:spAutoFit/>
          </a:bodyPr>
          <a:lstStyle/>
          <a:p>
            <a:r>
              <a:rPr lang="en-US" sz="3600" dirty="0" smtClean="0"/>
              <a:t>He was a child genius who reinvented mathematics as an adult, discovering new forms of geometry, inventing the normal distribution in statistics and revolutionizing number theory.</a:t>
            </a:r>
            <a:endParaRPr lang="en-US" sz="3600" dirty="0"/>
          </a:p>
        </p:txBody>
      </p:sp>
    </p:spTree>
    <p:extLst>
      <p:ext uri="{BB962C8B-B14F-4D97-AF65-F5344CB8AC3E}">
        <p14:creationId xmlns:p14="http://schemas.microsoft.com/office/powerpoint/2010/main" val="166383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thing is that we can multiply in clock arithmetic as well as add.</a:t>
            </a:r>
            <a:endParaRPr lang="en-US" dirty="0"/>
          </a:p>
        </p:txBody>
      </p:sp>
      <p:sp>
        <p:nvSpPr>
          <p:cNvPr id="3" name="Content Placeholder 2"/>
          <p:cNvSpPr>
            <a:spLocks noGrp="1"/>
          </p:cNvSpPr>
          <p:nvPr>
            <p:ph idx="1"/>
          </p:nvPr>
        </p:nvSpPr>
        <p:spPr>
          <a:xfrm>
            <a:off x="838200" y="2062716"/>
            <a:ext cx="7923028" cy="4104168"/>
          </a:xfrm>
        </p:spPr>
        <p:txBody>
          <a:bodyPr>
            <a:normAutofit/>
          </a:bodyPr>
          <a:lstStyle/>
          <a:p>
            <a:pPr marL="0" indent="0">
              <a:buNone/>
            </a:pPr>
            <a:r>
              <a:rPr lang="en-US" sz="4000" b="1" dirty="0" smtClean="0">
                <a:latin typeface="+mj-lt"/>
                <a:ea typeface="Source Sans Pro" charset="0"/>
                <a:cs typeface="Source Sans Pro" charset="0"/>
              </a:rPr>
              <a:t>Example</a:t>
            </a:r>
            <a:r>
              <a:rPr lang="en-US" sz="4000" dirty="0" smtClean="0">
                <a:latin typeface="+mj-lt"/>
                <a:ea typeface="Source Sans Pro" charset="0"/>
                <a:cs typeface="Source Sans Pro" charset="0"/>
              </a:rPr>
              <a:t>: Suppose it takes 25 minutes to mark an exam and a further 15 minutes to write up the marks list. If you have 38 scripts to mark and you start at 6pm, what time will you finish?</a:t>
            </a:r>
          </a:p>
        </p:txBody>
      </p:sp>
      <p:pic>
        <p:nvPicPr>
          <p:cNvPr id="4" name="Picture 3"/>
          <p:cNvPicPr>
            <a:picLocks noChangeAspect="1"/>
          </p:cNvPicPr>
          <p:nvPr/>
        </p:nvPicPr>
        <p:blipFill>
          <a:blip r:embed="rId3"/>
          <a:stretch>
            <a:fillRect/>
          </a:stretch>
        </p:blipFill>
        <p:spPr>
          <a:xfrm>
            <a:off x="8496300" y="2525528"/>
            <a:ext cx="2857500" cy="2857500"/>
          </a:xfrm>
          <a:prstGeom prst="rect">
            <a:avLst/>
          </a:prstGeom>
        </p:spPr>
      </p:pic>
    </p:spTree>
    <p:extLst>
      <p:ext uri="{BB962C8B-B14F-4D97-AF65-F5344CB8AC3E}">
        <p14:creationId xmlns:p14="http://schemas.microsoft.com/office/powerpoint/2010/main" val="1762440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affine shift cipher</a:t>
            </a:r>
            <a:endParaRPr lang="en-US" dirty="0"/>
          </a:p>
        </p:txBody>
      </p:sp>
      <p:sp>
        <p:nvSpPr>
          <p:cNvPr id="3" name="Content Placeholder 2"/>
          <p:cNvSpPr>
            <a:spLocks noGrp="1"/>
          </p:cNvSpPr>
          <p:nvPr>
            <p:ph idx="1"/>
          </p:nvPr>
        </p:nvSpPr>
        <p:spPr/>
        <p:txBody>
          <a:bodyPr>
            <a:normAutofit lnSpcReduction="10000"/>
          </a:bodyPr>
          <a:lstStyle/>
          <a:p>
            <a:r>
              <a:rPr lang="en-US" sz="3600" dirty="0"/>
              <a:t>Replace each letter by a number starting with </a:t>
            </a:r>
            <a:r>
              <a:rPr lang="en-US" sz="3600" dirty="0">
                <a:solidFill>
                  <a:srgbClr val="FF0000"/>
                </a:solidFill>
              </a:rPr>
              <a:t>A</a:t>
            </a:r>
            <a:r>
              <a:rPr lang="en-US" sz="3600" dirty="0"/>
              <a:t>=1, </a:t>
            </a:r>
            <a:r>
              <a:rPr lang="en-US" sz="3600" dirty="0">
                <a:solidFill>
                  <a:srgbClr val="FF0000"/>
                </a:solidFill>
              </a:rPr>
              <a:t>B</a:t>
            </a:r>
            <a:r>
              <a:rPr lang="en-US" sz="3600" dirty="0"/>
              <a:t>=2 and so on.</a:t>
            </a:r>
          </a:p>
          <a:p>
            <a:r>
              <a:rPr lang="en-US" sz="3600" dirty="0" smtClean="0"/>
              <a:t>For the key, choose two numbers a, b between </a:t>
            </a:r>
            <a:r>
              <a:rPr lang="en-US" sz="3600" dirty="0"/>
              <a:t>1 and 26.</a:t>
            </a:r>
          </a:p>
          <a:p>
            <a:r>
              <a:rPr lang="en-US" sz="3600" dirty="0"/>
              <a:t>Encrypt text by </a:t>
            </a:r>
            <a:r>
              <a:rPr lang="en-US" sz="3600" dirty="0" smtClean="0"/>
              <a:t>multiplying each number </a:t>
            </a:r>
            <a:r>
              <a:rPr lang="en-US" sz="3600" dirty="0"/>
              <a:t>from step </a:t>
            </a:r>
            <a:r>
              <a:rPr lang="en-US" sz="3600" dirty="0" smtClean="0"/>
              <a:t>1 by a and adding b to each of the answers.</a:t>
            </a:r>
            <a:endParaRPr lang="en-US" sz="3600" dirty="0"/>
          </a:p>
          <a:p>
            <a:r>
              <a:rPr lang="en-US" sz="3600" dirty="0"/>
              <a:t>Read off the cipher text by translating the new numbers back to letters using the encoding 1=</a:t>
            </a:r>
            <a:r>
              <a:rPr lang="en-US" sz="3600" dirty="0">
                <a:solidFill>
                  <a:srgbClr val="FF0000"/>
                </a:solidFill>
              </a:rPr>
              <a:t>A</a:t>
            </a:r>
            <a:r>
              <a:rPr lang="en-US" sz="3600" dirty="0"/>
              <a:t>, </a:t>
            </a:r>
            <a:r>
              <a:rPr lang="en-US" sz="3600" dirty="0" smtClean="0"/>
              <a:t>2=</a:t>
            </a:r>
            <a:r>
              <a:rPr lang="en-US" sz="3600" dirty="0" smtClean="0">
                <a:solidFill>
                  <a:srgbClr val="FF0000"/>
                </a:solidFill>
              </a:rPr>
              <a:t>B</a:t>
            </a:r>
            <a:endParaRPr lang="en-US" dirty="0">
              <a:solidFill>
                <a:srgbClr val="FF0000"/>
              </a:solidFill>
            </a:endParaRPr>
          </a:p>
        </p:txBody>
      </p:sp>
    </p:spTree>
    <p:extLst>
      <p:ext uri="{BB962C8B-B14F-4D97-AF65-F5344CB8AC3E}">
        <p14:creationId xmlns:p14="http://schemas.microsoft.com/office/powerpoint/2010/main" val="825859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1157</Words>
  <Application>Microsoft Macintosh PowerPoint</Application>
  <PresentationFormat>Widescreen</PresentationFormat>
  <Paragraphs>114</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Mangal</vt:lpstr>
      <vt:lpstr>Source Sans Pro</vt:lpstr>
      <vt:lpstr>Telegram-HPLHS</vt:lpstr>
      <vt:lpstr>Arial</vt:lpstr>
      <vt:lpstr>Office Theme</vt:lpstr>
      <vt:lpstr>National Cipher Challenge</vt:lpstr>
      <vt:lpstr>We have seen that the Caesar shift cipher is easy to break because it only has 26 keys.  Inventing new ciphers is not easy, but maths can come to the rescue.  To start we reformulate the Caesar shift using modular arithmetic.</vt:lpstr>
      <vt:lpstr>Arithmetic mod 26</vt:lpstr>
      <vt:lpstr>Hang on, that doesn’t work!</vt:lpstr>
      <vt:lpstr>The cipher wheel suggests what we should do</vt:lpstr>
      <vt:lpstr>The cipher wheel suggests what we should do</vt:lpstr>
      <vt:lpstr>Modular arithmetic was invented by Karl Friedrich Gauss</vt:lpstr>
      <vt:lpstr>The great thing is that we can multiply in clock arithmetic as well as add.</vt:lpstr>
      <vt:lpstr>The affine shift cipher</vt:lpstr>
      <vt:lpstr>Example</vt:lpstr>
      <vt:lpstr>PowerPoint Presentation</vt:lpstr>
      <vt:lpstr>What have we already learned about codebreaking?</vt:lpstr>
      <vt:lpstr>Let’s try to decipher the following affine shift cipher using intelligent brute force</vt:lpstr>
      <vt:lpstr>But now we are stuck!</vt:lpstr>
      <vt:lpstr>In computing this would be called</vt:lpstr>
      <vt:lpstr>Looking up 6 letter words starting THE gives</vt:lpstr>
      <vt:lpstr>We can rule out some of these</vt:lpstr>
      <vt:lpstr>This leaves us with a list of three possibilities</vt:lpstr>
      <vt:lpstr>PowerPoint Presentation</vt:lpstr>
      <vt:lpstr>PowerPoint Presentation</vt:lpstr>
      <vt:lpstr>PowerPoint Presentation</vt:lpstr>
      <vt:lpstr>PowerPoint Presentation</vt:lpstr>
      <vt:lpstr>This text was encrypted using the affine shift x-&gt;3x+3.</vt:lpstr>
      <vt:lpstr>Next time:  How we could have discovered this with less guesswork (and, even better, less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Cipher Challenge</dc:title>
  <dc:creator>Niblo G.A.</dc:creator>
  <cp:lastModifiedBy>Niblo G.A.</cp:lastModifiedBy>
  <cp:revision>70</cp:revision>
  <dcterms:created xsi:type="dcterms:W3CDTF">2016-09-24T15:10:45Z</dcterms:created>
  <dcterms:modified xsi:type="dcterms:W3CDTF">2016-10-04T15:28:14Z</dcterms:modified>
</cp:coreProperties>
</file>