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7" r:id="rId4"/>
    <p:sldId id="296" r:id="rId5"/>
    <p:sldId id="295" r:id="rId6"/>
    <p:sldId id="297" r:id="rId7"/>
    <p:sldId id="298" r:id="rId8"/>
    <p:sldId id="294" r:id="rId9"/>
    <p:sldId id="299" r:id="rId10"/>
    <p:sldId id="257" r:id="rId11"/>
    <p:sldId id="276" r:id="rId12"/>
    <p:sldId id="278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/>
    <p:restoredTop sz="87483"/>
  </p:normalViewPr>
  <p:slideViewPr>
    <p:cSldViewPr snapToGrid="0" snapToObjects="1">
      <p:cViewPr>
        <p:scale>
          <a:sx n="75" d="100"/>
          <a:sy n="75" d="100"/>
        </p:scale>
        <p:origin x="29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6C2E8-8043-A342-8682-0FCEE73E9E9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36D4-BDE4-AA44-A20B-E7C5E781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modern cipher has two components, an algorithm and a key. For the Caesar shift</a:t>
            </a:r>
            <a:r>
              <a:rPr lang="en-US" baseline="0" dirty="0" smtClean="0"/>
              <a:t> the algorithm is “rotate the alphabet” and the key is the amount of rotation, measured by where the letter A moves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a class start to fill in the wheel with every other letter A, C, E, G, etc. Let them discover that half the letters appear twice and half don</a:t>
            </a:r>
            <a:r>
              <a:rPr lang="mr-IN" baseline="0" dirty="0" smtClean="0"/>
              <a:t>’</a:t>
            </a:r>
            <a:r>
              <a:rPr lang="en-US" baseline="0" dirty="0" smtClean="0"/>
              <a:t>t appear at all.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why this makes the shift x -&gt; 2x useless as part of a cipher.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fact that if a is even</a:t>
            </a:r>
            <a:r>
              <a:rPr lang="en-US" baseline="0" dirty="0" smtClean="0"/>
              <a:t> then you will always get the same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as if a is 2, and that 13 is even worse. Discover the fact that </a:t>
            </a:r>
            <a:r>
              <a:rPr lang="en-US" dirty="0" smtClean="0"/>
              <a:t>divisors</a:t>
            </a:r>
            <a:r>
              <a:rPr lang="en-US" baseline="0" dirty="0" smtClean="0"/>
              <a:t> of </a:t>
            </a:r>
            <a:r>
              <a:rPr lang="en-US" dirty="0" smtClean="0"/>
              <a:t>26 are the problem.</a:t>
            </a:r>
          </a:p>
          <a:p>
            <a:endParaRPr lang="en-US" dirty="0" smtClean="0"/>
          </a:p>
          <a:p>
            <a:r>
              <a:rPr lang="en-US" dirty="0" smtClean="0"/>
              <a:t>For a stronger group</a:t>
            </a:r>
            <a:r>
              <a:rPr lang="en-US" baseline="0" dirty="0" smtClean="0"/>
              <a:t> talk about common factors, the greatest common divisor and coprime numbers and explain that the transformations that can be used are x -&gt; </a:t>
            </a:r>
            <a:r>
              <a:rPr lang="en-US" baseline="0" dirty="0" err="1" smtClean="0"/>
              <a:t>ax+b</a:t>
            </a:r>
            <a:r>
              <a:rPr lang="en-US" baseline="0" dirty="0" smtClean="0"/>
              <a:t> where a and 26 are coprime.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more discussion: bigger alphabets, maybe including punctuation or numerals, would require a bigger modulus, but the same </a:t>
            </a:r>
            <a:r>
              <a:rPr lang="en-US" baseline="0" smtClean="0"/>
              <a:t>ideas </a:t>
            </a:r>
            <a:r>
              <a:rPr lang="en-US" baseline="0" smtClean="0"/>
              <a:t>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 class that we encode A as 1, B as 2 </a:t>
            </a:r>
            <a:r>
              <a:rPr lang="en-US" dirty="0" err="1" smtClean="0"/>
              <a:t>etc</a:t>
            </a:r>
            <a:r>
              <a:rPr lang="en-US" dirty="0" smtClean="0"/>
              <a:t>, then apply the affine shift x -&gt; 3x +5 so 1 -&gt; 3+5=8, 2-&gt;6+5=11 and so on, then we recode using letters so A-&gt;H, B-&gt; K and so on. Point out that once you know where A goes</a:t>
            </a:r>
            <a:r>
              <a:rPr lang="en-US" baseline="0" dirty="0" smtClean="0"/>
              <a:t> then B goes three steps further round the wheel. Use the cipher wheel handout with blank inner wheel to implement the ciphers x -&gt; 3x + 5.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use the whiteboard: The letter I maps to F which in numerical terms tells us that 3*9 + 5 is</a:t>
            </a:r>
            <a:r>
              <a:rPr lang="en-US" baseline="0" dirty="0" smtClean="0"/>
              <a:t> congruent to 6 mod 26. subtracting 5 tells us that 3*9 is congruent to 1 mod 26, which it clearly is so “dividing by 3” is the same as “multiplying by 9” and that is how we solve the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an activity for less able students this discussion of inverting mod 26 could be replaced by building cipher wheels to implement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encyption</a:t>
            </a:r>
            <a:r>
              <a:rPr lang="en-US" baseline="0" dirty="0" smtClean="0"/>
              <a:t> x-&gt;3x+b and the decryption x-&gt;9(x-b). Just fill in the blank inner wheels on a pair of cipher wheels with the letters C, F, I, (every third letter in turn until they are all used) and I, R, A (every ninth letter in turn) to get the wheels you need. You could discuss how technology enabled people to build better machines for enciphering and talk about the Enigma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36D4-BDE4-AA44-A20B-E7C5E78124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0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D640-4BFE-3544-A704-D584E021D10C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FDB0-28AA-8544-90CC-28EAE0CD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National Cipher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A beginner’s guide to codes and ciphers</a:t>
            </a:r>
          </a:p>
          <a:p>
            <a:r>
              <a:rPr lang="en-US" sz="3600" dirty="0" smtClean="0"/>
              <a:t>Part 4, breaking the affine shift cipher </a:t>
            </a:r>
            <a:r>
              <a:rPr lang="en-US" sz="3600" smtClean="0"/>
              <a:t>using modular inverses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0" y="138913"/>
            <a:ext cx="3888059" cy="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an example to see what we should 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7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 smtClean="0"/>
              <a:t>x </a:t>
            </a:r>
            <a:r>
              <a:rPr lang="en-US" sz="4800" dirty="0">
                <a:sym typeface="Wingdings"/>
              </a:rPr>
              <a:t></a:t>
            </a:r>
            <a:r>
              <a:rPr lang="en-GB" sz="4800" dirty="0" smtClean="0"/>
              <a:t> </a:t>
            </a:r>
            <a:r>
              <a:rPr lang="en-GB" sz="4800" dirty="0" smtClean="0"/>
              <a:t>3x + 5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73352"/>
              </p:ext>
            </p:extLst>
          </p:nvPr>
        </p:nvGraphicFramePr>
        <p:xfrm>
          <a:off x="838200" y="3006077"/>
          <a:ext cx="10515596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</a:tr>
              <a:tr h="199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 </a:t>
                      </a:r>
                      <a:endParaRPr lang="is-I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Q</a:t>
                      </a:r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W</a:t>
                      </a:r>
                      <a:endParaRPr lang="sk-SK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Z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</a:t>
                      </a:r>
                      <a:r>
                        <a:rPr lang="sk-SK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F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L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</a:t>
                      </a:r>
                      <a:endParaRPr lang="is-I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91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Q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Z</a:t>
                      </a:r>
                    </a:p>
                  </a:txBody>
                  <a:tcPr marL="12700" marR="12700" marT="12700" marB="0" anchor="b"/>
                </a:tc>
              </a:tr>
              <a:tr h="211556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U</a:t>
                      </a:r>
                      <a:endParaRPr lang="cs-CZ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X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is-I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G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J</a:t>
                      </a:r>
                      <a:endParaRPr lang="sk-SK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</a:t>
                      </a:r>
                      <a:endParaRPr lang="is-I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</a:t>
                      </a:r>
                      <a:endParaRPr lang="sk-SK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E</a:t>
                      </a:r>
                      <a:endParaRPr lang="is-I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4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8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dividing by 3 is illegal, but multiplying by 9 has the same effect and is fine!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9405"/>
            <a:ext cx="10515600" cy="34975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All we need to do to undo multiplication by a is to find a number d so that da is the same as 1 mod 26. </a:t>
            </a:r>
          </a:p>
          <a:p>
            <a:endParaRPr lang="en-US" sz="3600" dirty="0"/>
          </a:p>
          <a:p>
            <a:r>
              <a:rPr lang="en-US" sz="3600" dirty="0" smtClean="0"/>
              <a:t>We usually denote d as a</a:t>
            </a:r>
            <a:r>
              <a:rPr lang="en-US" sz="3600" baseline="30000" dirty="0" smtClean="0"/>
              <a:t>-1</a:t>
            </a:r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15942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a table for some of these magic inverses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69756"/>
              </p:ext>
            </p:extLst>
          </p:nvPr>
        </p:nvGraphicFramePr>
        <p:xfrm>
          <a:off x="838200" y="3006077"/>
          <a:ext cx="10515596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9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21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15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3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19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91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11556">
                <a:tc>
                  <a:txBody>
                    <a:bodyPr/>
                    <a:lstStyle/>
                    <a:p>
                      <a:pPr algn="ctr" rtl="0" fontAlgn="b"/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11</a:t>
                      </a:r>
                      <a:endParaRPr lang="sk-SK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ru-RU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25</a:t>
                      </a:r>
                      <a:endParaRPr lang="sk-SK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80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12456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the gaps in this table?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happens if we try to build a cipher wheel for the affine shift </a:t>
            </a:r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2x + 5 instead?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0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634192"/>
            <a:ext cx="10515600" cy="1325563"/>
          </a:xfrm>
        </p:spPr>
        <p:txBody>
          <a:bodyPr/>
          <a:lstStyle/>
          <a:p>
            <a:r>
              <a:rPr lang="en-US" dirty="0" smtClean="0"/>
              <a:t>What other affine shifts don’t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8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1629"/>
            <a:ext cx="10515600" cy="5890436"/>
          </a:xfrm>
        </p:spPr>
        <p:txBody>
          <a:bodyPr>
            <a:normAutofit/>
          </a:bodyPr>
          <a:lstStyle/>
          <a:p>
            <a:r>
              <a:rPr lang="en-US" dirty="0" smtClean="0"/>
              <a:t>Breaking a cipher is like solving an </a:t>
            </a:r>
            <a:r>
              <a:rPr lang="en-US" dirty="0" smtClean="0"/>
              <a:t>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317" y="1068682"/>
            <a:ext cx="5536018" cy="24631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 can think of the Caesar shift cipher </a:t>
            </a:r>
            <a:br>
              <a:rPr lang="en-US" dirty="0" smtClean="0"/>
            </a:br>
            <a:r>
              <a:rPr lang="en-US" dirty="0" smtClean="0"/>
              <a:t>as “adding” in mod 26 arithmetic.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016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094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 decrypting is just like solving the equation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 = x + </a:t>
            </a:r>
            <a:r>
              <a:rPr lang="en-US" dirty="0" smtClean="0"/>
              <a:t>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rewriting it 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b =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21466" y="3352800"/>
            <a:ext cx="9440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Where:</a:t>
            </a:r>
          </a:p>
          <a:p>
            <a:r>
              <a:rPr lang="en-US" sz="3600" dirty="0" smtClean="0">
                <a:latin typeface="+mj-lt"/>
              </a:rPr>
              <a:t>x </a:t>
            </a:r>
            <a:r>
              <a:rPr lang="en-US" sz="3600" dirty="0">
                <a:latin typeface="+mj-lt"/>
              </a:rPr>
              <a:t>is the number representing the plain-text letter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y is the number representing the encrypted letter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b is the amount of the shift</a:t>
            </a:r>
          </a:p>
        </p:txBody>
      </p:sp>
    </p:spTree>
    <p:extLst>
      <p:ext uri="{BB962C8B-B14F-4D97-AF65-F5344CB8AC3E}">
        <p14:creationId xmlns:p14="http://schemas.microsoft.com/office/powerpoint/2010/main" val="18240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740" y="2056604"/>
            <a:ext cx="5699050" cy="29504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Now let’s think about the affine shift </a:t>
            </a:r>
            <a:r>
              <a:rPr lang="en-US" dirty="0" smtClean="0"/>
              <a:t>cipher.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016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92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That can be written as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ax +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decrypting is just like solving the equation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 = ax + </a:t>
            </a:r>
            <a:r>
              <a:rPr lang="en-US" dirty="0" smtClean="0"/>
              <a:t>b.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4222896"/>
            <a:ext cx="36703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056" y="976458"/>
            <a:ext cx="10515600" cy="6492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first step in the solution is easy: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x = ax +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b  = ax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u="sng" dirty="0" smtClean="0"/>
              <a:t>y </a:t>
            </a:r>
            <a:r>
              <a:rPr lang="mr-IN" u="sng" dirty="0" smtClean="0"/>
              <a:t>–</a:t>
            </a:r>
            <a:r>
              <a:rPr lang="en-US" u="sng" dirty="0" smtClean="0"/>
              <a:t> b </a:t>
            </a:r>
            <a:r>
              <a:rPr lang="en-US" dirty="0" smtClean="0"/>
              <a:t>= x</a:t>
            </a:r>
            <a:br>
              <a:rPr lang="en-US" dirty="0" smtClean="0"/>
            </a:br>
            <a:r>
              <a:rPr lang="en-US" dirty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884" y="1068682"/>
            <a:ext cx="4579087" cy="246313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You can’t divide like this in modular arithmetic!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0046" y="1372451"/>
            <a:ext cx="29062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u="sng" dirty="0"/>
              <a:t>y </a:t>
            </a:r>
            <a:r>
              <a:rPr lang="mr-IN" sz="6000" u="sng" dirty="0"/>
              <a:t>–</a:t>
            </a:r>
            <a:r>
              <a:rPr lang="en-US" sz="6000" u="sng" dirty="0"/>
              <a:t> b </a:t>
            </a:r>
            <a:r>
              <a:rPr lang="en-US" sz="6000" dirty="0"/>
              <a:t>= x</a:t>
            </a:r>
            <a:br>
              <a:rPr lang="en-US" sz="6000" dirty="0"/>
            </a:br>
            <a:r>
              <a:rPr lang="en-US" sz="6000" dirty="0" smtClean="0"/>
              <a:t>   a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232837" y="4234773"/>
            <a:ext cx="8803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 can add, subtract and multiply, but you can’t divide.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11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an example to see what we should 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7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 smtClean="0"/>
              <a:t>x </a:t>
            </a:r>
            <a:r>
              <a:rPr lang="en-US" sz="4800" dirty="0">
                <a:sym typeface="Wingdings"/>
              </a:rPr>
              <a:t></a:t>
            </a:r>
            <a:r>
              <a:rPr lang="en-GB" sz="4800" dirty="0" smtClean="0"/>
              <a:t> </a:t>
            </a:r>
            <a:r>
              <a:rPr lang="en-GB" sz="4800" dirty="0" smtClean="0"/>
              <a:t>3x + 5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067"/>
              </p:ext>
            </p:extLst>
          </p:nvPr>
        </p:nvGraphicFramePr>
        <p:xfrm>
          <a:off x="838200" y="3006077"/>
          <a:ext cx="10515596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</a:tr>
              <a:tr h="199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H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K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is-I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91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Q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Z</a:t>
                      </a:r>
                    </a:p>
                  </a:txBody>
                  <a:tcPr marL="12700" marR="12700" marT="12700" marB="0" anchor="b"/>
                </a:tc>
              </a:tr>
              <a:tr h="211556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834</Words>
  <Application>Microsoft Macintosh PowerPoint</Application>
  <PresentationFormat>Widescreen</PresentationFormat>
  <Paragraphs>193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Arial</vt:lpstr>
      <vt:lpstr>Office Theme</vt:lpstr>
      <vt:lpstr>National Cipher Challenge</vt:lpstr>
      <vt:lpstr>Breaking a cipher is like solving an equation.</vt:lpstr>
      <vt:lpstr>We can think of the Caesar shift cipher  as “adding” in mod 26 arithmetic.</vt:lpstr>
      <vt:lpstr>So decrypting is just like solving the equation  y = x + b by rewriting it as y – b = x</vt:lpstr>
      <vt:lpstr>Now let’s think about the affine shift cipher.</vt:lpstr>
      <vt:lpstr>That can be written as   x  ax + b  so decrypting is just like solving the equation  y = ax + b.  </vt:lpstr>
      <vt:lpstr>The first step in the solution is easy:   x = ax + b  so   y – b  = ax  so        y – b = x a   </vt:lpstr>
      <vt:lpstr>You can’t divide like this in modular arithmetic!</vt:lpstr>
      <vt:lpstr>Let’s try an example to see what we should do</vt:lpstr>
      <vt:lpstr>Let’s try an example to see what we should do</vt:lpstr>
      <vt:lpstr>PowerPoint Presentation</vt:lpstr>
      <vt:lpstr>So dividing by 3 is illegal, but multiplying by 9 has the same effect and is fine!</vt:lpstr>
      <vt:lpstr>Here is a table for some of these magic inverses</vt:lpstr>
      <vt:lpstr>What about the gaps in this table?  What happens if we try to build a cipher wheel for the affine shift x  2x + 5 instead?</vt:lpstr>
      <vt:lpstr>What other affine shifts don’t work?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Cipher Challenge</dc:title>
  <dc:creator>Niblo G.A.</dc:creator>
  <cp:lastModifiedBy>Microsoft Office User</cp:lastModifiedBy>
  <cp:revision>61</cp:revision>
  <dcterms:created xsi:type="dcterms:W3CDTF">2016-09-24T15:10:45Z</dcterms:created>
  <dcterms:modified xsi:type="dcterms:W3CDTF">2016-10-04T09:09:12Z</dcterms:modified>
</cp:coreProperties>
</file>