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5"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4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84"/>
    <p:restoredTop sz="87483"/>
  </p:normalViewPr>
  <p:slideViewPr>
    <p:cSldViewPr snapToGrid="0" snapToObjects="1">
      <p:cViewPr>
        <p:scale>
          <a:sx n="68" d="100"/>
          <a:sy n="68" d="100"/>
        </p:scale>
        <p:origin x="3128" y="1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6C2E8-8043-A342-8682-0FCEE73E9E96}" type="datetimeFigureOut">
              <a:rPr lang="en-US" smtClean="0"/>
              <a:t>10/4/16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436D4-BDE4-AA44-A20B-E7C5E78124D1}" type="slidenum">
              <a:rPr lang="en-US" smtClean="0"/>
              <a:t>‹#›</a:t>
            </a:fld>
            <a:endParaRPr lang="en-US"/>
          </a:p>
        </p:txBody>
      </p:sp>
    </p:spTree>
    <p:extLst>
      <p:ext uri="{BB962C8B-B14F-4D97-AF65-F5344CB8AC3E}">
        <p14:creationId xmlns:p14="http://schemas.microsoft.com/office/powerpoint/2010/main" val="177202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modern cipher has two components, an algorithm and a key. For the Caesar shift</a:t>
            </a:r>
            <a:r>
              <a:rPr lang="en-US" baseline="0" dirty="0" smtClean="0"/>
              <a:t> the algorithm is “rotate the alphabet” and the key is the amount of rotation, measured by where the letter A moves to. For the affine shift x -&gt; ax +b, the key has two parts a, b. We saw in the last lesson that a has to be an odd number other than 13 and between 1 and 25, so there are only 12 choices. This gives a </a:t>
            </a:r>
            <a:r>
              <a:rPr lang="en-US" baseline="0" dirty="0" err="1" smtClean="0"/>
              <a:t>keyspace</a:t>
            </a:r>
            <a:r>
              <a:rPr lang="en-US" baseline="0" dirty="0" smtClean="0"/>
              <a:t> of size 12*26 = </a:t>
            </a:r>
            <a:r>
              <a:rPr lang="en-US" baseline="0" dirty="0" smtClean="0"/>
              <a:t>312.</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2</a:t>
            </a:fld>
            <a:endParaRPr lang="en-US"/>
          </a:p>
        </p:txBody>
      </p:sp>
    </p:spTree>
    <p:extLst>
      <p:ext uri="{BB962C8B-B14F-4D97-AF65-F5344CB8AC3E}">
        <p14:creationId xmlns:p14="http://schemas.microsoft.com/office/powerpoint/2010/main" val="930097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SUBMARINE</a:t>
            </a:r>
            <a:r>
              <a:rPr lang="en-US" baseline="0" dirty="0" smtClean="0"/>
              <a:t> </a:t>
            </a:r>
            <a:r>
              <a:rPr lang="en-US" dirty="0" smtClean="0"/>
              <a:t>WILL PICK UP THE AGENT _N? IN? or ON? It can’t be IN because Q (and not W) stands for I.</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17</a:t>
            </a:fld>
            <a:endParaRPr lang="en-US"/>
          </a:p>
        </p:txBody>
      </p:sp>
    </p:spTree>
    <p:extLst>
      <p:ext uri="{BB962C8B-B14F-4D97-AF65-F5344CB8AC3E}">
        <p14:creationId xmlns:p14="http://schemas.microsoft.com/office/powerpoint/2010/main" val="115186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SUBMARINE</a:t>
            </a:r>
            <a:r>
              <a:rPr lang="en-US" baseline="0" dirty="0" smtClean="0"/>
              <a:t> </a:t>
            </a:r>
            <a:r>
              <a:rPr lang="en-US" dirty="0" smtClean="0"/>
              <a:t>WILL PICK UP THE AGENT _N? IN? or ON? </a:t>
            </a:r>
            <a:r>
              <a:rPr lang="en-US" smtClean="0"/>
              <a:t>It can’t </a:t>
            </a:r>
            <a:r>
              <a:rPr lang="en-US" dirty="0" smtClean="0"/>
              <a:t>be IN because Q (and not W) stands for I. And we could have spotted</a:t>
            </a:r>
            <a:r>
              <a:rPr lang="en-US" baseline="0" dirty="0" smtClean="0"/>
              <a:t> that the single gap between V and Y in the table can’t have X in it as that is under B, so it must be W!</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18</a:t>
            </a:fld>
            <a:endParaRPr lang="en-US"/>
          </a:p>
        </p:txBody>
      </p:sp>
    </p:spTree>
    <p:extLst>
      <p:ext uri="{BB962C8B-B14F-4D97-AF65-F5344CB8AC3E}">
        <p14:creationId xmlns:p14="http://schemas.microsoft.com/office/powerpoint/2010/main" val="97800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SUBMARINE</a:t>
            </a:r>
            <a:r>
              <a:rPr lang="en-US" baseline="0" dirty="0" smtClean="0"/>
              <a:t> </a:t>
            </a:r>
            <a:r>
              <a:rPr lang="en-US" dirty="0" smtClean="0"/>
              <a:t>WILL PICK UP THE AGENT ON _RI_AY? It must be FRIDAY! So now we can complete our</a:t>
            </a:r>
            <a:r>
              <a:rPr lang="en-US" baseline="0" dirty="0" smtClean="0"/>
              <a:t> table and crack any other messages encrypted with the same cipher.</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19</a:t>
            </a:fld>
            <a:endParaRPr lang="en-US"/>
          </a:p>
        </p:txBody>
      </p:sp>
    </p:spTree>
    <p:extLst>
      <p:ext uri="{BB962C8B-B14F-4D97-AF65-F5344CB8AC3E}">
        <p14:creationId xmlns:p14="http://schemas.microsoft.com/office/powerpoint/2010/main" val="1467373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SUBMARINE</a:t>
            </a:r>
            <a:r>
              <a:rPr lang="en-US" baseline="0" dirty="0" smtClean="0"/>
              <a:t> </a:t>
            </a:r>
            <a:r>
              <a:rPr lang="en-US" dirty="0" smtClean="0"/>
              <a:t>WILL PICK UP THE AGENT ON _RI_AY? It must be FRIDAY! So now we can complete our</a:t>
            </a:r>
            <a:r>
              <a:rPr lang="en-US" baseline="0" dirty="0" smtClean="0"/>
              <a:t> table and crack any </a:t>
            </a:r>
            <a:r>
              <a:rPr lang="en-US" baseline="0" smtClean="0"/>
              <a:t>other messages encrypted with the same cipher.</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20</a:t>
            </a:fld>
            <a:endParaRPr lang="en-US"/>
          </a:p>
        </p:txBody>
      </p:sp>
    </p:spTree>
    <p:extLst>
      <p:ext uri="{BB962C8B-B14F-4D97-AF65-F5344CB8AC3E}">
        <p14:creationId xmlns:p14="http://schemas.microsoft.com/office/powerpoint/2010/main" val="90176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keyword</a:t>
            </a:r>
            <a:r>
              <a:rPr lang="en-US" baseline="0" dirty="0" smtClean="0"/>
              <a:t> here is </a:t>
            </a:r>
            <a:r>
              <a:rPr lang="en-US" baseline="0" dirty="0" smtClean="0"/>
              <a:t>EXAMPLE. Note that for keyword substitution and column transposition ciphers we omit repeated letters from the keyword to avoid ambiguity, so here we have omitted the second E. In </a:t>
            </a:r>
            <a:r>
              <a:rPr lang="en-US" baseline="0" dirty="0" err="1" smtClean="0"/>
              <a:t>Vigenere</a:t>
            </a:r>
            <a:r>
              <a:rPr lang="en-US" baseline="0" dirty="0" smtClean="0"/>
              <a:t> ciphers this is not necessary. See the Beginner’s Guide to Codebreaking notes for more details.</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4</a:t>
            </a:fld>
            <a:endParaRPr lang="en-US"/>
          </a:p>
        </p:txBody>
      </p:sp>
    </p:spTree>
    <p:extLst>
      <p:ext uri="{BB962C8B-B14F-4D97-AF65-F5344CB8AC3E}">
        <p14:creationId xmlns:p14="http://schemas.microsoft.com/office/powerpoint/2010/main" val="1688221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 an example with the group. Let them choose the keyword </a:t>
            </a:r>
            <a:r>
              <a:rPr lang="mr-IN" dirty="0" smtClean="0"/>
              <a:t>–</a:t>
            </a:r>
            <a:r>
              <a:rPr lang="en-US" dirty="0" smtClean="0"/>
              <a:t> best to be around 7 letters long without repeats, but if there is a repeat miss it</a:t>
            </a:r>
            <a:r>
              <a:rPr lang="en-US" baseline="0" dirty="0" smtClean="0"/>
              <a:t> out the second time it appears etc. If the keyword was Example then the cipher alphabet would be E X A M P L N O Q R S T U V W Y Z B C D F G H I J K</a:t>
            </a:r>
            <a:endParaRPr lang="en-US" dirty="0" smtClean="0"/>
          </a:p>
          <a:p>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5</a:t>
            </a:fld>
            <a:endParaRPr lang="en-US"/>
          </a:p>
        </p:txBody>
      </p:sp>
    </p:spTree>
    <p:extLst>
      <p:ext uri="{BB962C8B-B14F-4D97-AF65-F5344CB8AC3E}">
        <p14:creationId xmlns:p14="http://schemas.microsoft.com/office/powerpoint/2010/main" val="1458976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think </a:t>
            </a:r>
            <a:r>
              <a:rPr lang="en-US" dirty="0" smtClean="0"/>
              <a:t>like a crossword addict! Five letter word, something about </a:t>
            </a:r>
            <a:r>
              <a:rPr lang="en-US" dirty="0" err="1" smtClean="0"/>
              <a:t>spycraft</a:t>
            </a:r>
            <a:r>
              <a:rPr lang="en-US" dirty="0" smtClean="0"/>
              <a:t>,</a:t>
            </a:r>
            <a:r>
              <a:rPr lang="en-US" baseline="0" dirty="0" smtClean="0"/>
              <a:t> A_ENT. It has to be </a:t>
            </a:r>
            <a:r>
              <a:rPr lang="en-US" baseline="0" dirty="0" smtClean="0"/>
              <a:t>agent.</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11</a:t>
            </a:fld>
            <a:endParaRPr lang="en-US"/>
          </a:p>
        </p:txBody>
      </p:sp>
    </p:spTree>
    <p:extLst>
      <p:ext uri="{BB962C8B-B14F-4D97-AF65-F5344CB8AC3E}">
        <p14:creationId xmlns:p14="http://schemas.microsoft.com/office/powerpoint/2010/main" val="1126961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12</a:t>
            </a:fld>
            <a:endParaRPr lang="en-US"/>
          </a:p>
        </p:txBody>
      </p:sp>
    </p:spTree>
    <p:extLst>
      <p:ext uri="{BB962C8B-B14F-4D97-AF65-F5344CB8AC3E}">
        <p14:creationId xmlns:p14="http://schemas.microsoft.com/office/powerpoint/2010/main" val="1661243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way the cipher</a:t>
            </a:r>
            <a:r>
              <a:rPr lang="en-US" baseline="0" dirty="0" smtClean="0"/>
              <a:t> works we should have RST in the three blanks between Q and U.</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13</a:t>
            </a:fld>
            <a:endParaRPr lang="en-US"/>
          </a:p>
        </p:txBody>
      </p:sp>
    </p:spTree>
    <p:extLst>
      <p:ext uri="{BB962C8B-B14F-4D97-AF65-F5344CB8AC3E}">
        <p14:creationId xmlns:p14="http://schemas.microsoft.com/office/powerpoint/2010/main" val="100842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way the cipher</a:t>
            </a:r>
            <a:r>
              <a:rPr lang="en-US" baseline="0" dirty="0" smtClean="0"/>
              <a:t> works we should have RST in the three blanks between Q and </a:t>
            </a:r>
            <a:r>
              <a:rPr lang="en-US" baseline="0" dirty="0" smtClean="0"/>
              <a:t>U.</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14</a:t>
            </a:fld>
            <a:endParaRPr lang="en-US"/>
          </a:p>
        </p:txBody>
      </p:sp>
    </p:spTree>
    <p:extLst>
      <p:ext uri="{BB962C8B-B14F-4D97-AF65-F5344CB8AC3E}">
        <p14:creationId xmlns:p14="http://schemas.microsoft.com/office/powerpoint/2010/main" val="1624891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SUBMARINE</a:t>
            </a:r>
            <a:r>
              <a:rPr lang="en-US" baseline="0" dirty="0" smtClean="0"/>
              <a:t> </a:t>
            </a:r>
            <a:r>
              <a:rPr lang="en-US" dirty="0" smtClean="0"/>
              <a:t>_ILL? Maybe H</a:t>
            </a:r>
            <a:r>
              <a:rPr lang="en-US" baseline="0" dirty="0" smtClean="0"/>
              <a:t> stands for W? In which case G must go in the gap between F and H so G stands for V.</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15</a:t>
            </a:fld>
            <a:endParaRPr lang="en-US"/>
          </a:p>
        </p:txBody>
      </p:sp>
    </p:spTree>
    <p:extLst>
      <p:ext uri="{BB962C8B-B14F-4D97-AF65-F5344CB8AC3E}">
        <p14:creationId xmlns:p14="http://schemas.microsoft.com/office/powerpoint/2010/main" val="1100235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SUBMARINE</a:t>
            </a:r>
            <a:r>
              <a:rPr lang="en-US" baseline="0" dirty="0" smtClean="0"/>
              <a:t> </a:t>
            </a:r>
            <a:r>
              <a:rPr lang="en-US" dirty="0" smtClean="0"/>
              <a:t>WILL _</a:t>
            </a:r>
            <a:r>
              <a:rPr lang="en-US" dirty="0" err="1" smtClean="0"/>
              <a:t>i</a:t>
            </a:r>
            <a:r>
              <a:rPr lang="en-US" dirty="0" smtClean="0"/>
              <a:t>__ U_ THE AGENT? What do submarines do to agents? Drop</a:t>
            </a:r>
            <a:r>
              <a:rPr lang="en-US" baseline="0" dirty="0" smtClean="0"/>
              <a:t> them off and pick them up! So YQAS =PICK?</a:t>
            </a:r>
            <a:endParaRPr lang="en-US" dirty="0"/>
          </a:p>
        </p:txBody>
      </p:sp>
      <p:sp>
        <p:nvSpPr>
          <p:cNvPr id="4" name="Slide Number Placeholder 3"/>
          <p:cNvSpPr>
            <a:spLocks noGrp="1"/>
          </p:cNvSpPr>
          <p:nvPr>
            <p:ph type="sldNum" sz="quarter" idx="10"/>
          </p:nvPr>
        </p:nvSpPr>
        <p:spPr/>
        <p:txBody>
          <a:bodyPr/>
          <a:lstStyle/>
          <a:p>
            <a:fld id="{11D436D4-BDE4-AA44-A20B-E7C5E78124D1}" type="slidenum">
              <a:rPr lang="en-US" smtClean="0"/>
              <a:t>16</a:t>
            </a:fld>
            <a:endParaRPr lang="en-US"/>
          </a:p>
        </p:txBody>
      </p:sp>
    </p:spTree>
    <p:extLst>
      <p:ext uri="{BB962C8B-B14F-4D97-AF65-F5344CB8AC3E}">
        <p14:creationId xmlns:p14="http://schemas.microsoft.com/office/powerpoint/2010/main" val="319006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3FD640-4BFE-3544-A704-D584E021D10C}"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31830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FD640-4BFE-3544-A704-D584E021D10C}"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27634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FD640-4BFE-3544-A704-D584E021D10C}"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175349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FD640-4BFE-3544-A704-D584E021D10C}"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24600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3FD640-4BFE-3544-A704-D584E021D10C}"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637953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3FD640-4BFE-3544-A704-D584E021D10C}"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185345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3FD640-4BFE-3544-A704-D584E021D10C}" type="datetimeFigureOut">
              <a:rPr lang="en-US" smtClean="0"/>
              <a:t>10/4/16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173990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3FD640-4BFE-3544-A704-D584E021D10C}" type="datetimeFigureOut">
              <a:rPr lang="en-US" smtClean="0"/>
              <a:t>10/4/16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241538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FD640-4BFE-3544-A704-D584E021D10C}" type="datetimeFigureOut">
              <a:rPr lang="en-US" smtClean="0"/>
              <a:t>10/4/16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78626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FD640-4BFE-3544-A704-D584E021D10C}"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1313630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FD640-4BFE-3544-A704-D584E021D10C}"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8FDB0-28AA-8544-90CC-28EAE0CD9A9F}" type="slidenum">
              <a:rPr lang="en-US" smtClean="0"/>
              <a:t>‹#›</a:t>
            </a:fld>
            <a:endParaRPr lang="en-US"/>
          </a:p>
        </p:txBody>
      </p:sp>
    </p:spTree>
    <p:extLst>
      <p:ext uri="{BB962C8B-B14F-4D97-AF65-F5344CB8AC3E}">
        <p14:creationId xmlns:p14="http://schemas.microsoft.com/office/powerpoint/2010/main" val="20622753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FD640-4BFE-3544-A704-D584E021D10C}" type="datetimeFigureOut">
              <a:rPr lang="en-US" smtClean="0"/>
              <a:t>10/4/16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8FDB0-28AA-8544-90CC-28EAE0CD9A9F}" type="slidenum">
              <a:rPr lang="en-US" smtClean="0"/>
              <a:t>‹#›</a:t>
            </a:fld>
            <a:endParaRPr lang="en-US"/>
          </a:p>
        </p:txBody>
      </p:sp>
    </p:spTree>
    <p:extLst>
      <p:ext uri="{BB962C8B-B14F-4D97-AF65-F5344CB8AC3E}">
        <p14:creationId xmlns:p14="http://schemas.microsoft.com/office/powerpoint/2010/main" val="280864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National Cipher Challenge</a:t>
            </a:r>
            <a:endParaRPr lang="en-US" dirty="0"/>
          </a:p>
        </p:txBody>
      </p:sp>
      <p:sp>
        <p:nvSpPr>
          <p:cNvPr id="3" name="Subtitle 2"/>
          <p:cNvSpPr>
            <a:spLocks noGrp="1"/>
          </p:cNvSpPr>
          <p:nvPr>
            <p:ph type="subTitle" idx="1"/>
          </p:nvPr>
        </p:nvSpPr>
        <p:spPr/>
        <p:txBody>
          <a:bodyPr>
            <a:normAutofit/>
          </a:bodyPr>
          <a:lstStyle/>
          <a:p>
            <a:r>
              <a:rPr lang="en-US" sz="3600" dirty="0" smtClean="0"/>
              <a:t>A beginner’s guide to codes and ciphers</a:t>
            </a:r>
          </a:p>
          <a:p>
            <a:r>
              <a:rPr lang="en-US" sz="3600" dirty="0" smtClean="0"/>
              <a:t>Part </a:t>
            </a:r>
            <a:r>
              <a:rPr lang="en-US" sz="3600" dirty="0"/>
              <a:t>5</a:t>
            </a:r>
            <a:r>
              <a:rPr lang="en-US" sz="3600" dirty="0" smtClean="0"/>
              <a:t>, the keyword cipher</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9940" y="138913"/>
            <a:ext cx="3888059" cy="983450"/>
          </a:xfrm>
          <a:prstGeom prst="rect">
            <a:avLst/>
          </a:prstGeom>
        </p:spPr>
      </p:pic>
    </p:spTree>
    <p:extLst>
      <p:ext uri="{BB962C8B-B14F-4D97-AF65-F5344CB8AC3E}">
        <p14:creationId xmlns:p14="http://schemas.microsoft.com/office/powerpoint/2010/main" val="448388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Submarine hunter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68463181"/>
              </p:ext>
            </p:extLst>
          </p:nvPr>
        </p:nvGraphicFramePr>
        <p:xfrm>
          <a:off x="838204" y="4434333"/>
          <a:ext cx="10515596" cy="1513840"/>
        </p:xfrm>
        <a:graphic>
          <a:graphicData uri="http://schemas.openxmlformats.org/drawingml/2006/table">
            <a:tbl>
              <a:tblPr>
                <a:tableStyleId>{5C22544A-7EE6-4342-B048-85BDC9FD1C3A}</a:tableStyleId>
              </a:tblPr>
              <a:tblGrid>
                <a:gridCol w="808892"/>
                <a:gridCol w="808892"/>
                <a:gridCol w="808892"/>
                <a:gridCol w="808892"/>
                <a:gridCol w="808892"/>
                <a:gridCol w="756136"/>
                <a:gridCol w="861648"/>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r>
                        <a:rPr lang="en-US" sz="2400" b="0" i="0" u="none" strike="noStrike" dirty="0" smtClean="0">
                          <a:solidFill>
                            <a:schemeClr val="tx1"/>
                          </a:solidFill>
                          <a:effectLst/>
                          <a:latin typeface="Calibri" charset="0"/>
                        </a:rPr>
                        <a:t>E</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X</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P</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1"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O</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Q</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U</a:t>
                      </a:r>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fontAlgn="b"/>
                      <a:r>
                        <a:rPr lang="en-US" sz="2400" b="0" i="0" u="none" strike="noStrike" dirty="0" smtClean="0">
                          <a:solidFill>
                            <a:schemeClr val="tx1"/>
                          </a:solidFill>
                          <a:effectLst/>
                          <a:latin typeface="Calibri" charset="0"/>
                        </a:rPr>
                        <a:t>V</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B</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C</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D</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F</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r>
            </a:tbl>
          </a:graphicData>
        </a:graphic>
      </p:graphicFrame>
      <p:sp>
        <p:nvSpPr>
          <p:cNvPr id="5" name="Rectangle 4"/>
          <p:cNvSpPr/>
          <p:nvPr/>
        </p:nvSpPr>
        <p:spPr>
          <a:xfrm>
            <a:off x="1286933" y="1637243"/>
            <a:ext cx="8890000" cy="2554545"/>
          </a:xfrm>
          <a:prstGeom prst="rect">
            <a:avLst/>
          </a:prstGeom>
        </p:spPr>
        <p:txBody>
          <a:bodyPr wrap="square">
            <a:spAutoFit/>
          </a:bodyPr>
          <a:lstStyle/>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cfxuebqvP</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hqtt</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yqas</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fy</a:t>
            </a:r>
            <a:endParaRPr lang="en-US" sz="4000" dirty="0" smtClean="0">
              <a:latin typeface="Telegram-HPLHS" charset="0"/>
              <a:ea typeface="Telegram-HPLHS" charset="0"/>
              <a:cs typeface="Telegram-HPLHS" charset="0"/>
            </a:endParaRPr>
          </a:p>
          <a:p>
            <a:r>
              <a:rPr lang="en-US" sz="4000" dirty="0">
                <a:solidFill>
                  <a:srgbClr val="FF0000"/>
                </a:solidFill>
                <a:latin typeface="Telegram-HPLHS" charset="0"/>
                <a:ea typeface="Telegram-HPLHS" charset="0"/>
                <a:cs typeface="Telegram-HPLHS" charset="0"/>
              </a:rPr>
              <a:t>THE </a:t>
            </a:r>
            <a:r>
              <a:rPr lang="en-US" sz="4000" dirty="0" smtClean="0">
                <a:solidFill>
                  <a:srgbClr val="FF0000"/>
                </a:solidFill>
                <a:latin typeface="Telegram-HPLHS" charset="0"/>
                <a:ea typeface="Telegram-HPLHS" charset="0"/>
                <a:cs typeface="Telegram-HPLHS" charset="0"/>
              </a:rPr>
              <a:t>SUBMARINE  I    I   U </a:t>
            </a:r>
            <a:endParaRPr lang="en-US" sz="4000" dirty="0">
              <a:solidFill>
                <a:srgbClr val="FF0000"/>
              </a:solidFill>
              <a:latin typeface="Telegram-HPLHS" charset="0"/>
              <a:ea typeface="Telegram-HPLHS" charset="0"/>
              <a:cs typeface="Telegram-HPLHS" charset="0"/>
            </a:endParaRPr>
          </a:p>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enPvD</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wv</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lbqmej</a:t>
            </a:r>
            <a:endParaRPr lang="en-US" sz="4000" dirty="0" smtClean="0">
              <a:latin typeface="Telegram-HPLHS" charset="0"/>
              <a:ea typeface="Telegram-HPLHS" charset="0"/>
              <a:cs typeface="Telegram-HPLHS" charset="0"/>
            </a:endParaRPr>
          </a:p>
          <a:p>
            <a:r>
              <a:rPr lang="en-US" sz="4000" dirty="0" smtClean="0">
                <a:solidFill>
                  <a:srgbClr val="FF0000"/>
                </a:solidFill>
                <a:latin typeface="Telegram-HPLHS" charset="0"/>
                <a:ea typeface="Telegram-HPLHS" charset="0"/>
                <a:cs typeface="Telegram-HPLHS" charset="0"/>
              </a:rPr>
              <a:t>THE A ENT  N  RI A</a:t>
            </a:r>
            <a:r>
              <a:rPr lang="en-US" sz="4000" dirty="0" smtClean="0">
                <a:latin typeface="Telegram-HPLHS" charset="0"/>
                <a:ea typeface="Telegram-HPLHS" charset="0"/>
                <a:cs typeface="Telegram-HPLHS" charset="0"/>
              </a:rPr>
              <a:t> </a:t>
            </a:r>
            <a:endParaRPr lang="en-US" sz="4000" dirty="0">
              <a:latin typeface="Telegram-HPLHS" charset="0"/>
              <a:ea typeface="Telegram-HPLHS" charset="0"/>
              <a:cs typeface="Telegram-HPLHS" charset="0"/>
            </a:endParaRPr>
          </a:p>
        </p:txBody>
      </p:sp>
    </p:spTree>
    <p:extLst>
      <p:ext uri="{BB962C8B-B14F-4D97-AF65-F5344CB8AC3E}">
        <p14:creationId xmlns:p14="http://schemas.microsoft.com/office/powerpoint/2010/main" val="1327736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is looking good!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02540445"/>
              </p:ext>
            </p:extLst>
          </p:nvPr>
        </p:nvGraphicFramePr>
        <p:xfrm>
          <a:off x="838204" y="4434333"/>
          <a:ext cx="10515596" cy="1513840"/>
        </p:xfrm>
        <a:graphic>
          <a:graphicData uri="http://schemas.openxmlformats.org/drawingml/2006/table">
            <a:tbl>
              <a:tblPr>
                <a:tableStyleId>{5C22544A-7EE6-4342-B048-85BDC9FD1C3A}</a:tableStyleId>
              </a:tblPr>
              <a:tblGrid>
                <a:gridCol w="808892"/>
                <a:gridCol w="808892"/>
                <a:gridCol w="808892"/>
                <a:gridCol w="808892"/>
                <a:gridCol w="808892"/>
                <a:gridCol w="756136"/>
                <a:gridCol w="861648"/>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r>
                        <a:rPr lang="en-US" sz="2400" b="0" i="0" u="none" strike="noStrike" dirty="0" smtClean="0">
                          <a:solidFill>
                            <a:schemeClr val="tx1"/>
                          </a:solidFill>
                          <a:effectLst/>
                          <a:latin typeface="Calibri" charset="0"/>
                        </a:rPr>
                        <a:t>E</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X</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P</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1"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O</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Q</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U</a:t>
                      </a:r>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fontAlgn="b"/>
                      <a:r>
                        <a:rPr lang="en-US" sz="2400" b="0" i="0" u="none" strike="noStrike" dirty="0" smtClean="0">
                          <a:solidFill>
                            <a:schemeClr val="tx1"/>
                          </a:solidFill>
                          <a:effectLst/>
                          <a:latin typeface="Calibri" charset="0"/>
                        </a:rPr>
                        <a:t>V</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B</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C</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D</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F</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r>
            </a:tbl>
          </a:graphicData>
        </a:graphic>
      </p:graphicFrame>
      <p:sp>
        <p:nvSpPr>
          <p:cNvPr id="5" name="Rectangle 4"/>
          <p:cNvSpPr/>
          <p:nvPr/>
        </p:nvSpPr>
        <p:spPr>
          <a:xfrm>
            <a:off x="1286933" y="1637243"/>
            <a:ext cx="8890000" cy="2554545"/>
          </a:xfrm>
          <a:prstGeom prst="rect">
            <a:avLst/>
          </a:prstGeom>
        </p:spPr>
        <p:txBody>
          <a:bodyPr wrap="square">
            <a:spAutoFit/>
          </a:bodyPr>
          <a:lstStyle/>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cfxuebqvP</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hqtt</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yqas</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fy</a:t>
            </a:r>
            <a:endParaRPr lang="en-US" sz="4000" dirty="0" smtClean="0">
              <a:latin typeface="Telegram-HPLHS" charset="0"/>
              <a:ea typeface="Telegram-HPLHS" charset="0"/>
              <a:cs typeface="Telegram-HPLHS" charset="0"/>
            </a:endParaRPr>
          </a:p>
          <a:p>
            <a:r>
              <a:rPr lang="en-US" sz="4000" dirty="0">
                <a:solidFill>
                  <a:srgbClr val="FF0000"/>
                </a:solidFill>
                <a:latin typeface="Telegram-HPLHS" charset="0"/>
                <a:ea typeface="Telegram-HPLHS" charset="0"/>
                <a:cs typeface="Telegram-HPLHS" charset="0"/>
              </a:rPr>
              <a:t>THE </a:t>
            </a:r>
            <a:r>
              <a:rPr lang="en-US" sz="4000" dirty="0" smtClean="0">
                <a:solidFill>
                  <a:srgbClr val="FF0000"/>
                </a:solidFill>
                <a:latin typeface="Telegram-HPLHS" charset="0"/>
                <a:ea typeface="Telegram-HPLHS" charset="0"/>
                <a:cs typeface="Telegram-HPLHS" charset="0"/>
              </a:rPr>
              <a:t>SUBMARINE  I    I   U </a:t>
            </a:r>
            <a:endParaRPr lang="en-US" sz="4000" dirty="0">
              <a:solidFill>
                <a:srgbClr val="FF0000"/>
              </a:solidFill>
              <a:latin typeface="Telegram-HPLHS" charset="0"/>
              <a:ea typeface="Telegram-HPLHS" charset="0"/>
              <a:cs typeface="Telegram-HPLHS" charset="0"/>
            </a:endParaRPr>
          </a:p>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enPvD</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wv</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lbqmej</a:t>
            </a:r>
            <a:endParaRPr lang="en-US" sz="4000" dirty="0" smtClean="0">
              <a:latin typeface="Telegram-HPLHS" charset="0"/>
              <a:ea typeface="Telegram-HPLHS" charset="0"/>
              <a:cs typeface="Telegram-HPLHS" charset="0"/>
            </a:endParaRPr>
          </a:p>
          <a:p>
            <a:r>
              <a:rPr lang="en-US" sz="4000" dirty="0" smtClean="0">
                <a:solidFill>
                  <a:srgbClr val="FF0000"/>
                </a:solidFill>
                <a:latin typeface="Telegram-HPLHS" charset="0"/>
                <a:ea typeface="Telegram-HPLHS" charset="0"/>
                <a:cs typeface="Telegram-HPLHS" charset="0"/>
              </a:rPr>
              <a:t>THE A ENT  N  RI A</a:t>
            </a:r>
            <a:r>
              <a:rPr lang="en-US" sz="4000" dirty="0" smtClean="0">
                <a:latin typeface="Telegram-HPLHS" charset="0"/>
                <a:ea typeface="Telegram-HPLHS" charset="0"/>
                <a:cs typeface="Telegram-HPLHS" charset="0"/>
              </a:rPr>
              <a:t> </a:t>
            </a:r>
            <a:endParaRPr lang="en-US" sz="4000" dirty="0">
              <a:latin typeface="Telegram-HPLHS" charset="0"/>
              <a:ea typeface="Telegram-HPLHS" charset="0"/>
              <a:cs typeface="Telegram-HPLHS" charset="0"/>
            </a:endParaRPr>
          </a:p>
        </p:txBody>
      </p:sp>
    </p:spTree>
    <p:extLst>
      <p:ext uri="{BB962C8B-B14F-4D97-AF65-F5344CB8AC3E}">
        <p14:creationId xmlns:p14="http://schemas.microsoft.com/office/powerpoint/2010/main" val="133261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is looking better than good!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17501155"/>
              </p:ext>
            </p:extLst>
          </p:nvPr>
        </p:nvGraphicFramePr>
        <p:xfrm>
          <a:off x="838204" y="4434333"/>
          <a:ext cx="10515596" cy="1513840"/>
        </p:xfrm>
        <a:graphic>
          <a:graphicData uri="http://schemas.openxmlformats.org/drawingml/2006/table">
            <a:tbl>
              <a:tblPr>
                <a:tableStyleId>{5C22544A-7EE6-4342-B048-85BDC9FD1C3A}</a:tableStyleId>
              </a:tblPr>
              <a:tblGrid>
                <a:gridCol w="808892"/>
                <a:gridCol w="808892"/>
                <a:gridCol w="808892"/>
                <a:gridCol w="808892"/>
                <a:gridCol w="808892"/>
                <a:gridCol w="756136"/>
                <a:gridCol w="861648"/>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r>
                        <a:rPr lang="en-US" sz="2400" b="0" i="0" u="none" strike="noStrike" dirty="0" smtClean="0">
                          <a:solidFill>
                            <a:schemeClr val="tx1"/>
                          </a:solidFill>
                          <a:effectLst/>
                          <a:latin typeface="Calibri" charset="0"/>
                        </a:rPr>
                        <a:t>E</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X</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P</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N</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O</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Q</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U</a:t>
                      </a:r>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fontAlgn="b"/>
                      <a:r>
                        <a:rPr lang="en-US" sz="2400" b="0" i="0" u="none" strike="noStrike" dirty="0" smtClean="0">
                          <a:solidFill>
                            <a:schemeClr val="tx1"/>
                          </a:solidFill>
                          <a:effectLst/>
                          <a:latin typeface="Calibri" charset="0"/>
                        </a:rPr>
                        <a:t>V</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B</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C</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D</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F</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r>
            </a:tbl>
          </a:graphicData>
        </a:graphic>
      </p:graphicFrame>
      <p:sp>
        <p:nvSpPr>
          <p:cNvPr id="5" name="Rectangle 4"/>
          <p:cNvSpPr/>
          <p:nvPr/>
        </p:nvSpPr>
        <p:spPr>
          <a:xfrm>
            <a:off x="1286933" y="1637243"/>
            <a:ext cx="8890000" cy="2554545"/>
          </a:xfrm>
          <a:prstGeom prst="rect">
            <a:avLst/>
          </a:prstGeom>
        </p:spPr>
        <p:txBody>
          <a:bodyPr wrap="square">
            <a:spAutoFit/>
          </a:bodyPr>
          <a:lstStyle/>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cfxuebqvP</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hqtt</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yqas</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fy</a:t>
            </a:r>
            <a:endParaRPr lang="en-US" sz="4000" dirty="0" smtClean="0">
              <a:latin typeface="Telegram-HPLHS" charset="0"/>
              <a:ea typeface="Telegram-HPLHS" charset="0"/>
              <a:cs typeface="Telegram-HPLHS" charset="0"/>
            </a:endParaRPr>
          </a:p>
          <a:p>
            <a:r>
              <a:rPr lang="en-US" sz="4000" dirty="0">
                <a:solidFill>
                  <a:srgbClr val="FF0000"/>
                </a:solidFill>
                <a:latin typeface="Telegram-HPLHS" charset="0"/>
                <a:ea typeface="Telegram-HPLHS" charset="0"/>
                <a:cs typeface="Telegram-HPLHS" charset="0"/>
              </a:rPr>
              <a:t>THE </a:t>
            </a:r>
            <a:r>
              <a:rPr lang="en-US" sz="4000" dirty="0" smtClean="0">
                <a:solidFill>
                  <a:srgbClr val="FF0000"/>
                </a:solidFill>
                <a:latin typeface="Telegram-HPLHS" charset="0"/>
                <a:ea typeface="Telegram-HPLHS" charset="0"/>
                <a:cs typeface="Telegram-HPLHS" charset="0"/>
              </a:rPr>
              <a:t>SUBMARINE  I    I   U </a:t>
            </a:r>
            <a:endParaRPr lang="en-US" sz="4000" dirty="0">
              <a:solidFill>
                <a:srgbClr val="FF0000"/>
              </a:solidFill>
              <a:latin typeface="Telegram-HPLHS" charset="0"/>
              <a:ea typeface="Telegram-HPLHS" charset="0"/>
              <a:cs typeface="Telegram-HPLHS" charset="0"/>
            </a:endParaRPr>
          </a:p>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enPvD</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wv</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lbqmej</a:t>
            </a:r>
            <a:endParaRPr lang="en-US" sz="4000" dirty="0" smtClean="0">
              <a:latin typeface="Telegram-HPLHS" charset="0"/>
              <a:ea typeface="Telegram-HPLHS" charset="0"/>
              <a:cs typeface="Telegram-HPLHS" charset="0"/>
            </a:endParaRPr>
          </a:p>
          <a:p>
            <a:r>
              <a:rPr lang="en-US" sz="4000" dirty="0" smtClean="0">
                <a:solidFill>
                  <a:srgbClr val="FF0000"/>
                </a:solidFill>
                <a:latin typeface="Telegram-HPLHS" charset="0"/>
                <a:ea typeface="Telegram-HPLHS" charset="0"/>
                <a:cs typeface="Telegram-HPLHS" charset="0"/>
              </a:rPr>
              <a:t>THE AGENT  N  RI A</a:t>
            </a:r>
            <a:r>
              <a:rPr lang="en-US" sz="4000" dirty="0" smtClean="0">
                <a:latin typeface="Telegram-HPLHS" charset="0"/>
                <a:ea typeface="Telegram-HPLHS" charset="0"/>
                <a:cs typeface="Telegram-HPLHS" charset="0"/>
              </a:rPr>
              <a:t> </a:t>
            </a:r>
            <a:endParaRPr lang="en-US" sz="4000" dirty="0">
              <a:latin typeface="Telegram-HPLHS" charset="0"/>
              <a:ea typeface="Telegram-HPLHS" charset="0"/>
              <a:cs typeface="Telegram-HPLHS" charset="0"/>
            </a:endParaRPr>
          </a:p>
        </p:txBody>
      </p:sp>
    </p:spTree>
    <p:extLst>
      <p:ext uri="{BB962C8B-B14F-4D97-AF65-F5344CB8AC3E}">
        <p14:creationId xmlns:p14="http://schemas.microsoft.com/office/powerpoint/2010/main" val="1518044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is looking excellent!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8243985"/>
              </p:ext>
            </p:extLst>
          </p:nvPr>
        </p:nvGraphicFramePr>
        <p:xfrm>
          <a:off x="838204" y="4434333"/>
          <a:ext cx="10515596" cy="1513840"/>
        </p:xfrm>
        <a:graphic>
          <a:graphicData uri="http://schemas.openxmlformats.org/drawingml/2006/table">
            <a:tbl>
              <a:tblPr>
                <a:tableStyleId>{5C22544A-7EE6-4342-B048-85BDC9FD1C3A}</a:tableStyleId>
              </a:tblPr>
              <a:tblGrid>
                <a:gridCol w="808892"/>
                <a:gridCol w="808892"/>
                <a:gridCol w="808892"/>
                <a:gridCol w="808892"/>
                <a:gridCol w="808892"/>
                <a:gridCol w="756136"/>
                <a:gridCol w="861648"/>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r>
                        <a:rPr lang="en-US" sz="2400" b="0" i="0" u="none" strike="noStrike" dirty="0" smtClean="0">
                          <a:solidFill>
                            <a:schemeClr val="tx1"/>
                          </a:solidFill>
                          <a:effectLst/>
                          <a:latin typeface="Calibri" charset="0"/>
                        </a:rPr>
                        <a:t>E</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X</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P</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N</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O</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Q</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R</a:t>
                      </a:r>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S</a:t>
                      </a:r>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r>
                        <a:rPr lang="cs-CZ" sz="2400" b="0" i="0" u="none" strike="noStrike" dirty="0" smtClean="0">
                          <a:solidFill>
                            <a:schemeClr val="tx1"/>
                          </a:solidFill>
                          <a:effectLst/>
                          <a:latin typeface="Calibri" charset="0"/>
                        </a:rPr>
                        <a:t>T</a:t>
                      </a:r>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U</a:t>
                      </a:r>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fontAlgn="b"/>
                      <a:r>
                        <a:rPr lang="en-US" sz="2400" b="0" i="0" u="none" strike="noStrike" dirty="0" smtClean="0">
                          <a:solidFill>
                            <a:schemeClr val="tx1"/>
                          </a:solidFill>
                          <a:effectLst/>
                          <a:latin typeface="Calibri" charset="0"/>
                        </a:rPr>
                        <a:t>V</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B</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C</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D</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F</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r>
            </a:tbl>
          </a:graphicData>
        </a:graphic>
      </p:graphicFrame>
      <p:sp>
        <p:nvSpPr>
          <p:cNvPr id="5" name="Rectangle 4"/>
          <p:cNvSpPr/>
          <p:nvPr/>
        </p:nvSpPr>
        <p:spPr>
          <a:xfrm>
            <a:off x="1286933" y="1637243"/>
            <a:ext cx="8890000" cy="2554545"/>
          </a:xfrm>
          <a:prstGeom prst="rect">
            <a:avLst/>
          </a:prstGeom>
        </p:spPr>
        <p:txBody>
          <a:bodyPr wrap="square">
            <a:spAutoFit/>
          </a:bodyPr>
          <a:lstStyle/>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cfxuebqvP</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hqtt</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yqas</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fy</a:t>
            </a:r>
            <a:endParaRPr lang="en-US" sz="4000" dirty="0" smtClean="0">
              <a:latin typeface="Telegram-HPLHS" charset="0"/>
              <a:ea typeface="Telegram-HPLHS" charset="0"/>
              <a:cs typeface="Telegram-HPLHS" charset="0"/>
            </a:endParaRPr>
          </a:p>
          <a:p>
            <a:r>
              <a:rPr lang="en-US" sz="4000" dirty="0">
                <a:solidFill>
                  <a:srgbClr val="FF0000"/>
                </a:solidFill>
                <a:latin typeface="Telegram-HPLHS" charset="0"/>
                <a:ea typeface="Telegram-HPLHS" charset="0"/>
                <a:cs typeface="Telegram-HPLHS" charset="0"/>
              </a:rPr>
              <a:t>THE </a:t>
            </a:r>
            <a:r>
              <a:rPr lang="en-US" sz="4000" dirty="0" smtClean="0">
                <a:solidFill>
                  <a:srgbClr val="FF0000"/>
                </a:solidFill>
                <a:latin typeface="Telegram-HPLHS" charset="0"/>
                <a:ea typeface="Telegram-HPLHS" charset="0"/>
                <a:cs typeface="Telegram-HPLHS" charset="0"/>
              </a:rPr>
              <a:t>SUBMARINE  I    I   U </a:t>
            </a:r>
            <a:endParaRPr lang="en-US" sz="4000" dirty="0">
              <a:solidFill>
                <a:srgbClr val="FF0000"/>
              </a:solidFill>
              <a:latin typeface="Telegram-HPLHS" charset="0"/>
              <a:ea typeface="Telegram-HPLHS" charset="0"/>
              <a:cs typeface="Telegram-HPLHS" charset="0"/>
            </a:endParaRPr>
          </a:p>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enPvD</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wv</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lbqmej</a:t>
            </a:r>
            <a:endParaRPr lang="en-US" sz="4000" dirty="0" smtClean="0">
              <a:latin typeface="Telegram-HPLHS" charset="0"/>
              <a:ea typeface="Telegram-HPLHS" charset="0"/>
              <a:cs typeface="Telegram-HPLHS" charset="0"/>
            </a:endParaRPr>
          </a:p>
          <a:p>
            <a:r>
              <a:rPr lang="en-US" sz="4000" dirty="0" smtClean="0">
                <a:solidFill>
                  <a:srgbClr val="FF0000"/>
                </a:solidFill>
                <a:latin typeface="Telegram-HPLHS" charset="0"/>
                <a:ea typeface="Telegram-HPLHS" charset="0"/>
                <a:cs typeface="Telegram-HPLHS" charset="0"/>
              </a:rPr>
              <a:t>THE AGENT  N  RI A</a:t>
            </a:r>
            <a:r>
              <a:rPr lang="en-US" sz="4000" dirty="0" smtClean="0">
                <a:latin typeface="Telegram-HPLHS" charset="0"/>
                <a:ea typeface="Telegram-HPLHS" charset="0"/>
                <a:cs typeface="Telegram-HPLHS" charset="0"/>
              </a:rPr>
              <a:t> </a:t>
            </a:r>
            <a:endParaRPr lang="en-US" sz="4000" dirty="0">
              <a:latin typeface="Telegram-HPLHS" charset="0"/>
              <a:ea typeface="Telegram-HPLHS" charset="0"/>
              <a:cs typeface="Telegram-HPLHS" charset="0"/>
            </a:endParaRPr>
          </a:p>
        </p:txBody>
      </p:sp>
    </p:spTree>
    <p:extLst>
      <p:ext uri="{BB962C8B-B14F-4D97-AF65-F5344CB8AC3E}">
        <p14:creationId xmlns:p14="http://schemas.microsoft.com/office/powerpoint/2010/main" val="214080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Wow we are good at this!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5101346"/>
              </p:ext>
            </p:extLst>
          </p:nvPr>
        </p:nvGraphicFramePr>
        <p:xfrm>
          <a:off x="838204" y="4434333"/>
          <a:ext cx="10515596" cy="1513840"/>
        </p:xfrm>
        <a:graphic>
          <a:graphicData uri="http://schemas.openxmlformats.org/drawingml/2006/table">
            <a:tbl>
              <a:tblPr>
                <a:tableStyleId>{5C22544A-7EE6-4342-B048-85BDC9FD1C3A}</a:tableStyleId>
              </a:tblPr>
              <a:tblGrid>
                <a:gridCol w="808892"/>
                <a:gridCol w="808892"/>
                <a:gridCol w="808892"/>
                <a:gridCol w="808892"/>
                <a:gridCol w="808892"/>
                <a:gridCol w="756136"/>
                <a:gridCol w="861648"/>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r>
                        <a:rPr lang="en-US" sz="2400" b="0" i="0" u="none" strike="noStrike" dirty="0" smtClean="0">
                          <a:solidFill>
                            <a:schemeClr val="tx1"/>
                          </a:solidFill>
                          <a:effectLst/>
                          <a:latin typeface="Calibri" charset="0"/>
                        </a:rPr>
                        <a:t>E</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X</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P</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N</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O</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Q</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R</a:t>
                      </a:r>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S</a:t>
                      </a:r>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r>
                        <a:rPr lang="cs-CZ" sz="2400" b="0" i="0" u="none" strike="noStrike" dirty="0" smtClean="0">
                          <a:solidFill>
                            <a:schemeClr val="tx1"/>
                          </a:solidFill>
                          <a:effectLst/>
                          <a:latin typeface="Calibri" charset="0"/>
                        </a:rPr>
                        <a:t>T</a:t>
                      </a:r>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U</a:t>
                      </a:r>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fontAlgn="b"/>
                      <a:r>
                        <a:rPr lang="en-US" sz="2400" b="0" i="0" u="none" strike="noStrike" dirty="0" smtClean="0">
                          <a:solidFill>
                            <a:schemeClr val="tx1"/>
                          </a:solidFill>
                          <a:effectLst/>
                          <a:latin typeface="Calibri" charset="0"/>
                        </a:rPr>
                        <a:t>V</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B</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C</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D</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F</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r>
            </a:tbl>
          </a:graphicData>
        </a:graphic>
      </p:graphicFrame>
      <p:sp>
        <p:nvSpPr>
          <p:cNvPr id="5" name="Rectangle 4"/>
          <p:cNvSpPr/>
          <p:nvPr/>
        </p:nvSpPr>
        <p:spPr>
          <a:xfrm>
            <a:off x="1286933" y="1637243"/>
            <a:ext cx="8890000" cy="2554545"/>
          </a:xfrm>
          <a:prstGeom prst="rect">
            <a:avLst/>
          </a:prstGeom>
        </p:spPr>
        <p:txBody>
          <a:bodyPr wrap="square">
            <a:spAutoFit/>
          </a:bodyPr>
          <a:lstStyle/>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cfxuebqvP</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hqtt</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yqas</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fy</a:t>
            </a:r>
            <a:endParaRPr lang="en-US" sz="4000" dirty="0" smtClean="0">
              <a:latin typeface="Telegram-HPLHS" charset="0"/>
              <a:ea typeface="Telegram-HPLHS" charset="0"/>
              <a:cs typeface="Telegram-HPLHS" charset="0"/>
            </a:endParaRPr>
          </a:p>
          <a:p>
            <a:r>
              <a:rPr lang="en-US" sz="4000" dirty="0">
                <a:solidFill>
                  <a:srgbClr val="FF0000"/>
                </a:solidFill>
                <a:latin typeface="Telegram-HPLHS" charset="0"/>
                <a:ea typeface="Telegram-HPLHS" charset="0"/>
                <a:cs typeface="Telegram-HPLHS" charset="0"/>
              </a:rPr>
              <a:t>THE </a:t>
            </a:r>
            <a:r>
              <a:rPr lang="en-US" sz="4000" dirty="0" smtClean="0">
                <a:solidFill>
                  <a:srgbClr val="FF0000"/>
                </a:solidFill>
                <a:latin typeface="Telegram-HPLHS" charset="0"/>
                <a:ea typeface="Telegram-HPLHS" charset="0"/>
                <a:cs typeface="Telegram-HPLHS" charset="0"/>
              </a:rPr>
              <a:t>SUBMARINE  ILL  I K U </a:t>
            </a:r>
            <a:endParaRPr lang="en-US" sz="4000" dirty="0">
              <a:solidFill>
                <a:srgbClr val="FF0000"/>
              </a:solidFill>
              <a:latin typeface="Telegram-HPLHS" charset="0"/>
              <a:ea typeface="Telegram-HPLHS" charset="0"/>
              <a:cs typeface="Telegram-HPLHS" charset="0"/>
            </a:endParaRPr>
          </a:p>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enPvD</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wv</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lbqmej</a:t>
            </a:r>
            <a:endParaRPr lang="en-US" sz="4000" dirty="0" smtClean="0">
              <a:latin typeface="Telegram-HPLHS" charset="0"/>
              <a:ea typeface="Telegram-HPLHS" charset="0"/>
              <a:cs typeface="Telegram-HPLHS" charset="0"/>
            </a:endParaRPr>
          </a:p>
          <a:p>
            <a:r>
              <a:rPr lang="en-US" sz="4000" dirty="0" smtClean="0">
                <a:solidFill>
                  <a:srgbClr val="FF0000"/>
                </a:solidFill>
                <a:latin typeface="Telegram-HPLHS" charset="0"/>
                <a:ea typeface="Telegram-HPLHS" charset="0"/>
                <a:cs typeface="Telegram-HPLHS" charset="0"/>
              </a:rPr>
              <a:t>THE AGENT  N  RI A</a:t>
            </a:r>
            <a:r>
              <a:rPr lang="en-US" sz="4000" dirty="0" smtClean="0">
                <a:latin typeface="Telegram-HPLHS" charset="0"/>
                <a:ea typeface="Telegram-HPLHS" charset="0"/>
                <a:cs typeface="Telegram-HPLHS" charset="0"/>
              </a:rPr>
              <a:t> </a:t>
            </a:r>
            <a:endParaRPr lang="en-US" sz="4000" dirty="0">
              <a:latin typeface="Telegram-HPLHS" charset="0"/>
              <a:ea typeface="Telegram-HPLHS" charset="0"/>
              <a:cs typeface="Telegram-HPLHS" charset="0"/>
            </a:endParaRPr>
          </a:p>
        </p:txBody>
      </p:sp>
    </p:spTree>
    <p:extLst>
      <p:ext uri="{BB962C8B-B14F-4D97-AF65-F5344CB8AC3E}">
        <p14:creationId xmlns:p14="http://schemas.microsoft.com/office/powerpoint/2010/main" val="1854213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agent is as good as caught!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30368639"/>
              </p:ext>
            </p:extLst>
          </p:nvPr>
        </p:nvGraphicFramePr>
        <p:xfrm>
          <a:off x="838204" y="4434333"/>
          <a:ext cx="10515596" cy="1513840"/>
        </p:xfrm>
        <a:graphic>
          <a:graphicData uri="http://schemas.openxmlformats.org/drawingml/2006/table">
            <a:tbl>
              <a:tblPr>
                <a:tableStyleId>{5C22544A-7EE6-4342-B048-85BDC9FD1C3A}</a:tableStyleId>
              </a:tblPr>
              <a:tblGrid>
                <a:gridCol w="808892"/>
                <a:gridCol w="808892"/>
                <a:gridCol w="808892"/>
                <a:gridCol w="808892"/>
                <a:gridCol w="808892"/>
                <a:gridCol w="756136"/>
                <a:gridCol w="861648"/>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r>
                        <a:rPr lang="en-US" sz="2400" b="0" i="0" u="none" strike="noStrike" dirty="0" smtClean="0">
                          <a:solidFill>
                            <a:schemeClr val="tx1"/>
                          </a:solidFill>
                          <a:effectLst/>
                          <a:latin typeface="Calibri" charset="0"/>
                        </a:rPr>
                        <a:t>E</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X</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P</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N</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O</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Q</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R</a:t>
                      </a:r>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S</a:t>
                      </a:r>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r>
                        <a:rPr lang="cs-CZ" sz="2400" b="0" i="0" u="none" strike="noStrike" smtClean="0">
                          <a:solidFill>
                            <a:schemeClr val="tx1"/>
                          </a:solidFill>
                          <a:effectLst/>
                          <a:latin typeface="Calibri" charset="0"/>
                        </a:rPr>
                        <a:t>T</a:t>
                      </a:r>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U</a:t>
                      </a:r>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fontAlgn="b"/>
                      <a:r>
                        <a:rPr lang="en-US" sz="2400" b="0" i="0" u="none" strike="noStrike" dirty="0" smtClean="0">
                          <a:solidFill>
                            <a:schemeClr val="tx1"/>
                          </a:solidFill>
                          <a:effectLst/>
                          <a:latin typeface="Calibri" charset="0"/>
                        </a:rPr>
                        <a:t>V</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B</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C</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D</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F</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G</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H</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r>
            </a:tbl>
          </a:graphicData>
        </a:graphic>
      </p:graphicFrame>
      <p:sp>
        <p:nvSpPr>
          <p:cNvPr id="5" name="Rectangle 4"/>
          <p:cNvSpPr/>
          <p:nvPr/>
        </p:nvSpPr>
        <p:spPr>
          <a:xfrm>
            <a:off x="1286933" y="1637243"/>
            <a:ext cx="8890000" cy="2554545"/>
          </a:xfrm>
          <a:prstGeom prst="rect">
            <a:avLst/>
          </a:prstGeom>
        </p:spPr>
        <p:txBody>
          <a:bodyPr wrap="square">
            <a:spAutoFit/>
          </a:bodyPr>
          <a:lstStyle/>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cfxuebqvP</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hqtt</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yqas</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fy</a:t>
            </a:r>
            <a:endParaRPr lang="en-US" sz="4000" dirty="0" smtClean="0">
              <a:latin typeface="Telegram-HPLHS" charset="0"/>
              <a:ea typeface="Telegram-HPLHS" charset="0"/>
              <a:cs typeface="Telegram-HPLHS" charset="0"/>
            </a:endParaRPr>
          </a:p>
          <a:p>
            <a:r>
              <a:rPr lang="en-US" sz="4000" dirty="0">
                <a:solidFill>
                  <a:srgbClr val="FF0000"/>
                </a:solidFill>
                <a:latin typeface="Telegram-HPLHS" charset="0"/>
                <a:ea typeface="Telegram-HPLHS" charset="0"/>
                <a:cs typeface="Telegram-HPLHS" charset="0"/>
              </a:rPr>
              <a:t>THE </a:t>
            </a:r>
            <a:r>
              <a:rPr lang="en-US" sz="4000" dirty="0" smtClean="0">
                <a:solidFill>
                  <a:srgbClr val="FF0000"/>
                </a:solidFill>
                <a:latin typeface="Telegram-HPLHS" charset="0"/>
                <a:ea typeface="Telegram-HPLHS" charset="0"/>
                <a:cs typeface="Telegram-HPLHS" charset="0"/>
              </a:rPr>
              <a:t>SUBMARINE  ILL  I K U </a:t>
            </a:r>
            <a:endParaRPr lang="en-US" sz="4000" dirty="0">
              <a:solidFill>
                <a:srgbClr val="FF0000"/>
              </a:solidFill>
              <a:latin typeface="Telegram-HPLHS" charset="0"/>
              <a:ea typeface="Telegram-HPLHS" charset="0"/>
              <a:cs typeface="Telegram-HPLHS" charset="0"/>
            </a:endParaRPr>
          </a:p>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enPvD</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wv</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lbqmej</a:t>
            </a:r>
            <a:endParaRPr lang="en-US" sz="4000" dirty="0" smtClean="0">
              <a:latin typeface="Telegram-HPLHS" charset="0"/>
              <a:ea typeface="Telegram-HPLHS" charset="0"/>
              <a:cs typeface="Telegram-HPLHS" charset="0"/>
            </a:endParaRPr>
          </a:p>
          <a:p>
            <a:r>
              <a:rPr lang="en-US" sz="4000" dirty="0" smtClean="0">
                <a:solidFill>
                  <a:srgbClr val="FF0000"/>
                </a:solidFill>
                <a:latin typeface="Telegram-HPLHS" charset="0"/>
                <a:ea typeface="Telegram-HPLHS" charset="0"/>
                <a:cs typeface="Telegram-HPLHS" charset="0"/>
              </a:rPr>
              <a:t>THE AGENT  N  RI A</a:t>
            </a:r>
            <a:r>
              <a:rPr lang="en-US" sz="4000" dirty="0" smtClean="0">
                <a:latin typeface="Telegram-HPLHS" charset="0"/>
                <a:ea typeface="Telegram-HPLHS" charset="0"/>
                <a:cs typeface="Telegram-HPLHS" charset="0"/>
              </a:rPr>
              <a:t> </a:t>
            </a:r>
            <a:endParaRPr lang="en-US" sz="4000" dirty="0">
              <a:latin typeface="Telegram-HPLHS" charset="0"/>
              <a:ea typeface="Telegram-HPLHS" charset="0"/>
              <a:cs typeface="Telegram-HPLHS" charset="0"/>
            </a:endParaRPr>
          </a:p>
        </p:txBody>
      </p:sp>
    </p:spTree>
    <p:extLst>
      <p:ext uri="{BB962C8B-B14F-4D97-AF65-F5344CB8AC3E}">
        <p14:creationId xmlns:p14="http://schemas.microsoft.com/office/powerpoint/2010/main" val="559711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Hmm, getting trickier now!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6077155"/>
              </p:ext>
            </p:extLst>
          </p:nvPr>
        </p:nvGraphicFramePr>
        <p:xfrm>
          <a:off x="838204" y="4434333"/>
          <a:ext cx="10515596" cy="1513840"/>
        </p:xfrm>
        <a:graphic>
          <a:graphicData uri="http://schemas.openxmlformats.org/drawingml/2006/table">
            <a:tbl>
              <a:tblPr>
                <a:tableStyleId>{5C22544A-7EE6-4342-B048-85BDC9FD1C3A}</a:tableStyleId>
              </a:tblPr>
              <a:tblGrid>
                <a:gridCol w="808892"/>
                <a:gridCol w="808892"/>
                <a:gridCol w="808892"/>
                <a:gridCol w="808892"/>
                <a:gridCol w="808892"/>
                <a:gridCol w="756136"/>
                <a:gridCol w="861648"/>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r>
                        <a:rPr lang="en-US" sz="2400" b="0" i="0" u="none" strike="noStrike" dirty="0" smtClean="0">
                          <a:solidFill>
                            <a:schemeClr val="tx1"/>
                          </a:solidFill>
                          <a:effectLst/>
                          <a:latin typeface="Calibri" charset="0"/>
                        </a:rPr>
                        <a:t>E</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X</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P</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N</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O</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Q</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R</a:t>
                      </a:r>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S</a:t>
                      </a:r>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r>
                        <a:rPr lang="cs-CZ" sz="2400" b="0" i="0" u="none" strike="noStrike" smtClean="0">
                          <a:solidFill>
                            <a:schemeClr val="tx1"/>
                          </a:solidFill>
                          <a:effectLst/>
                          <a:latin typeface="Calibri" charset="0"/>
                        </a:rPr>
                        <a:t>T</a:t>
                      </a:r>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U</a:t>
                      </a:r>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fontAlgn="b"/>
                      <a:r>
                        <a:rPr lang="en-US" sz="2400" b="0" i="0" u="none" strike="noStrike" dirty="0" smtClean="0">
                          <a:solidFill>
                            <a:schemeClr val="tx1"/>
                          </a:solidFill>
                          <a:effectLst/>
                          <a:latin typeface="Calibri" charset="0"/>
                        </a:rPr>
                        <a:t>V</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B</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C</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D</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F</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G</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H</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r>
            </a:tbl>
          </a:graphicData>
        </a:graphic>
      </p:graphicFrame>
      <p:sp>
        <p:nvSpPr>
          <p:cNvPr id="5" name="Rectangle 4"/>
          <p:cNvSpPr/>
          <p:nvPr/>
        </p:nvSpPr>
        <p:spPr>
          <a:xfrm>
            <a:off x="1286933" y="1637243"/>
            <a:ext cx="8890000" cy="2554545"/>
          </a:xfrm>
          <a:prstGeom prst="rect">
            <a:avLst/>
          </a:prstGeom>
        </p:spPr>
        <p:txBody>
          <a:bodyPr wrap="square">
            <a:spAutoFit/>
          </a:bodyPr>
          <a:lstStyle/>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cfxuebqvP</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hqtt</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yqas</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fy</a:t>
            </a:r>
            <a:endParaRPr lang="en-US" sz="4000" dirty="0" smtClean="0">
              <a:latin typeface="Telegram-HPLHS" charset="0"/>
              <a:ea typeface="Telegram-HPLHS" charset="0"/>
              <a:cs typeface="Telegram-HPLHS" charset="0"/>
            </a:endParaRPr>
          </a:p>
          <a:p>
            <a:r>
              <a:rPr lang="en-US" sz="4000" dirty="0">
                <a:solidFill>
                  <a:srgbClr val="FF0000"/>
                </a:solidFill>
                <a:latin typeface="Telegram-HPLHS" charset="0"/>
                <a:ea typeface="Telegram-HPLHS" charset="0"/>
                <a:cs typeface="Telegram-HPLHS" charset="0"/>
              </a:rPr>
              <a:t>THE </a:t>
            </a:r>
            <a:r>
              <a:rPr lang="en-US" sz="4000" dirty="0" smtClean="0">
                <a:solidFill>
                  <a:srgbClr val="FF0000"/>
                </a:solidFill>
                <a:latin typeface="Telegram-HPLHS" charset="0"/>
                <a:ea typeface="Telegram-HPLHS" charset="0"/>
                <a:cs typeface="Telegram-HPLHS" charset="0"/>
              </a:rPr>
              <a:t>SUBMARINE WILL  I K U </a:t>
            </a:r>
            <a:endParaRPr lang="en-US" sz="4000" dirty="0">
              <a:solidFill>
                <a:srgbClr val="FF0000"/>
              </a:solidFill>
              <a:latin typeface="Telegram-HPLHS" charset="0"/>
              <a:ea typeface="Telegram-HPLHS" charset="0"/>
              <a:cs typeface="Telegram-HPLHS" charset="0"/>
            </a:endParaRPr>
          </a:p>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enPvD</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wv</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lbqmej</a:t>
            </a:r>
            <a:endParaRPr lang="en-US" sz="4000" dirty="0" smtClean="0">
              <a:latin typeface="Telegram-HPLHS" charset="0"/>
              <a:ea typeface="Telegram-HPLHS" charset="0"/>
              <a:cs typeface="Telegram-HPLHS" charset="0"/>
            </a:endParaRPr>
          </a:p>
          <a:p>
            <a:r>
              <a:rPr lang="en-US" sz="4000" dirty="0" smtClean="0">
                <a:solidFill>
                  <a:srgbClr val="FF0000"/>
                </a:solidFill>
                <a:latin typeface="Telegram-HPLHS" charset="0"/>
                <a:ea typeface="Telegram-HPLHS" charset="0"/>
                <a:cs typeface="Telegram-HPLHS" charset="0"/>
              </a:rPr>
              <a:t>THE AGENT  N  RI A</a:t>
            </a:r>
            <a:r>
              <a:rPr lang="en-US" sz="4000" dirty="0" smtClean="0">
                <a:latin typeface="Telegram-HPLHS" charset="0"/>
                <a:ea typeface="Telegram-HPLHS" charset="0"/>
                <a:cs typeface="Telegram-HPLHS" charset="0"/>
              </a:rPr>
              <a:t> </a:t>
            </a:r>
            <a:endParaRPr lang="en-US" sz="4000" dirty="0">
              <a:latin typeface="Telegram-HPLHS" charset="0"/>
              <a:ea typeface="Telegram-HPLHS" charset="0"/>
              <a:cs typeface="Telegram-HPLHS" charset="0"/>
            </a:endParaRPr>
          </a:p>
        </p:txBody>
      </p:sp>
    </p:spTree>
    <p:extLst>
      <p:ext uri="{BB962C8B-B14F-4D97-AF65-F5344CB8AC3E}">
        <p14:creationId xmlns:p14="http://schemas.microsoft.com/office/powerpoint/2010/main" val="2062277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Ah that’s better!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83991565"/>
              </p:ext>
            </p:extLst>
          </p:nvPr>
        </p:nvGraphicFramePr>
        <p:xfrm>
          <a:off x="838204" y="4434333"/>
          <a:ext cx="10515596" cy="1513840"/>
        </p:xfrm>
        <a:graphic>
          <a:graphicData uri="http://schemas.openxmlformats.org/drawingml/2006/table">
            <a:tbl>
              <a:tblPr>
                <a:tableStyleId>{5C22544A-7EE6-4342-B048-85BDC9FD1C3A}</a:tableStyleId>
              </a:tblPr>
              <a:tblGrid>
                <a:gridCol w="808892"/>
                <a:gridCol w="808892"/>
                <a:gridCol w="808892"/>
                <a:gridCol w="808892"/>
                <a:gridCol w="808892"/>
                <a:gridCol w="756136"/>
                <a:gridCol w="861648"/>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r>
                        <a:rPr lang="en-US" sz="2400" b="0" i="0" u="none" strike="noStrike" dirty="0" smtClean="0">
                          <a:solidFill>
                            <a:schemeClr val="tx1"/>
                          </a:solidFill>
                          <a:effectLst/>
                          <a:latin typeface="Calibri" charset="0"/>
                        </a:rPr>
                        <a:t>E</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X</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A</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P</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N</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O</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Q</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R</a:t>
                      </a:r>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S</a:t>
                      </a:r>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r>
                        <a:rPr lang="cs-CZ" sz="2400" b="0" i="0" u="none" strike="noStrike" dirty="0" smtClean="0">
                          <a:solidFill>
                            <a:schemeClr val="tx1"/>
                          </a:solidFill>
                          <a:effectLst/>
                          <a:latin typeface="Calibri" charset="0"/>
                        </a:rPr>
                        <a:t>T</a:t>
                      </a:r>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U</a:t>
                      </a:r>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fontAlgn="b"/>
                      <a:r>
                        <a:rPr lang="en-US" sz="2400" b="0" i="0" u="none" strike="noStrike" dirty="0" smtClean="0">
                          <a:solidFill>
                            <a:schemeClr val="tx1"/>
                          </a:solidFill>
                          <a:effectLst/>
                          <a:latin typeface="Calibri" charset="0"/>
                        </a:rPr>
                        <a:t>V</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Y</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B</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C</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D</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F</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G</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H</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r>
            </a:tbl>
          </a:graphicData>
        </a:graphic>
      </p:graphicFrame>
      <p:sp>
        <p:nvSpPr>
          <p:cNvPr id="5" name="Rectangle 4"/>
          <p:cNvSpPr/>
          <p:nvPr/>
        </p:nvSpPr>
        <p:spPr>
          <a:xfrm>
            <a:off x="1286933" y="1637243"/>
            <a:ext cx="8890000" cy="2554545"/>
          </a:xfrm>
          <a:prstGeom prst="rect">
            <a:avLst/>
          </a:prstGeom>
        </p:spPr>
        <p:txBody>
          <a:bodyPr wrap="square">
            <a:spAutoFit/>
          </a:bodyPr>
          <a:lstStyle/>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cfxuebqvP</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hqtt</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yqas</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fy</a:t>
            </a:r>
            <a:endParaRPr lang="en-US" sz="4000" dirty="0" smtClean="0">
              <a:latin typeface="Telegram-HPLHS" charset="0"/>
              <a:ea typeface="Telegram-HPLHS" charset="0"/>
              <a:cs typeface="Telegram-HPLHS" charset="0"/>
            </a:endParaRPr>
          </a:p>
          <a:p>
            <a:r>
              <a:rPr lang="en-US" sz="4000" dirty="0">
                <a:solidFill>
                  <a:srgbClr val="FF0000"/>
                </a:solidFill>
                <a:latin typeface="Telegram-HPLHS" charset="0"/>
                <a:ea typeface="Telegram-HPLHS" charset="0"/>
                <a:cs typeface="Telegram-HPLHS" charset="0"/>
              </a:rPr>
              <a:t>THE </a:t>
            </a:r>
            <a:r>
              <a:rPr lang="en-US" sz="4000" dirty="0" smtClean="0">
                <a:solidFill>
                  <a:srgbClr val="FF0000"/>
                </a:solidFill>
                <a:latin typeface="Telegram-HPLHS" charset="0"/>
                <a:ea typeface="Telegram-HPLHS" charset="0"/>
                <a:cs typeface="Telegram-HPLHS" charset="0"/>
              </a:rPr>
              <a:t>SUBMARINE WILL PICK UP </a:t>
            </a:r>
            <a:endParaRPr lang="en-US" sz="4000" dirty="0">
              <a:solidFill>
                <a:srgbClr val="FF0000"/>
              </a:solidFill>
              <a:latin typeface="Telegram-HPLHS" charset="0"/>
              <a:ea typeface="Telegram-HPLHS" charset="0"/>
              <a:cs typeface="Telegram-HPLHS" charset="0"/>
            </a:endParaRPr>
          </a:p>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enPvD</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wv</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lbqmej</a:t>
            </a:r>
            <a:endParaRPr lang="en-US" sz="4000" dirty="0" smtClean="0">
              <a:latin typeface="Telegram-HPLHS" charset="0"/>
              <a:ea typeface="Telegram-HPLHS" charset="0"/>
              <a:cs typeface="Telegram-HPLHS" charset="0"/>
            </a:endParaRPr>
          </a:p>
          <a:p>
            <a:r>
              <a:rPr lang="en-US" sz="4000" dirty="0" smtClean="0">
                <a:solidFill>
                  <a:srgbClr val="FF0000"/>
                </a:solidFill>
                <a:latin typeface="Telegram-HPLHS" charset="0"/>
                <a:ea typeface="Telegram-HPLHS" charset="0"/>
                <a:cs typeface="Telegram-HPLHS" charset="0"/>
              </a:rPr>
              <a:t>THE AGENT  N  RI A</a:t>
            </a:r>
            <a:r>
              <a:rPr lang="en-US" sz="4000" dirty="0" smtClean="0">
                <a:latin typeface="Telegram-HPLHS" charset="0"/>
                <a:ea typeface="Telegram-HPLHS" charset="0"/>
                <a:cs typeface="Telegram-HPLHS" charset="0"/>
              </a:rPr>
              <a:t> </a:t>
            </a:r>
            <a:endParaRPr lang="en-US" sz="4000" dirty="0">
              <a:latin typeface="Telegram-HPLHS" charset="0"/>
              <a:ea typeface="Telegram-HPLHS" charset="0"/>
              <a:cs typeface="Telegram-HPLHS" charset="0"/>
            </a:endParaRPr>
          </a:p>
        </p:txBody>
      </p:sp>
    </p:spTree>
    <p:extLst>
      <p:ext uri="{BB962C8B-B14F-4D97-AF65-F5344CB8AC3E}">
        <p14:creationId xmlns:p14="http://schemas.microsoft.com/office/powerpoint/2010/main" val="1574683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Got you now!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28684010"/>
              </p:ext>
            </p:extLst>
          </p:nvPr>
        </p:nvGraphicFramePr>
        <p:xfrm>
          <a:off x="838204" y="4434333"/>
          <a:ext cx="10515596" cy="1513840"/>
        </p:xfrm>
        <a:graphic>
          <a:graphicData uri="http://schemas.openxmlformats.org/drawingml/2006/table">
            <a:tbl>
              <a:tblPr>
                <a:tableStyleId>{5C22544A-7EE6-4342-B048-85BDC9FD1C3A}</a:tableStyleId>
              </a:tblPr>
              <a:tblGrid>
                <a:gridCol w="808892"/>
                <a:gridCol w="808892"/>
                <a:gridCol w="808892"/>
                <a:gridCol w="808892"/>
                <a:gridCol w="808892"/>
                <a:gridCol w="756136"/>
                <a:gridCol w="861648"/>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r>
                        <a:rPr lang="en-US" sz="2400" b="0" i="0" u="none" strike="noStrike" dirty="0" smtClean="0">
                          <a:solidFill>
                            <a:schemeClr val="tx1"/>
                          </a:solidFill>
                          <a:effectLst/>
                          <a:latin typeface="Calibri" charset="0"/>
                        </a:rPr>
                        <a:t>E</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X</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A</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P</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N</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O</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Q</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R</a:t>
                      </a:r>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S</a:t>
                      </a:r>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r>
                        <a:rPr lang="cs-CZ" sz="2400" b="0" i="0" u="none" strike="noStrike" dirty="0" smtClean="0">
                          <a:solidFill>
                            <a:schemeClr val="tx1"/>
                          </a:solidFill>
                          <a:effectLst/>
                          <a:latin typeface="Calibri" charset="0"/>
                        </a:rPr>
                        <a:t>T</a:t>
                      </a:r>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U</a:t>
                      </a:r>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fontAlgn="b"/>
                      <a:r>
                        <a:rPr lang="en-US" sz="2400" b="0" i="0" u="none" strike="noStrike" dirty="0" smtClean="0">
                          <a:solidFill>
                            <a:schemeClr val="tx1"/>
                          </a:solidFill>
                          <a:effectLst/>
                          <a:latin typeface="Calibri" charset="0"/>
                        </a:rPr>
                        <a:t>V</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W</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Y</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B</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C</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D</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F</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G</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H</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rgbClr val="FF0000"/>
                        </a:solidFill>
                        <a:effectLst/>
                        <a:latin typeface="Calibri" charset="0"/>
                      </a:endParaRPr>
                    </a:p>
                  </a:txBody>
                  <a:tcPr marL="12700" marR="12700" marT="12700" marB="0" anchor="b"/>
                </a:tc>
                <a:tc>
                  <a:txBody>
                    <a:bodyPr/>
                    <a:lstStyle/>
                    <a:p>
                      <a:pPr algn="ctr" fontAlgn="b"/>
                      <a:endParaRPr lang="en-US" sz="2400" b="0" i="0" u="none" strike="noStrike" dirty="0">
                        <a:solidFill>
                          <a:srgbClr val="FF0000"/>
                        </a:solidFill>
                        <a:effectLst/>
                        <a:latin typeface="Calibri" charset="0"/>
                      </a:endParaRPr>
                    </a:p>
                  </a:txBody>
                  <a:tcPr marL="12700" marR="12700" marT="12700" marB="0" anchor="b"/>
                </a:tc>
                <a:tc>
                  <a:txBody>
                    <a:bodyPr/>
                    <a:lstStyle/>
                    <a:p>
                      <a:pPr algn="ctr" fontAlgn="b"/>
                      <a:endParaRPr lang="sk-SK" sz="2400" b="0" i="0" u="none" strike="noStrike" dirty="0">
                        <a:solidFill>
                          <a:srgbClr val="FF0000"/>
                        </a:solidFill>
                        <a:effectLst/>
                        <a:latin typeface="Calibri" charset="0"/>
                      </a:endParaRPr>
                    </a:p>
                  </a:txBody>
                  <a:tcPr marL="12700" marR="12700" marT="12700" marB="0" anchor="b"/>
                </a:tc>
              </a:tr>
            </a:tbl>
          </a:graphicData>
        </a:graphic>
      </p:graphicFrame>
      <p:sp>
        <p:nvSpPr>
          <p:cNvPr id="5" name="Rectangle 4"/>
          <p:cNvSpPr/>
          <p:nvPr/>
        </p:nvSpPr>
        <p:spPr>
          <a:xfrm>
            <a:off x="1286933" y="1637243"/>
            <a:ext cx="8890000" cy="2554545"/>
          </a:xfrm>
          <a:prstGeom prst="rect">
            <a:avLst/>
          </a:prstGeom>
        </p:spPr>
        <p:txBody>
          <a:bodyPr wrap="square">
            <a:spAutoFit/>
          </a:bodyPr>
          <a:lstStyle/>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cfxuebqvP</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hqtt</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yqas</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fy</a:t>
            </a:r>
            <a:endParaRPr lang="en-US" sz="4000" dirty="0" smtClean="0">
              <a:latin typeface="Telegram-HPLHS" charset="0"/>
              <a:ea typeface="Telegram-HPLHS" charset="0"/>
              <a:cs typeface="Telegram-HPLHS" charset="0"/>
            </a:endParaRPr>
          </a:p>
          <a:p>
            <a:r>
              <a:rPr lang="en-US" sz="4000" dirty="0">
                <a:solidFill>
                  <a:srgbClr val="FF0000"/>
                </a:solidFill>
                <a:latin typeface="Telegram-HPLHS" charset="0"/>
                <a:ea typeface="Telegram-HPLHS" charset="0"/>
                <a:cs typeface="Telegram-HPLHS" charset="0"/>
              </a:rPr>
              <a:t>THE </a:t>
            </a:r>
            <a:r>
              <a:rPr lang="en-US" sz="4000" dirty="0" smtClean="0">
                <a:solidFill>
                  <a:srgbClr val="FF0000"/>
                </a:solidFill>
                <a:latin typeface="Telegram-HPLHS" charset="0"/>
                <a:ea typeface="Telegram-HPLHS" charset="0"/>
                <a:cs typeface="Telegram-HPLHS" charset="0"/>
              </a:rPr>
              <a:t>SUBMARINE WILL PICK UP </a:t>
            </a:r>
            <a:endParaRPr lang="en-US" sz="4000" dirty="0">
              <a:solidFill>
                <a:srgbClr val="FF0000"/>
              </a:solidFill>
              <a:latin typeface="Telegram-HPLHS" charset="0"/>
              <a:ea typeface="Telegram-HPLHS" charset="0"/>
              <a:cs typeface="Telegram-HPLHS" charset="0"/>
            </a:endParaRPr>
          </a:p>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enPvD</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wv</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lbqmej</a:t>
            </a:r>
            <a:endParaRPr lang="en-US" sz="4000" dirty="0" smtClean="0">
              <a:latin typeface="Telegram-HPLHS" charset="0"/>
              <a:ea typeface="Telegram-HPLHS" charset="0"/>
              <a:cs typeface="Telegram-HPLHS" charset="0"/>
            </a:endParaRPr>
          </a:p>
          <a:p>
            <a:r>
              <a:rPr lang="en-US" sz="4000" dirty="0" smtClean="0">
                <a:solidFill>
                  <a:srgbClr val="FF0000"/>
                </a:solidFill>
                <a:latin typeface="Telegram-HPLHS" charset="0"/>
                <a:ea typeface="Telegram-HPLHS" charset="0"/>
                <a:cs typeface="Telegram-HPLHS" charset="0"/>
              </a:rPr>
              <a:t>THE AGENT ON  RI A</a:t>
            </a:r>
            <a:r>
              <a:rPr lang="en-US" sz="4000" dirty="0" smtClean="0">
                <a:latin typeface="Telegram-HPLHS" charset="0"/>
                <a:ea typeface="Telegram-HPLHS" charset="0"/>
                <a:cs typeface="Telegram-HPLHS" charset="0"/>
              </a:rPr>
              <a:t> </a:t>
            </a:r>
            <a:endParaRPr lang="en-US" sz="4000" dirty="0">
              <a:latin typeface="Telegram-HPLHS" charset="0"/>
              <a:ea typeface="Telegram-HPLHS" charset="0"/>
              <a:cs typeface="Telegram-HPLHS" charset="0"/>
            </a:endParaRPr>
          </a:p>
        </p:txBody>
      </p:sp>
    </p:spTree>
    <p:extLst>
      <p:ext uri="{BB962C8B-B14F-4D97-AF65-F5344CB8AC3E}">
        <p14:creationId xmlns:p14="http://schemas.microsoft.com/office/powerpoint/2010/main" val="1416754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the bag!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56115179"/>
              </p:ext>
            </p:extLst>
          </p:nvPr>
        </p:nvGraphicFramePr>
        <p:xfrm>
          <a:off x="838204" y="4434333"/>
          <a:ext cx="10515596" cy="1513840"/>
        </p:xfrm>
        <a:graphic>
          <a:graphicData uri="http://schemas.openxmlformats.org/drawingml/2006/table">
            <a:tbl>
              <a:tblPr>
                <a:tableStyleId>{5C22544A-7EE6-4342-B048-85BDC9FD1C3A}</a:tableStyleId>
              </a:tblPr>
              <a:tblGrid>
                <a:gridCol w="808892"/>
                <a:gridCol w="808892"/>
                <a:gridCol w="808892"/>
                <a:gridCol w="808892"/>
                <a:gridCol w="808892"/>
                <a:gridCol w="756136"/>
                <a:gridCol w="861648"/>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r>
                        <a:rPr lang="en-US" sz="2400" b="0" i="0" u="none" strike="noStrike" dirty="0" smtClean="0">
                          <a:solidFill>
                            <a:schemeClr val="tx1"/>
                          </a:solidFill>
                          <a:effectLst/>
                          <a:latin typeface="Calibri" charset="0"/>
                        </a:rPr>
                        <a:t>E</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X</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A</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M</a:t>
                      </a:r>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P</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L</a:t>
                      </a:r>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N</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O</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Q</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R</a:t>
                      </a:r>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S</a:t>
                      </a:r>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r>
                        <a:rPr lang="cs-CZ" sz="2400" b="0" i="0" u="none" strike="noStrike" dirty="0" smtClean="0">
                          <a:solidFill>
                            <a:schemeClr val="tx1"/>
                          </a:solidFill>
                          <a:effectLst/>
                          <a:latin typeface="Calibri" charset="0"/>
                        </a:rPr>
                        <a:t>T</a:t>
                      </a:r>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U</a:t>
                      </a:r>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fontAlgn="b"/>
                      <a:r>
                        <a:rPr lang="en-US" sz="2400" b="0" i="0" u="none" strike="noStrike" dirty="0" smtClean="0">
                          <a:solidFill>
                            <a:schemeClr val="tx1"/>
                          </a:solidFill>
                          <a:effectLst/>
                          <a:latin typeface="Calibri" charset="0"/>
                        </a:rPr>
                        <a:t>V</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W</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Y</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B</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C</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D</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F</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G</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H</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J</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r>
            </a:tbl>
          </a:graphicData>
        </a:graphic>
      </p:graphicFrame>
      <p:sp>
        <p:nvSpPr>
          <p:cNvPr id="5" name="Rectangle 4"/>
          <p:cNvSpPr/>
          <p:nvPr/>
        </p:nvSpPr>
        <p:spPr>
          <a:xfrm>
            <a:off x="1286933" y="1637243"/>
            <a:ext cx="8890000" cy="2554545"/>
          </a:xfrm>
          <a:prstGeom prst="rect">
            <a:avLst/>
          </a:prstGeom>
        </p:spPr>
        <p:txBody>
          <a:bodyPr wrap="square">
            <a:spAutoFit/>
          </a:bodyPr>
          <a:lstStyle/>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cfxuebqvP</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hqtt</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yqas</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fy</a:t>
            </a:r>
            <a:endParaRPr lang="en-US" sz="4000" dirty="0" smtClean="0">
              <a:latin typeface="Telegram-HPLHS" charset="0"/>
              <a:ea typeface="Telegram-HPLHS" charset="0"/>
              <a:cs typeface="Telegram-HPLHS" charset="0"/>
            </a:endParaRPr>
          </a:p>
          <a:p>
            <a:r>
              <a:rPr lang="en-US" sz="4000" dirty="0">
                <a:solidFill>
                  <a:srgbClr val="FF0000"/>
                </a:solidFill>
                <a:latin typeface="Telegram-HPLHS" charset="0"/>
                <a:ea typeface="Telegram-HPLHS" charset="0"/>
                <a:cs typeface="Telegram-HPLHS" charset="0"/>
              </a:rPr>
              <a:t>THE </a:t>
            </a:r>
            <a:r>
              <a:rPr lang="en-US" sz="4000" dirty="0" smtClean="0">
                <a:solidFill>
                  <a:srgbClr val="FF0000"/>
                </a:solidFill>
                <a:latin typeface="Telegram-HPLHS" charset="0"/>
                <a:ea typeface="Telegram-HPLHS" charset="0"/>
                <a:cs typeface="Telegram-HPLHS" charset="0"/>
              </a:rPr>
              <a:t>SUBMARINE WILL PICK UP </a:t>
            </a:r>
            <a:endParaRPr lang="en-US" sz="4000" dirty="0">
              <a:solidFill>
                <a:srgbClr val="FF0000"/>
              </a:solidFill>
              <a:latin typeface="Telegram-HPLHS" charset="0"/>
              <a:ea typeface="Telegram-HPLHS" charset="0"/>
              <a:cs typeface="Telegram-HPLHS" charset="0"/>
            </a:endParaRPr>
          </a:p>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enPvD</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wv</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lbqmej</a:t>
            </a:r>
            <a:endParaRPr lang="en-US" sz="4000" dirty="0" smtClean="0">
              <a:latin typeface="Telegram-HPLHS" charset="0"/>
              <a:ea typeface="Telegram-HPLHS" charset="0"/>
              <a:cs typeface="Telegram-HPLHS" charset="0"/>
            </a:endParaRPr>
          </a:p>
          <a:p>
            <a:r>
              <a:rPr lang="en-US" sz="4000" dirty="0" smtClean="0">
                <a:solidFill>
                  <a:srgbClr val="FF0000"/>
                </a:solidFill>
                <a:latin typeface="Telegram-HPLHS" charset="0"/>
                <a:ea typeface="Telegram-HPLHS" charset="0"/>
                <a:cs typeface="Telegram-HPLHS" charset="0"/>
              </a:rPr>
              <a:t>THE AGENT ON FRIDAY</a:t>
            </a:r>
            <a:endParaRPr lang="en-US" sz="4000" dirty="0">
              <a:solidFill>
                <a:srgbClr val="FF0000"/>
              </a:solidFill>
              <a:latin typeface="Telegram-HPLHS" charset="0"/>
              <a:ea typeface="Telegram-HPLHS" charset="0"/>
              <a:cs typeface="Telegram-HPLHS" charset="0"/>
            </a:endParaRPr>
          </a:p>
        </p:txBody>
      </p:sp>
    </p:spTree>
    <p:extLst>
      <p:ext uri="{BB962C8B-B14F-4D97-AF65-F5344CB8AC3E}">
        <p14:creationId xmlns:p14="http://schemas.microsoft.com/office/powerpoint/2010/main" val="734399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1629"/>
            <a:ext cx="10515600" cy="5890436"/>
          </a:xfrm>
        </p:spPr>
        <p:txBody>
          <a:bodyPr>
            <a:normAutofit/>
          </a:bodyPr>
          <a:lstStyle/>
          <a:p>
            <a:r>
              <a:rPr lang="en-US" dirty="0" smtClean="0"/>
              <a:t>While mathematics can provide some very powerful ciphers, the two we have seen</a:t>
            </a:r>
            <a:r>
              <a:rPr lang="en-US" dirty="0"/>
              <a:t> </a:t>
            </a:r>
            <a:r>
              <a:rPr lang="en-US" dirty="0" smtClean="0"/>
              <a:t>are not very strong. </a:t>
            </a:r>
            <a:br>
              <a:rPr lang="en-US" dirty="0" smtClean="0"/>
            </a:br>
            <a:r>
              <a:rPr lang="en-US" dirty="0"/>
              <a:t/>
            </a:r>
            <a:br>
              <a:rPr lang="en-US" dirty="0"/>
            </a:br>
            <a:r>
              <a:rPr lang="en-US" dirty="0" smtClean="0"/>
              <a:t>The problem is the </a:t>
            </a:r>
            <a:r>
              <a:rPr lang="en-US" dirty="0" err="1" smtClean="0"/>
              <a:t>keyspace</a:t>
            </a:r>
            <a:r>
              <a:rPr lang="en-US" dirty="0" smtClean="0"/>
              <a:t>.</a:t>
            </a:r>
            <a:br>
              <a:rPr lang="en-US" dirty="0" smtClean="0"/>
            </a:br>
            <a:r>
              <a:rPr lang="en-US" dirty="0" smtClean="0"/>
              <a:t/>
            </a:r>
            <a:br>
              <a:rPr lang="en-US" dirty="0" smtClean="0"/>
            </a:br>
            <a:r>
              <a:rPr lang="en-US" dirty="0" smtClean="0"/>
              <a:t>There are only 26 keys for the Caesar shift cipher and only 312 keys for the affine shift.</a:t>
            </a:r>
            <a:endParaRPr lang="en-US" dirty="0"/>
          </a:p>
        </p:txBody>
      </p:sp>
    </p:spTree>
    <p:extLst>
      <p:ext uri="{BB962C8B-B14F-4D97-AF65-F5344CB8AC3E}">
        <p14:creationId xmlns:p14="http://schemas.microsoft.com/office/powerpoint/2010/main" val="722396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 are the best!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487351"/>
              </p:ext>
            </p:extLst>
          </p:nvPr>
        </p:nvGraphicFramePr>
        <p:xfrm>
          <a:off x="838204" y="4434333"/>
          <a:ext cx="10515596" cy="1513840"/>
        </p:xfrm>
        <a:graphic>
          <a:graphicData uri="http://schemas.openxmlformats.org/drawingml/2006/table">
            <a:tbl>
              <a:tblPr>
                <a:tableStyleId>{5C22544A-7EE6-4342-B048-85BDC9FD1C3A}</a:tableStyleId>
              </a:tblPr>
              <a:tblGrid>
                <a:gridCol w="808892"/>
                <a:gridCol w="808892"/>
                <a:gridCol w="808892"/>
                <a:gridCol w="808892"/>
                <a:gridCol w="808892"/>
                <a:gridCol w="756136"/>
                <a:gridCol w="861648"/>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r>
                        <a:rPr lang="en-US" sz="2400" b="0" i="0" u="none" strike="noStrike" dirty="0" smtClean="0">
                          <a:solidFill>
                            <a:schemeClr val="tx1"/>
                          </a:solidFill>
                          <a:effectLst/>
                          <a:latin typeface="Calibri" charset="0"/>
                        </a:rPr>
                        <a:t>E</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X</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A</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M</a:t>
                      </a:r>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P</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L</a:t>
                      </a:r>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N</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O</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Q</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R</a:t>
                      </a:r>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S</a:t>
                      </a:r>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r>
                        <a:rPr lang="cs-CZ" sz="2400" b="0" i="0" u="none" strike="noStrike" dirty="0" smtClean="0">
                          <a:solidFill>
                            <a:schemeClr val="tx1"/>
                          </a:solidFill>
                          <a:effectLst/>
                          <a:latin typeface="Calibri" charset="0"/>
                        </a:rPr>
                        <a:t>T</a:t>
                      </a:r>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U</a:t>
                      </a:r>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fontAlgn="b"/>
                      <a:r>
                        <a:rPr lang="en-US" sz="2400" b="0" i="0" u="none" strike="noStrike" dirty="0" smtClean="0">
                          <a:solidFill>
                            <a:schemeClr val="tx1"/>
                          </a:solidFill>
                          <a:effectLst/>
                          <a:latin typeface="Calibri" charset="0"/>
                        </a:rPr>
                        <a:t>V</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W</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Y</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Z</a:t>
                      </a:r>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B</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C</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D</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F</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G</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H</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I</a:t>
                      </a:r>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J</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K</a:t>
                      </a:r>
                      <a:endParaRPr lang="sk-SK" sz="2400" b="0" i="0" u="none" strike="noStrike" dirty="0">
                        <a:solidFill>
                          <a:schemeClr val="tx1"/>
                        </a:solidFill>
                        <a:effectLst/>
                        <a:latin typeface="Calibri" charset="0"/>
                      </a:endParaRPr>
                    </a:p>
                  </a:txBody>
                  <a:tcPr marL="12700" marR="12700" marT="12700" marB="0" anchor="b"/>
                </a:tc>
              </a:tr>
            </a:tbl>
          </a:graphicData>
        </a:graphic>
      </p:graphicFrame>
      <p:sp>
        <p:nvSpPr>
          <p:cNvPr id="5" name="Rectangle 4"/>
          <p:cNvSpPr/>
          <p:nvPr/>
        </p:nvSpPr>
        <p:spPr>
          <a:xfrm>
            <a:off x="1286933" y="1637243"/>
            <a:ext cx="8890000" cy="2554545"/>
          </a:xfrm>
          <a:prstGeom prst="rect">
            <a:avLst/>
          </a:prstGeom>
        </p:spPr>
        <p:txBody>
          <a:bodyPr wrap="square">
            <a:spAutoFit/>
          </a:bodyPr>
          <a:lstStyle/>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cfxuebqvP</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hqtt</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yqas</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fy</a:t>
            </a:r>
            <a:endParaRPr lang="en-US" sz="4000" dirty="0" smtClean="0">
              <a:latin typeface="Telegram-HPLHS" charset="0"/>
              <a:ea typeface="Telegram-HPLHS" charset="0"/>
              <a:cs typeface="Telegram-HPLHS" charset="0"/>
            </a:endParaRPr>
          </a:p>
          <a:p>
            <a:r>
              <a:rPr lang="en-US" sz="4000" dirty="0">
                <a:solidFill>
                  <a:srgbClr val="FF0000"/>
                </a:solidFill>
                <a:latin typeface="Telegram-HPLHS" charset="0"/>
                <a:ea typeface="Telegram-HPLHS" charset="0"/>
                <a:cs typeface="Telegram-HPLHS" charset="0"/>
              </a:rPr>
              <a:t>THE </a:t>
            </a:r>
            <a:r>
              <a:rPr lang="en-US" sz="4000" dirty="0" smtClean="0">
                <a:solidFill>
                  <a:srgbClr val="FF0000"/>
                </a:solidFill>
                <a:latin typeface="Telegram-HPLHS" charset="0"/>
                <a:ea typeface="Telegram-HPLHS" charset="0"/>
                <a:cs typeface="Telegram-HPLHS" charset="0"/>
              </a:rPr>
              <a:t>SUBMARINE WILL PICK UP </a:t>
            </a:r>
            <a:endParaRPr lang="en-US" sz="4000" dirty="0">
              <a:solidFill>
                <a:srgbClr val="FF0000"/>
              </a:solidFill>
              <a:latin typeface="Telegram-HPLHS" charset="0"/>
              <a:ea typeface="Telegram-HPLHS" charset="0"/>
              <a:cs typeface="Telegram-HPLHS" charset="0"/>
            </a:endParaRPr>
          </a:p>
          <a:p>
            <a:r>
              <a:rPr lang="en-US" sz="4000" dirty="0" smtClean="0">
                <a:latin typeface="Telegram-HPLHS" charset="0"/>
                <a:ea typeface="Telegram-HPLHS" charset="0"/>
                <a:cs typeface="Telegram-HPLHS" charset="0"/>
              </a:rPr>
              <a:t>DOP</a:t>
            </a:r>
            <a:r>
              <a:rPr lang="en-US" sz="4000" dirty="0" smtClean="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enPvD</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wv</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lbqmej</a:t>
            </a:r>
            <a:endParaRPr lang="en-US" sz="4000" dirty="0" smtClean="0">
              <a:latin typeface="Telegram-HPLHS" charset="0"/>
              <a:ea typeface="Telegram-HPLHS" charset="0"/>
              <a:cs typeface="Telegram-HPLHS" charset="0"/>
            </a:endParaRPr>
          </a:p>
          <a:p>
            <a:r>
              <a:rPr lang="en-US" sz="4000" dirty="0" smtClean="0">
                <a:solidFill>
                  <a:srgbClr val="FF0000"/>
                </a:solidFill>
                <a:latin typeface="Telegram-HPLHS" charset="0"/>
                <a:ea typeface="Telegram-HPLHS" charset="0"/>
                <a:cs typeface="Telegram-HPLHS" charset="0"/>
              </a:rPr>
              <a:t>THE AGENT ON FRIDAY</a:t>
            </a:r>
            <a:endParaRPr lang="en-US" sz="4000" dirty="0">
              <a:solidFill>
                <a:srgbClr val="FF0000"/>
              </a:solidFill>
              <a:latin typeface="Telegram-HPLHS" charset="0"/>
              <a:ea typeface="Telegram-HPLHS" charset="0"/>
              <a:cs typeface="Telegram-HPLHS" charset="0"/>
            </a:endParaRPr>
          </a:p>
        </p:txBody>
      </p:sp>
    </p:spTree>
    <p:extLst>
      <p:ext uri="{BB962C8B-B14F-4D97-AF65-F5344CB8AC3E}">
        <p14:creationId xmlns:p14="http://schemas.microsoft.com/office/powerpoint/2010/main" val="1580352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787777" y="-304800"/>
            <a:ext cx="18499825" cy="8667750"/>
          </a:xfrm>
        </p:spPr>
      </p:pic>
      <p:sp>
        <p:nvSpPr>
          <p:cNvPr id="5" name="Rounded Rectangular Callout 4"/>
          <p:cNvSpPr/>
          <p:nvPr/>
        </p:nvSpPr>
        <p:spPr>
          <a:xfrm>
            <a:off x="5543550" y="457200"/>
            <a:ext cx="3371850" cy="1676400"/>
          </a:xfrm>
          <a:prstGeom prst="wedgeRoundRectCallout">
            <a:avLst>
              <a:gd name="adj1" fmla="val -58121"/>
              <a:gd name="adj2" fmla="val 9772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smtClean="0"/>
              <a:t>Uh oh!</a:t>
            </a:r>
            <a:endParaRPr lang="en-US" sz="4000" dirty="0"/>
          </a:p>
        </p:txBody>
      </p:sp>
    </p:spTree>
    <p:extLst>
      <p:ext uri="{BB962C8B-B14F-4D97-AF65-F5344CB8AC3E}">
        <p14:creationId xmlns:p14="http://schemas.microsoft.com/office/powerpoint/2010/main" val="183683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long time ago the spies invented a much better system.</a:t>
            </a:r>
            <a:endParaRPr lang="en-US" dirty="0"/>
          </a:p>
        </p:txBody>
      </p:sp>
      <p:sp>
        <p:nvSpPr>
          <p:cNvPr id="3" name="Content Placeholder 2"/>
          <p:cNvSpPr>
            <a:spLocks noGrp="1"/>
          </p:cNvSpPr>
          <p:nvPr>
            <p:ph idx="1"/>
          </p:nvPr>
        </p:nvSpPr>
        <p:spPr>
          <a:xfrm>
            <a:off x="838200" y="1825625"/>
            <a:ext cx="6561667" cy="4744508"/>
          </a:xfrm>
        </p:spPr>
        <p:txBody>
          <a:bodyPr>
            <a:normAutofit lnSpcReduction="10000"/>
          </a:bodyPr>
          <a:lstStyle/>
          <a:p>
            <a:pPr marL="0" indent="0">
              <a:buNone/>
            </a:pPr>
            <a:r>
              <a:rPr lang="en-US" sz="4000" dirty="0" smtClean="0"/>
              <a:t>It had to be:</a:t>
            </a:r>
          </a:p>
          <a:p>
            <a:endParaRPr lang="en-US" sz="4000" dirty="0"/>
          </a:p>
          <a:p>
            <a:r>
              <a:rPr lang="en-US" sz="4000" dirty="0" smtClean="0"/>
              <a:t>Strong </a:t>
            </a:r>
            <a:r>
              <a:rPr lang="mr-IN" sz="4000" dirty="0" smtClean="0"/>
              <a:t>–</a:t>
            </a:r>
            <a:r>
              <a:rPr lang="en-US" sz="4000" dirty="0" smtClean="0"/>
              <a:t> there had to be a lot of different keys.</a:t>
            </a:r>
          </a:p>
          <a:p>
            <a:r>
              <a:rPr lang="en-US" sz="4000" dirty="0" smtClean="0"/>
              <a:t>Memorable </a:t>
            </a:r>
            <a:r>
              <a:rPr lang="en-GB" sz="4000" dirty="0" smtClean="0"/>
              <a:t>and easy to use </a:t>
            </a:r>
            <a:r>
              <a:rPr lang="mr-IN" sz="4000" dirty="0" smtClean="0"/>
              <a:t>–</a:t>
            </a:r>
            <a:r>
              <a:rPr lang="en-GB" sz="4000" dirty="0" smtClean="0"/>
              <a:t> spies work under pressure and they don</a:t>
            </a:r>
            <a:r>
              <a:rPr lang="mr-IN" sz="4000" dirty="0" smtClean="0"/>
              <a:t>’</a:t>
            </a:r>
            <a:r>
              <a:rPr lang="en-GB" sz="4000" dirty="0" smtClean="0"/>
              <a:t>t want to make mistakes.</a:t>
            </a:r>
            <a:endParaRPr lang="en-US" sz="4000" dirty="0"/>
          </a:p>
        </p:txBody>
      </p:sp>
      <p:pic>
        <p:nvPicPr>
          <p:cNvPr id="4" name="Picture 3"/>
          <p:cNvPicPr>
            <a:picLocks noChangeAspect="1"/>
          </p:cNvPicPr>
          <p:nvPr/>
        </p:nvPicPr>
        <p:blipFill>
          <a:blip r:embed="rId2"/>
          <a:stretch>
            <a:fillRect/>
          </a:stretch>
        </p:blipFill>
        <p:spPr>
          <a:xfrm>
            <a:off x="7399867" y="2328334"/>
            <a:ext cx="2540000" cy="2540000"/>
          </a:xfrm>
          <a:prstGeom prst="rect">
            <a:avLst/>
          </a:prstGeom>
        </p:spPr>
      </p:pic>
    </p:spTree>
    <p:extLst>
      <p:ext uri="{BB962C8B-B14F-4D97-AF65-F5344CB8AC3E}">
        <p14:creationId xmlns:p14="http://schemas.microsoft.com/office/powerpoint/2010/main" val="53775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keyword cipher</a:t>
            </a:r>
            <a:endParaRPr lang="en-US" dirty="0"/>
          </a:p>
        </p:txBody>
      </p:sp>
      <p:sp>
        <p:nvSpPr>
          <p:cNvPr id="4" name="TextBox 3"/>
          <p:cNvSpPr txBox="1"/>
          <p:nvPr/>
        </p:nvSpPr>
        <p:spPr>
          <a:xfrm>
            <a:off x="524933" y="1690688"/>
            <a:ext cx="10515599" cy="2862322"/>
          </a:xfrm>
          <a:prstGeom prst="rect">
            <a:avLst/>
          </a:prstGeom>
          <a:noFill/>
        </p:spPr>
        <p:txBody>
          <a:bodyPr wrap="square" rtlCol="0">
            <a:spAutoFit/>
          </a:bodyPr>
          <a:lstStyle/>
          <a:p>
            <a:pPr marL="571500" indent="-571500">
              <a:buFont typeface="Arial" charset="0"/>
              <a:buChar char="•"/>
            </a:pPr>
            <a:r>
              <a:rPr lang="en-US" sz="3600" dirty="0" smtClean="0"/>
              <a:t>The key can be any word or name, or even phrase that you </a:t>
            </a:r>
            <a:r>
              <a:rPr lang="en-US" sz="3600" dirty="0" smtClean="0"/>
              <a:t>choose.</a:t>
            </a:r>
            <a:endParaRPr lang="en-US" sz="3600" dirty="0"/>
          </a:p>
          <a:p>
            <a:pPr marL="571500" indent="-571500">
              <a:buFont typeface="Arial" charset="0"/>
              <a:buChar char="•"/>
            </a:pPr>
            <a:r>
              <a:rPr lang="en-US" sz="3600" dirty="0" smtClean="0"/>
              <a:t>You write it down, missing out repeated </a:t>
            </a:r>
            <a:r>
              <a:rPr lang="en-US" sz="3600" dirty="0" smtClean="0"/>
              <a:t>letters.</a:t>
            </a:r>
            <a:endParaRPr lang="en-US" sz="3600" dirty="0"/>
          </a:p>
          <a:p>
            <a:pPr marL="571500" indent="-571500">
              <a:buFont typeface="Arial" charset="0"/>
              <a:buChar char="•"/>
            </a:pPr>
            <a:r>
              <a:rPr lang="en-US" sz="3600" dirty="0" smtClean="0"/>
              <a:t>Then complete the alphabet in order starting with the first missing </a:t>
            </a:r>
            <a:r>
              <a:rPr lang="en-US" sz="3600" dirty="0" smtClean="0"/>
              <a:t>letter.</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2076538273"/>
              </p:ext>
            </p:extLst>
          </p:nvPr>
        </p:nvGraphicFramePr>
        <p:xfrm>
          <a:off x="364067" y="4622861"/>
          <a:ext cx="10515596" cy="1513840"/>
        </p:xfrm>
        <a:graphic>
          <a:graphicData uri="http://schemas.openxmlformats.org/drawingml/2006/table">
            <a:tbl>
              <a:tblPr>
                <a:tableStyleId>{5C22544A-7EE6-4342-B048-85BDC9FD1C3A}</a:tableStyleId>
              </a:tblPr>
              <a:tblGrid>
                <a:gridCol w="808892"/>
                <a:gridCol w="808892"/>
                <a:gridCol w="808892"/>
                <a:gridCol w="808892"/>
                <a:gridCol w="808892"/>
                <a:gridCol w="808892"/>
                <a:gridCol w="808892"/>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I</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r>
                        <a:rPr lang="en-US" sz="2400" b="0" i="0" u="none" strike="noStrike" dirty="0" smtClean="0">
                          <a:solidFill>
                            <a:schemeClr val="tx1"/>
                          </a:solidFill>
                          <a:effectLst/>
                          <a:latin typeface="Calibri" charset="0"/>
                        </a:rPr>
                        <a:t>E</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X</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A</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M</a:t>
                      </a:r>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P</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L</a:t>
                      </a:r>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N</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O</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Q</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R</a:t>
                      </a:r>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S</a:t>
                      </a:r>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r>
                        <a:rPr lang="cs-CZ" sz="2400" b="0" i="0" u="none" strike="noStrike" dirty="0" smtClean="0">
                          <a:solidFill>
                            <a:schemeClr val="tx1"/>
                          </a:solidFill>
                          <a:effectLst/>
                          <a:latin typeface="Calibri" charset="0"/>
                        </a:rPr>
                        <a:t>T</a:t>
                      </a:r>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U</a:t>
                      </a:r>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rtl="0" fontAlgn="b"/>
                      <a:r>
                        <a:rPr lang="is-IS" sz="2400" b="0" i="0" u="none" strike="noStrike" dirty="0" smtClean="0">
                          <a:solidFill>
                            <a:schemeClr val="tx1"/>
                          </a:solidFill>
                          <a:effectLst/>
                          <a:latin typeface="Calibri" charset="0"/>
                        </a:rPr>
                        <a:t>V</a:t>
                      </a:r>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W</a:t>
                      </a:r>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Y</a:t>
                      </a:r>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sk-SK" sz="2400" b="0" i="0" u="none" strike="noStrike" dirty="0" smtClean="0">
                          <a:solidFill>
                            <a:schemeClr val="tx1"/>
                          </a:solidFill>
                          <a:effectLst/>
                          <a:latin typeface="Calibri" charset="0"/>
                        </a:rPr>
                        <a:t>Z</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B</a:t>
                      </a:r>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C</a:t>
                      </a:r>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D</a:t>
                      </a:r>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r>
                        <a:rPr lang="en-GB" sz="2400" b="0" i="0" u="none" strike="noStrike" dirty="0" smtClean="0">
                          <a:solidFill>
                            <a:schemeClr val="tx1"/>
                          </a:solidFill>
                          <a:effectLst/>
                          <a:latin typeface="Calibri" charset="0"/>
                        </a:rPr>
                        <a:t>F</a:t>
                      </a:r>
                      <a:endParaRPr lang="ru-RU"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G</a:t>
                      </a:r>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sk-SK" sz="2400" b="0" i="0" u="none" strike="noStrike" dirty="0" smtClean="0">
                          <a:solidFill>
                            <a:schemeClr val="tx1"/>
                          </a:solidFill>
                          <a:effectLst/>
                          <a:latin typeface="Calibri" charset="0"/>
                        </a:rPr>
                        <a:t>H</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I</a:t>
                      </a:r>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r>
                        <a:rPr lang="sk-SK" sz="2400" b="0" i="0" u="none" strike="noStrike" dirty="0" smtClean="0">
                          <a:solidFill>
                            <a:schemeClr val="tx1"/>
                          </a:solidFill>
                          <a:effectLst/>
                          <a:latin typeface="Calibri" charset="0"/>
                        </a:rPr>
                        <a:t>J</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K</a:t>
                      </a:r>
                      <a:endParaRPr lang="is-IS" sz="2400" b="0" i="0" u="none" strike="noStrike" dirty="0">
                        <a:solidFill>
                          <a:schemeClr val="tx1"/>
                        </a:solidFill>
                        <a:effectLst/>
                        <a:latin typeface="Calibri" charset="0"/>
                      </a:endParaRPr>
                    </a:p>
                  </a:txBody>
                  <a:tcPr marL="12700" marR="12700" marT="12700" marB="0" anchor="b"/>
                </a:tc>
              </a:tr>
            </a:tbl>
          </a:graphicData>
        </a:graphic>
      </p:graphicFrame>
    </p:spTree>
    <p:extLst>
      <p:ext uri="{BB962C8B-B14F-4D97-AF65-F5344CB8AC3E}">
        <p14:creationId xmlns:p14="http://schemas.microsoft.com/office/powerpoint/2010/main" val="1085858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we just encrypt the message one letter at a </a:t>
            </a:r>
            <a:r>
              <a:rPr lang="en-US" dirty="0" smtClean="0"/>
              <a:t>time.</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solidFill>
                  <a:srgbClr val="FF0000"/>
                </a:solidFill>
                <a:latin typeface="Telegram-HPLHS" charset="0"/>
                <a:ea typeface="Telegram-HPLHS" charset="0"/>
                <a:cs typeface="Telegram-HPLHS" charset="0"/>
              </a:rPr>
              <a:t>The submarine will pick up the agent on Friday</a:t>
            </a:r>
          </a:p>
          <a:p>
            <a:pPr marL="0" indent="0">
              <a:buNone/>
            </a:pPr>
            <a:endParaRPr lang="en-US" sz="4000" dirty="0" smtClean="0">
              <a:latin typeface="Telegram-HPLHS" charset="0"/>
              <a:ea typeface="Telegram-HPLHS" charset="0"/>
              <a:cs typeface="Telegram-HPLHS" charset="0"/>
            </a:endParaRPr>
          </a:p>
          <a:p>
            <a:pPr marL="0" indent="0">
              <a:buNone/>
            </a:pPr>
            <a:r>
              <a:rPr lang="en-US" sz="4000" dirty="0" err="1">
                <a:latin typeface="Telegram-HPLHS" charset="0"/>
                <a:ea typeface="Telegram-HPLHS" charset="0"/>
                <a:cs typeface="Telegram-HPLHS" charset="0"/>
              </a:rPr>
              <a:t>dop</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cfxuebqvp</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hqtt</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yqas</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fy</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dop</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enpvd</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wv</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lbqmej</a:t>
            </a:r>
            <a:endParaRPr lang="en-US" sz="4000" dirty="0" smtClean="0">
              <a:latin typeface="Telegram-HPLHS" charset="0"/>
              <a:ea typeface="Telegram-HPLHS" charset="0"/>
              <a:cs typeface="Telegram-HPLHS" charset="0"/>
            </a:endParaRPr>
          </a:p>
          <a:p>
            <a:pPr marL="0" indent="0">
              <a:buNone/>
            </a:pPr>
            <a:endParaRPr lang="en-US" sz="4000" dirty="0" smtClean="0"/>
          </a:p>
          <a:p>
            <a:pPr marL="0" indent="0">
              <a:buNone/>
            </a:pPr>
            <a:endParaRPr lang="en-US" sz="4000" dirty="0"/>
          </a:p>
        </p:txBody>
      </p:sp>
    </p:spTree>
    <p:extLst>
      <p:ext uri="{BB962C8B-B14F-4D97-AF65-F5344CB8AC3E}">
        <p14:creationId xmlns:p14="http://schemas.microsoft.com/office/powerpoint/2010/main" val="104391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Leaving the word structure intact like this does weaken the cipher as we saw in the earlier </a:t>
            </a:r>
            <a:r>
              <a:rPr lang="en-US" dirty="0" smtClean="0"/>
              <a:t>lessons.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4000" dirty="0" smtClean="0">
                <a:latin typeface="+mj-lt"/>
              </a:rPr>
              <a:t>We can try guessing that DOP stands for </a:t>
            </a:r>
            <a:r>
              <a:rPr lang="en-US" sz="4000" dirty="0" smtClean="0">
                <a:solidFill>
                  <a:srgbClr val="FF0000"/>
                </a:solidFill>
                <a:latin typeface="+mj-lt"/>
              </a:rPr>
              <a:t>THE</a:t>
            </a:r>
            <a:r>
              <a:rPr lang="en-US" sz="4000" dirty="0" smtClean="0">
                <a:latin typeface="+mj-lt"/>
              </a:rPr>
              <a:t>.</a:t>
            </a:r>
            <a:endParaRPr lang="en-US" sz="4000" dirty="0" smtClean="0">
              <a:latin typeface="+mj-lt"/>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4000" dirty="0" smtClean="0"/>
          </a:p>
          <a:p>
            <a:pPr marL="0" indent="0">
              <a:lnSpc>
                <a:spcPct val="100000"/>
              </a:lnSpc>
              <a:spcBef>
                <a:spcPts val="0"/>
              </a:spcBef>
              <a:buNone/>
            </a:pPr>
            <a:r>
              <a:rPr lang="en-US" sz="4000" dirty="0" err="1">
                <a:solidFill>
                  <a:schemeClr val="accent6">
                    <a:lumMod val="75000"/>
                  </a:schemeClr>
                </a:solidFill>
                <a:latin typeface="Telegram-HPLHS" charset="0"/>
                <a:ea typeface="Telegram-HPLHS" charset="0"/>
                <a:cs typeface="Telegram-HPLHS" charset="0"/>
              </a:rPr>
              <a:t>dop</a:t>
            </a:r>
            <a:r>
              <a:rPr lang="en-US" sz="4000" dirty="0">
                <a:solidFill>
                  <a:srgbClr val="FF0000"/>
                </a:solidFill>
                <a:latin typeface="Telegram-HPLHS" charset="0"/>
                <a:ea typeface="Telegram-HPLHS" charset="0"/>
                <a:cs typeface="Telegram-HPLHS" charset="0"/>
              </a:rPr>
              <a:t> </a:t>
            </a:r>
            <a:r>
              <a:rPr lang="en-US" sz="4000" dirty="0" err="1">
                <a:latin typeface="Telegram-HPLHS" charset="0"/>
                <a:ea typeface="Telegram-HPLHS" charset="0"/>
                <a:cs typeface="Telegram-HPLHS" charset="0"/>
              </a:rPr>
              <a:t>cfxuebqvp</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hqtt</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yqas</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fy</a:t>
            </a:r>
            <a:r>
              <a:rPr lang="en-US" sz="4000" dirty="0">
                <a:latin typeface="Telegram-HPLHS" charset="0"/>
                <a:ea typeface="Telegram-HPLHS" charset="0"/>
                <a:cs typeface="Telegram-HPLHS" charset="0"/>
              </a:rPr>
              <a:t> </a:t>
            </a:r>
            <a:r>
              <a:rPr lang="en-US" sz="4000" dirty="0" err="1">
                <a:solidFill>
                  <a:schemeClr val="accent6">
                    <a:lumMod val="75000"/>
                  </a:schemeClr>
                </a:solidFill>
                <a:latin typeface="Telegram-HPLHS" charset="0"/>
                <a:ea typeface="Telegram-HPLHS" charset="0"/>
                <a:cs typeface="Telegram-HPLHS" charset="0"/>
              </a:rPr>
              <a:t>dop</a:t>
            </a:r>
            <a:r>
              <a:rPr lang="en-US" sz="4000" dirty="0">
                <a:solidFill>
                  <a:srgbClr val="FF0000"/>
                </a:solidFill>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enpvT</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wv</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lbqmej</a:t>
            </a:r>
            <a:endParaRPr lang="en-US" sz="4000" dirty="0">
              <a:latin typeface="Telegram-HPLHS" charset="0"/>
              <a:ea typeface="Telegram-HPLHS" charset="0"/>
              <a:cs typeface="Telegram-HPLH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3357268"/>
              </p:ext>
            </p:extLst>
          </p:nvPr>
        </p:nvGraphicFramePr>
        <p:xfrm>
          <a:off x="838200" y="4521261"/>
          <a:ext cx="10515596" cy="1513840"/>
        </p:xfrm>
        <a:graphic>
          <a:graphicData uri="http://schemas.openxmlformats.org/drawingml/2006/table">
            <a:tbl>
              <a:tblPr>
                <a:tableStyleId>{5C22544A-7EE6-4342-B048-85BDC9FD1C3A}</a:tableStyleId>
              </a:tblPr>
              <a:tblGrid>
                <a:gridCol w="808892"/>
                <a:gridCol w="808892"/>
                <a:gridCol w="808892"/>
                <a:gridCol w="808892"/>
                <a:gridCol w="808892"/>
                <a:gridCol w="808892"/>
                <a:gridCol w="808892"/>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P</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1"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O</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D</a:t>
                      </a:r>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ru-RU" sz="2400" b="0" i="0" u="none" strike="noStrike" dirty="0">
                        <a:solidFill>
                          <a:schemeClr val="tx1"/>
                        </a:solidFill>
                        <a:effectLst/>
                        <a:latin typeface="Calibri" charset="0"/>
                      </a:endParaRPr>
                    </a:p>
                  </a:txBody>
                  <a:tcPr marL="12700" marR="12700" marT="12700" marB="0" anchor="b"/>
                </a:tc>
                <a:tc>
                  <a:txBody>
                    <a:bodyPr/>
                    <a:lstStyle/>
                    <a:p>
                      <a:pPr algn="ctr" rtl="0"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r>
            </a:tbl>
          </a:graphicData>
        </a:graphic>
      </p:graphicFrame>
    </p:spTree>
    <p:extLst>
      <p:ext uri="{BB962C8B-B14F-4D97-AF65-F5344CB8AC3E}">
        <p14:creationId xmlns:p14="http://schemas.microsoft.com/office/powerpoint/2010/main" val="85983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that really </a:t>
            </a:r>
            <a:r>
              <a:rPr lang="en-US" dirty="0" err="1" smtClean="0"/>
              <a:t>doesn</a:t>
            </a:r>
            <a:r>
              <a:rPr lang="mr-IN" dirty="0" smtClean="0"/>
              <a:t>’</a:t>
            </a:r>
            <a:r>
              <a:rPr lang="en-US" dirty="0" smtClean="0"/>
              <a:t>t get us very far!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01500941"/>
              </p:ext>
            </p:extLst>
          </p:nvPr>
        </p:nvGraphicFramePr>
        <p:xfrm>
          <a:off x="838204" y="3132728"/>
          <a:ext cx="10515596" cy="1513840"/>
        </p:xfrm>
        <a:graphic>
          <a:graphicData uri="http://schemas.openxmlformats.org/drawingml/2006/table">
            <a:tbl>
              <a:tblPr>
                <a:tableStyleId>{5C22544A-7EE6-4342-B048-85BDC9FD1C3A}</a:tableStyleId>
              </a:tblPr>
              <a:tblGrid>
                <a:gridCol w="808892"/>
                <a:gridCol w="808892"/>
                <a:gridCol w="808892"/>
                <a:gridCol w="808892"/>
                <a:gridCol w="808892"/>
                <a:gridCol w="808892"/>
                <a:gridCol w="808892"/>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r>
                        <a:rPr lang="en-US" sz="2400" b="0" i="0" u="none" strike="noStrike" dirty="0" smtClean="0">
                          <a:solidFill>
                            <a:schemeClr val="tx1"/>
                          </a:solidFill>
                          <a:effectLst/>
                          <a:latin typeface="Calibri" charset="0"/>
                        </a:rPr>
                        <a:t>?</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a:t>
                      </a:r>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P</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a:t>
                      </a:r>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O</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a:t>
                      </a:r>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a:t>
                      </a:r>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r>
                        <a:rPr lang="cs-CZ" sz="2400" b="0" i="0" u="none" strike="noStrike" dirty="0" smtClean="0">
                          <a:solidFill>
                            <a:schemeClr val="tx1"/>
                          </a:solidFill>
                          <a:effectLst/>
                          <a:latin typeface="Calibri" charset="0"/>
                        </a:rPr>
                        <a:t>?</a:t>
                      </a:r>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a:t>
                      </a:r>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fontAlgn="b"/>
                      <a:r>
                        <a:rPr lang="en-US" sz="2400" b="0" i="0" u="none" strike="noStrike" dirty="0" smtClean="0">
                          <a:solidFill>
                            <a:schemeClr val="tx1"/>
                          </a:solidFill>
                          <a:effectLst/>
                          <a:latin typeface="Calibri" charset="0"/>
                        </a:rPr>
                        <a:t>?</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a:t>
                      </a:r>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D</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a:t>
                      </a:r>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P</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a:t>
                      </a:r>
                      <a:endParaRPr lang="sk-SK" sz="2400" b="0" i="0" u="none" strike="noStrike" dirty="0">
                        <a:solidFill>
                          <a:schemeClr val="tx1"/>
                        </a:solidFill>
                        <a:effectLst/>
                        <a:latin typeface="Calibri" charset="0"/>
                      </a:endParaRPr>
                    </a:p>
                  </a:txBody>
                  <a:tcPr marL="12700" marR="12700" marT="12700" marB="0" anchor="b"/>
                </a:tc>
              </a:tr>
            </a:tbl>
          </a:graphicData>
        </a:graphic>
      </p:graphicFrame>
      <p:sp>
        <p:nvSpPr>
          <p:cNvPr id="5" name="Rectangle 4"/>
          <p:cNvSpPr/>
          <p:nvPr/>
        </p:nvSpPr>
        <p:spPr>
          <a:xfrm>
            <a:off x="1286933" y="1637243"/>
            <a:ext cx="8890000" cy="1323439"/>
          </a:xfrm>
          <a:prstGeom prst="rect">
            <a:avLst/>
          </a:prstGeom>
        </p:spPr>
        <p:txBody>
          <a:bodyPr wrap="square">
            <a:spAutoFit/>
          </a:bodyPr>
          <a:lstStyle/>
          <a:p>
            <a:r>
              <a:rPr lang="en-US" sz="4000" dirty="0" smtClean="0">
                <a:solidFill>
                  <a:srgbClr val="FF0000"/>
                </a:solidFill>
                <a:latin typeface="Telegram-HPLHS" charset="0"/>
                <a:ea typeface="Telegram-HPLHS" charset="0"/>
                <a:cs typeface="Telegram-HPLHS" charset="0"/>
              </a:rPr>
              <a:t>THE </a:t>
            </a:r>
            <a:r>
              <a:rPr lang="en-US" sz="4000" dirty="0" err="1" smtClean="0">
                <a:latin typeface="Telegram-HPLHS" charset="0"/>
                <a:ea typeface="Telegram-HPLHS" charset="0"/>
                <a:cs typeface="Telegram-HPLHS" charset="0"/>
              </a:rPr>
              <a:t>cfxuebqv</a:t>
            </a:r>
            <a:r>
              <a:rPr lang="en-US" sz="4000" dirty="0" err="1" smtClean="0">
                <a:solidFill>
                  <a:srgbClr val="FF0000"/>
                </a:solidFill>
                <a:latin typeface="Telegram-HPLHS" charset="0"/>
                <a:ea typeface="Telegram-HPLHS" charset="0"/>
                <a:cs typeface="Telegram-HPLHS" charset="0"/>
              </a:rPr>
              <a:t>E</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hqtt</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yqas</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fy</a:t>
            </a:r>
            <a:r>
              <a:rPr lang="en-US" sz="4000" dirty="0">
                <a:latin typeface="Telegram-HPLHS" charset="0"/>
                <a:ea typeface="Telegram-HPLHS" charset="0"/>
                <a:cs typeface="Telegram-HPLHS" charset="0"/>
              </a:rPr>
              <a:t> </a:t>
            </a:r>
            <a:r>
              <a:rPr lang="en-US" sz="4000" dirty="0" smtClean="0">
                <a:solidFill>
                  <a:srgbClr val="FF0000"/>
                </a:solidFill>
                <a:latin typeface="Telegram-HPLHS" charset="0"/>
                <a:ea typeface="Telegram-HPLHS" charset="0"/>
                <a:cs typeface="Telegram-HPLHS" charset="0"/>
              </a:rPr>
              <a:t>THE </a:t>
            </a:r>
            <a:r>
              <a:rPr lang="en-US" sz="4000" dirty="0" err="1" smtClean="0">
                <a:latin typeface="Telegram-HPLHS" charset="0"/>
                <a:ea typeface="Telegram-HPLHS" charset="0"/>
                <a:cs typeface="Telegram-HPLHS" charset="0"/>
              </a:rPr>
              <a:t>en</a:t>
            </a:r>
            <a:r>
              <a:rPr lang="en-US" sz="4000" dirty="0" err="1" smtClean="0">
                <a:solidFill>
                  <a:srgbClr val="FF0000"/>
                </a:solidFill>
                <a:latin typeface="Telegram-HPLHS" charset="0"/>
                <a:ea typeface="Telegram-HPLHS" charset="0"/>
                <a:cs typeface="Telegram-HPLHS" charset="0"/>
              </a:rPr>
              <a:t>E</a:t>
            </a:r>
            <a:r>
              <a:rPr lang="en-US" sz="4000" dirty="0" err="1" smtClean="0">
                <a:latin typeface="Telegram-HPLHS" charset="0"/>
                <a:ea typeface="Telegram-HPLHS" charset="0"/>
                <a:cs typeface="Telegram-HPLHS" charset="0"/>
              </a:rPr>
              <a:t>v</a:t>
            </a:r>
            <a:r>
              <a:rPr lang="en-US" sz="4000" dirty="0" err="1" smtClean="0">
                <a:solidFill>
                  <a:srgbClr val="FF0000"/>
                </a:solidFill>
                <a:latin typeface="Telegram-HPLHS" charset="0"/>
                <a:ea typeface="Telegram-HPLHS" charset="0"/>
                <a:cs typeface="Telegram-HPLHS" charset="0"/>
              </a:rPr>
              <a:t>T</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wv</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lbqmej</a:t>
            </a:r>
            <a:endParaRPr lang="en-US" sz="4000" dirty="0">
              <a:latin typeface="Telegram-HPLHS" charset="0"/>
              <a:ea typeface="Telegram-HPLHS" charset="0"/>
              <a:cs typeface="Telegram-HPLHS" charset="0"/>
            </a:endParaRPr>
          </a:p>
        </p:txBody>
      </p:sp>
    </p:spTree>
    <p:extLst>
      <p:ext uri="{BB962C8B-B14F-4D97-AF65-F5344CB8AC3E}">
        <p14:creationId xmlns:p14="http://schemas.microsoft.com/office/powerpoint/2010/main" val="121912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CRIB can be enormous </a:t>
            </a:r>
            <a:r>
              <a:rPr lang="en-GB" dirty="0" smtClean="0"/>
              <a:t>help.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96225237"/>
              </p:ext>
            </p:extLst>
          </p:nvPr>
        </p:nvGraphicFramePr>
        <p:xfrm>
          <a:off x="838204" y="3132728"/>
          <a:ext cx="10515596" cy="1513840"/>
        </p:xfrm>
        <a:graphic>
          <a:graphicData uri="http://schemas.openxmlformats.org/drawingml/2006/table">
            <a:tbl>
              <a:tblPr>
                <a:tableStyleId>{5C22544A-7EE6-4342-B048-85BDC9FD1C3A}</a:tableStyleId>
              </a:tblPr>
              <a:tblGrid>
                <a:gridCol w="808892"/>
                <a:gridCol w="808892"/>
                <a:gridCol w="808892"/>
                <a:gridCol w="808892"/>
                <a:gridCol w="808892"/>
                <a:gridCol w="808892"/>
                <a:gridCol w="808892"/>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r>
                        <a:rPr lang="en-US" sz="2400" b="0" i="0" u="none" strike="noStrike" dirty="0" smtClean="0">
                          <a:solidFill>
                            <a:schemeClr val="tx1"/>
                          </a:solidFill>
                          <a:effectLst/>
                          <a:latin typeface="Calibri" charset="0"/>
                        </a:rPr>
                        <a:t>?</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a:t>
                      </a:r>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P</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a:t>
                      </a:r>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O</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a:t>
                      </a:r>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a:t>
                      </a:r>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r>
                        <a:rPr lang="cs-CZ" sz="2400" b="0" i="0" u="none" strike="noStrike" dirty="0" smtClean="0">
                          <a:solidFill>
                            <a:schemeClr val="tx1"/>
                          </a:solidFill>
                          <a:effectLst/>
                          <a:latin typeface="Calibri" charset="0"/>
                        </a:rPr>
                        <a:t>?</a:t>
                      </a:r>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a:t>
                      </a:r>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fontAlgn="b"/>
                      <a:r>
                        <a:rPr lang="en-US" sz="2400" b="0" i="0" u="none" strike="noStrike" dirty="0" smtClean="0">
                          <a:solidFill>
                            <a:schemeClr val="tx1"/>
                          </a:solidFill>
                          <a:effectLst/>
                          <a:latin typeface="Calibri" charset="0"/>
                        </a:rPr>
                        <a:t>?</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a:t>
                      </a:r>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D</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r>
                        <a:rPr lang="is-IS" sz="2400" b="0" i="0" u="none" strike="noStrike" dirty="0" smtClean="0">
                          <a:solidFill>
                            <a:schemeClr val="tx1"/>
                          </a:solidFill>
                          <a:effectLst/>
                          <a:latin typeface="Calibri" charset="0"/>
                        </a:rPr>
                        <a:t>?</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a:t>
                      </a:r>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a:t>
                      </a:r>
                      <a:endParaRPr lang="sk-SK" sz="2400" b="0" i="0" u="none" strike="noStrike" dirty="0">
                        <a:solidFill>
                          <a:schemeClr val="tx1"/>
                        </a:solidFill>
                        <a:effectLst/>
                        <a:latin typeface="Calibri" charset="0"/>
                      </a:endParaRPr>
                    </a:p>
                  </a:txBody>
                  <a:tcPr marL="12700" marR="12700" marT="12700" marB="0" anchor="b"/>
                </a:tc>
              </a:tr>
            </a:tbl>
          </a:graphicData>
        </a:graphic>
      </p:graphicFrame>
      <p:sp>
        <p:nvSpPr>
          <p:cNvPr id="5" name="Rectangle 4"/>
          <p:cNvSpPr/>
          <p:nvPr/>
        </p:nvSpPr>
        <p:spPr>
          <a:xfrm>
            <a:off x="1286933" y="1637243"/>
            <a:ext cx="8890000" cy="1323439"/>
          </a:xfrm>
          <a:prstGeom prst="rect">
            <a:avLst/>
          </a:prstGeom>
        </p:spPr>
        <p:txBody>
          <a:bodyPr wrap="square">
            <a:spAutoFit/>
          </a:bodyPr>
          <a:lstStyle/>
          <a:p>
            <a:r>
              <a:rPr lang="en-US" sz="4000" dirty="0" smtClean="0">
                <a:solidFill>
                  <a:srgbClr val="FF0000"/>
                </a:solidFill>
                <a:latin typeface="Telegram-HPLHS" charset="0"/>
                <a:ea typeface="Telegram-HPLHS" charset="0"/>
                <a:cs typeface="Telegram-HPLHS" charset="0"/>
              </a:rPr>
              <a:t>THE </a:t>
            </a:r>
            <a:r>
              <a:rPr lang="en-US" sz="4000" dirty="0" err="1" smtClean="0">
                <a:latin typeface="Telegram-HPLHS" charset="0"/>
                <a:ea typeface="Telegram-HPLHS" charset="0"/>
                <a:cs typeface="Telegram-HPLHS" charset="0"/>
              </a:rPr>
              <a:t>cfxuebqv</a:t>
            </a:r>
            <a:r>
              <a:rPr lang="en-US" sz="4000" dirty="0" err="1" smtClean="0">
                <a:solidFill>
                  <a:srgbClr val="FF0000"/>
                </a:solidFill>
                <a:latin typeface="Telegram-HPLHS" charset="0"/>
                <a:ea typeface="Telegram-HPLHS" charset="0"/>
                <a:cs typeface="Telegram-HPLHS" charset="0"/>
              </a:rPr>
              <a:t>E</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hqtt</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yqas</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fy</a:t>
            </a:r>
            <a:r>
              <a:rPr lang="en-US" sz="4000" dirty="0">
                <a:latin typeface="Telegram-HPLHS" charset="0"/>
                <a:ea typeface="Telegram-HPLHS" charset="0"/>
                <a:cs typeface="Telegram-HPLHS" charset="0"/>
              </a:rPr>
              <a:t> </a:t>
            </a:r>
            <a:r>
              <a:rPr lang="en-US" sz="4000" dirty="0" smtClean="0">
                <a:solidFill>
                  <a:srgbClr val="FF0000"/>
                </a:solidFill>
                <a:latin typeface="Telegram-HPLHS" charset="0"/>
                <a:ea typeface="Telegram-HPLHS" charset="0"/>
                <a:cs typeface="Telegram-HPLHS" charset="0"/>
              </a:rPr>
              <a:t>THE </a:t>
            </a:r>
            <a:r>
              <a:rPr lang="en-US" sz="4000" dirty="0" err="1" smtClean="0">
                <a:latin typeface="Telegram-HPLHS" charset="0"/>
                <a:ea typeface="Telegram-HPLHS" charset="0"/>
                <a:cs typeface="Telegram-HPLHS" charset="0"/>
              </a:rPr>
              <a:t>en</a:t>
            </a:r>
            <a:r>
              <a:rPr lang="en-US" sz="4000" dirty="0" err="1" smtClean="0">
                <a:solidFill>
                  <a:srgbClr val="FF0000"/>
                </a:solidFill>
                <a:latin typeface="Telegram-HPLHS" charset="0"/>
                <a:ea typeface="Telegram-HPLHS" charset="0"/>
                <a:cs typeface="Telegram-HPLHS" charset="0"/>
              </a:rPr>
              <a:t>E</a:t>
            </a:r>
            <a:r>
              <a:rPr lang="en-US" sz="4000" dirty="0" err="1" smtClean="0">
                <a:latin typeface="Telegram-HPLHS" charset="0"/>
                <a:ea typeface="Telegram-HPLHS" charset="0"/>
                <a:cs typeface="Telegram-HPLHS" charset="0"/>
              </a:rPr>
              <a:t>v</a:t>
            </a:r>
            <a:r>
              <a:rPr lang="en-US" sz="4000" dirty="0" err="1" smtClean="0">
                <a:solidFill>
                  <a:srgbClr val="FF0000"/>
                </a:solidFill>
                <a:latin typeface="Telegram-HPLHS" charset="0"/>
                <a:ea typeface="Telegram-HPLHS" charset="0"/>
                <a:cs typeface="Telegram-HPLHS" charset="0"/>
              </a:rPr>
              <a:t>T</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wv</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lbqmej</a:t>
            </a:r>
            <a:endParaRPr lang="en-US" sz="4000" dirty="0">
              <a:latin typeface="Telegram-HPLHS" charset="0"/>
              <a:ea typeface="Telegram-HPLHS" charset="0"/>
              <a:cs typeface="Telegram-HPLHS" charset="0"/>
            </a:endParaRPr>
          </a:p>
        </p:txBody>
      </p:sp>
      <p:sp>
        <p:nvSpPr>
          <p:cNvPr id="3" name="Rectangle 2"/>
          <p:cNvSpPr/>
          <p:nvPr/>
        </p:nvSpPr>
        <p:spPr>
          <a:xfrm>
            <a:off x="838200" y="5002369"/>
            <a:ext cx="10229850" cy="1323439"/>
          </a:xfrm>
          <a:prstGeom prst="rect">
            <a:avLst/>
          </a:prstGeom>
        </p:spPr>
        <p:txBody>
          <a:bodyPr wrap="square">
            <a:spAutoFit/>
          </a:bodyPr>
          <a:lstStyle/>
          <a:p>
            <a:r>
              <a:rPr lang="en-US" sz="4000" dirty="0" smtClean="0">
                <a:latin typeface="+mj-lt"/>
                <a:ea typeface="Calibri" charset="0"/>
                <a:cs typeface="Calibri" charset="0"/>
              </a:rPr>
              <a:t>If we are expecting a message about a submarine for example we might look for </a:t>
            </a:r>
            <a:r>
              <a:rPr lang="en-US" sz="4000" dirty="0" smtClean="0">
                <a:latin typeface="+mj-lt"/>
                <a:ea typeface="Calibri" charset="0"/>
                <a:cs typeface="Calibri" charset="0"/>
              </a:rPr>
              <a:t>that.</a:t>
            </a:r>
            <a:endParaRPr lang="en-US" sz="4000" dirty="0">
              <a:latin typeface="+mj-lt"/>
              <a:ea typeface="Calibri" charset="0"/>
              <a:cs typeface="Calibri" charset="0"/>
            </a:endParaRPr>
          </a:p>
        </p:txBody>
      </p:sp>
    </p:spTree>
    <p:extLst>
      <p:ext uri="{BB962C8B-B14F-4D97-AF65-F5344CB8AC3E}">
        <p14:creationId xmlns:p14="http://schemas.microsoft.com/office/powerpoint/2010/main" val="152457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Submarine hunter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8655965"/>
              </p:ext>
            </p:extLst>
          </p:nvPr>
        </p:nvGraphicFramePr>
        <p:xfrm>
          <a:off x="838204" y="4091433"/>
          <a:ext cx="10515596" cy="1513840"/>
        </p:xfrm>
        <a:graphic>
          <a:graphicData uri="http://schemas.openxmlformats.org/drawingml/2006/table">
            <a:tbl>
              <a:tblPr>
                <a:tableStyleId>{5C22544A-7EE6-4342-B048-85BDC9FD1C3A}</a:tableStyleId>
              </a:tblPr>
              <a:tblGrid>
                <a:gridCol w="808892"/>
                <a:gridCol w="808892"/>
                <a:gridCol w="808892"/>
                <a:gridCol w="808892"/>
                <a:gridCol w="808892"/>
                <a:gridCol w="808892"/>
                <a:gridCol w="808892"/>
                <a:gridCol w="808892"/>
                <a:gridCol w="808892"/>
                <a:gridCol w="808892"/>
                <a:gridCol w="808892"/>
                <a:gridCol w="808892"/>
                <a:gridCol w="808892"/>
              </a:tblGrid>
              <a:tr h="0">
                <a:tc>
                  <a:txBody>
                    <a:bodyPr/>
                    <a:lstStyle/>
                    <a:p>
                      <a:pPr algn="ctr" rtl="0" fontAlgn="b"/>
                      <a:r>
                        <a:rPr lang="en-US" sz="2400" b="0" i="0" u="none" strike="noStrike" dirty="0" smtClean="0">
                          <a:solidFill>
                            <a:srgbClr val="FF0000"/>
                          </a:solidFill>
                          <a:effectLst/>
                          <a:latin typeface="Calibri" charset="0"/>
                        </a:rPr>
                        <a:t>A</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B</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C</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D</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E</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F</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G</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H</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1" i="0" u="none" strike="noStrike" dirty="0" smtClean="0">
                          <a:solidFill>
                            <a:srgbClr val="FF0000"/>
                          </a:solidFill>
                          <a:effectLst/>
                          <a:latin typeface="Calibri" charset="0"/>
                        </a:rPr>
                        <a:t>I</a:t>
                      </a:r>
                      <a:endParaRPr lang="en-US" sz="2400" b="1"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J</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K</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L</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M</a:t>
                      </a:r>
                      <a:endParaRPr lang="en-US" sz="2400" b="0" i="0" u="none" strike="noStrike" dirty="0">
                        <a:solidFill>
                          <a:srgbClr val="FF0000"/>
                        </a:solidFill>
                        <a:effectLst/>
                        <a:latin typeface="Calibri" charset="0"/>
                      </a:endParaRPr>
                    </a:p>
                  </a:txBody>
                  <a:tcPr marL="12700" marR="12700" marT="12700" marB="0" anchor="b"/>
                </a:tc>
              </a:tr>
              <a:tr h="199112">
                <a:tc>
                  <a:txBody>
                    <a:bodyPr/>
                    <a:lstStyle/>
                    <a:p>
                      <a:pPr algn="ctr" fontAlgn="b"/>
                      <a:r>
                        <a:rPr lang="en-US" sz="2400" b="0" i="0" u="none" strike="noStrike" dirty="0" smtClean="0">
                          <a:solidFill>
                            <a:schemeClr val="tx1"/>
                          </a:solidFill>
                          <a:effectLst/>
                          <a:latin typeface="Calibri" charset="0"/>
                        </a:rPr>
                        <a:t>E</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GB" sz="2400" b="0" i="0" u="none" strike="noStrike" dirty="0" smtClean="0">
                          <a:solidFill>
                            <a:schemeClr val="tx1"/>
                          </a:solidFill>
                          <a:effectLst/>
                          <a:latin typeface="Calibri" charset="0"/>
                        </a:rPr>
                        <a:t>X</a:t>
                      </a:r>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P</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1"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O</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Q</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is-IS" sz="2400" b="0" i="0" u="none" strike="noStrike" dirty="0">
                        <a:solidFill>
                          <a:schemeClr val="tx1"/>
                        </a:solidFill>
                        <a:effectLst/>
                        <a:latin typeface="Calibri" charset="0"/>
                      </a:endParaRPr>
                    </a:p>
                  </a:txBody>
                  <a:tcPr marL="12700" marR="12700" marT="12700" marB="0" anchor="b"/>
                </a:tc>
                <a:tc>
                  <a:txBody>
                    <a:bodyPr/>
                    <a:lstStyle/>
                    <a:p>
                      <a:pPr algn="ctr" rtl="0" fontAlgn="b"/>
                      <a:endParaRPr lang="cs-CZ" sz="2400" b="0" i="0" u="none" strike="noStrike" dirty="0">
                        <a:solidFill>
                          <a:schemeClr val="tx1"/>
                        </a:solidFill>
                        <a:effectLst/>
                        <a:latin typeface="Calibri" charset="0"/>
                      </a:endParaRPr>
                    </a:p>
                  </a:txBody>
                  <a:tcPr marL="12700" marR="12700" marT="12700" marB="0" anchor="b"/>
                </a:tc>
                <a:tc>
                  <a:txBody>
                    <a:bodyPr/>
                    <a:lstStyle/>
                    <a:p>
                      <a:pPr algn="ctr" rtl="0" fontAlgn="b"/>
                      <a:r>
                        <a:rPr lang="en-US" sz="2400" b="0" i="0" u="none" strike="noStrike" dirty="0" smtClean="0">
                          <a:solidFill>
                            <a:schemeClr val="tx1"/>
                          </a:solidFill>
                          <a:effectLst/>
                          <a:latin typeface="Calibri" charset="0"/>
                        </a:rPr>
                        <a:t>U</a:t>
                      </a:r>
                      <a:endParaRPr lang="en-US" sz="2400" b="0" i="0" u="none" strike="noStrike" dirty="0">
                        <a:solidFill>
                          <a:schemeClr val="tx1"/>
                        </a:solidFill>
                        <a:effectLst/>
                        <a:latin typeface="Calibri" charset="0"/>
                      </a:endParaRPr>
                    </a:p>
                  </a:txBody>
                  <a:tcPr marL="12700" marR="12700" marT="12700" marB="0" anchor="b"/>
                </a:tc>
              </a:tr>
              <a:tr h="199112">
                <a:tc>
                  <a:txBody>
                    <a:bodyPr/>
                    <a:lstStyle/>
                    <a:p>
                      <a:pPr algn="ctr" rtl="0" fontAlgn="b"/>
                      <a:r>
                        <a:rPr lang="en-US" sz="2400" b="0" i="0" u="none" strike="noStrike" dirty="0" smtClean="0">
                          <a:solidFill>
                            <a:srgbClr val="FF0000"/>
                          </a:solidFill>
                          <a:effectLst/>
                          <a:latin typeface="Calibri" charset="0"/>
                        </a:rPr>
                        <a:t>N</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O</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P</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fr-FR" sz="2400" b="0" i="0" u="none" strike="noStrike" dirty="0" smtClean="0">
                          <a:solidFill>
                            <a:srgbClr val="FF0000"/>
                          </a:solidFill>
                          <a:effectLst/>
                          <a:latin typeface="Calibri" charset="0"/>
                        </a:rPr>
                        <a:t>Q</a:t>
                      </a:r>
                      <a:endParaRPr lang="fr-F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R</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S</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T</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U</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V</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W</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X</a:t>
                      </a:r>
                      <a:endParaRPr lang="en-US" sz="2400" b="0" i="0" u="none" strike="noStrike" dirty="0">
                        <a:solidFill>
                          <a:srgbClr val="FF0000"/>
                        </a:solidFill>
                        <a:effectLst/>
                        <a:latin typeface="Calibri" charset="0"/>
                      </a:endParaRPr>
                    </a:p>
                  </a:txBody>
                  <a:tcPr marL="12700" marR="12700" marT="12700" marB="0" anchor="b"/>
                </a:tc>
                <a:tc>
                  <a:txBody>
                    <a:bodyPr/>
                    <a:lstStyle/>
                    <a:p>
                      <a:pPr algn="ctr" rtl="0" fontAlgn="b"/>
                      <a:r>
                        <a:rPr lang="tr-TR" sz="2400" b="0" i="0" u="none" strike="noStrike" dirty="0" smtClean="0">
                          <a:solidFill>
                            <a:srgbClr val="FF0000"/>
                          </a:solidFill>
                          <a:effectLst/>
                          <a:latin typeface="Calibri" charset="0"/>
                        </a:rPr>
                        <a:t>Y</a:t>
                      </a:r>
                      <a:endParaRPr lang="tr-TR" sz="2400" b="0" i="0" u="none" strike="noStrike" dirty="0">
                        <a:solidFill>
                          <a:srgbClr val="FF0000"/>
                        </a:solidFill>
                        <a:effectLst/>
                        <a:latin typeface="Calibri" charset="0"/>
                      </a:endParaRPr>
                    </a:p>
                  </a:txBody>
                  <a:tcPr marL="12700" marR="12700" marT="12700" marB="0" anchor="b"/>
                </a:tc>
                <a:tc>
                  <a:txBody>
                    <a:bodyPr/>
                    <a:lstStyle/>
                    <a:p>
                      <a:pPr algn="ctr" rtl="0" fontAlgn="b"/>
                      <a:r>
                        <a:rPr lang="en-US" sz="2400" b="0" i="0" u="none" strike="noStrike" dirty="0" smtClean="0">
                          <a:solidFill>
                            <a:srgbClr val="FF0000"/>
                          </a:solidFill>
                          <a:effectLst/>
                          <a:latin typeface="Calibri" charset="0"/>
                        </a:rPr>
                        <a:t>Z</a:t>
                      </a:r>
                      <a:endParaRPr lang="en-US" sz="2400" b="0" i="0" u="none" strike="noStrike" dirty="0">
                        <a:solidFill>
                          <a:srgbClr val="FF0000"/>
                        </a:solidFill>
                        <a:effectLst/>
                        <a:latin typeface="Calibri" charset="0"/>
                      </a:endParaRPr>
                    </a:p>
                  </a:txBody>
                  <a:tcPr marL="12700" marR="12700" marT="12700" marB="0" anchor="b"/>
                </a:tc>
              </a:tr>
              <a:tr h="211556">
                <a:tc>
                  <a:txBody>
                    <a:bodyPr/>
                    <a:lstStyle/>
                    <a:p>
                      <a:pPr algn="ctr" fontAlgn="b"/>
                      <a:r>
                        <a:rPr lang="en-US" sz="2400" b="0" i="0" u="none" strike="noStrike" dirty="0" smtClean="0">
                          <a:solidFill>
                            <a:schemeClr val="tx1"/>
                          </a:solidFill>
                          <a:effectLst/>
                          <a:latin typeface="Calibri" charset="0"/>
                        </a:rPr>
                        <a:t>V</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B</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r>
                        <a:rPr lang="sk-SK" sz="2400" b="0" i="0" u="none" strike="noStrike" dirty="0" smtClean="0">
                          <a:solidFill>
                            <a:schemeClr val="tx1"/>
                          </a:solidFill>
                          <a:effectLst/>
                          <a:latin typeface="Calibri" charset="0"/>
                        </a:rPr>
                        <a:t>C</a:t>
                      </a:r>
                      <a:endParaRPr lang="sk-SK" sz="2400" b="0" i="0" u="none" strike="noStrike" dirty="0">
                        <a:solidFill>
                          <a:schemeClr val="tx1"/>
                        </a:solidFill>
                        <a:effectLst/>
                        <a:latin typeface="Calibri" charset="0"/>
                      </a:endParaRPr>
                    </a:p>
                  </a:txBody>
                  <a:tcPr marL="12700" marR="12700" marT="12700" marB="0" anchor="b"/>
                </a:tc>
                <a:tc>
                  <a:txBody>
                    <a:bodyPr/>
                    <a:lstStyle/>
                    <a:p>
                      <a:pPr algn="ctr" rtl="0" fontAlgn="b"/>
                      <a:r>
                        <a:rPr lang="is-IS" sz="2400" b="0" i="0" u="none" strike="noStrike" dirty="0" smtClean="0">
                          <a:solidFill>
                            <a:schemeClr val="tx1"/>
                          </a:solidFill>
                          <a:effectLst/>
                          <a:latin typeface="Calibri" charset="0"/>
                        </a:rPr>
                        <a:t>D</a:t>
                      </a:r>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r>
                        <a:rPr lang="en-US" sz="2400" b="0" i="0" u="none" strike="noStrike" dirty="0" smtClean="0">
                          <a:solidFill>
                            <a:schemeClr val="tx1"/>
                          </a:solidFill>
                          <a:effectLst/>
                          <a:latin typeface="Calibri" charset="0"/>
                        </a:rPr>
                        <a:t>F</a:t>
                      </a:r>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ru-RU" sz="2400" b="0" i="0" u="none" strike="noStrike" dirty="0">
                        <a:solidFill>
                          <a:schemeClr val="tx1"/>
                        </a:solidFill>
                        <a:effectLst/>
                        <a:latin typeface="Calibri" charset="0"/>
                      </a:endParaRPr>
                    </a:p>
                  </a:txBody>
                  <a:tcPr marL="12700" marR="12700" marT="12700" marB="0" anchor="b"/>
                </a:tc>
                <a:tc>
                  <a:txBody>
                    <a:bodyPr/>
                    <a:lstStyle/>
                    <a:p>
                      <a:pPr algn="ctr" fontAlgn="b"/>
                      <a:endParaRPr lang="is-I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c>
                  <a:txBody>
                    <a:bodyPr/>
                    <a:lstStyle/>
                    <a:p>
                      <a:pPr algn="ctr" fontAlgn="b"/>
                      <a:endParaRPr lang="en-US" sz="2400" b="0" i="0" u="none" strike="noStrike" dirty="0">
                        <a:solidFill>
                          <a:schemeClr val="tx1"/>
                        </a:solidFill>
                        <a:effectLst/>
                        <a:latin typeface="Calibri" charset="0"/>
                      </a:endParaRPr>
                    </a:p>
                  </a:txBody>
                  <a:tcPr marL="12700" marR="12700" marT="12700" marB="0" anchor="b"/>
                </a:tc>
                <a:tc>
                  <a:txBody>
                    <a:bodyPr/>
                    <a:lstStyle/>
                    <a:p>
                      <a:pPr algn="ctr" fontAlgn="b"/>
                      <a:endParaRPr lang="sk-SK" sz="2400" b="0" i="0" u="none" strike="noStrike" dirty="0">
                        <a:solidFill>
                          <a:schemeClr val="tx1"/>
                        </a:solidFill>
                        <a:effectLst/>
                        <a:latin typeface="Calibri" charset="0"/>
                      </a:endParaRPr>
                    </a:p>
                  </a:txBody>
                  <a:tcPr marL="12700" marR="12700" marT="12700" marB="0" anchor="b"/>
                </a:tc>
              </a:tr>
            </a:tbl>
          </a:graphicData>
        </a:graphic>
      </p:graphicFrame>
      <p:sp>
        <p:nvSpPr>
          <p:cNvPr id="5" name="Rectangle 4"/>
          <p:cNvSpPr/>
          <p:nvPr/>
        </p:nvSpPr>
        <p:spPr>
          <a:xfrm>
            <a:off x="1286933" y="1637243"/>
            <a:ext cx="8890000" cy="1938992"/>
          </a:xfrm>
          <a:prstGeom prst="rect">
            <a:avLst/>
          </a:prstGeom>
        </p:spPr>
        <p:txBody>
          <a:bodyPr wrap="square">
            <a:spAutoFit/>
          </a:bodyPr>
          <a:lstStyle/>
          <a:p>
            <a:r>
              <a:rPr lang="en-US" sz="4000" dirty="0" smtClean="0">
                <a:solidFill>
                  <a:srgbClr val="FF0000"/>
                </a:solidFill>
                <a:latin typeface="Telegram-HPLHS" charset="0"/>
                <a:ea typeface="Telegram-HPLHS" charset="0"/>
                <a:cs typeface="Telegram-HPLHS" charset="0"/>
              </a:rPr>
              <a:t>THE </a:t>
            </a:r>
            <a:r>
              <a:rPr lang="en-US" sz="4000" u="sng" dirty="0" err="1" smtClean="0">
                <a:latin typeface="Telegram-HPLHS" charset="0"/>
                <a:ea typeface="Telegram-HPLHS" charset="0"/>
                <a:cs typeface="Telegram-HPLHS" charset="0"/>
              </a:rPr>
              <a:t>cfxuebqv</a:t>
            </a:r>
            <a:r>
              <a:rPr lang="en-US" sz="4000" u="sng" dirty="0" err="1" smtClean="0">
                <a:solidFill>
                  <a:srgbClr val="FF0000"/>
                </a:solidFill>
                <a:latin typeface="Telegram-HPLHS" charset="0"/>
                <a:ea typeface="Telegram-HPLHS" charset="0"/>
                <a:cs typeface="Telegram-HPLHS" charset="0"/>
              </a:rPr>
              <a:t>E</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hqtt</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yqas</a:t>
            </a:r>
            <a:r>
              <a:rPr lang="en-US" sz="4000" dirty="0">
                <a:latin typeface="Telegram-HPLHS" charset="0"/>
                <a:ea typeface="Telegram-HPLHS" charset="0"/>
                <a:cs typeface="Telegram-HPLHS" charset="0"/>
              </a:rPr>
              <a:t> </a:t>
            </a:r>
            <a:r>
              <a:rPr lang="en-US" sz="4000" dirty="0" err="1" smtClean="0">
                <a:latin typeface="Telegram-HPLHS" charset="0"/>
                <a:ea typeface="Telegram-HPLHS" charset="0"/>
                <a:cs typeface="Telegram-HPLHS" charset="0"/>
              </a:rPr>
              <a:t>fy</a:t>
            </a:r>
            <a:endParaRPr lang="en-US" sz="4000" dirty="0" smtClean="0">
              <a:latin typeface="Telegram-HPLHS" charset="0"/>
              <a:ea typeface="Telegram-HPLHS" charset="0"/>
              <a:cs typeface="Telegram-HPLHS" charset="0"/>
            </a:endParaRPr>
          </a:p>
          <a:p>
            <a:r>
              <a:rPr lang="en-US" sz="4000" dirty="0" smtClean="0">
                <a:latin typeface="Telegram-HPLHS" charset="0"/>
                <a:ea typeface="Telegram-HPLHS" charset="0"/>
                <a:cs typeface="Telegram-HPLHS" charset="0"/>
              </a:rPr>
              <a:t>    </a:t>
            </a:r>
            <a:r>
              <a:rPr lang="en-US" sz="4000" dirty="0" smtClean="0">
                <a:solidFill>
                  <a:srgbClr val="FF0000"/>
                </a:solidFill>
                <a:latin typeface="Telegram-HPLHS" charset="0"/>
                <a:ea typeface="Telegram-HPLHS" charset="0"/>
                <a:cs typeface="Telegram-HPLHS" charset="0"/>
              </a:rPr>
              <a:t>SUBMARINE?</a:t>
            </a:r>
            <a:endParaRPr lang="en-US" sz="4000" dirty="0">
              <a:solidFill>
                <a:srgbClr val="FF0000"/>
              </a:solidFill>
              <a:latin typeface="Telegram-HPLHS" charset="0"/>
              <a:ea typeface="Telegram-HPLHS" charset="0"/>
              <a:cs typeface="Telegram-HPLHS" charset="0"/>
            </a:endParaRPr>
          </a:p>
          <a:p>
            <a:r>
              <a:rPr lang="en-US" sz="4000" dirty="0" smtClean="0">
                <a:solidFill>
                  <a:srgbClr val="FF0000"/>
                </a:solidFill>
                <a:latin typeface="Telegram-HPLHS" charset="0"/>
                <a:ea typeface="Telegram-HPLHS" charset="0"/>
                <a:cs typeface="Telegram-HPLHS" charset="0"/>
              </a:rPr>
              <a:t>THE </a:t>
            </a:r>
            <a:r>
              <a:rPr lang="en-US" sz="4000" dirty="0" err="1" smtClean="0">
                <a:latin typeface="Telegram-HPLHS" charset="0"/>
                <a:ea typeface="Telegram-HPLHS" charset="0"/>
                <a:cs typeface="Telegram-HPLHS" charset="0"/>
              </a:rPr>
              <a:t>en</a:t>
            </a:r>
            <a:r>
              <a:rPr lang="en-US" sz="4000" dirty="0" err="1" smtClean="0">
                <a:solidFill>
                  <a:srgbClr val="FF0000"/>
                </a:solidFill>
                <a:latin typeface="Telegram-HPLHS" charset="0"/>
                <a:ea typeface="Telegram-HPLHS" charset="0"/>
                <a:cs typeface="Telegram-HPLHS" charset="0"/>
              </a:rPr>
              <a:t>E</a:t>
            </a:r>
            <a:r>
              <a:rPr lang="en-US" sz="4000" dirty="0" err="1" smtClean="0">
                <a:latin typeface="Telegram-HPLHS" charset="0"/>
                <a:ea typeface="Telegram-HPLHS" charset="0"/>
                <a:cs typeface="Telegram-HPLHS" charset="0"/>
              </a:rPr>
              <a:t>v</a:t>
            </a:r>
            <a:r>
              <a:rPr lang="en-US" sz="4000" dirty="0" err="1" smtClean="0">
                <a:solidFill>
                  <a:srgbClr val="FF0000"/>
                </a:solidFill>
                <a:latin typeface="Telegram-HPLHS" charset="0"/>
                <a:ea typeface="Telegram-HPLHS" charset="0"/>
                <a:cs typeface="Telegram-HPLHS" charset="0"/>
              </a:rPr>
              <a:t>T</a:t>
            </a:r>
            <a:r>
              <a:rPr lang="en-US" sz="4000" dirty="0" smtClean="0">
                <a:latin typeface="Telegram-HPLHS" charset="0"/>
                <a:ea typeface="Telegram-HPLHS" charset="0"/>
                <a:cs typeface="Telegram-HPLHS" charset="0"/>
              </a:rPr>
              <a:t> </a:t>
            </a:r>
            <a:r>
              <a:rPr lang="en-US" sz="4000" dirty="0" err="1">
                <a:latin typeface="Telegram-HPLHS" charset="0"/>
                <a:ea typeface="Telegram-HPLHS" charset="0"/>
                <a:cs typeface="Telegram-HPLHS" charset="0"/>
              </a:rPr>
              <a:t>wv</a:t>
            </a:r>
            <a:r>
              <a:rPr lang="en-US" sz="4000" dirty="0">
                <a:latin typeface="Telegram-HPLHS" charset="0"/>
                <a:ea typeface="Telegram-HPLHS" charset="0"/>
                <a:cs typeface="Telegram-HPLHS" charset="0"/>
              </a:rPr>
              <a:t> </a:t>
            </a:r>
            <a:r>
              <a:rPr lang="en-US" sz="4000" dirty="0" err="1">
                <a:latin typeface="Telegram-HPLHS" charset="0"/>
                <a:ea typeface="Telegram-HPLHS" charset="0"/>
                <a:cs typeface="Telegram-HPLHS" charset="0"/>
              </a:rPr>
              <a:t>lbqmej</a:t>
            </a:r>
            <a:endParaRPr lang="en-US" sz="4000" dirty="0">
              <a:latin typeface="Telegram-HPLHS" charset="0"/>
              <a:ea typeface="Telegram-HPLHS" charset="0"/>
              <a:cs typeface="Telegram-HPLHS" charset="0"/>
            </a:endParaRPr>
          </a:p>
        </p:txBody>
      </p:sp>
    </p:spTree>
    <p:extLst>
      <p:ext uri="{BB962C8B-B14F-4D97-AF65-F5344CB8AC3E}">
        <p14:creationId xmlns:p14="http://schemas.microsoft.com/office/powerpoint/2010/main" val="2114897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1974</TotalTime>
  <Words>1753</Words>
  <Application>Microsoft Macintosh PowerPoint</Application>
  <PresentationFormat>Widescreen</PresentationFormat>
  <Paragraphs>805</Paragraphs>
  <Slides>21</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Calibri Light</vt:lpstr>
      <vt:lpstr>Mangal</vt:lpstr>
      <vt:lpstr>Telegram-HPLHS</vt:lpstr>
      <vt:lpstr>Arial</vt:lpstr>
      <vt:lpstr>Office Theme</vt:lpstr>
      <vt:lpstr>National Cipher Challenge</vt:lpstr>
      <vt:lpstr>While mathematics can provide some very powerful ciphers, the two we have seen are not very strong.   The problem is the keyspace.  There are only 26 keys for the Caesar shift cipher and only 312 keys for the affine shift.</vt:lpstr>
      <vt:lpstr>A long time ago the spies invented a much better system.</vt:lpstr>
      <vt:lpstr>The keyword cipher</vt:lpstr>
      <vt:lpstr>Now we just encrypt the message one letter at a time.</vt:lpstr>
      <vt:lpstr>Leaving the word structure intact like this does weaken the cipher as we saw in the earlier lessons.</vt:lpstr>
      <vt:lpstr>But that really doesn’t get us very far!</vt:lpstr>
      <vt:lpstr>A CRIB can be enormous help.</vt:lpstr>
      <vt:lpstr>Submarine hunter</vt:lpstr>
      <vt:lpstr>Submarine hunter</vt:lpstr>
      <vt:lpstr>This is looking good!</vt:lpstr>
      <vt:lpstr>This is looking better than good!</vt:lpstr>
      <vt:lpstr>This is looking excellent!</vt:lpstr>
      <vt:lpstr>Wow we are good at this!</vt:lpstr>
      <vt:lpstr>This agent is as good as caught!</vt:lpstr>
      <vt:lpstr>Hmm, getting trickier now!</vt:lpstr>
      <vt:lpstr>Ah that’s better!</vt:lpstr>
      <vt:lpstr>Got you now!</vt:lpstr>
      <vt:lpstr>In the bag!</vt:lpstr>
      <vt:lpstr>We are the best!</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Cipher Challenge</dc:title>
  <dc:creator>Niblo G.A.</dc:creator>
  <cp:lastModifiedBy>Microsoft Office User</cp:lastModifiedBy>
  <cp:revision>90</cp:revision>
  <dcterms:created xsi:type="dcterms:W3CDTF">2016-09-24T15:10:45Z</dcterms:created>
  <dcterms:modified xsi:type="dcterms:W3CDTF">2016-10-04T09:17:18Z</dcterms:modified>
</cp:coreProperties>
</file>