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5" r:id="rId3"/>
    <p:sldId id="303" r:id="rId4"/>
    <p:sldId id="304" r:id="rId5"/>
    <p:sldId id="305" r:id="rId6"/>
    <p:sldId id="306" r:id="rId7"/>
    <p:sldId id="347" r:id="rId8"/>
    <p:sldId id="348" r:id="rId9"/>
    <p:sldId id="349" r:id="rId10"/>
    <p:sldId id="350" r:id="rId11"/>
    <p:sldId id="351" r:id="rId12"/>
    <p:sldId id="307" r:id="rId13"/>
    <p:sldId id="352" r:id="rId14"/>
    <p:sldId id="355" r:id="rId15"/>
    <p:sldId id="356" r:id="rId16"/>
    <p:sldId id="357" r:id="rId17"/>
    <p:sldId id="308" r:id="rId18"/>
    <p:sldId id="358" r:id="rId19"/>
    <p:sldId id="361" r:id="rId20"/>
    <p:sldId id="362" r:id="rId21"/>
    <p:sldId id="3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8"/>
    <p:restoredTop sz="87524"/>
  </p:normalViewPr>
  <p:slideViewPr>
    <p:cSldViewPr snapToGrid="0" snapToObjects="1">
      <p:cViewPr>
        <p:scale>
          <a:sx n="55" d="100"/>
          <a:sy n="55" d="100"/>
        </p:scale>
        <p:origin x="1520"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6C2E8-8043-A342-8682-0FCEE73E9E96}" type="datetimeFigureOut">
              <a:rPr lang="en-US" smtClean="0"/>
              <a:t>10/4/16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436D4-BDE4-AA44-A20B-E7C5E78124D1}" type="slidenum">
              <a:rPr lang="en-US" smtClean="0"/>
              <a:t>‹#›</a:t>
            </a:fld>
            <a:endParaRPr lang="en-US"/>
          </a:p>
        </p:txBody>
      </p:sp>
    </p:spTree>
    <p:extLst>
      <p:ext uri="{BB962C8B-B14F-4D97-AF65-F5344CB8AC3E}">
        <p14:creationId xmlns:p14="http://schemas.microsoft.com/office/powerpoint/2010/main" val="177202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modern cipher has two components, an algorithm and a key. For the Caesar shift</a:t>
            </a:r>
            <a:r>
              <a:rPr lang="en-US" baseline="0" dirty="0" smtClean="0"/>
              <a:t> the algorithm is “rotate the alphabet” and the key is the amount of rotation, measured by where the letter A moves to. For the affine shift x -&gt; ax +b, the key has two parts a, b. We saw in the last lesson that a has to be an odd number other than 13 and between 1 and 25, so there are only 12 choices. This gives a </a:t>
            </a:r>
            <a:r>
              <a:rPr lang="en-US" baseline="0" dirty="0" err="1" smtClean="0"/>
              <a:t>keyspace</a:t>
            </a:r>
            <a:r>
              <a:rPr lang="en-US" baseline="0" dirty="0" smtClean="0"/>
              <a:t> of size 12*26 = 312.</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2</a:t>
            </a:fld>
            <a:endParaRPr lang="en-US"/>
          </a:p>
        </p:txBody>
      </p:sp>
    </p:spTree>
    <p:extLst>
      <p:ext uri="{BB962C8B-B14F-4D97-AF65-F5344CB8AC3E}">
        <p14:creationId xmlns:p14="http://schemas.microsoft.com/office/powerpoint/2010/main" val="93009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this works (and it will) this is a huge help.</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12</a:t>
            </a:fld>
            <a:endParaRPr lang="en-US"/>
          </a:p>
        </p:txBody>
      </p:sp>
    </p:spTree>
    <p:extLst>
      <p:ext uri="{BB962C8B-B14F-4D97-AF65-F5344CB8AC3E}">
        <p14:creationId xmlns:p14="http://schemas.microsoft.com/office/powerpoint/2010/main" val="509467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13</a:t>
            </a:fld>
            <a:endParaRPr lang="en-US"/>
          </a:p>
        </p:txBody>
      </p:sp>
    </p:spTree>
    <p:extLst>
      <p:ext uri="{BB962C8B-B14F-4D97-AF65-F5344CB8AC3E}">
        <p14:creationId xmlns:p14="http://schemas.microsoft.com/office/powerpoint/2010/main" val="1849673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See what words you can guess from this partial decoding (e.g. instructions, morning and operation), and how much more of the table you can fill in.  In the next few slides we will go through one option.</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16</a:t>
            </a:fld>
            <a:endParaRPr lang="en-US"/>
          </a:p>
        </p:txBody>
      </p:sp>
    </p:spTree>
    <p:extLst>
      <p:ext uri="{BB962C8B-B14F-4D97-AF65-F5344CB8AC3E}">
        <p14:creationId xmlns:p14="http://schemas.microsoft.com/office/powerpoint/2010/main" val="706104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GARDENS and not GARDEN? Because then the next two letters would be O, P with</a:t>
            </a:r>
            <a:r>
              <a:rPr lang="en-US" baseline="0" dirty="0" smtClean="0"/>
              <a:t> P standing for H, but we already know that T stands for H.</a:t>
            </a:r>
            <a:endParaRPr lang="en-US" dirty="0" smtClean="0"/>
          </a:p>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18</a:t>
            </a:fld>
            <a:endParaRPr lang="en-US"/>
          </a:p>
        </p:txBody>
      </p:sp>
    </p:spTree>
    <p:extLst>
      <p:ext uri="{BB962C8B-B14F-4D97-AF65-F5344CB8AC3E}">
        <p14:creationId xmlns:p14="http://schemas.microsoft.com/office/powerpoint/2010/main" val="1079341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19</a:t>
            </a:fld>
            <a:endParaRPr lang="en-US"/>
          </a:p>
        </p:txBody>
      </p:sp>
    </p:spTree>
    <p:extLst>
      <p:ext uri="{BB962C8B-B14F-4D97-AF65-F5344CB8AC3E}">
        <p14:creationId xmlns:p14="http://schemas.microsoft.com/office/powerpoint/2010/main" val="374016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20</a:t>
            </a:fld>
            <a:endParaRPr lang="en-US"/>
          </a:p>
        </p:txBody>
      </p:sp>
    </p:spTree>
    <p:extLst>
      <p:ext uri="{BB962C8B-B14F-4D97-AF65-F5344CB8AC3E}">
        <p14:creationId xmlns:p14="http://schemas.microsoft.com/office/powerpoint/2010/main" val="155615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 an example with the group. Let them choose the keyword </a:t>
            </a:r>
            <a:r>
              <a:rPr lang="mr-IN" dirty="0" smtClean="0"/>
              <a:t>–</a:t>
            </a:r>
            <a:r>
              <a:rPr lang="en-US" dirty="0" smtClean="0"/>
              <a:t> best to be around 7 letters long without repeats, but if there is a repeat miss it</a:t>
            </a:r>
            <a:r>
              <a:rPr lang="en-US" baseline="0" dirty="0" smtClean="0"/>
              <a:t> out the second time it appears etc. If the keyword was Example then the cipher alphabet would be E X A M P L N O Q R S T U V W Y Z B C D F G H I J K</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4</a:t>
            </a:fld>
            <a:endParaRPr lang="en-US"/>
          </a:p>
        </p:txBody>
      </p:sp>
    </p:spTree>
    <p:extLst>
      <p:ext uri="{BB962C8B-B14F-4D97-AF65-F5344CB8AC3E}">
        <p14:creationId xmlns:p14="http://schemas.microsoft.com/office/powerpoint/2010/main" val="168822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5</a:t>
            </a:fld>
            <a:endParaRPr lang="en-US"/>
          </a:p>
        </p:txBody>
      </p:sp>
    </p:spTree>
    <p:extLst>
      <p:ext uri="{BB962C8B-B14F-4D97-AF65-F5344CB8AC3E}">
        <p14:creationId xmlns:p14="http://schemas.microsoft.com/office/powerpoint/2010/main" val="145897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 the number</a:t>
            </a:r>
            <a:r>
              <a:rPr lang="en-US" baseline="0" dirty="0" smtClean="0"/>
              <a:t> of times each letter appears in the cipher text and look for the most common letters. They usually represent E and T which helps to find the trigram representing THE.</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6</a:t>
            </a:fld>
            <a:endParaRPr lang="en-US"/>
          </a:p>
        </p:txBody>
      </p:sp>
    </p:spTree>
    <p:extLst>
      <p:ext uri="{BB962C8B-B14F-4D97-AF65-F5344CB8AC3E}">
        <p14:creationId xmlns:p14="http://schemas.microsoft.com/office/powerpoint/2010/main" val="110897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triples J_E are </a:t>
            </a:r>
            <a:r>
              <a:rPr lang="en-US" dirty="0" err="1" smtClean="0"/>
              <a:t>highlghted</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7</a:t>
            </a:fld>
            <a:endParaRPr lang="en-US"/>
          </a:p>
        </p:txBody>
      </p:sp>
    </p:spTree>
    <p:extLst>
      <p:ext uri="{BB962C8B-B14F-4D97-AF65-F5344CB8AC3E}">
        <p14:creationId xmlns:p14="http://schemas.microsoft.com/office/powerpoint/2010/main" val="207944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8</a:t>
            </a:fld>
            <a:endParaRPr lang="en-US"/>
          </a:p>
        </p:txBody>
      </p:sp>
    </p:spTree>
    <p:extLst>
      <p:ext uri="{BB962C8B-B14F-4D97-AF65-F5344CB8AC3E}">
        <p14:creationId xmlns:p14="http://schemas.microsoft.com/office/powerpoint/2010/main" val="112396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9</a:t>
            </a:fld>
            <a:endParaRPr lang="en-US"/>
          </a:p>
        </p:txBody>
      </p:sp>
    </p:spTree>
    <p:extLst>
      <p:ext uri="{BB962C8B-B14F-4D97-AF65-F5344CB8AC3E}">
        <p14:creationId xmlns:p14="http://schemas.microsoft.com/office/powerpoint/2010/main" val="217268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 an example with the group. Let them choose the keyword </a:t>
            </a:r>
            <a:r>
              <a:rPr lang="mr-IN" dirty="0" smtClean="0"/>
              <a:t>–</a:t>
            </a:r>
            <a:r>
              <a:rPr lang="en-US" dirty="0" smtClean="0"/>
              <a:t> best to be around 7 letters long without repeats, but if there is a repeat miss it</a:t>
            </a:r>
            <a:r>
              <a:rPr lang="en-US" baseline="0" dirty="0" smtClean="0"/>
              <a:t> out the second time it appears etc. If the keyword was Example then the cipher alphabet would be E X A M P L N O Q R S T U V W Y Z B C D F G H I J K</a:t>
            </a:r>
            <a:endParaRPr lang="en-US" dirty="0" smtClean="0"/>
          </a:p>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10</a:t>
            </a:fld>
            <a:endParaRPr lang="en-US"/>
          </a:p>
        </p:txBody>
      </p:sp>
    </p:spTree>
    <p:extLst>
      <p:ext uri="{BB962C8B-B14F-4D97-AF65-F5344CB8AC3E}">
        <p14:creationId xmlns:p14="http://schemas.microsoft.com/office/powerpoint/2010/main" val="119242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You can get a bit further this way, for example</a:t>
            </a:r>
            <a:r>
              <a:rPr lang="en-GB" baseline="0" dirty="0" smtClean="0"/>
              <a:t>, at</a:t>
            </a:r>
            <a:r>
              <a:rPr lang="en-GB" dirty="0" smtClean="0"/>
              <a:t> the end</a:t>
            </a:r>
            <a:r>
              <a:rPr lang="en-GB" baseline="0" dirty="0" smtClean="0"/>
              <a:t> of the third last line we see N_NTH  suggesting the word NINTH and  that U stands for . It might be worth gathering other suggestions, but in a minute we are going to get a huge hint in the form of a CRIB, so we will look again at this after that.</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11</a:t>
            </a:fld>
            <a:endParaRPr lang="en-US"/>
          </a:p>
        </p:txBody>
      </p:sp>
    </p:spTree>
    <p:extLst>
      <p:ext uri="{BB962C8B-B14F-4D97-AF65-F5344CB8AC3E}">
        <p14:creationId xmlns:p14="http://schemas.microsoft.com/office/powerpoint/2010/main" val="54152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31830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7634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75349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4600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63795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FD640-4BFE-3544-A704-D584E021D10C}"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85345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FD640-4BFE-3544-A704-D584E021D10C}"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73990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FD640-4BFE-3544-A704-D584E021D10C}"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4153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FD640-4BFE-3544-A704-D584E021D10C}"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78626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FD640-4BFE-3544-A704-D584E021D10C}"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31363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FD640-4BFE-3544-A704-D584E021D10C}"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062275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FD640-4BFE-3544-A704-D584E021D10C}" type="datetimeFigureOut">
              <a:rPr lang="en-US" smtClean="0"/>
              <a:t>10/4/16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8FDB0-28AA-8544-90CC-28EAE0CD9A9F}" type="slidenum">
              <a:rPr lang="en-US" smtClean="0"/>
              <a:t>‹#›</a:t>
            </a:fld>
            <a:endParaRPr lang="en-US"/>
          </a:p>
        </p:txBody>
      </p:sp>
    </p:spTree>
    <p:extLst>
      <p:ext uri="{BB962C8B-B14F-4D97-AF65-F5344CB8AC3E}">
        <p14:creationId xmlns:p14="http://schemas.microsoft.com/office/powerpoint/2010/main" val="28086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National Cipher Challenge</a:t>
            </a:r>
            <a:endParaRPr lang="en-US" dirty="0"/>
          </a:p>
        </p:txBody>
      </p:sp>
      <p:sp>
        <p:nvSpPr>
          <p:cNvPr id="3" name="Subtitle 2"/>
          <p:cNvSpPr>
            <a:spLocks noGrp="1"/>
          </p:cNvSpPr>
          <p:nvPr>
            <p:ph type="subTitle" idx="1"/>
          </p:nvPr>
        </p:nvSpPr>
        <p:spPr/>
        <p:txBody>
          <a:bodyPr>
            <a:normAutofit lnSpcReduction="10000"/>
          </a:bodyPr>
          <a:lstStyle/>
          <a:p>
            <a:r>
              <a:rPr lang="en-US" sz="3600" dirty="0" smtClean="0"/>
              <a:t>A beginner’s guide to codes and ciphers</a:t>
            </a:r>
          </a:p>
          <a:p>
            <a:r>
              <a:rPr lang="en-US" sz="3600" dirty="0" smtClean="0"/>
              <a:t>Part 6, cracking a keyword cipher using frequency analysis and cribs</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940" y="138913"/>
            <a:ext cx="3888059" cy="983450"/>
          </a:xfrm>
          <a:prstGeom prst="rect">
            <a:avLst/>
          </a:prstGeom>
        </p:spPr>
      </p:pic>
    </p:spTree>
    <p:extLst>
      <p:ext uri="{BB962C8B-B14F-4D97-AF65-F5344CB8AC3E}">
        <p14:creationId xmlns:p14="http://schemas.microsoft.com/office/powerpoint/2010/main" val="44838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Telegram-HPLHS" charset="0"/>
                <a:cs typeface="Telegram-HPLHS" charset="0"/>
              </a:rPr>
              <a:t>Concentrate on the last line removing the stuff we don’t know:</a:t>
            </a:r>
            <a:endParaRPr lang="en-US" dirty="0">
              <a:solidFill>
                <a:schemeClr val="accent6"/>
              </a:solidFill>
              <a:ea typeface="Telegram-HPLHS" charset="0"/>
              <a:cs typeface="Telegram-HPLHS" charset="0"/>
            </a:endParaRPr>
          </a:p>
        </p:txBody>
      </p:sp>
      <p:sp>
        <p:nvSpPr>
          <p:cNvPr id="3" name="Content Placeholder 2"/>
          <p:cNvSpPr>
            <a:spLocks noGrp="1"/>
          </p:cNvSpPr>
          <p:nvPr>
            <p:ph idx="1"/>
          </p:nvPr>
        </p:nvSpPr>
        <p:spPr>
          <a:xfrm>
            <a:off x="838200" y="1825625"/>
            <a:ext cx="10515600" cy="708025"/>
          </a:xfrm>
        </p:spPr>
        <p:txBody>
          <a:bodyPr>
            <a:normAutofit/>
          </a:bodyPr>
          <a:lstStyle/>
          <a:p>
            <a:pPr marL="0" indent="0">
              <a:buNone/>
            </a:pPr>
            <a:r>
              <a:rPr lang="en-US" sz="3500" dirty="0" smtClean="0">
                <a:latin typeface="Telegram-HPLHS" charset="0"/>
                <a:ea typeface="Telegram-HPLHS" charset="0"/>
                <a:cs typeface="Telegram-HPLHS" charset="0"/>
              </a:rPr>
              <a:t>___</a:t>
            </a:r>
            <a:r>
              <a:rPr lang="en-US" sz="3500" dirty="0" smtClean="0">
                <a:solidFill>
                  <a:srgbClr val="FF0000"/>
                </a:solidFill>
                <a:latin typeface="Telegram-HPLHS" charset="0"/>
                <a:ea typeface="Telegram-HPLHS" charset="0"/>
                <a:cs typeface="Telegram-HPLHS" charset="0"/>
              </a:rPr>
              <a:t>THETE</a:t>
            </a:r>
            <a:r>
              <a:rPr lang="en-US" sz="3500" dirty="0" smtClean="0">
                <a:latin typeface="Telegram-HPLHS" charset="0"/>
                <a:ea typeface="Telegram-HPLHS" charset="0"/>
                <a:cs typeface="Telegram-HPLHS" charset="0"/>
              </a:rPr>
              <a:t>_</a:t>
            </a:r>
            <a:r>
              <a:rPr lang="en-US" sz="3500" dirty="0" smtClean="0">
                <a:solidFill>
                  <a:srgbClr val="FF0000"/>
                </a:solidFill>
                <a:latin typeface="Telegram-HPLHS" charset="0"/>
                <a:ea typeface="Telegram-HPLHS" charset="0"/>
                <a:cs typeface="Telegram-HPLHS" charset="0"/>
              </a:rPr>
              <a:t>TH</a:t>
            </a:r>
            <a:endParaRPr lang="en-US" sz="3500" dirty="0" smtClean="0">
              <a:solidFill>
                <a:srgbClr val="FF0000"/>
              </a:solidFill>
            </a:endParaRPr>
          </a:p>
          <a:p>
            <a:pPr marL="0" indent="0">
              <a:buNone/>
            </a:pPr>
            <a:endParaRPr lang="en-US" sz="4000" dirty="0"/>
          </a:p>
        </p:txBody>
      </p:sp>
      <p:sp>
        <p:nvSpPr>
          <p:cNvPr id="4" name="Title 1"/>
          <p:cNvSpPr txBox="1">
            <a:spLocks/>
          </p:cNvSpPr>
          <p:nvPr/>
        </p:nvSpPr>
        <p:spPr>
          <a:xfrm>
            <a:off x="838200" y="25336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ea typeface="Telegram-HPLHS" charset="0"/>
                <a:cs typeface="Telegram-HPLHS" charset="0"/>
              </a:rPr>
              <a:t>Could this be </a:t>
            </a:r>
            <a:endParaRPr lang="en-US" dirty="0">
              <a:solidFill>
                <a:schemeClr val="accent6"/>
              </a:solidFill>
              <a:ea typeface="Telegram-HPLHS" charset="0"/>
              <a:cs typeface="Telegram-HPLHS" charset="0"/>
            </a:endParaRPr>
          </a:p>
        </p:txBody>
      </p:sp>
      <p:sp>
        <p:nvSpPr>
          <p:cNvPr id="5" name="Content Placeholder 2"/>
          <p:cNvSpPr txBox="1">
            <a:spLocks/>
          </p:cNvSpPr>
          <p:nvPr/>
        </p:nvSpPr>
        <p:spPr>
          <a:xfrm>
            <a:off x="838200" y="4203065"/>
            <a:ext cx="10515600" cy="708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3500" dirty="0" smtClean="0">
                <a:latin typeface="Telegram-HPLHS" charset="0"/>
                <a:ea typeface="Telegram-HPLHS" charset="0"/>
                <a:cs typeface="Telegram-HPLHS" charset="0"/>
              </a:rPr>
              <a:t>___</a:t>
            </a:r>
            <a:r>
              <a:rPr lang="en-US" sz="3500" dirty="0" smtClean="0">
                <a:solidFill>
                  <a:srgbClr val="FF0000"/>
                </a:solidFill>
                <a:latin typeface="Telegram-HPLHS" charset="0"/>
                <a:ea typeface="Telegram-HPLHS" charset="0"/>
                <a:cs typeface="Telegram-HPLHS" charset="0"/>
              </a:rPr>
              <a:t>THETENTH</a:t>
            </a:r>
            <a:endParaRPr lang="en-US" sz="3500" dirty="0" smtClean="0">
              <a:solidFill>
                <a:srgbClr val="FF0000"/>
              </a:solidFill>
            </a:endParaRPr>
          </a:p>
          <a:p>
            <a:pPr marL="0" indent="0">
              <a:buFont typeface="Arial"/>
              <a:buNone/>
            </a:pPr>
            <a:endParaRPr lang="en-US" sz="4000" dirty="0"/>
          </a:p>
        </p:txBody>
      </p:sp>
      <p:sp>
        <p:nvSpPr>
          <p:cNvPr id="6" name="Title 1"/>
          <p:cNvSpPr txBox="1">
            <a:spLocks/>
          </p:cNvSpPr>
          <p:nvPr/>
        </p:nvSpPr>
        <p:spPr>
          <a:xfrm>
            <a:off x="838200" y="4911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ea typeface="Telegram-HPLHS" charset="0"/>
                <a:cs typeface="Telegram-HPLHS" charset="0"/>
              </a:rPr>
              <a:t>If so </a:t>
            </a:r>
            <a:r>
              <a:rPr lang="en-US" dirty="0" smtClean="0">
                <a:latin typeface="Telegram-HPLHS" charset="0"/>
                <a:ea typeface="Telegram-HPLHS" charset="0"/>
                <a:cs typeface="Telegram-HPLHS" charset="0"/>
              </a:rPr>
              <a:t>Z</a:t>
            </a:r>
            <a:r>
              <a:rPr lang="en-US" dirty="0" smtClean="0">
                <a:ea typeface="Telegram-HPLHS" charset="0"/>
                <a:cs typeface="Telegram-HPLHS" charset="0"/>
              </a:rPr>
              <a:t> stands for </a:t>
            </a:r>
            <a:r>
              <a:rPr lang="en-US" dirty="0" smtClean="0">
                <a:solidFill>
                  <a:srgbClr val="FF0000"/>
                </a:solidFill>
                <a:latin typeface="Telegram-HPLHS" charset="0"/>
                <a:ea typeface="Telegram-HPLHS" charset="0"/>
                <a:cs typeface="Telegram-HPLHS" charset="0"/>
              </a:rPr>
              <a:t>N</a:t>
            </a:r>
            <a:endParaRPr lang="en-US" dirty="0">
              <a:solidFill>
                <a:srgbClr val="FF0000"/>
              </a:solidFill>
              <a:latin typeface="Telegram-HPLHS" charset="0"/>
              <a:ea typeface="Telegram-HPLHS" charset="0"/>
              <a:cs typeface="Telegram-HPLHS" charset="0"/>
            </a:endParaRPr>
          </a:p>
        </p:txBody>
      </p:sp>
    </p:spTree>
    <p:extLst>
      <p:ext uri="{BB962C8B-B14F-4D97-AF65-F5344CB8AC3E}">
        <p14:creationId xmlns:p14="http://schemas.microsoft.com/office/powerpoint/2010/main" val="845162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elegram-HPLHS" charset="0"/>
                <a:ea typeface="Telegram-HPLHS" charset="0"/>
                <a:cs typeface="Telegram-HPLHS" charset="0"/>
              </a:rPr>
              <a:t>J=</a:t>
            </a:r>
            <a:r>
              <a:rPr lang="en-US" dirty="0">
                <a:solidFill>
                  <a:srgbClr val="FF0000"/>
                </a:solidFill>
                <a:latin typeface="Telegram-HPLHS" charset="0"/>
                <a:ea typeface="Telegram-HPLHS" charset="0"/>
                <a:cs typeface="Telegram-HPLHS" charset="0"/>
              </a:rPr>
              <a:t>T</a:t>
            </a:r>
            <a:r>
              <a:rPr lang="en-US" dirty="0">
                <a:latin typeface="Telegram-HPLHS" charset="0"/>
                <a:ea typeface="Telegram-HPLHS" charset="0"/>
                <a:cs typeface="Telegram-HPLHS" charset="0"/>
              </a:rPr>
              <a:t>, </a:t>
            </a:r>
            <a:r>
              <a:rPr lang="en-US" dirty="0" smtClean="0">
                <a:latin typeface="Telegram-HPLHS" charset="0"/>
                <a:ea typeface="Telegram-HPLHS" charset="0"/>
                <a:cs typeface="Telegram-HPLHS" charset="0"/>
              </a:rPr>
              <a:t>T=</a:t>
            </a:r>
            <a:r>
              <a:rPr lang="en-US" dirty="0" smtClean="0">
                <a:solidFill>
                  <a:srgbClr val="FF0000"/>
                </a:solidFill>
                <a:latin typeface="Telegram-HPLHS" charset="0"/>
                <a:ea typeface="Telegram-HPLHS" charset="0"/>
                <a:cs typeface="Telegram-HPLHS" charset="0"/>
              </a:rPr>
              <a:t>H</a:t>
            </a:r>
            <a:r>
              <a:rPr lang="en-US" dirty="0" smtClean="0">
                <a:latin typeface="Telegram-HPLHS" charset="0"/>
                <a:ea typeface="Telegram-HPLHS" charset="0"/>
                <a:cs typeface="Telegram-HPLHS" charset="0"/>
              </a:rPr>
              <a:t>, E=</a:t>
            </a:r>
            <a:r>
              <a:rPr lang="en-US" dirty="0" smtClean="0">
                <a:solidFill>
                  <a:srgbClr val="FF0000"/>
                </a:solidFill>
                <a:latin typeface="Telegram-HPLHS" charset="0"/>
                <a:ea typeface="Telegram-HPLHS" charset="0"/>
                <a:cs typeface="Telegram-HPLHS" charset="0"/>
              </a:rPr>
              <a:t>E </a:t>
            </a:r>
            <a:r>
              <a:rPr lang="en-US" dirty="0" smtClean="0">
                <a:latin typeface="Telegram-HPLHS" charset="0"/>
                <a:ea typeface="Telegram-HPLHS" charset="0"/>
                <a:cs typeface="Telegram-HPLHS" charset="0"/>
              </a:rPr>
              <a:t>&amp; Z=</a:t>
            </a:r>
            <a:r>
              <a:rPr lang="en-US" dirty="0" smtClean="0">
                <a:solidFill>
                  <a:srgbClr val="FF0000"/>
                </a:solidFill>
                <a:latin typeface="Telegram-HPLHS" charset="0"/>
                <a:ea typeface="Telegram-HPLHS" charset="0"/>
                <a:cs typeface="Telegram-HPLHS" charset="0"/>
              </a:rPr>
              <a:t>N?</a:t>
            </a:r>
            <a:endParaRPr lang="en-US" dirty="0">
              <a:solidFill>
                <a:schemeClr val="accent6"/>
              </a:solidFill>
              <a:latin typeface="Telegram-HPLHS" charset="0"/>
              <a:ea typeface="Telegram-HPLHS" charset="0"/>
              <a:cs typeface="Telegram-HPLHS" charset="0"/>
            </a:endParaRPr>
          </a:p>
        </p:txBody>
      </p:sp>
      <p:sp>
        <p:nvSpPr>
          <p:cNvPr id="3" name="Content Placeholder 2"/>
          <p:cNvSpPr>
            <a:spLocks noGrp="1"/>
          </p:cNvSpPr>
          <p:nvPr>
            <p:ph idx="1"/>
          </p:nvPr>
        </p:nvSpPr>
        <p:spPr/>
        <p:txBody>
          <a:bodyPr>
            <a:normAutofit lnSpcReduction="10000"/>
          </a:bodyPr>
          <a:lstStyle/>
          <a:p>
            <a:pPr marL="0" indent="0">
              <a:buNone/>
            </a:pPr>
            <a:r>
              <a:rPr lang="en-US" sz="3500" dirty="0">
                <a:latin typeface="Telegram-HPLHS" charset="0"/>
                <a:ea typeface="Telegram-HPLHS" charset="0"/>
                <a:cs typeface="Telegram-HPLHS" charset="0"/>
              </a:rPr>
              <a:t>GXXGS </a:t>
            </a:r>
            <a:r>
              <a:rPr lang="en-US" sz="3500" dirty="0" smtClean="0">
                <a:solidFill>
                  <a:srgbClr val="FF0000"/>
                </a:solidFill>
                <a:latin typeface="Telegram-HPLHS" charset="0"/>
                <a:ea typeface="Telegram-HPLHS" charset="0"/>
                <a:cs typeface="Telegram-HPLHS" charset="0"/>
              </a:rPr>
              <a:t>ENT</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a:t>
            </a:r>
            <a:r>
              <a:rPr lang="en-US" sz="3500" dirty="0" smtClean="0">
                <a:solidFill>
                  <a:schemeClr val="accent6"/>
                </a:solidFill>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HE</a:t>
            </a:r>
            <a:r>
              <a:rPr lang="en-US" sz="3500" dirty="0" smtClean="0">
                <a:latin typeface="Telegram-HPLHS" charset="0"/>
                <a:ea typeface="Telegram-HPLHS" charset="0"/>
                <a:cs typeface="Telegram-HPLHS" charset="0"/>
              </a:rPr>
              <a:t>BC</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 HG</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UB </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RBD</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GY</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D AK</a:t>
            </a:r>
            <a:r>
              <a:rPr lang="en-US" sz="3500" dirty="0" smtClean="0">
                <a:solidFill>
                  <a:srgbClr val="FF0000"/>
                </a:solidFill>
                <a:latin typeface="Telegram-HPLHS" charset="0"/>
                <a:ea typeface="Telegram-HPLHS" charset="0"/>
                <a:cs typeface="Telegram-HPLHS" charset="0"/>
              </a:rPr>
              <a:t>TTE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HRKCU </a:t>
            </a:r>
            <a:r>
              <a:rPr lang="en-US" sz="3500" dirty="0" smtClean="0">
                <a:latin typeface="Telegram-HPLHS" charset="0"/>
                <a:ea typeface="Telegram-HPLHS" charset="0"/>
                <a:cs typeface="Telegram-HPLHS" charset="0"/>
              </a:rPr>
              <a:t>IIR</a:t>
            </a:r>
            <a:r>
              <a:rPr lang="en-US" sz="3500" dirty="0" smtClean="0">
                <a:solidFill>
                  <a:srgbClr val="FF0000"/>
                </a:solidFill>
                <a:latin typeface="Telegram-HPLHS" charset="0"/>
                <a:ea typeface="Telegram-HPLHS" charset="0"/>
                <a:cs typeface="Telegram-HPLHS" charset="0"/>
              </a:rPr>
              <a:t>HE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DKX</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 </a:t>
            </a:r>
            <a:r>
              <a:rPr lang="en-US" sz="3500" dirty="0" smtClean="0">
                <a:latin typeface="Telegram-HPLHS" charset="0"/>
                <a:ea typeface="Telegram-HPLHS" charset="0"/>
                <a:cs typeface="Telegram-HPLHS" charset="0"/>
              </a:rPr>
              <a:t>NBH</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K</a:t>
            </a:r>
            <a:r>
              <a:rPr lang="en-US" sz="3500" dirty="0" smtClean="0">
                <a:solidFill>
                  <a:schemeClr val="accent6"/>
                </a:solidFill>
                <a:latin typeface="Telegram-HPLHS" charset="0"/>
                <a:ea typeface="Telegram-HPLHS" charset="0"/>
                <a:cs typeface="Telegram-HPLHS" charset="0"/>
              </a:rPr>
              <a:t>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IDGP </a:t>
            </a:r>
            <a:r>
              <a:rPr lang="en-US" sz="3500" dirty="0" smtClean="0">
                <a:solidFill>
                  <a:srgbClr val="FF0000"/>
                </a:solidFill>
                <a:latin typeface="Telegram-HPLHS" charset="0"/>
                <a:ea typeface="Telegram-HPLHS" charset="0"/>
                <a:cs typeface="Telegram-HPLHS" charset="0"/>
              </a:rPr>
              <a:t>THETE</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NTH</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 G</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DAP </a:t>
            </a:r>
            <a:r>
              <a:rPr lang="en-US" sz="3500" dirty="0">
                <a:latin typeface="Telegram-HPLHS" charset="0"/>
                <a:ea typeface="Telegram-HPLHS" charset="0"/>
                <a:cs typeface="Telegram-HPLHS" charset="0"/>
              </a:rPr>
              <a:t>NBHNK </a:t>
            </a:r>
            <a:r>
              <a:rPr lang="en-US" sz="3500" dirty="0" smtClean="0">
                <a:latin typeface="Telegram-HPLHS" charset="0"/>
                <a:ea typeface="Telegram-HPLHS" charset="0"/>
                <a:cs typeface="Telegram-HPLHS" charset="0"/>
              </a:rPr>
              <a:t>H</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H U</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H KR</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UB </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PMUXX NBXXB </a:t>
            </a:r>
            <a:r>
              <a:rPr lang="en-US" sz="3500" dirty="0" smtClean="0">
                <a:latin typeface="Telegram-HPLHS" charset="0"/>
                <a:ea typeface="Telegram-HPLHS" charset="0"/>
                <a:cs typeface="Telegram-HPLHS" charset="0"/>
              </a:rPr>
              <a:t>M</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M </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GCB</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MUXXA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XU L</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H</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 </a:t>
            </a:r>
            <a:r>
              <a:rPr lang="en-US" sz="3500" dirty="0" smtClean="0">
                <a:latin typeface="Telegram-HPLHS" charset="0"/>
                <a:ea typeface="Telegram-HPLHS" charset="0"/>
                <a:cs typeface="Telegram-HPLHS" charset="0"/>
              </a:rPr>
              <a:t>B</a:t>
            </a:r>
            <a:r>
              <a:rPr lang="en-US" sz="3500" dirty="0" smtClean="0">
                <a:solidFill>
                  <a:srgbClr val="FF0000"/>
                </a:solidFill>
                <a:latin typeface="Telegram-HPLHS" charset="0"/>
                <a:ea typeface="Telegram-HPLHS" charset="0"/>
                <a:cs typeface="Telegram-HPLHS" charset="0"/>
              </a:rPr>
              <a:t>NTHE</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US</a:t>
            </a:r>
            <a:r>
              <a:rPr lang="en-US" sz="3500" dirty="0" smtClean="0">
                <a:solidFill>
                  <a:srgbClr val="FF0000"/>
                </a:solidFill>
                <a:latin typeface="Telegram-HPLHS" charset="0"/>
                <a:ea typeface="Telegram-HPLHS" charset="0"/>
                <a:cs typeface="Telegram-HPLHS" charset="0"/>
              </a:rPr>
              <a:t>HT</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a:t>
            </a:r>
            <a:r>
              <a:rPr lang="en-US" sz="3500" dirty="0" smtClean="0">
                <a:latin typeface="Telegram-HPLHS" charset="0"/>
                <a:ea typeface="Telegram-HPLHS" charset="0"/>
                <a:cs typeface="Telegram-HPLHS" charset="0"/>
              </a:rPr>
              <a:t>G</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D</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HET</a:t>
            </a:r>
            <a:r>
              <a:rPr lang="en-US" sz="3500" dirty="0" smtClean="0">
                <a:latin typeface="Telegram-HPLHS" charset="0"/>
                <a:ea typeface="Telegram-HPLHS" charset="0"/>
                <a:cs typeface="Telegram-HPLHS" charset="0"/>
              </a:rPr>
              <a:t>GH S</a:t>
            </a:r>
            <a:r>
              <a:rPr lang="en-US" sz="3500" dirty="0" smtClean="0">
                <a:solidFill>
                  <a:srgbClr val="FF0000"/>
                </a:solidFill>
                <a:latin typeface="Telegram-HPLHS" charset="0"/>
                <a:ea typeface="Telegram-HPLHS" charset="0"/>
                <a:cs typeface="Telegram-HPLHS" charset="0"/>
              </a:rPr>
              <a:t>ET</a:t>
            </a:r>
            <a:r>
              <a:rPr lang="en-US" sz="3500" dirty="0" smtClean="0">
                <a:latin typeface="Telegram-HPLHS" charset="0"/>
                <a:ea typeface="Telegram-HPLHS" charset="0"/>
                <a:cs typeface="Telegram-HPLHS" charset="0"/>
              </a:rPr>
              <a:t>MU </a:t>
            </a:r>
            <a:r>
              <a:rPr lang="en-US" sz="3500" dirty="0">
                <a:latin typeface="Telegram-HPLHS" charset="0"/>
                <a:ea typeface="Telegram-HPLHS" charset="0"/>
                <a:cs typeface="Telegram-HPLHS" charset="0"/>
              </a:rPr>
              <a:t>XXA</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U </a:t>
            </a:r>
            <a:r>
              <a:rPr lang="en-US" sz="3500" dirty="0" smtClean="0">
                <a:latin typeface="Telegram-HPLHS" charset="0"/>
                <a:ea typeface="Telegram-HPLHS" charset="0"/>
                <a:cs typeface="Telegram-HPLHS" charset="0"/>
              </a:rPr>
              <a:t>D</a:t>
            </a:r>
            <a:r>
              <a:rPr lang="en-US" sz="3500" dirty="0" smtClean="0">
                <a:solidFill>
                  <a:srgbClr val="FF0000"/>
                </a:solidFill>
                <a:latin typeface="Telegram-HPLHS" charset="0"/>
                <a:ea typeface="Telegram-HPLHS" charset="0"/>
                <a:cs typeface="Telegram-HPLHS" charset="0"/>
              </a:rPr>
              <a:t>ENT</a:t>
            </a:r>
            <a:r>
              <a:rPr lang="en-US" sz="3500" dirty="0" smtClean="0">
                <a:latin typeface="Telegram-HPLHS" charset="0"/>
                <a:ea typeface="Telegram-HPLHS" charset="0"/>
                <a:cs typeface="Telegram-HPLHS" charset="0"/>
              </a:rPr>
              <a:t>U </a:t>
            </a:r>
            <a:r>
              <a:rPr lang="en-US" sz="3500" dirty="0">
                <a:latin typeface="Telegram-HPLHS" charset="0"/>
                <a:ea typeface="Telegram-HPLHS" charset="0"/>
                <a:cs typeface="Telegram-HPLHS" charset="0"/>
              </a:rPr>
              <a:t>NU</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DU </a:t>
            </a:r>
            <a:r>
              <a:rPr lang="en-US" sz="3500" dirty="0" smtClean="0">
                <a:solidFill>
                  <a:srgbClr val="FF0000"/>
                </a:solidFill>
                <a:latin typeface="Telegram-HPLHS" charset="0"/>
                <a:ea typeface="Telegram-HPLHS" charset="0"/>
                <a:cs typeface="Telegram-HPLHS" charset="0"/>
              </a:rPr>
              <a:t>NTHEE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YGUXP BKMUX XH</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R</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 </a:t>
            </a:r>
            <a:r>
              <a:rPr lang="en-US" sz="3500" dirty="0" smtClean="0">
                <a:latin typeface="Telegram-HPLHS" charset="0"/>
                <a:ea typeface="Telegram-HPLHS" charset="0"/>
                <a:cs typeface="Telegram-HPLHS" charset="0"/>
              </a:rPr>
              <a:t>UL</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B</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THEN</a:t>
            </a:r>
            <a:r>
              <a:rPr lang="en-US" sz="3500" dirty="0" smtClean="0">
                <a:latin typeface="Telegram-HPLHS" charset="0"/>
                <a:ea typeface="Telegram-HPLHS" charset="0"/>
                <a:cs typeface="Telegram-HPLHS" charset="0"/>
              </a:rPr>
              <a:t>U </a:t>
            </a:r>
            <a:r>
              <a:rPr lang="en-US" sz="3500" dirty="0" smtClean="0">
                <a:solidFill>
                  <a:srgbClr val="FF0000"/>
                </a:solidFill>
                <a:latin typeface="Telegram-HPLHS" charset="0"/>
                <a:ea typeface="Telegram-HPLHS" charset="0"/>
                <a:cs typeface="Telegram-HPLHS" charset="0"/>
              </a:rPr>
              <a:t>NTHTH</a:t>
            </a:r>
            <a:r>
              <a:rPr lang="en-US" sz="3500" dirty="0" smtClean="0">
                <a:solidFill>
                  <a:schemeClr val="accent6"/>
                </a:solidFill>
                <a:latin typeface="Telegram-HPLHS" charset="0"/>
                <a:ea typeface="Telegram-HPLHS" charset="0"/>
                <a:cs typeface="Telegram-HPLHS" charset="0"/>
              </a:rPr>
              <a:t>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SBIU </a:t>
            </a:r>
            <a:r>
              <a:rPr lang="en-US" sz="3500" dirty="0" smtClean="0">
                <a:latin typeface="Telegram-HPLHS" charset="0"/>
                <a:ea typeface="Telegram-HPLHS" charset="0"/>
                <a:cs typeface="Telegram-HPLHS" charset="0"/>
              </a:rPr>
              <a:t>S</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GXM </a:t>
            </a:r>
            <a:r>
              <a:rPr lang="en-US" sz="3500" dirty="0">
                <a:latin typeface="Telegram-HPLHS" charset="0"/>
                <a:ea typeface="Telegram-HPLHS" charset="0"/>
                <a:cs typeface="Telegram-HPLHS" charset="0"/>
              </a:rPr>
              <a:t>UXXA</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 </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ENT</a:t>
            </a:r>
            <a:r>
              <a:rPr lang="en-US" sz="3500" dirty="0" smtClean="0">
                <a:latin typeface="Telegram-HPLHS" charset="0"/>
                <a:ea typeface="Telegram-HPLHS" charset="0"/>
                <a:cs typeface="Telegram-HPLHS" charset="0"/>
              </a:rPr>
              <a:t>B </a:t>
            </a:r>
            <a:r>
              <a:rPr lang="en-US" sz="3500" dirty="0" smtClean="0">
                <a:solidFill>
                  <a:srgbClr val="FF0000"/>
                </a:solidFill>
                <a:latin typeface="Telegram-HPLHS" charset="0"/>
                <a:ea typeface="Telegram-HPLHS" charset="0"/>
                <a:cs typeface="Telegram-HPLHS" charset="0"/>
              </a:rPr>
              <a:t>NTHE</a:t>
            </a:r>
            <a:r>
              <a:rPr lang="en-US" sz="3500" dirty="0" smtClean="0">
                <a:latin typeface="Telegram-HPLHS" charset="0"/>
                <a:ea typeface="Telegram-HPLHS" charset="0"/>
                <a:cs typeface="Telegram-HPLHS" charset="0"/>
              </a:rPr>
              <a:t>Y BH</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U</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 SBN</a:t>
            </a:r>
            <a:r>
              <a:rPr lang="en-US" sz="3500" dirty="0" smtClean="0">
                <a:solidFill>
                  <a:srgbClr val="FF0000"/>
                </a:solidFill>
                <a:latin typeface="Telegram-HPLHS" charset="0"/>
                <a:ea typeface="Telegram-HPLHS" charset="0"/>
                <a:cs typeface="Telegram-HPLHS" charset="0"/>
              </a:rPr>
              <a:t>TH</a:t>
            </a:r>
            <a:r>
              <a:rPr lang="en-US" sz="3500" dirty="0" smtClean="0">
                <a:solidFill>
                  <a:schemeClr val="accent6"/>
                </a:solidFill>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ETENT</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a:t>
            </a:r>
            <a:endParaRPr lang="en-US" sz="3500" dirty="0" smtClean="0">
              <a:solidFill>
                <a:srgbClr val="FF0000"/>
              </a:solidFill>
            </a:endParaRPr>
          </a:p>
          <a:p>
            <a:pPr marL="0" indent="0">
              <a:buNone/>
            </a:pPr>
            <a:endParaRPr lang="en-US" sz="4000" dirty="0"/>
          </a:p>
        </p:txBody>
      </p:sp>
    </p:spTree>
    <p:extLst>
      <p:ext uri="{BB962C8B-B14F-4D97-AF65-F5344CB8AC3E}">
        <p14:creationId xmlns:p14="http://schemas.microsoft.com/office/powerpoint/2010/main" val="49991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2378075"/>
          </a:xfrm>
        </p:spPr>
        <p:txBody>
          <a:bodyPr>
            <a:normAutofit fontScale="90000"/>
          </a:bodyPr>
          <a:lstStyle/>
          <a:p>
            <a:r>
              <a:rPr lang="en-GB" dirty="0" smtClean="0"/>
              <a:t>Remember the idea of a </a:t>
            </a:r>
            <a:r>
              <a:rPr lang="en-GB" smtClean="0"/>
              <a:t>CRIB?</a:t>
            </a:r>
            <a:br>
              <a:rPr lang="en-GB" smtClean="0"/>
            </a:br>
            <a:r>
              <a:rPr lang="en-GB" dirty="0" smtClean="0"/>
              <a:t>What if I told you we believe the message concerns Operation Buttercup? Look in the second line</a:t>
            </a:r>
            <a:endParaRPr lang="en-US" dirty="0"/>
          </a:p>
        </p:txBody>
      </p:sp>
      <p:sp>
        <p:nvSpPr>
          <p:cNvPr id="6" name="Content Placeholder 2"/>
          <p:cNvSpPr>
            <a:spLocks noGrp="1"/>
          </p:cNvSpPr>
          <p:nvPr>
            <p:ph idx="1"/>
          </p:nvPr>
        </p:nvSpPr>
        <p:spPr>
          <a:xfrm>
            <a:off x="838200" y="2743199"/>
            <a:ext cx="10515600" cy="1199213"/>
          </a:xfrm>
        </p:spPr>
        <p:txBody>
          <a:bodyPr>
            <a:normAutofit/>
          </a:bodyPr>
          <a:lstStyle/>
          <a:p>
            <a:pPr marL="0" indent="0">
              <a:buNone/>
            </a:pPr>
            <a:r>
              <a:rPr lang="en-US" sz="3500" dirty="0" smtClean="0">
                <a:latin typeface="Telegram-HPLHS" charset="0"/>
                <a:ea typeface="Telegram-HPLHS" charset="0"/>
                <a:cs typeface="Telegram-HPLHS" charset="0"/>
              </a:rPr>
              <a:t>AK</a:t>
            </a:r>
            <a:r>
              <a:rPr lang="en-US" sz="3500" dirty="0" smtClean="0">
                <a:solidFill>
                  <a:srgbClr val="FF0000"/>
                </a:solidFill>
                <a:latin typeface="Telegram-HPLHS" charset="0"/>
                <a:ea typeface="Telegram-HPLHS" charset="0"/>
                <a:cs typeface="Telegram-HPLHS" charset="0"/>
              </a:rPr>
              <a:t>TTE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HRKCU </a:t>
            </a:r>
            <a:r>
              <a:rPr lang="en-US" sz="3500" dirty="0" smtClean="0">
                <a:latin typeface="Telegram-HPLHS" charset="0"/>
                <a:ea typeface="Telegram-HPLHS" charset="0"/>
                <a:cs typeface="Telegram-HPLHS" charset="0"/>
              </a:rPr>
              <a:t>IIR</a:t>
            </a:r>
            <a:r>
              <a:rPr lang="en-US" sz="3500" dirty="0" smtClean="0">
                <a:solidFill>
                  <a:srgbClr val="FF0000"/>
                </a:solidFill>
                <a:latin typeface="Telegram-HPLHS" charset="0"/>
                <a:ea typeface="Telegram-HPLHS" charset="0"/>
                <a:cs typeface="Telegram-HPLHS" charset="0"/>
              </a:rPr>
              <a:t>HE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DKX</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 </a:t>
            </a:r>
            <a:r>
              <a:rPr lang="en-US" sz="3500" dirty="0" smtClean="0">
                <a:latin typeface="Telegram-HPLHS" charset="0"/>
                <a:ea typeface="Telegram-HPLHS" charset="0"/>
                <a:cs typeface="Telegram-HPLHS" charset="0"/>
              </a:rPr>
              <a:t>NBH</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K</a:t>
            </a:r>
            <a:r>
              <a:rPr lang="en-US" sz="3500" dirty="0" smtClean="0">
                <a:solidFill>
                  <a:schemeClr val="accent6"/>
                </a:solidFill>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IDGP</a:t>
            </a:r>
          </a:p>
          <a:p>
            <a:pPr marL="0" indent="0">
              <a:buNone/>
            </a:pPr>
            <a:r>
              <a:rPr lang="en-US" sz="3500" dirty="0" smtClean="0">
                <a:solidFill>
                  <a:srgbClr val="FF0000"/>
                </a:solidFill>
                <a:latin typeface="Telegram-HPLHS" charset="0"/>
                <a:ea typeface="Telegram-HPLHS" charset="0"/>
                <a:cs typeface="Telegram-HPLHS" charset="0"/>
              </a:rPr>
              <a:t>BUTTE RCUP?</a:t>
            </a:r>
            <a:endParaRPr lang="en-US" sz="4000" dirty="0">
              <a:solidFill>
                <a:srgbClr val="FF0000"/>
              </a:solidFill>
            </a:endParaRPr>
          </a:p>
        </p:txBody>
      </p:sp>
      <p:sp>
        <p:nvSpPr>
          <p:cNvPr id="7" name="Title 1"/>
          <p:cNvSpPr txBox="1">
            <a:spLocks/>
          </p:cNvSpPr>
          <p:nvPr/>
        </p:nvSpPr>
        <p:spPr>
          <a:xfrm>
            <a:off x="838200" y="4097676"/>
            <a:ext cx="10515600" cy="173349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It certainly fits, with K standing for </a:t>
            </a:r>
            <a:r>
              <a:rPr lang="en-GB" dirty="0" smtClean="0">
                <a:solidFill>
                  <a:srgbClr val="FF0000"/>
                </a:solidFill>
              </a:rPr>
              <a:t>U</a:t>
            </a:r>
            <a:r>
              <a:rPr lang="en-GB" dirty="0" smtClean="0"/>
              <a:t> in both places, so it is worth trying as we get </a:t>
            </a:r>
          </a:p>
          <a:p>
            <a:r>
              <a:rPr lang="en-GB" dirty="0" smtClean="0">
                <a:latin typeface="Telegram-HPLHS" charset="0"/>
                <a:ea typeface="Telegram-HPLHS" charset="0"/>
                <a:cs typeface="Telegram-HPLHS" charset="0"/>
              </a:rPr>
              <a:t>A=</a:t>
            </a:r>
            <a:r>
              <a:rPr lang="en-GB" dirty="0" smtClean="0">
                <a:solidFill>
                  <a:srgbClr val="FF0000"/>
                </a:solidFill>
                <a:latin typeface="Telegram-HPLHS" charset="0"/>
                <a:ea typeface="Telegram-HPLHS" charset="0"/>
                <a:cs typeface="Telegram-HPLHS" charset="0"/>
              </a:rPr>
              <a:t>B</a:t>
            </a:r>
            <a:r>
              <a:rPr lang="en-GB" dirty="0" smtClean="0">
                <a:latin typeface="Telegram-HPLHS" charset="0"/>
                <a:ea typeface="Telegram-HPLHS" charset="0"/>
                <a:cs typeface="Telegram-HPLHS" charset="0"/>
              </a:rPr>
              <a:t>, K=</a:t>
            </a:r>
            <a:r>
              <a:rPr lang="en-GB" dirty="0" smtClean="0">
                <a:solidFill>
                  <a:srgbClr val="FF0000"/>
                </a:solidFill>
                <a:latin typeface="Telegram-HPLHS" charset="0"/>
                <a:ea typeface="Telegram-HPLHS" charset="0"/>
                <a:cs typeface="Telegram-HPLHS" charset="0"/>
              </a:rPr>
              <a:t>U</a:t>
            </a:r>
            <a:r>
              <a:rPr lang="en-GB" dirty="0" smtClean="0">
                <a:latin typeface="Telegram-HPLHS" charset="0"/>
                <a:ea typeface="Telegram-HPLHS" charset="0"/>
                <a:cs typeface="Telegram-HPLHS" charset="0"/>
              </a:rPr>
              <a:t>, H=</a:t>
            </a:r>
            <a:r>
              <a:rPr lang="en-GB" dirty="0" smtClean="0">
                <a:solidFill>
                  <a:srgbClr val="FF0000"/>
                </a:solidFill>
                <a:latin typeface="Telegram-HPLHS" charset="0"/>
                <a:ea typeface="Telegram-HPLHS" charset="0"/>
                <a:cs typeface="Telegram-HPLHS" charset="0"/>
              </a:rPr>
              <a:t>R</a:t>
            </a:r>
            <a:r>
              <a:rPr lang="en-GB" dirty="0" smtClean="0">
                <a:latin typeface="Telegram-HPLHS" charset="0"/>
                <a:ea typeface="Telegram-HPLHS" charset="0"/>
                <a:cs typeface="Telegram-HPLHS" charset="0"/>
              </a:rPr>
              <a:t>, R=</a:t>
            </a:r>
            <a:r>
              <a:rPr lang="en-GB" dirty="0" smtClean="0">
                <a:solidFill>
                  <a:srgbClr val="FF0000"/>
                </a:solidFill>
                <a:latin typeface="Telegram-HPLHS" charset="0"/>
                <a:ea typeface="Telegram-HPLHS" charset="0"/>
                <a:cs typeface="Telegram-HPLHS" charset="0"/>
              </a:rPr>
              <a:t>C</a:t>
            </a:r>
            <a:r>
              <a:rPr lang="en-GB" dirty="0" smtClean="0">
                <a:latin typeface="Telegram-HPLHS" charset="0"/>
                <a:ea typeface="Telegram-HPLHS" charset="0"/>
                <a:cs typeface="Telegram-HPLHS" charset="0"/>
              </a:rPr>
              <a:t> </a:t>
            </a:r>
            <a:r>
              <a:rPr lang="en-GB" dirty="0" smtClean="0">
                <a:ea typeface="Telegram-HPLHS" charset="0"/>
                <a:cs typeface="Telegram-HPLHS" charset="0"/>
              </a:rPr>
              <a:t>and</a:t>
            </a:r>
            <a:r>
              <a:rPr lang="en-GB" dirty="0" smtClean="0">
                <a:latin typeface="Telegram-HPLHS" charset="0"/>
                <a:ea typeface="Telegram-HPLHS" charset="0"/>
                <a:cs typeface="Telegram-HPLHS" charset="0"/>
              </a:rPr>
              <a:t> C=</a:t>
            </a:r>
            <a:r>
              <a:rPr lang="en-GB" dirty="0" smtClean="0">
                <a:solidFill>
                  <a:srgbClr val="FF0000"/>
                </a:solidFill>
                <a:latin typeface="Telegram-HPLHS" charset="0"/>
                <a:ea typeface="Telegram-HPLHS" charset="0"/>
                <a:cs typeface="Telegram-HPLHS" charset="0"/>
              </a:rPr>
              <a:t>P</a:t>
            </a:r>
            <a:endParaRPr lang="en-US" dirty="0">
              <a:solidFill>
                <a:srgbClr val="FF0000"/>
              </a:solidFill>
              <a:latin typeface="Telegram-HPLHS" charset="0"/>
              <a:ea typeface="Telegram-HPLHS" charset="0"/>
              <a:cs typeface="Telegram-HPLHS" charset="0"/>
            </a:endParaRPr>
          </a:p>
        </p:txBody>
      </p:sp>
    </p:spTree>
    <p:extLst>
      <p:ext uri="{BB962C8B-B14F-4D97-AF65-F5344CB8AC3E}">
        <p14:creationId xmlns:p14="http://schemas.microsoft.com/office/powerpoint/2010/main" val="1219128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elegram-HPLHS" charset="0"/>
                <a:ea typeface="Telegram-HPLHS" charset="0"/>
                <a:cs typeface="Telegram-HPLHS" charset="0"/>
              </a:rPr>
              <a:t>A=</a:t>
            </a:r>
            <a:r>
              <a:rPr lang="en-GB" dirty="0">
                <a:solidFill>
                  <a:srgbClr val="FF0000"/>
                </a:solidFill>
                <a:latin typeface="Telegram-HPLHS" charset="0"/>
                <a:ea typeface="Telegram-HPLHS" charset="0"/>
                <a:cs typeface="Telegram-HPLHS" charset="0"/>
              </a:rPr>
              <a:t>B</a:t>
            </a:r>
            <a:r>
              <a:rPr lang="en-GB" dirty="0">
                <a:latin typeface="Telegram-HPLHS" charset="0"/>
                <a:ea typeface="Telegram-HPLHS" charset="0"/>
                <a:cs typeface="Telegram-HPLHS" charset="0"/>
              </a:rPr>
              <a:t>, K=</a:t>
            </a:r>
            <a:r>
              <a:rPr lang="en-GB" dirty="0">
                <a:solidFill>
                  <a:srgbClr val="FF0000"/>
                </a:solidFill>
                <a:latin typeface="Telegram-HPLHS" charset="0"/>
                <a:ea typeface="Telegram-HPLHS" charset="0"/>
                <a:cs typeface="Telegram-HPLHS" charset="0"/>
              </a:rPr>
              <a:t>U</a:t>
            </a:r>
            <a:r>
              <a:rPr lang="en-GB" dirty="0">
                <a:latin typeface="Telegram-HPLHS" charset="0"/>
                <a:ea typeface="Telegram-HPLHS" charset="0"/>
                <a:cs typeface="Telegram-HPLHS" charset="0"/>
              </a:rPr>
              <a:t>, H=</a:t>
            </a:r>
            <a:r>
              <a:rPr lang="en-GB" dirty="0">
                <a:solidFill>
                  <a:srgbClr val="FF0000"/>
                </a:solidFill>
                <a:latin typeface="Telegram-HPLHS" charset="0"/>
                <a:ea typeface="Telegram-HPLHS" charset="0"/>
                <a:cs typeface="Telegram-HPLHS" charset="0"/>
              </a:rPr>
              <a:t>R</a:t>
            </a:r>
            <a:r>
              <a:rPr lang="en-GB" dirty="0">
                <a:latin typeface="Telegram-HPLHS" charset="0"/>
                <a:ea typeface="Telegram-HPLHS" charset="0"/>
                <a:cs typeface="Telegram-HPLHS" charset="0"/>
              </a:rPr>
              <a:t>, R=</a:t>
            </a:r>
            <a:r>
              <a:rPr lang="en-GB" dirty="0">
                <a:solidFill>
                  <a:srgbClr val="FF0000"/>
                </a:solidFill>
                <a:latin typeface="Telegram-HPLHS" charset="0"/>
                <a:ea typeface="Telegram-HPLHS" charset="0"/>
                <a:cs typeface="Telegram-HPLHS" charset="0"/>
              </a:rPr>
              <a:t>C</a:t>
            </a:r>
            <a:r>
              <a:rPr lang="en-GB" dirty="0">
                <a:latin typeface="Telegram-HPLHS" charset="0"/>
                <a:ea typeface="Telegram-HPLHS" charset="0"/>
                <a:cs typeface="Telegram-HPLHS" charset="0"/>
              </a:rPr>
              <a:t> and C=</a:t>
            </a:r>
            <a:r>
              <a:rPr lang="en-GB" dirty="0">
                <a:solidFill>
                  <a:srgbClr val="FF0000"/>
                </a:solidFill>
                <a:latin typeface="Telegram-HPLHS" charset="0"/>
                <a:ea typeface="Telegram-HPLHS" charset="0"/>
                <a:cs typeface="Telegram-HPLHS" charset="0"/>
              </a:rPr>
              <a:t>P</a:t>
            </a:r>
            <a:endParaRPr lang="en-US" dirty="0">
              <a:solidFill>
                <a:srgbClr val="FF0000"/>
              </a:solidFill>
              <a:latin typeface="Telegram-HPLHS" charset="0"/>
              <a:ea typeface="Telegram-HPLHS" charset="0"/>
              <a:cs typeface="Telegram-HPLHS" charset="0"/>
            </a:endParaRPr>
          </a:p>
        </p:txBody>
      </p:sp>
      <p:sp>
        <p:nvSpPr>
          <p:cNvPr id="4" name="Content Placeholder 2"/>
          <p:cNvSpPr>
            <a:spLocks noGrp="1"/>
          </p:cNvSpPr>
          <p:nvPr>
            <p:ph idx="1"/>
          </p:nvPr>
        </p:nvSpPr>
        <p:spPr/>
        <p:txBody>
          <a:bodyPr>
            <a:normAutofit lnSpcReduction="10000"/>
          </a:bodyPr>
          <a:lstStyle/>
          <a:p>
            <a:pPr marL="0" indent="0">
              <a:buNone/>
            </a:pPr>
            <a:r>
              <a:rPr lang="en-US" sz="3500" dirty="0">
                <a:latin typeface="Telegram-HPLHS" charset="0"/>
                <a:ea typeface="Telegram-HPLHS" charset="0"/>
                <a:cs typeface="Telegram-HPLHS" charset="0"/>
              </a:rPr>
              <a:t>GXXGS </a:t>
            </a:r>
            <a:r>
              <a:rPr lang="en-US" sz="3500" dirty="0" smtClean="0">
                <a:solidFill>
                  <a:srgbClr val="FF0000"/>
                </a:solidFill>
                <a:latin typeface="Telegram-HPLHS" charset="0"/>
                <a:ea typeface="Telegram-HPLHS" charset="0"/>
                <a:cs typeface="Telegram-HPLHS" charset="0"/>
              </a:rPr>
              <a:t>ENT</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a:t>
            </a:r>
            <a:r>
              <a:rPr lang="en-US" sz="3500" dirty="0" smtClean="0">
                <a:solidFill>
                  <a:schemeClr val="accent6"/>
                </a:solidFill>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HE</a:t>
            </a:r>
            <a:r>
              <a:rPr lang="en-US" sz="3500" dirty="0" smtClean="0">
                <a:latin typeface="Telegram-HPLHS" charset="0"/>
                <a:ea typeface="Telegram-HPLHS" charset="0"/>
                <a:cs typeface="Telegram-HPLHS" charset="0"/>
              </a:rPr>
              <a:t>B</a:t>
            </a:r>
            <a:r>
              <a:rPr lang="en-US" sz="3500" dirty="0" smtClean="0">
                <a:solidFill>
                  <a:srgbClr val="FF0000"/>
                </a:solidFill>
                <a:latin typeface="Telegram-HPLHS" charset="0"/>
                <a:ea typeface="Telegram-HPLHS" charset="0"/>
                <a:cs typeface="Telegram-HPLHS" charset="0"/>
              </a:rPr>
              <a:t>PE</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R</a:t>
            </a:r>
            <a:r>
              <a:rPr lang="en-US" sz="3500" dirty="0" smtClean="0">
                <a:latin typeface="Telegram-HPLHS" charset="0"/>
                <a:ea typeface="Telegram-HPLHS" charset="0"/>
                <a:cs typeface="Telegram-HPLHS" charset="0"/>
              </a:rPr>
              <a:t>G</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UB </a:t>
            </a:r>
            <a:r>
              <a:rPr lang="en-US" sz="3500" dirty="0" smtClean="0">
                <a:solidFill>
                  <a:srgbClr val="FF0000"/>
                </a:solidFill>
                <a:latin typeface="Telegram-HPLHS" charset="0"/>
                <a:ea typeface="Telegram-HPLHS" charset="0"/>
                <a:cs typeface="Telegram-HPLHS" charset="0"/>
              </a:rPr>
              <a:t>NC</a:t>
            </a:r>
            <a:r>
              <a:rPr lang="en-US" sz="3500" dirty="0" smtClean="0">
                <a:latin typeface="Telegram-HPLHS" charset="0"/>
                <a:ea typeface="Telegram-HPLHS" charset="0"/>
                <a:cs typeface="Telegram-HPLHS" charset="0"/>
              </a:rPr>
              <a:t>BD</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GY</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D </a:t>
            </a:r>
            <a:r>
              <a:rPr lang="en-US" sz="3500" dirty="0" smtClean="0">
                <a:solidFill>
                  <a:srgbClr val="FF0000"/>
                </a:solidFill>
                <a:latin typeface="Telegram-HPLHS" charset="0"/>
                <a:ea typeface="Telegram-HPLHS" charset="0"/>
                <a:cs typeface="Telegram-HPLHS" charset="0"/>
              </a:rPr>
              <a:t>BUTTE</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RCUP</a:t>
            </a:r>
            <a:r>
              <a:rPr lang="en-US" sz="3500" dirty="0" smtClean="0">
                <a:latin typeface="Telegram-HPLHS" charset="0"/>
                <a:ea typeface="Telegram-HPLHS" charset="0"/>
                <a:cs typeface="Telegram-HPLHS" charset="0"/>
              </a:rPr>
              <a:t>U II</a:t>
            </a:r>
            <a:r>
              <a:rPr lang="en-US" sz="3500" dirty="0" smtClean="0">
                <a:solidFill>
                  <a:srgbClr val="FF0000"/>
                </a:solidFill>
                <a:latin typeface="Telegram-HPLHS" charset="0"/>
                <a:ea typeface="Telegram-HPLHS" charset="0"/>
                <a:cs typeface="Telegram-HPLHS" charset="0"/>
              </a:rPr>
              <a:t>CHE</a:t>
            </a:r>
            <a:r>
              <a:rPr lang="en-US" sz="3500" dirty="0" smtClean="0">
                <a:latin typeface="Telegram-HPLHS" charset="0"/>
                <a:ea typeface="Telegram-HPLHS" charset="0"/>
                <a:cs typeface="Telegram-HPLHS" charset="0"/>
              </a:rPr>
              <a:t> D</a:t>
            </a:r>
            <a:r>
              <a:rPr lang="en-US" sz="3500" dirty="0" smtClean="0">
                <a:solidFill>
                  <a:srgbClr val="FF0000"/>
                </a:solidFill>
                <a:latin typeface="Telegram-HPLHS" charset="0"/>
                <a:ea typeface="Telegram-HPLHS" charset="0"/>
                <a:cs typeface="Telegram-HPLHS" charset="0"/>
              </a:rPr>
              <a:t>U</a:t>
            </a:r>
            <a:r>
              <a:rPr lang="en-US" sz="3500" dirty="0" smtClean="0">
                <a:latin typeface="Telegram-HPLHS" charset="0"/>
                <a:ea typeface="Telegram-HPLHS" charset="0"/>
                <a:cs typeface="Telegram-HPLHS" charset="0"/>
              </a:rPr>
              <a:t>X</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D NB</a:t>
            </a:r>
            <a:r>
              <a:rPr lang="en-US" sz="3500" dirty="0" smtClean="0">
                <a:solidFill>
                  <a:srgbClr val="FF0000"/>
                </a:solidFill>
                <a:latin typeface="Telegram-HPLHS" charset="0"/>
                <a:ea typeface="Telegram-HPLHS" charset="0"/>
                <a:cs typeface="Telegram-HPLHS" charset="0"/>
              </a:rPr>
              <a:t>RTU</a:t>
            </a:r>
            <a:r>
              <a:rPr lang="en-US" sz="3500" dirty="0" smtClean="0">
                <a:solidFill>
                  <a:schemeClr val="accent6"/>
                </a:solidFill>
                <a:latin typeface="Telegram-HPLHS" charset="0"/>
                <a:ea typeface="Telegram-HPLHS" charset="0"/>
                <a:cs typeface="Telegram-HPLHS" charset="0"/>
              </a:rPr>
              <a:t>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IDGP </a:t>
            </a:r>
            <a:r>
              <a:rPr lang="en-US" sz="3500" dirty="0" smtClean="0">
                <a:solidFill>
                  <a:srgbClr val="FF0000"/>
                </a:solidFill>
                <a:latin typeface="Telegram-HPLHS" charset="0"/>
                <a:ea typeface="Telegram-HPLHS" charset="0"/>
                <a:cs typeface="Telegram-HPLHS" charset="0"/>
              </a:rPr>
              <a:t>THETE</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NTH</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 G</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D</a:t>
            </a:r>
            <a:r>
              <a:rPr lang="en-US" sz="3500" dirty="0" smtClean="0">
                <a:solidFill>
                  <a:srgbClr val="FF0000"/>
                </a:solidFill>
                <a:latin typeface="Telegram-HPLHS" charset="0"/>
                <a:ea typeface="Telegram-HPLHS" charset="0"/>
                <a:cs typeface="Telegram-HPLHS" charset="0"/>
              </a:rPr>
              <a:t>B</a:t>
            </a:r>
            <a:r>
              <a:rPr lang="en-US" sz="3500" dirty="0" smtClean="0">
                <a:latin typeface="Telegram-HPLHS" charset="0"/>
                <a:ea typeface="Telegram-HPLHS" charset="0"/>
                <a:cs typeface="Telegram-HPLHS" charset="0"/>
              </a:rPr>
              <a:t>P NB</a:t>
            </a:r>
            <a:r>
              <a:rPr lang="en-US" sz="3500" dirty="0" smtClean="0">
                <a:solidFill>
                  <a:srgbClr val="FF0000"/>
                </a:solidFill>
                <a:latin typeface="Telegram-HPLHS" charset="0"/>
                <a:ea typeface="Telegram-HPLHS" charset="0"/>
                <a:cs typeface="Telegram-HPLHS" charset="0"/>
              </a:rPr>
              <a:t>R</a:t>
            </a:r>
            <a:r>
              <a:rPr lang="en-US" sz="3500" dirty="0" smtClean="0">
                <a:latin typeface="Telegram-HPLHS" charset="0"/>
                <a:ea typeface="Telegram-HPLHS" charset="0"/>
                <a:cs typeface="Telegram-HPLHS" charset="0"/>
              </a:rPr>
              <a:t>N</a:t>
            </a:r>
            <a:r>
              <a:rPr lang="en-US" sz="3500" dirty="0" smtClean="0">
                <a:solidFill>
                  <a:srgbClr val="FF0000"/>
                </a:solidFill>
                <a:latin typeface="Telegram-HPLHS" charset="0"/>
                <a:ea typeface="Telegram-HPLHS" charset="0"/>
                <a:cs typeface="Telegram-HPLHS" charset="0"/>
              </a:rPr>
              <a:t>U</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RTHER</a:t>
            </a:r>
            <a:r>
              <a:rPr lang="en-US" sz="3500" dirty="0" smtClean="0">
                <a:latin typeface="Telegram-HPLHS" charset="0"/>
                <a:ea typeface="Telegram-HPLHS" charset="0"/>
                <a:cs typeface="Telegram-HPLHS" charset="0"/>
              </a:rPr>
              <a:t> U</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TR</a:t>
            </a:r>
            <a:r>
              <a:rPr lang="en-US" sz="3500" dirty="0" smtClean="0">
                <a:latin typeface="Telegram-HPLHS" charset="0"/>
                <a:ea typeface="Telegram-HPLHS" charset="0"/>
                <a:cs typeface="Telegram-HPLHS" charset="0"/>
              </a:rPr>
              <a:t> </a:t>
            </a:r>
            <a:r>
              <a:rPr lang="en-US" sz="3500" dirty="0" err="1" smtClean="0">
                <a:solidFill>
                  <a:srgbClr val="FF0000"/>
                </a:solidFill>
                <a:latin typeface="Telegram-HPLHS" charset="0"/>
                <a:ea typeface="Telegram-HPLHS" charset="0"/>
                <a:cs typeface="Telegram-HPLHS" charset="0"/>
              </a:rPr>
              <a:t>UcT</a:t>
            </a:r>
            <a:r>
              <a:rPr lang="en-US" sz="3500" dirty="0" err="1" smtClean="0">
                <a:latin typeface="Telegram-HPLHS" charset="0"/>
                <a:ea typeface="Telegram-HPLHS" charset="0"/>
                <a:cs typeface="Telegram-HPLHS" charset="0"/>
              </a:rPr>
              <a:t>UB</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PMUXX NBXXB </a:t>
            </a:r>
            <a:r>
              <a:rPr lang="en-US" sz="3500" dirty="0" smtClean="0">
                <a:latin typeface="Telegram-HPLHS" charset="0"/>
                <a:ea typeface="Telegram-HPLHS" charset="0"/>
                <a:cs typeface="Telegram-HPLHS" charset="0"/>
              </a:rPr>
              <a:t>M</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M </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G</a:t>
            </a:r>
            <a:r>
              <a:rPr lang="en-US" sz="3500" dirty="0" smtClean="0">
                <a:solidFill>
                  <a:srgbClr val="FF0000"/>
                </a:solidFill>
                <a:latin typeface="Telegram-HPLHS" charset="0"/>
                <a:ea typeface="Telegram-HPLHS" charset="0"/>
                <a:cs typeface="Telegram-HPLHS" charset="0"/>
              </a:rPr>
              <a:t>P</a:t>
            </a:r>
            <a:r>
              <a:rPr lang="en-US" sz="3500" dirty="0" smtClean="0">
                <a:latin typeface="Telegram-HPLHS" charset="0"/>
                <a:ea typeface="Telegram-HPLHS" charset="0"/>
                <a:cs typeface="Telegram-HPLHS" charset="0"/>
              </a:rPr>
              <a:t>B</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 MUXX</a:t>
            </a:r>
            <a:r>
              <a:rPr lang="en-US" sz="3500" dirty="0" smtClean="0">
                <a:solidFill>
                  <a:srgbClr val="FF0000"/>
                </a:solidFill>
                <a:latin typeface="Telegram-HPLHS" charset="0"/>
                <a:ea typeface="Telegram-HPLHS" charset="0"/>
                <a:cs typeface="Telegram-HPLHS" charset="0"/>
              </a:rPr>
              <a:t>B</a:t>
            </a:r>
            <a:r>
              <a:rPr lang="en-US" sz="3500" dirty="0" smtClean="0">
                <a:latin typeface="Telegram-HPLHS" charset="0"/>
                <a:ea typeface="Telegram-HPLHS" charset="0"/>
                <a:cs typeface="Telegram-HPLHS" charset="0"/>
              </a:rPr>
              <a:t>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XU </a:t>
            </a:r>
            <a:r>
              <a:rPr lang="en-US" sz="3500" dirty="0" smtClean="0">
                <a:latin typeface="Telegram-HPLHS" charset="0"/>
                <a:ea typeface="Telegram-HPLHS" charset="0"/>
                <a:cs typeface="Telegram-HPLHS" charset="0"/>
              </a:rPr>
              <a:t>L</a:t>
            </a:r>
            <a:r>
              <a:rPr lang="en-US" sz="3500" dirty="0" smtClean="0">
                <a:solidFill>
                  <a:srgbClr val="FF0000"/>
                </a:solidFill>
                <a:latin typeface="Telegram-HPLHS" charset="0"/>
                <a:ea typeface="Telegram-HPLHS" charset="0"/>
                <a:cs typeface="Telegram-HPLHS" charset="0"/>
              </a:rPr>
              <a:t>ERE</a:t>
            </a:r>
            <a:r>
              <a:rPr lang="en-US" sz="3500" dirty="0" smtClean="0">
                <a:latin typeface="Telegram-HPLHS" charset="0"/>
                <a:ea typeface="Telegram-HPLHS" charset="0"/>
                <a:cs typeface="Telegram-HPLHS" charset="0"/>
              </a:rPr>
              <a:t>D </a:t>
            </a:r>
            <a:r>
              <a:rPr lang="en-US" sz="3500" dirty="0" err="1" smtClean="0">
                <a:latin typeface="Telegram-HPLHS" charset="0"/>
                <a:ea typeface="Telegram-HPLHS" charset="0"/>
                <a:cs typeface="Telegram-HPLHS" charset="0"/>
              </a:rPr>
              <a:t>B</a:t>
            </a:r>
            <a:r>
              <a:rPr lang="en-US" sz="3500" dirty="0" err="1" smtClean="0">
                <a:solidFill>
                  <a:srgbClr val="FF0000"/>
                </a:solidFill>
                <a:latin typeface="Telegram-HPLHS" charset="0"/>
                <a:ea typeface="Telegram-HPLHS" charset="0"/>
                <a:cs typeface="Telegram-HPLHS" charset="0"/>
              </a:rPr>
              <a:t>nTHE</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US</a:t>
            </a:r>
            <a:r>
              <a:rPr lang="en-US" sz="3500" dirty="0" smtClean="0">
                <a:solidFill>
                  <a:srgbClr val="FF0000"/>
                </a:solidFill>
                <a:latin typeface="Telegram-HPLHS" charset="0"/>
                <a:ea typeface="Telegram-HPLHS" charset="0"/>
                <a:cs typeface="Telegram-HPLHS" charset="0"/>
              </a:rPr>
              <a:t>HT</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a:t>
            </a:r>
            <a:r>
              <a:rPr lang="en-US" sz="3500" dirty="0" smtClean="0">
                <a:latin typeface="Telegram-HPLHS" charset="0"/>
                <a:ea typeface="Telegram-HPLHS" charset="0"/>
                <a:cs typeface="Telegram-HPLHS" charset="0"/>
              </a:rPr>
              <a:t>G</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D</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HET</a:t>
            </a:r>
            <a:r>
              <a:rPr lang="en-US" sz="3500" dirty="0" smtClean="0">
                <a:latin typeface="Telegram-HPLHS" charset="0"/>
                <a:ea typeface="Telegram-HPLHS" charset="0"/>
                <a:cs typeface="Telegram-HPLHS" charset="0"/>
              </a:rPr>
              <a:t>G</a:t>
            </a:r>
            <a:r>
              <a:rPr lang="en-US" sz="3500" dirty="0" smtClean="0">
                <a:solidFill>
                  <a:srgbClr val="FF0000"/>
                </a:solidFill>
                <a:latin typeface="Telegram-HPLHS" charset="0"/>
                <a:ea typeface="Telegram-HPLHS" charset="0"/>
                <a:cs typeface="Telegram-HPLHS" charset="0"/>
              </a:rPr>
              <a:t>R</a:t>
            </a:r>
            <a:r>
              <a:rPr lang="en-US" sz="3500" dirty="0" smtClean="0">
                <a:latin typeface="Telegram-HPLHS" charset="0"/>
                <a:ea typeface="Telegram-HPLHS" charset="0"/>
                <a:cs typeface="Telegram-HPLHS" charset="0"/>
              </a:rPr>
              <a:t> S</a:t>
            </a:r>
            <a:r>
              <a:rPr lang="en-US" sz="3500" dirty="0" smtClean="0">
                <a:solidFill>
                  <a:srgbClr val="FF0000"/>
                </a:solidFill>
                <a:latin typeface="Telegram-HPLHS" charset="0"/>
                <a:ea typeface="Telegram-HPLHS" charset="0"/>
                <a:cs typeface="Telegram-HPLHS" charset="0"/>
              </a:rPr>
              <a:t>ET</a:t>
            </a:r>
            <a:r>
              <a:rPr lang="en-US" sz="3500" dirty="0" smtClean="0">
                <a:latin typeface="Telegram-HPLHS" charset="0"/>
                <a:ea typeface="Telegram-HPLHS" charset="0"/>
                <a:cs typeface="Telegram-HPLHS" charset="0"/>
              </a:rPr>
              <a:t>MU XX</a:t>
            </a:r>
            <a:r>
              <a:rPr lang="en-US" sz="3500" dirty="0" smtClean="0">
                <a:solidFill>
                  <a:srgbClr val="FF0000"/>
                </a:solidFill>
                <a:latin typeface="Telegram-HPLHS" charset="0"/>
                <a:ea typeface="Telegram-HPLHS" charset="0"/>
                <a:cs typeface="Telegram-HPLHS" charset="0"/>
              </a:rPr>
              <a:t>BE</a:t>
            </a:r>
            <a:r>
              <a:rPr lang="en-US" sz="3500" dirty="0" smtClean="0">
                <a:latin typeface="Telegram-HPLHS" charset="0"/>
                <a:ea typeface="Telegram-HPLHS" charset="0"/>
                <a:cs typeface="Telegram-HPLHS" charset="0"/>
              </a:rPr>
              <a:t>U D</a:t>
            </a:r>
            <a:r>
              <a:rPr lang="en-US" sz="3500" dirty="0" smtClean="0">
                <a:solidFill>
                  <a:srgbClr val="FF0000"/>
                </a:solidFill>
                <a:latin typeface="Telegram-HPLHS" charset="0"/>
                <a:ea typeface="Telegram-HPLHS" charset="0"/>
                <a:cs typeface="Telegram-HPLHS" charset="0"/>
              </a:rPr>
              <a:t>ENT</a:t>
            </a:r>
            <a:r>
              <a:rPr lang="en-US" sz="3500" dirty="0" smtClean="0">
                <a:latin typeface="Telegram-HPLHS" charset="0"/>
                <a:ea typeface="Telegram-HPLHS" charset="0"/>
                <a:cs typeface="Telegram-HPLHS" charset="0"/>
              </a:rPr>
              <a:t>U </a:t>
            </a:r>
            <a:r>
              <a:rPr lang="en-US" sz="3500" dirty="0">
                <a:latin typeface="Telegram-HPLHS" charset="0"/>
                <a:ea typeface="Telegram-HPLHS" charset="0"/>
                <a:cs typeface="Telegram-HPLHS" charset="0"/>
              </a:rPr>
              <a:t>NU</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DU </a:t>
            </a:r>
            <a:r>
              <a:rPr lang="en-US" sz="3500" dirty="0" smtClean="0">
                <a:solidFill>
                  <a:srgbClr val="FF0000"/>
                </a:solidFill>
                <a:latin typeface="Telegram-HPLHS" charset="0"/>
                <a:ea typeface="Telegram-HPLHS" charset="0"/>
                <a:cs typeface="Telegram-HPLHS" charset="0"/>
              </a:rPr>
              <a:t>NTHEE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YGUXP </a:t>
            </a:r>
            <a:r>
              <a:rPr lang="en-US" sz="3500" dirty="0" smtClean="0">
                <a:latin typeface="Telegram-HPLHS" charset="0"/>
                <a:ea typeface="Telegram-HPLHS" charset="0"/>
                <a:cs typeface="Telegram-HPLHS" charset="0"/>
              </a:rPr>
              <a:t>B</a:t>
            </a:r>
            <a:r>
              <a:rPr lang="en-US" sz="3500" dirty="0" smtClean="0">
                <a:solidFill>
                  <a:srgbClr val="FF0000"/>
                </a:solidFill>
                <a:latin typeface="Telegram-HPLHS" charset="0"/>
                <a:ea typeface="Telegram-HPLHS" charset="0"/>
                <a:cs typeface="Telegram-HPLHS" charset="0"/>
              </a:rPr>
              <a:t>U</a:t>
            </a:r>
            <a:r>
              <a:rPr lang="en-US" sz="3500" dirty="0" smtClean="0">
                <a:latin typeface="Telegram-HPLHS" charset="0"/>
                <a:ea typeface="Telegram-HPLHS" charset="0"/>
                <a:cs typeface="Telegram-HPLHS" charset="0"/>
              </a:rPr>
              <a:t>MUX </a:t>
            </a:r>
            <a:r>
              <a:rPr lang="en-US" sz="3500" dirty="0" err="1" smtClean="0">
                <a:latin typeface="Telegram-HPLHS" charset="0"/>
                <a:ea typeface="Telegram-HPLHS" charset="0"/>
                <a:cs typeface="Telegram-HPLHS" charset="0"/>
              </a:rPr>
              <a:t>X</a:t>
            </a:r>
            <a:r>
              <a:rPr lang="en-US" sz="3500" dirty="0" err="1" smtClean="0">
                <a:solidFill>
                  <a:srgbClr val="FF0000"/>
                </a:solidFill>
                <a:latin typeface="Telegram-HPLHS" charset="0"/>
                <a:ea typeface="Telegram-HPLHS" charset="0"/>
                <a:cs typeface="Telegram-HPLHS" charset="0"/>
              </a:rPr>
              <a:t>REcE</a:t>
            </a:r>
            <a:r>
              <a:rPr lang="en-US" sz="3500" dirty="0" smtClean="0">
                <a:latin typeface="Telegram-HPLHS" charset="0"/>
                <a:ea typeface="Telegram-HPLHS" charset="0"/>
                <a:cs typeface="Telegram-HPLHS" charset="0"/>
              </a:rPr>
              <a:t> UL</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B</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THEN</a:t>
            </a:r>
            <a:r>
              <a:rPr lang="en-US" sz="3500" dirty="0" smtClean="0">
                <a:latin typeface="Telegram-HPLHS" charset="0"/>
                <a:ea typeface="Telegram-HPLHS" charset="0"/>
                <a:cs typeface="Telegram-HPLHS" charset="0"/>
              </a:rPr>
              <a:t>U </a:t>
            </a:r>
            <a:r>
              <a:rPr lang="en-US" sz="3500" dirty="0" smtClean="0">
                <a:solidFill>
                  <a:srgbClr val="FF0000"/>
                </a:solidFill>
                <a:latin typeface="Telegram-HPLHS" charset="0"/>
                <a:ea typeface="Telegram-HPLHS" charset="0"/>
                <a:cs typeface="Telegram-HPLHS" charset="0"/>
              </a:rPr>
              <a:t>NTHTH</a:t>
            </a:r>
            <a:r>
              <a:rPr lang="en-US" sz="3500" dirty="0" smtClean="0">
                <a:solidFill>
                  <a:schemeClr val="accent6"/>
                </a:solidFill>
                <a:latin typeface="Telegram-HPLHS" charset="0"/>
                <a:ea typeface="Telegram-HPLHS" charset="0"/>
                <a:cs typeface="Telegram-HPLHS" charset="0"/>
              </a:rPr>
              <a:t>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SBIU </a:t>
            </a:r>
            <a:r>
              <a:rPr lang="en-US" sz="3500" dirty="0" smtClean="0">
                <a:latin typeface="Telegram-HPLHS" charset="0"/>
                <a:ea typeface="Telegram-HPLHS" charset="0"/>
                <a:cs typeface="Telegram-HPLHS" charset="0"/>
              </a:rPr>
              <a:t>S</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GXM UXX</a:t>
            </a:r>
            <a:r>
              <a:rPr lang="en-US" sz="3500" dirty="0" smtClean="0">
                <a:solidFill>
                  <a:srgbClr val="FF0000"/>
                </a:solidFill>
                <a:latin typeface="Telegram-HPLHS" charset="0"/>
                <a:ea typeface="Telegram-HPLHS" charset="0"/>
                <a:cs typeface="Telegram-HPLHS" charset="0"/>
              </a:rPr>
              <a:t>BE</a:t>
            </a:r>
            <a:r>
              <a:rPr lang="en-US" sz="3500" dirty="0" smtClean="0">
                <a:latin typeface="Telegram-HPLHS" charset="0"/>
                <a:ea typeface="Telegram-HPLHS" charset="0"/>
                <a:cs typeface="Telegram-HPLHS" charset="0"/>
              </a:rPr>
              <a:t> I</a:t>
            </a:r>
            <a:r>
              <a:rPr lang="en-US" sz="3500" dirty="0" smtClean="0">
                <a:solidFill>
                  <a:srgbClr val="FF0000"/>
                </a:solidFill>
                <a:latin typeface="Telegram-HPLHS" charset="0"/>
                <a:ea typeface="Telegram-HPLHS" charset="0"/>
                <a:cs typeface="Telegram-HPLHS" charset="0"/>
              </a:rPr>
              <a:t>ENT</a:t>
            </a:r>
            <a:r>
              <a:rPr lang="en-US" sz="3500" dirty="0" smtClean="0">
                <a:latin typeface="Telegram-HPLHS" charset="0"/>
                <a:ea typeface="Telegram-HPLHS" charset="0"/>
                <a:cs typeface="Telegram-HPLHS" charset="0"/>
              </a:rPr>
              <a:t>B </a:t>
            </a:r>
            <a:r>
              <a:rPr lang="en-US" sz="3500" dirty="0" smtClean="0">
                <a:solidFill>
                  <a:srgbClr val="FF0000"/>
                </a:solidFill>
                <a:latin typeface="Telegram-HPLHS" charset="0"/>
                <a:ea typeface="Telegram-HPLHS" charset="0"/>
                <a:cs typeface="Telegram-HPLHS" charset="0"/>
              </a:rPr>
              <a:t>NTHE</a:t>
            </a:r>
            <a:r>
              <a:rPr lang="en-US" sz="3500" dirty="0" smtClean="0">
                <a:latin typeface="Telegram-HPLHS" charset="0"/>
                <a:ea typeface="Telegram-HPLHS" charset="0"/>
                <a:cs typeface="Telegram-HPLHS" charset="0"/>
              </a:rPr>
              <a:t>Y B</a:t>
            </a:r>
            <a:r>
              <a:rPr lang="en-US" sz="3500" dirty="0" smtClean="0">
                <a:solidFill>
                  <a:srgbClr val="FF0000"/>
                </a:solidFill>
                <a:latin typeface="Telegram-HPLHS" charset="0"/>
                <a:ea typeface="Telegram-HPLHS" charset="0"/>
                <a:cs typeface="Telegram-HPLHS" charset="0"/>
              </a:rPr>
              <a:t>RN</a:t>
            </a:r>
            <a:r>
              <a:rPr lang="en-US" sz="3500" dirty="0" smtClean="0">
                <a:latin typeface="Telegram-HPLHS" charset="0"/>
                <a:ea typeface="Telegram-HPLHS" charset="0"/>
                <a:cs typeface="Telegram-HPLHS" charset="0"/>
              </a:rPr>
              <a:t>U</a:t>
            </a:r>
            <a:r>
              <a:rPr lang="en-US" sz="3500" dirty="0" smtClean="0">
                <a:solidFill>
                  <a:srgbClr val="FF0000"/>
                </a:solidFill>
                <a:latin typeface="Telegram-HPLHS" charset="0"/>
                <a:ea typeface="Telegram-HPLHS" charset="0"/>
                <a:cs typeface="Telegram-HPLHS" charset="0"/>
              </a:rPr>
              <a:t>N</a:t>
            </a:r>
            <a:r>
              <a:rPr lang="en-US" sz="3500" dirty="0" smtClean="0">
                <a:latin typeface="Telegram-HPLHS" charset="0"/>
                <a:ea typeface="Telegram-HPLHS" charset="0"/>
                <a:cs typeface="Telegram-HPLHS" charset="0"/>
              </a:rPr>
              <a:t> SBN</a:t>
            </a:r>
            <a:r>
              <a:rPr lang="en-US" sz="3500" dirty="0" smtClean="0">
                <a:solidFill>
                  <a:srgbClr val="FF0000"/>
                </a:solidFill>
                <a:latin typeface="Telegram-HPLHS" charset="0"/>
                <a:ea typeface="Telegram-HPLHS" charset="0"/>
                <a:cs typeface="Telegram-HPLHS" charset="0"/>
              </a:rPr>
              <a:t>TH</a:t>
            </a:r>
            <a:r>
              <a:rPr lang="en-US" sz="3500" dirty="0" smtClean="0">
                <a:solidFill>
                  <a:schemeClr val="accent6"/>
                </a:solidFill>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ETENT</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a:t>
            </a:r>
            <a:endParaRPr lang="en-US" sz="3500" dirty="0" smtClean="0">
              <a:solidFill>
                <a:srgbClr val="FF0000"/>
              </a:solidFill>
            </a:endParaRPr>
          </a:p>
          <a:p>
            <a:pPr marL="0" indent="0">
              <a:buNone/>
            </a:pPr>
            <a:endParaRPr lang="en-US" sz="4000" dirty="0"/>
          </a:p>
        </p:txBody>
      </p:sp>
    </p:spTree>
    <p:extLst>
      <p:ext uri="{BB962C8B-B14F-4D97-AF65-F5344CB8AC3E}">
        <p14:creationId xmlns:p14="http://schemas.microsoft.com/office/powerpoint/2010/main" val="2131110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Telegram-HPLHS" charset="0"/>
                <a:cs typeface="Telegram-HPLHS" charset="0"/>
              </a:rPr>
              <a:t>At this stage it can help to </a:t>
            </a:r>
            <a:r>
              <a:rPr lang="en-US" dirty="0" smtClean="0"/>
              <a:t>refresh our encryption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74983132"/>
              </p:ext>
            </p:extLst>
          </p:nvPr>
        </p:nvGraphicFramePr>
        <p:xfrm>
          <a:off x="505883" y="2546411"/>
          <a:ext cx="10515596" cy="1513840"/>
        </p:xfrm>
        <a:graphic>
          <a:graphicData uri="http://schemas.openxmlformats.org/drawingml/2006/table">
            <a:tbl>
              <a:tblPr>
                <a:tableStyleId>{5C22544A-7EE6-4342-B048-85BDC9FD1C3A}</a:tableStyleId>
              </a:tblPr>
              <a:tblGrid>
                <a:gridCol w="808892"/>
                <a:gridCol w="808892"/>
                <a:gridCol w="808892"/>
                <a:gridCol w="808892"/>
                <a:gridCol w="792449"/>
                <a:gridCol w="825335"/>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A</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B</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C</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D</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E</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F</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G</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H</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Telegram-HPLHS" charset="0"/>
                          <a:ea typeface="Telegram-HPLHS" charset="0"/>
                          <a:cs typeface="Telegram-HPLHS" charset="0"/>
                        </a:rPr>
                        <a:t>I</a:t>
                      </a:r>
                      <a:endParaRPr lang="en-US" sz="2400" b="1"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en-GB" sz="2400" b="0" i="0" u="none" strike="noStrike" dirty="0" smtClean="0">
                          <a:solidFill>
                            <a:schemeClr val="tx1"/>
                          </a:solidFill>
                          <a:effectLst/>
                          <a:latin typeface="Telegram-HPLHS" charset="0"/>
                          <a:ea typeface="Telegram-HPLHS" charset="0"/>
                          <a:cs typeface="Telegram-HPLHS" charset="0"/>
                        </a:rPr>
                        <a:t>A</a:t>
                      </a:r>
                      <a:endParaRPr lang="ru-RU"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is-IS" sz="2400" b="0" i="0" u="none" strike="noStrike" dirty="0" smtClean="0">
                          <a:solidFill>
                            <a:schemeClr val="tx1"/>
                          </a:solidFill>
                          <a:effectLst/>
                          <a:latin typeface="Telegram-HPLHS" charset="0"/>
                          <a:ea typeface="Telegram-HPLHS" charset="0"/>
                          <a:cs typeface="Telegram-HPLHS" charset="0"/>
                        </a:rPr>
                        <a:t>R</a:t>
                      </a:r>
                      <a:endParaRPr lang="is-I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sk-SK"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en-US" sz="2400" b="0" i="0" u="none" strike="noStrike" dirty="0" smtClean="0">
                          <a:solidFill>
                            <a:schemeClr val="tx1"/>
                          </a:solidFill>
                          <a:effectLst/>
                          <a:latin typeface="Telegram-HPLHS" charset="0"/>
                          <a:ea typeface="Telegram-HPLHS" charset="0"/>
                          <a:cs typeface="Telegram-HPLHS" charset="0"/>
                        </a:rPr>
                        <a:t>E</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sk-SK"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en-US" sz="2400" b="1"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en-US" sz="2400" b="0" i="0" u="none" strike="noStrike" dirty="0" smtClean="0">
                          <a:solidFill>
                            <a:schemeClr val="tx1"/>
                          </a:solidFill>
                          <a:effectLst/>
                          <a:latin typeface="Telegram-HPLHS" charset="0"/>
                          <a:ea typeface="Telegram-HPLHS" charset="0"/>
                          <a:cs typeface="Telegram-HPLHS" charset="0"/>
                        </a:rPr>
                        <a:t>T</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N</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O</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P</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Telegram-HPLHS" charset="0"/>
                          <a:ea typeface="Telegram-HPLHS" charset="0"/>
                          <a:cs typeface="Telegram-HPLHS" charset="0"/>
                        </a:rPr>
                        <a:t>Q</a:t>
                      </a:r>
                      <a:endParaRPr lang="fr-FR"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R</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S</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T</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U</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V</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rtl="0" fontAlgn="b"/>
                      <a:r>
                        <a:rPr lang="is-IS" sz="2400" b="0" i="0" u="none" strike="noStrike" dirty="0" smtClean="0">
                          <a:solidFill>
                            <a:schemeClr val="tx1"/>
                          </a:solidFill>
                          <a:effectLst/>
                          <a:latin typeface="Telegram-HPLHS" charset="0"/>
                          <a:ea typeface="Telegram-HPLHS" charset="0"/>
                          <a:cs typeface="Telegram-HPLHS" charset="0"/>
                        </a:rPr>
                        <a:t>Z</a:t>
                      </a:r>
                      <a:endParaRPr lang="is-I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C</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endParaRPr lang="sk-SK"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H</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Telegram-HPLHS" charset="0"/>
                          <a:ea typeface="Telegram-HPLHS" charset="0"/>
                          <a:cs typeface="Telegram-HPLHS" charset="0"/>
                        </a:rPr>
                        <a:t>J</a:t>
                      </a:r>
                      <a:endParaRPr lang="is-I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GB" sz="2400" b="0" i="0" u="none" strike="noStrike" dirty="0" smtClean="0">
                          <a:solidFill>
                            <a:schemeClr val="tx1"/>
                          </a:solidFill>
                          <a:effectLst/>
                          <a:latin typeface="Telegram-HPLHS" charset="0"/>
                          <a:ea typeface="Telegram-HPLHS" charset="0"/>
                          <a:cs typeface="Telegram-HPLHS" charset="0"/>
                        </a:rPr>
                        <a:t>K</a:t>
                      </a:r>
                      <a:endParaRPr lang="ru-RU"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r>
            </a:tbl>
          </a:graphicData>
        </a:graphic>
      </p:graphicFrame>
      <p:sp>
        <p:nvSpPr>
          <p:cNvPr id="5" name="Title 1"/>
          <p:cNvSpPr txBox="1">
            <a:spLocks/>
          </p:cNvSpPr>
          <p:nvPr/>
        </p:nvSpPr>
        <p:spPr>
          <a:xfrm>
            <a:off x="838200" y="4457440"/>
            <a:ext cx="10515600"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single gap between </a:t>
            </a:r>
            <a:r>
              <a:rPr lang="en-US" dirty="0" smtClean="0">
                <a:latin typeface="Telegram-HPLHS" charset="0"/>
                <a:ea typeface="Telegram-HPLHS" charset="0"/>
                <a:cs typeface="Telegram-HPLHS" charset="0"/>
              </a:rPr>
              <a:t>H</a:t>
            </a:r>
            <a:r>
              <a:rPr lang="en-US" dirty="0" smtClean="0"/>
              <a:t> and </a:t>
            </a:r>
            <a:r>
              <a:rPr lang="en-US" dirty="0" smtClean="0">
                <a:latin typeface="Telegram-HPLHS" charset="0"/>
                <a:ea typeface="Telegram-HPLHS" charset="0"/>
                <a:cs typeface="Telegram-HPLHS" charset="0"/>
              </a:rPr>
              <a:t>J</a:t>
            </a:r>
            <a:r>
              <a:rPr lang="en-US" dirty="0" smtClean="0"/>
              <a:t> tells us that this should be filled with </a:t>
            </a:r>
            <a:r>
              <a:rPr lang="en-US" dirty="0" smtClean="0">
                <a:latin typeface="Telegram-HPLHS" charset="0"/>
                <a:ea typeface="Telegram-HPLHS" charset="0"/>
                <a:cs typeface="Telegram-HPLHS" charset="0"/>
              </a:rPr>
              <a:t>I, </a:t>
            </a:r>
            <a:r>
              <a:rPr lang="en-US" dirty="0" smtClean="0">
                <a:ea typeface="Telegram-HPLHS" charset="0"/>
                <a:cs typeface="Telegram-HPLHS" charset="0"/>
              </a:rPr>
              <a:t>so </a:t>
            </a:r>
            <a:r>
              <a:rPr lang="en-US" dirty="0" smtClean="0">
                <a:latin typeface="Telegram-HPLHS" charset="0"/>
                <a:ea typeface="Telegram-HPLHS" charset="0"/>
                <a:cs typeface="Telegram-HPLHS" charset="0"/>
              </a:rPr>
              <a:t>I</a:t>
            </a:r>
            <a:r>
              <a:rPr lang="en-US" dirty="0" smtClean="0">
                <a:ea typeface="Telegram-HPLHS" charset="0"/>
                <a:cs typeface="Telegram-HPLHS" charset="0"/>
              </a:rPr>
              <a:t> stands for </a:t>
            </a:r>
            <a:r>
              <a:rPr lang="en-US" dirty="0" smtClean="0">
                <a:solidFill>
                  <a:srgbClr val="FF0000"/>
                </a:solidFill>
                <a:latin typeface="Telegram-HPLHS" charset="0"/>
                <a:ea typeface="Telegram-HPLHS" charset="0"/>
                <a:cs typeface="Telegram-HPLHS" charset="0"/>
              </a:rPr>
              <a:t>S</a:t>
            </a:r>
            <a:r>
              <a:rPr lang="en-US" dirty="0" smtClean="0">
                <a:latin typeface="Telegram-HPLHS" charset="0"/>
                <a:ea typeface="Telegram-HPLHS" charset="0"/>
                <a:cs typeface="Telegram-HPLHS" charset="0"/>
              </a:rPr>
              <a:t>.</a:t>
            </a:r>
            <a:endParaRPr lang="en-US" dirty="0">
              <a:latin typeface="Telegram-HPLHS" charset="0"/>
              <a:ea typeface="Telegram-HPLHS" charset="0"/>
              <a:cs typeface="Telegram-HPLHS" charset="0"/>
            </a:endParaRPr>
          </a:p>
        </p:txBody>
      </p:sp>
    </p:spTree>
    <p:extLst>
      <p:ext uri="{BB962C8B-B14F-4D97-AF65-F5344CB8AC3E}">
        <p14:creationId xmlns:p14="http://schemas.microsoft.com/office/powerpoint/2010/main" val="456748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single gap between </a:t>
            </a:r>
            <a:r>
              <a:rPr lang="en-US" dirty="0" smtClean="0">
                <a:latin typeface="Telegram-HPLHS" charset="0"/>
                <a:ea typeface="Telegram-HPLHS" charset="0"/>
                <a:cs typeface="Telegram-HPLHS" charset="0"/>
              </a:rPr>
              <a:t>Z</a:t>
            </a:r>
            <a:r>
              <a:rPr lang="en-US" dirty="0" smtClean="0"/>
              <a:t> and </a:t>
            </a:r>
            <a:r>
              <a:rPr lang="en-US" dirty="0" smtClean="0">
                <a:latin typeface="Telegram-HPLHS" charset="0"/>
                <a:ea typeface="Telegram-HPLHS" charset="0"/>
                <a:cs typeface="Telegram-HPLHS" charset="0"/>
              </a:rPr>
              <a:t>C</a:t>
            </a:r>
            <a:r>
              <a:rPr lang="en-US" dirty="0" smtClean="0"/>
              <a:t> can only be filled by </a:t>
            </a:r>
            <a:r>
              <a:rPr lang="en-US" dirty="0" smtClean="0">
                <a:latin typeface="Telegram-HPLHS" charset="0"/>
                <a:ea typeface="Telegram-HPLHS" charset="0"/>
                <a:cs typeface="Telegram-HPLHS" charset="0"/>
              </a:rPr>
              <a:t>B</a:t>
            </a:r>
            <a:r>
              <a:rPr lang="en-US" dirty="0" smtClean="0"/>
              <a:t> since </a:t>
            </a:r>
            <a:r>
              <a:rPr lang="en-US" dirty="0" smtClean="0">
                <a:latin typeface="Telegram-HPLHS" charset="0"/>
                <a:ea typeface="Telegram-HPLHS" charset="0"/>
                <a:cs typeface="Telegram-HPLHS" charset="0"/>
              </a:rPr>
              <a:t>A</a:t>
            </a:r>
            <a:r>
              <a:rPr lang="en-US" dirty="0" smtClean="0"/>
              <a:t> already stands for </a:t>
            </a:r>
            <a:r>
              <a:rPr lang="en-US" dirty="0" smtClean="0">
                <a:solidFill>
                  <a:srgbClr val="FF0000"/>
                </a:solidFill>
                <a:latin typeface="Telegram-HPLHS" charset="0"/>
                <a:ea typeface="Telegram-HPLHS" charset="0"/>
                <a:cs typeface="Telegram-HPLHS" charset="0"/>
              </a:rPr>
              <a:t>B.</a:t>
            </a:r>
            <a:endParaRPr lang="en-US" dirty="0">
              <a:solidFill>
                <a:srgbClr val="FF0000"/>
              </a:solidFill>
              <a:latin typeface="Telegram-HPLHS" charset="0"/>
              <a:ea typeface="Telegram-HPLHS" charset="0"/>
              <a:cs typeface="Telegram-HPLHS"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42190089"/>
              </p:ext>
            </p:extLst>
          </p:nvPr>
        </p:nvGraphicFramePr>
        <p:xfrm>
          <a:off x="505883" y="2546411"/>
          <a:ext cx="10515596" cy="1513840"/>
        </p:xfrm>
        <a:graphic>
          <a:graphicData uri="http://schemas.openxmlformats.org/drawingml/2006/table">
            <a:tbl>
              <a:tblPr>
                <a:tableStyleId>{5C22544A-7EE6-4342-B048-85BDC9FD1C3A}</a:tableStyleId>
              </a:tblPr>
              <a:tblGrid>
                <a:gridCol w="808892"/>
                <a:gridCol w="808892"/>
                <a:gridCol w="808892"/>
                <a:gridCol w="808892"/>
                <a:gridCol w="792449"/>
                <a:gridCol w="825335"/>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A</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B</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C</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D</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E</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F</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G</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H</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en-GB" sz="2400" b="0" i="0" u="none" strike="noStrike" dirty="0" smtClean="0">
                          <a:solidFill>
                            <a:schemeClr val="tx1"/>
                          </a:solidFill>
                          <a:effectLst/>
                          <a:latin typeface="Telegram-HPLHS" charset="0"/>
                          <a:ea typeface="Telegram-HPLHS" charset="0"/>
                          <a:cs typeface="Telegram-HPLHS" charset="0"/>
                        </a:rPr>
                        <a:t>A</a:t>
                      </a:r>
                      <a:endParaRPr lang="ru-RU"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is-IS" sz="2400" b="0" i="0" u="none" strike="noStrike" dirty="0" smtClean="0">
                          <a:solidFill>
                            <a:schemeClr val="tx1"/>
                          </a:solidFill>
                          <a:effectLst/>
                          <a:latin typeface="Telegram-HPLHS" charset="0"/>
                          <a:ea typeface="Telegram-HPLHS" charset="0"/>
                          <a:cs typeface="Telegram-HPLHS" charset="0"/>
                        </a:rPr>
                        <a:t>R</a:t>
                      </a:r>
                      <a:endParaRPr lang="is-I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sk-SK"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en-US" sz="2400" b="0" i="0" u="none" strike="noStrike" dirty="0" smtClean="0">
                          <a:solidFill>
                            <a:schemeClr val="tx1"/>
                          </a:solidFill>
                          <a:effectLst/>
                          <a:latin typeface="Telegram-HPLHS" charset="0"/>
                          <a:ea typeface="Telegram-HPLHS" charset="0"/>
                          <a:cs typeface="Telegram-HPLHS" charset="0"/>
                        </a:rPr>
                        <a:t>E</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sk-SK"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en-US" sz="2400" b="1"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en-US" sz="2400" b="0" i="0" u="none" strike="noStrike" dirty="0" smtClean="0">
                          <a:solidFill>
                            <a:schemeClr val="tx1"/>
                          </a:solidFill>
                          <a:effectLst/>
                          <a:latin typeface="Telegram-HPLHS" charset="0"/>
                          <a:ea typeface="Telegram-HPLHS" charset="0"/>
                          <a:cs typeface="Telegram-HPLHS" charset="0"/>
                        </a:rPr>
                        <a:t>T</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N</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O</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P</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Telegram-HPLHS" charset="0"/>
                          <a:ea typeface="Telegram-HPLHS" charset="0"/>
                          <a:cs typeface="Telegram-HPLHS" charset="0"/>
                        </a:rPr>
                        <a:t>Q</a:t>
                      </a:r>
                      <a:endParaRPr lang="fr-FR"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R</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S</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T</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U</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rtl="0" fontAlgn="b"/>
                      <a:r>
                        <a:rPr lang="is-IS" sz="2400" b="0" i="0" u="none" strike="noStrike" dirty="0" smtClean="0">
                          <a:solidFill>
                            <a:schemeClr val="tx1"/>
                          </a:solidFill>
                          <a:effectLst/>
                          <a:latin typeface="Telegram-HPLHS" charset="0"/>
                          <a:ea typeface="Telegram-HPLHS" charset="0"/>
                          <a:cs typeface="Telegram-HPLHS" charset="0"/>
                        </a:rPr>
                        <a:t>Z</a:t>
                      </a:r>
                      <a:endParaRPr lang="is-I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B</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C</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endParaRPr lang="sk-SK"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H</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I</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Telegram-HPLHS" charset="0"/>
                          <a:ea typeface="Telegram-HPLHS" charset="0"/>
                          <a:cs typeface="Telegram-HPLHS" charset="0"/>
                        </a:rPr>
                        <a:t>J</a:t>
                      </a:r>
                      <a:endParaRPr lang="is-I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GB" sz="2400" b="0" i="0" u="none" strike="noStrike" dirty="0" smtClean="0">
                          <a:solidFill>
                            <a:schemeClr val="tx1"/>
                          </a:solidFill>
                          <a:effectLst/>
                          <a:latin typeface="Telegram-HPLHS" charset="0"/>
                          <a:ea typeface="Telegram-HPLHS" charset="0"/>
                          <a:cs typeface="Telegram-HPLHS" charset="0"/>
                        </a:rPr>
                        <a:t>K</a:t>
                      </a:r>
                      <a:endParaRPr lang="ru-RU"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r>
            </a:tbl>
          </a:graphicData>
        </a:graphic>
      </p:graphicFrame>
      <p:sp>
        <p:nvSpPr>
          <p:cNvPr id="5" name="Title 1"/>
          <p:cNvSpPr txBox="1">
            <a:spLocks/>
          </p:cNvSpPr>
          <p:nvPr/>
        </p:nvSpPr>
        <p:spPr>
          <a:xfrm>
            <a:off x="838200" y="4457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863800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elegram-HPLHS" charset="0"/>
                <a:ea typeface="Telegram-HPLHS" charset="0"/>
                <a:cs typeface="Telegram-HPLHS" charset="0"/>
              </a:rPr>
              <a:t>I=</a:t>
            </a:r>
            <a:r>
              <a:rPr lang="en-GB" dirty="0" smtClean="0">
                <a:solidFill>
                  <a:srgbClr val="FF0000"/>
                </a:solidFill>
                <a:latin typeface="Telegram-HPLHS" charset="0"/>
                <a:ea typeface="Telegram-HPLHS" charset="0"/>
                <a:cs typeface="Telegram-HPLHS" charset="0"/>
              </a:rPr>
              <a:t>S</a:t>
            </a:r>
            <a:r>
              <a:rPr lang="en-GB" dirty="0" smtClean="0">
                <a:latin typeface="Telegram-HPLHS" charset="0"/>
                <a:ea typeface="Telegram-HPLHS" charset="0"/>
                <a:cs typeface="Telegram-HPLHS" charset="0"/>
              </a:rPr>
              <a:t>, B=</a:t>
            </a:r>
            <a:r>
              <a:rPr lang="en-GB" dirty="0" smtClean="0">
                <a:solidFill>
                  <a:srgbClr val="FF0000"/>
                </a:solidFill>
                <a:latin typeface="Telegram-HPLHS" charset="0"/>
                <a:ea typeface="Telegram-HPLHS" charset="0"/>
                <a:cs typeface="Telegram-HPLHS" charset="0"/>
              </a:rPr>
              <a:t>O</a:t>
            </a:r>
            <a:endParaRPr lang="en-US" dirty="0">
              <a:solidFill>
                <a:srgbClr val="FF0000"/>
              </a:solidFill>
              <a:latin typeface="Telegram-HPLHS" charset="0"/>
              <a:ea typeface="Telegram-HPLHS" charset="0"/>
              <a:cs typeface="Telegram-HPLHS" charset="0"/>
            </a:endParaRPr>
          </a:p>
        </p:txBody>
      </p:sp>
      <p:sp>
        <p:nvSpPr>
          <p:cNvPr id="4" name="Content Placeholder 2"/>
          <p:cNvSpPr>
            <a:spLocks noGrp="1"/>
          </p:cNvSpPr>
          <p:nvPr>
            <p:ph idx="1"/>
          </p:nvPr>
        </p:nvSpPr>
        <p:spPr>
          <a:xfrm>
            <a:off x="0" y="1825625"/>
            <a:ext cx="12192000" cy="4351338"/>
          </a:xfrm>
        </p:spPr>
        <p:txBody>
          <a:bodyPr>
            <a:noAutofit/>
          </a:bodyPr>
          <a:lstStyle/>
          <a:p>
            <a:pPr marL="0" indent="0">
              <a:buNone/>
            </a:pPr>
            <a:r>
              <a:rPr lang="en-US" sz="3600" dirty="0">
                <a:solidFill>
                  <a:srgbClr val="FF0000"/>
                </a:solidFill>
                <a:latin typeface="Telegram-HPLHS" charset="0"/>
                <a:ea typeface="Telegram-HPLHS" charset="0"/>
                <a:cs typeface="Telegram-HPLHS" charset="0"/>
              </a:rPr>
              <a:t>_____ </a:t>
            </a:r>
            <a:r>
              <a:rPr lang="en-US" sz="3600" dirty="0" smtClean="0">
                <a:solidFill>
                  <a:srgbClr val="FF0000"/>
                </a:solidFill>
                <a:latin typeface="Telegram-HPLHS" charset="0"/>
                <a:ea typeface="Telegram-HPLHS" charset="0"/>
                <a:cs typeface="Telegram-HPLHS" charset="0"/>
              </a:rPr>
              <a:t>ENTSTHE </a:t>
            </a:r>
            <a:r>
              <a:rPr lang="en-US" sz="3600" dirty="0">
                <a:solidFill>
                  <a:srgbClr val="FF0000"/>
                </a:solidFill>
                <a:latin typeface="Telegram-HPLHS" charset="0"/>
                <a:ea typeface="Telegram-HPLHS" charset="0"/>
                <a:cs typeface="Telegram-HPLHS" charset="0"/>
              </a:rPr>
              <a:t>OPER_T_ON CO_EN__E_ BUTTERCUP_SSCHE_U_E__OR TUES___ THE </a:t>
            </a:r>
            <a:r>
              <a:rPr lang="en-US" sz="3600" dirty="0" smtClean="0">
                <a:solidFill>
                  <a:srgbClr val="FF0000"/>
                </a:solidFill>
                <a:latin typeface="Telegram-HPLHS" charset="0"/>
                <a:ea typeface="Telegram-HPLHS" charset="0"/>
                <a:cs typeface="Telegram-HPLHS" charset="0"/>
              </a:rPr>
              <a:t>TENTHST_N_B</a:t>
            </a:r>
            <a:r>
              <a:rPr lang="en-US" sz="3600" dirty="0">
                <a:solidFill>
                  <a:srgbClr val="FF0000"/>
                </a:solidFill>
                <a:latin typeface="Telegram-HPLHS" charset="0"/>
                <a:ea typeface="Telegram-HPLHS" charset="0"/>
                <a:cs typeface="Telegram-HPLHS" charset="0"/>
              </a:rPr>
              <a:t>__OR _</a:t>
            </a:r>
            <a:r>
              <a:rPr lang="en-US" sz="3600" dirty="0" smtClean="0">
                <a:solidFill>
                  <a:srgbClr val="FF0000"/>
                </a:solidFill>
                <a:latin typeface="Telegram-HPLHS" charset="0"/>
                <a:ea typeface="Telegram-HPLHS" charset="0"/>
                <a:cs typeface="Telegram-HPLHS" charset="0"/>
              </a:rPr>
              <a:t>URTHER_NSTRUCT_ONS</a:t>
            </a:r>
            <a:r>
              <a:rPr lang="en-US" sz="3600" dirty="0">
                <a:solidFill>
                  <a:srgbClr val="FF0000"/>
                </a:solidFill>
                <a:latin typeface="Telegram-HPLHS" charset="0"/>
                <a:ea typeface="Telegram-HPLHS" charset="0"/>
                <a:cs typeface="Telegram-HPLHS" charset="0"/>
              </a:rPr>
              <a:t> THE______O__O_THE_E_PON____BE_E___ERE_ONTHEE__HTH_N_THET_R_ET____BE__ENT___E__NTHEE_____OU____RECE__EONTHEN_NTHTHE_OS__N______</a:t>
            </a:r>
            <a:r>
              <a:rPr lang="en-US" sz="3600" dirty="0" smtClean="0">
                <a:solidFill>
                  <a:srgbClr val="FF0000"/>
                </a:solidFill>
                <a:latin typeface="Telegram-HPLHS" charset="0"/>
                <a:ea typeface="Telegram-HPLHS" charset="0"/>
                <a:cs typeface="Telegram-HPLHS" charset="0"/>
              </a:rPr>
              <a:t>BESENTONTHE </a:t>
            </a:r>
            <a:r>
              <a:rPr lang="en-US" sz="3600" dirty="0">
                <a:solidFill>
                  <a:srgbClr val="FF0000"/>
                </a:solidFill>
                <a:latin typeface="Telegram-HPLHS" charset="0"/>
                <a:ea typeface="Telegram-HPLHS" charset="0"/>
                <a:cs typeface="Telegram-HPLHS" charset="0"/>
              </a:rPr>
              <a:t>_</a:t>
            </a:r>
            <a:r>
              <a:rPr lang="en-US" sz="3600" dirty="0" smtClean="0">
                <a:solidFill>
                  <a:srgbClr val="FF0000"/>
                </a:solidFill>
                <a:latin typeface="Telegram-HPLHS" charset="0"/>
                <a:ea typeface="Telegram-HPLHS" charset="0"/>
                <a:cs typeface="Telegram-HPLHS" charset="0"/>
              </a:rPr>
              <a:t>ORN_N_O_THE </a:t>
            </a:r>
            <a:r>
              <a:rPr lang="en-US" sz="3600" dirty="0">
                <a:solidFill>
                  <a:srgbClr val="FF0000"/>
                </a:solidFill>
                <a:latin typeface="Telegram-HPLHS" charset="0"/>
                <a:ea typeface="Telegram-HPLHS" charset="0"/>
                <a:cs typeface="Telegram-HPLHS" charset="0"/>
              </a:rPr>
              <a:t>TENTH</a:t>
            </a:r>
          </a:p>
        </p:txBody>
      </p:sp>
    </p:spTree>
    <p:extLst>
      <p:ext uri="{BB962C8B-B14F-4D97-AF65-F5344CB8AC3E}">
        <p14:creationId xmlns:p14="http://schemas.microsoft.com/office/powerpoint/2010/main" val="1479271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elegram-HPLHS" charset="0"/>
                <a:ea typeface="Telegram-HPLHS" charset="0"/>
                <a:cs typeface="Telegram-HPLHS" charset="0"/>
              </a:rPr>
              <a:t>TUES</a:t>
            </a:r>
            <a:r>
              <a:rPr lang="en-US" dirty="0" smtClean="0">
                <a:latin typeface="Telegram-HPLHS" charset="0"/>
                <a:ea typeface="Telegram-HPLHS" charset="0"/>
                <a:cs typeface="Telegram-HPLHS" charset="0"/>
              </a:rPr>
              <a:t>___</a:t>
            </a:r>
            <a:r>
              <a:rPr lang="en-US" dirty="0" smtClean="0">
                <a:solidFill>
                  <a:srgbClr val="FF0000"/>
                </a:solidFill>
                <a:latin typeface="Telegram-HPLHS" charset="0"/>
                <a:ea typeface="Telegram-HPLHS" charset="0"/>
                <a:cs typeface="Telegram-HPLHS" charset="0"/>
              </a:rPr>
              <a:t>THETENTH?</a:t>
            </a:r>
            <a:endParaRPr lang="en-US" dirty="0"/>
          </a:p>
        </p:txBody>
      </p:sp>
      <p:sp>
        <p:nvSpPr>
          <p:cNvPr id="5" name="Rectangle 4"/>
          <p:cNvSpPr/>
          <p:nvPr/>
        </p:nvSpPr>
        <p:spPr>
          <a:xfrm>
            <a:off x="1286933" y="1637243"/>
            <a:ext cx="8890000" cy="1938992"/>
          </a:xfrm>
          <a:prstGeom prst="rect">
            <a:avLst/>
          </a:prstGeom>
        </p:spPr>
        <p:txBody>
          <a:bodyPr wrap="square">
            <a:spAutoFit/>
          </a:bodyPr>
          <a:lstStyle/>
          <a:p>
            <a:r>
              <a:rPr lang="en-US" sz="4000" dirty="0" smtClean="0">
                <a:solidFill>
                  <a:srgbClr val="FF0000"/>
                </a:solidFill>
                <a:latin typeface="+mj-lt"/>
                <a:ea typeface="Telegram-HPLHS" charset="0"/>
                <a:cs typeface="Telegram-HPLHS" charset="0"/>
              </a:rPr>
              <a:t>Maybe </a:t>
            </a:r>
          </a:p>
          <a:p>
            <a:r>
              <a:rPr lang="en-US" sz="4000" dirty="0">
                <a:solidFill>
                  <a:srgbClr val="FF0000"/>
                </a:solidFill>
                <a:latin typeface="Telegram-HPLHS" charset="0"/>
                <a:ea typeface="Telegram-HPLHS" charset="0"/>
                <a:cs typeface="Telegram-HPLHS" charset="0"/>
              </a:rPr>
              <a:t>TU</a:t>
            </a:r>
            <a:r>
              <a:rPr lang="en-US" sz="4000" dirty="0">
                <a:solidFill>
                  <a:schemeClr val="accent6"/>
                </a:solidFill>
                <a:latin typeface="Telegram-HPLHS" charset="0"/>
                <a:ea typeface="Telegram-HPLHS" charset="0"/>
                <a:cs typeface="Telegram-HPLHS" charset="0"/>
              </a:rPr>
              <a:t> </a:t>
            </a:r>
            <a:r>
              <a:rPr lang="en-US" sz="4000" dirty="0" smtClean="0">
                <a:solidFill>
                  <a:srgbClr val="FF0000"/>
                </a:solidFill>
                <a:latin typeface="Telegram-HPLHS" charset="0"/>
                <a:ea typeface="Telegram-HPLHS" charset="0"/>
                <a:cs typeface="Telegram-HPLHS" charset="0"/>
              </a:rPr>
              <a:t>ES</a:t>
            </a:r>
            <a:r>
              <a:rPr lang="en-US" sz="4000" dirty="0" smtClean="0">
                <a:latin typeface="Telegram-HPLHS" charset="0"/>
                <a:ea typeface="Telegram-HPLHS" charset="0"/>
                <a:cs typeface="Telegram-HPLHS" charset="0"/>
              </a:rPr>
              <a:t>DGP </a:t>
            </a:r>
            <a:r>
              <a:rPr lang="en-US" sz="4000" dirty="0">
                <a:solidFill>
                  <a:srgbClr val="FF0000"/>
                </a:solidFill>
                <a:latin typeface="Telegram-HPLHS" charset="0"/>
                <a:ea typeface="Telegram-HPLHS" charset="0"/>
                <a:cs typeface="Telegram-HPLHS" charset="0"/>
              </a:rPr>
              <a:t>THETE</a:t>
            </a:r>
            <a:r>
              <a:rPr lang="en-US" sz="4000" dirty="0">
                <a:latin typeface="Telegram-HPLHS" charset="0"/>
                <a:ea typeface="Telegram-HPLHS" charset="0"/>
                <a:cs typeface="Telegram-HPLHS" charset="0"/>
              </a:rPr>
              <a:t> </a:t>
            </a:r>
            <a:r>
              <a:rPr lang="en-US" sz="4000" dirty="0">
                <a:solidFill>
                  <a:srgbClr val="FF0000"/>
                </a:solidFill>
                <a:latin typeface="Telegram-HPLHS" charset="0"/>
                <a:ea typeface="Telegram-HPLHS" charset="0"/>
                <a:cs typeface="Telegram-HPLHS" charset="0"/>
              </a:rPr>
              <a:t>NTH</a:t>
            </a:r>
            <a:endParaRPr lang="en-US" sz="4000" dirty="0">
              <a:solidFill>
                <a:srgbClr val="FF0000"/>
              </a:solidFill>
              <a:latin typeface="+mj-lt"/>
              <a:ea typeface="Telegram-HPLHS" charset="0"/>
              <a:cs typeface="Telegram-HPLHS" charset="0"/>
            </a:endParaRPr>
          </a:p>
          <a:p>
            <a:r>
              <a:rPr lang="en-US" sz="4000" dirty="0" err="1" smtClean="0">
                <a:solidFill>
                  <a:srgbClr val="FF0000"/>
                </a:solidFill>
                <a:latin typeface="Telegram-HPLHS" charset="0"/>
                <a:ea typeface="Telegram-HPLHS" charset="0"/>
                <a:cs typeface="Telegram-HPLHS" charset="0"/>
              </a:rPr>
              <a:t>Tu</a:t>
            </a:r>
            <a:r>
              <a:rPr lang="en-US" sz="4000" dirty="0" smtClean="0">
                <a:solidFill>
                  <a:srgbClr val="FF0000"/>
                </a:solidFill>
                <a:latin typeface="Telegram-HPLHS" charset="0"/>
                <a:ea typeface="Telegram-HPLHS" charset="0"/>
                <a:cs typeface="Telegram-HPLHS" charset="0"/>
              </a:rPr>
              <a:t> </a:t>
            </a:r>
            <a:r>
              <a:rPr lang="en-US" sz="4000" dirty="0" err="1" smtClean="0">
                <a:solidFill>
                  <a:srgbClr val="FF0000"/>
                </a:solidFill>
                <a:latin typeface="Telegram-HPLHS" charset="0"/>
                <a:ea typeface="Telegram-HPLHS" charset="0"/>
                <a:cs typeface="Telegram-HPLHS" charset="0"/>
              </a:rPr>
              <a:t>esday</a:t>
            </a:r>
            <a:r>
              <a:rPr lang="en-US" sz="4000" dirty="0" smtClean="0">
                <a:solidFill>
                  <a:srgbClr val="FF0000"/>
                </a:solidFill>
                <a:latin typeface="Telegram-HPLHS" charset="0"/>
                <a:ea typeface="Telegram-HPLHS" charset="0"/>
                <a:cs typeface="Telegram-HPLHS" charset="0"/>
              </a:rPr>
              <a:t> </a:t>
            </a:r>
            <a:r>
              <a:rPr lang="en-US" sz="4000" dirty="0" err="1" smtClean="0">
                <a:solidFill>
                  <a:srgbClr val="FF0000"/>
                </a:solidFill>
                <a:latin typeface="Telegram-HPLHS" charset="0"/>
                <a:ea typeface="Telegram-HPLHS" charset="0"/>
                <a:cs typeface="Telegram-HPLHS" charset="0"/>
              </a:rPr>
              <a:t>theTe</a:t>
            </a:r>
            <a:r>
              <a:rPr lang="en-US" sz="4000" dirty="0" smtClean="0">
                <a:solidFill>
                  <a:srgbClr val="FF0000"/>
                </a:solidFill>
                <a:latin typeface="Telegram-HPLHS" charset="0"/>
                <a:ea typeface="Telegram-HPLHS" charset="0"/>
                <a:cs typeface="Telegram-HPLHS" charset="0"/>
              </a:rPr>
              <a:t> nth?</a:t>
            </a:r>
            <a:endParaRPr lang="en-US" sz="4000" dirty="0">
              <a:latin typeface="Telegram-HPLHS" charset="0"/>
              <a:ea typeface="Telegram-HPLHS" charset="0"/>
              <a:cs typeface="Telegram-HPLHS" charset="0"/>
            </a:endParaRPr>
          </a:p>
        </p:txBody>
      </p:sp>
      <p:sp>
        <p:nvSpPr>
          <p:cNvPr id="3" name="Rectangle 2"/>
          <p:cNvSpPr/>
          <p:nvPr/>
        </p:nvSpPr>
        <p:spPr>
          <a:xfrm>
            <a:off x="838200" y="5002369"/>
            <a:ext cx="10229850" cy="1323439"/>
          </a:xfrm>
          <a:prstGeom prst="rect">
            <a:avLst/>
          </a:prstGeom>
        </p:spPr>
        <p:txBody>
          <a:bodyPr wrap="square">
            <a:spAutoFit/>
          </a:bodyPr>
          <a:lstStyle/>
          <a:p>
            <a:r>
              <a:rPr lang="en-US" sz="4000" dirty="0" smtClean="0">
                <a:latin typeface="+mj-lt"/>
                <a:ea typeface="Calibri" charset="0"/>
                <a:cs typeface="Calibri" charset="0"/>
              </a:rPr>
              <a:t>So</a:t>
            </a:r>
          </a:p>
          <a:p>
            <a:r>
              <a:rPr lang="en-US" sz="4000" dirty="0" smtClean="0">
                <a:latin typeface="Telegram-HPLHS" charset="0"/>
                <a:ea typeface="Telegram-HPLHS" charset="0"/>
                <a:cs typeface="Telegram-HPLHS" charset="0"/>
              </a:rPr>
              <a:t>D=</a:t>
            </a:r>
            <a:r>
              <a:rPr lang="en-US" sz="4000" dirty="0" smtClean="0">
                <a:solidFill>
                  <a:srgbClr val="FF0000"/>
                </a:solidFill>
                <a:latin typeface="Telegram-HPLHS" charset="0"/>
                <a:ea typeface="Telegram-HPLHS" charset="0"/>
                <a:cs typeface="Telegram-HPLHS" charset="0"/>
              </a:rPr>
              <a:t>D</a:t>
            </a:r>
            <a:r>
              <a:rPr lang="en-US" sz="4000" dirty="0" smtClean="0">
                <a:latin typeface="Telegram-HPLHS" charset="0"/>
                <a:ea typeface="Telegram-HPLHS" charset="0"/>
                <a:cs typeface="Telegram-HPLHS" charset="0"/>
              </a:rPr>
              <a:t>, G=</a:t>
            </a:r>
            <a:r>
              <a:rPr lang="en-US" sz="4000" dirty="0" smtClean="0">
                <a:solidFill>
                  <a:srgbClr val="FF0000"/>
                </a:solidFill>
                <a:latin typeface="Telegram-HPLHS" charset="0"/>
                <a:ea typeface="Telegram-HPLHS" charset="0"/>
                <a:cs typeface="Telegram-HPLHS" charset="0"/>
              </a:rPr>
              <a:t>A</a:t>
            </a:r>
            <a:r>
              <a:rPr lang="en-US" sz="4000" dirty="0" smtClean="0">
                <a:latin typeface="Telegram-HPLHS" charset="0"/>
                <a:ea typeface="Telegram-HPLHS" charset="0"/>
                <a:cs typeface="Telegram-HPLHS" charset="0"/>
              </a:rPr>
              <a:t>, P=</a:t>
            </a:r>
            <a:r>
              <a:rPr lang="en-US" sz="4000" dirty="0" smtClean="0">
                <a:solidFill>
                  <a:srgbClr val="FF0000"/>
                </a:solidFill>
                <a:latin typeface="Telegram-HPLHS" charset="0"/>
                <a:ea typeface="Telegram-HPLHS" charset="0"/>
                <a:cs typeface="Telegram-HPLHS" charset="0"/>
              </a:rPr>
              <a:t>Y</a:t>
            </a:r>
            <a:endParaRPr lang="en-US" sz="4000" dirty="0">
              <a:solidFill>
                <a:srgbClr val="FF0000"/>
              </a:solidFill>
              <a:latin typeface="Telegram-HPLHS" charset="0"/>
              <a:ea typeface="Telegram-HPLHS" charset="0"/>
              <a:cs typeface="Telegram-HPLHS" charset="0"/>
            </a:endParaRPr>
          </a:p>
        </p:txBody>
      </p:sp>
    </p:spTree>
    <p:extLst>
      <p:ext uri="{BB962C8B-B14F-4D97-AF65-F5344CB8AC3E}">
        <p14:creationId xmlns:p14="http://schemas.microsoft.com/office/powerpoint/2010/main" val="1524570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elegram-HPLHS" charset="0"/>
                <a:ea typeface="Telegram-HPLHS" charset="0"/>
                <a:cs typeface="Telegram-HPLHS" charset="0"/>
              </a:rPr>
              <a:t>D=</a:t>
            </a:r>
            <a:r>
              <a:rPr lang="en-US" dirty="0">
                <a:solidFill>
                  <a:srgbClr val="FF0000"/>
                </a:solidFill>
                <a:latin typeface="Telegram-HPLHS" charset="0"/>
                <a:ea typeface="Telegram-HPLHS" charset="0"/>
                <a:cs typeface="Telegram-HPLHS" charset="0"/>
              </a:rPr>
              <a:t>D</a:t>
            </a:r>
            <a:r>
              <a:rPr lang="en-US" dirty="0">
                <a:latin typeface="Telegram-HPLHS" charset="0"/>
                <a:ea typeface="Telegram-HPLHS" charset="0"/>
                <a:cs typeface="Telegram-HPLHS" charset="0"/>
              </a:rPr>
              <a:t>, G=</a:t>
            </a:r>
            <a:r>
              <a:rPr lang="en-US" dirty="0">
                <a:solidFill>
                  <a:srgbClr val="FF0000"/>
                </a:solidFill>
                <a:latin typeface="Telegram-HPLHS" charset="0"/>
                <a:ea typeface="Telegram-HPLHS" charset="0"/>
                <a:cs typeface="Telegram-HPLHS" charset="0"/>
              </a:rPr>
              <a:t>A</a:t>
            </a:r>
            <a:r>
              <a:rPr lang="en-US" dirty="0">
                <a:latin typeface="Telegram-HPLHS" charset="0"/>
                <a:ea typeface="Telegram-HPLHS" charset="0"/>
                <a:cs typeface="Telegram-HPLHS" charset="0"/>
              </a:rPr>
              <a:t>, P=</a:t>
            </a:r>
            <a:r>
              <a:rPr lang="en-US" dirty="0">
                <a:solidFill>
                  <a:srgbClr val="FF0000"/>
                </a:solidFill>
                <a:latin typeface="Telegram-HPLHS" charset="0"/>
                <a:ea typeface="Telegram-HPLHS" charset="0"/>
                <a:cs typeface="Telegram-HPLHS" charset="0"/>
              </a:rPr>
              <a:t>Y</a:t>
            </a:r>
          </a:p>
        </p:txBody>
      </p:sp>
      <p:sp>
        <p:nvSpPr>
          <p:cNvPr id="5" name="Title 1"/>
          <p:cNvSpPr txBox="1">
            <a:spLocks/>
          </p:cNvSpPr>
          <p:nvPr/>
        </p:nvSpPr>
        <p:spPr>
          <a:xfrm>
            <a:off x="838200" y="10279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This gives us more of our table</a:t>
            </a:r>
            <a:endParaRPr lang="en-US" dirty="0">
              <a:solidFill>
                <a:srgbClr val="FF0000"/>
              </a:solidFill>
              <a:latin typeface="Telegram-HPLHS" charset="0"/>
              <a:ea typeface="Telegram-HPLHS" charset="0"/>
              <a:cs typeface="Telegram-HPLHS"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94438955"/>
              </p:ext>
            </p:extLst>
          </p:nvPr>
        </p:nvGraphicFramePr>
        <p:xfrm>
          <a:off x="505883" y="3209192"/>
          <a:ext cx="10515596" cy="1513840"/>
        </p:xfrm>
        <a:graphic>
          <a:graphicData uri="http://schemas.openxmlformats.org/drawingml/2006/table">
            <a:tbl>
              <a:tblPr>
                <a:tableStyleId>{5C22544A-7EE6-4342-B048-85BDC9FD1C3A}</a:tableStyleId>
              </a:tblPr>
              <a:tblGrid>
                <a:gridCol w="808892"/>
                <a:gridCol w="808892"/>
                <a:gridCol w="808892"/>
                <a:gridCol w="808892"/>
                <a:gridCol w="792449"/>
                <a:gridCol w="825335"/>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A</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B</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C</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D</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E</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F</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G</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H</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Telegram-HPLHS" charset="0"/>
                          <a:ea typeface="Telegram-HPLHS" charset="0"/>
                          <a:cs typeface="Telegram-HPLHS" charset="0"/>
                        </a:rPr>
                        <a:t>G</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en-GB" sz="2400" b="0" i="0" u="none" strike="noStrike" dirty="0" smtClean="0">
                          <a:solidFill>
                            <a:schemeClr val="tx1"/>
                          </a:solidFill>
                          <a:effectLst/>
                          <a:latin typeface="Telegram-HPLHS" charset="0"/>
                          <a:ea typeface="Telegram-HPLHS" charset="0"/>
                          <a:cs typeface="Telegram-HPLHS" charset="0"/>
                        </a:rPr>
                        <a:t>A</a:t>
                      </a:r>
                      <a:endParaRPr lang="ru-RU"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is-IS" sz="2400" b="0" i="0" u="none" strike="noStrike" dirty="0" smtClean="0">
                          <a:solidFill>
                            <a:schemeClr val="tx1"/>
                          </a:solidFill>
                          <a:effectLst/>
                          <a:latin typeface="Telegram-HPLHS" charset="0"/>
                          <a:ea typeface="Telegram-HPLHS" charset="0"/>
                          <a:cs typeface="Telegram-HPLHS" charset="0"/>
                        </a:rPr>
                        <a:t>R</a:t>
                      </a:r>
                      <a:endParaRPr lang="is-I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sk-SK" sz="2400" b="0" i="0" u="none" strike="noStrike" dirty="0" smtClean="0">
                          <a:solidFill>
                            <a:schemeClr val="tx1"/>
                          </a:solidFill>
                          <a:effectLst/>
                          <a:latin typeface="Telegram-HPLHS" charset="0"/>
                          <a:ea typeface="Telegram-HPLHS" charset="0"/>
                          <a:cs typeface="Telegram-HPLHS" charset="0"/>
                        </a:rPr>
                        <a:t>D</a:t>
                      </a:r>
                      <a:endParaRPr lang="sk-SK"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en-US" sz="2400" b="0" i="0" u="none" strike="noStrike" dirty="0" smtClean="0">
                          <a:solidFill>
                            <a:schemeClr val="tx1"/>
                          </a:solidFill>
                          <a:effectLst/>
                          <a:latin typeface="Telegram-HPLHS" charset="0"/>
                          <a:ea typeface="Telegram-HPLHS" charset="0"/>
                          <a:cs typeface="Telegram-HPLHS" charset="0"/>
                        </a:rPr>
                        <a:t>E</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sk-SK"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en-US" sz="2400" b="1"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r>
                        <a:rPr lang="en-US" sz="2400" b="0" i="0" u="none" strike="noStrike" dirty="0" smtClean="0">
                          <a:solidFill>
                            <a:schemeClr val="tx1"/>
                          </a:solidFill>
                          <a:effectLst/>
                          <a:latin typeface="Telegram-HPLHS" charset="0"/>
                          <a:ea typeface="Telegram-HPLHS" charset="0"/>
                          <a:cs typeface="Telegram-HPLHS" charset="0"/>
                        </a:rPr>
                        <a:t>T</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N</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O</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P</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Telegram-HPLHS" charset="0"/>
                          <a:ea typeface="Telegram-HPLHS" charset="0"/>
                          <a:cs typeface="Telegram-HPLHS" charset="0"/>
                        </a:rPr>
                        <a:t>Q</a:t>
                      </a:r>
                      <a:endParaRPr lang="fr-FR"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R</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S</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T</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Telegram-HPLHS" charset="0"/>
                          <a:ea typeface="Telegram-HPLHS" charset="0"/>
                          <a:cs typeface="Telegram-HPLHS" charset="0"/>
                        </a:rPr>
                        <a:t>U</a:t>
                      </a:r>
                      <a:endParaRPr lang="en-US" sz="2400" b="0" i="0" u="none" strike="noStrike" dirty="0">
                        <a:solidFill>
                          <a:srgbClr val="FF0000"/>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rtl="0" fontAlgn="b"/>
                      <a:r>
                        <a:rPr lang="is-IS" sz="2400" b="0" i="0" u="none" strike="noStrike" dirty="0" smtClean="0">
                          <a:solidFill>
                            <a:schemeClr val="tx1"/>
                          </a:solidFill>
                          <a:effectLst/>
                          <a:latin typeface="Telegram-HPLHS" charset="0"/>
                          <a:ea typeface="Telegram-HPLHS" charset="0"/>
                          <a:cs typeface="Telegram-HPLHS" charset="0"/>
                        </a:rPr>
                        <a:t>Z</a:t>
                      </a:r>
                      <a:endParaRPr lang="is-I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B</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C</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endParaRPr lang="sk-SK"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H</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Telegram-HPLHS" charset="0"/>
                          <a:ea typeface="Telegram-HPLHS" charset="0"/>
                          <a:cs typeface="Telegram-HPLHS" charset="0"/>
                        </a:rPr>
                        <a:t>I</a:t>
                      </a:r>
                      <a:endParaRPr lang="en-U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Telegram-HPLHS" charset="0"/>
                          <a:ea typeface="Telegram-HPLHS" charset="0"/>
                          <a:cs typeface="Telegram-HPLHS" charset="0"/>
                        </a:rPr>
                        <a:t>J</a:t>
                      </a:r>
                      <a:endParaRPr lang="is-IS"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r>
                        <a:rPr lang="en-GB" sz="2400" b="0" i="0" u="none" strike="noStrike" dirty="0" smtClean="0">
                          <a:solidFill>
                            <a:schemeClr val="tx1"/>
                          </a:solidFill>
                          <a:effectLst/>
                          <a:latin typeface="Telegram-HPLHS" charset="0"/>
                          <a:ea typeface="Telegram-HPLHS" charset="0"/>
                          <a:cs typeface="Telegram-HPLHS" charset="0"/>
                        </a:rPr>
                        <a:t>K</a:t>
                      </a:r>
                      <a:endParaRPr lang="ru-RU" sz="2400" b="0" i="0" u="none" strike="noStrike" dirty="0">
                        <a:solidFill>
                          <a:schemeClr val="tx1"/>
                        </a:solidFill>
                        <a:effectLst/>
                        <a:latin typeface="Telegram-HPLHS" charset="0"/>
                        <a:ea typeface="Telegram-HPLHS" charset="0"/>
                        <a:cs typeface="Telegram-HPLHS"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sk-SK" sz="2400" b="0" i="0" u="none" strike="noStrike" dirty="0" smtClean="0">
                          <a:solidFill>
                            <a:schemeClr val="tx1"/>
                          </a:solidFill>
                          <a:effectLst/>
                          <a:latin typeface="Calibri" charset="0"/>
                        </a:rPr>
                        <a:t>P</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r>
            </a:tbl>
          </a:graphicData>
        </a:graphic>
      </p:graphicFrame>
      <p:sp>
        <p:nvSpPr>
          <p:cNvPr id="7" name="Title 1"/>
          <p:cNvSpPr txBox="1">
            <a:spLocks/>
          </p:cNvSpPr>
          <p:nvPr/>
        </p:nvSpPr>
        <p:spPr>
          <a:xfrm>
            <a:off x="838200" y="51202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And suggests that the keyword is GARDENS.</a:t>
            </a:r>
            <a:endParaRPr lang="en-US" dirty="0">
              <a:solidFill>
                <a:srgbClr val="FF0000"/>
              </a:solidFill>
              <a:latin typeface="Telegram-HPLHS" charset="0"/>
              <a:ea typeface="Telegram-HPLHS" charset="0"/>
              <a:cs typeface="Telegram-HPLHS" charset="0"/>
            </a:endParaRPr>
          </a:p>
        </p:txBody>
      </p:sp>
    </p:spTree>
    <p:extLst>
      <p:ext uri="{BB962C8B-B14F-4D97-AF65-F5344CB8AC3E}">
        <p14:creationId xmlns:p14="http://schemas.microsoft.com/office/powerpoint/2010/main" val="1699447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Telegram-HPLHS" charset="0"/>
                <a:cs typeface="Telegram-HPLHS" charset="0"/>
              </a:rPr>
              <a:t>So the decrypt is:</a:t>
            </a:r>
            <a:endParaRPr lang="en-US" dirty="0">
              <a:ea typeface="Telegram-HPLHS" charset="0"/>
              <a:cs typeface="Telegram-HPLHS" charset="0"/>
            </a:endParaRPr>
          </a:p>
        </p:txBody>
      </p:sp>
      <p:sp>
        <p:nvSpPr>
          <p:cNvPr id="4" name="Content Placeholder 2"/>
          <p:cNvSpPr>
            <a:spLocks noGrp="1"/>
          </p:cNvSpPr>
          <p:nvPr>
            <p:ph idx="1"/>
          </p:nvPr>
        </p:nvSpPr>
        <p:spPr/>
        <p:txBody>
          <a:bodyPr>
            <a:normAutofit lnSpcReduction="10000"/>
          </a:bodyPr>
          <a:lstStyle/>
          <a:p>
            <a:pPr marL="0" indent="0">
              <a:buNone/>
            </a:pPr>
            <a:r>
              <a:rPr lang="en-US" sz="3500" dirty="0" smtClean="0">
                <a:solidFill>
                  <a:srgbClr val="FF0000"/>
                </a:solidFill>
                <a:latin typeface="Telegram-HPLHS" charset="0"/>
                <a:ea typeface="Telegram-HPLHS" charset="0"/>
                <a:cs typeface="Telegram-HPLHS" charset="0"/>
              </a:rPr>
              <a:t>ALLAG ENTST HEOPE RATIO NCODE NAMED BUTTE RCUPI SSCHE DULED FORTU ESDAY THETE NTHST ANDB</a:t>
            </a:r>
            <a:r>
              <a:rPr lang="en-US" sz="3500" dirty="0">
                <a:solidFill>
                  <a:srgbClr val="FF0000"/>
                </a:solidFill>
                <a:latin typeface="Telegram-HPLHS" charset="0"/>
                <a:ea typeface="Telegram-HPLHS" charset="0"/>
                <a:cs typeface="Telegram-HPLHS" charset="0"/>
              </a:rPr>
              <a:t>Y</a:t>
            </a:r>
            <a:r>
              <a:rPr lang="en-US" sz="3500" dirty="0" smtClean="0">
                <a:solidFill>
                  <a:srgbClr val="FF0000"/>
                </a:solidFill>
                <a:latin typeface="Telegram-HPLHS" charset="0"/>
                <a:ea typeface="Telegram-HPLHS" charset="0"/>
                <a:cs typeface="Telegram-HPLHS" charset="0"/>
              </a:rPr>
              <a:t> FOR</a:t>
            </a:r>
            <a:r>
              <a:rPr lang="en-US" sz="3500" dirty="0">
                <a:solidFill>
                  <a:srgbClr val="FF0000"/>
                </a:solidFill>
                <a:latin typeface="Telegram-HPLHS" charset="0"/>
                <a:ea typeface="Telegram-HPLHS" charset="0"/>
                <a:cs typeface="Telegram-HPLHS" charset="0"/>
              </a:rPr>
              <a:t>F</a:t>
            </a:r>
            <a:r>
              <a:rPr lang="en-US" sz="3500" dirty="0" smtClean="0">
                <a:solidFill>
                  <a:srgbClr val="FF0000"/>
                </a:solidFill>
                <a:latin typeface="Telegram-HPLHS" charset="0"/>
                <a:ea typeface="Telegram-HPLHS" charset="0"/>
                <a:cs typeface="Telegram-HPLHS" charset="0"/>
              </a:rPr>
              <a:t>U RTHER INSTR UCTIO NSTHE YWILL FOLLO WTHEW EAPON WILLB EDELI VERED ONTHE EIGHT HANDT HETAR GETWI LLBEI DENTI FIEDI NTHEE MAILY OUWIL LRECE IVEON THENI NTHTH EGOSI GNALW ILLBE SENTO NTHEM ORNIN GOFTH ETENT H</a:t>
            </a:r>
            <a:endParaRPr lang="en-US" sz="3500" dirty="0" smtClean="0">
              <a:solidFill>
                <a:srgbClr val="FF0000"/>
              </a:solidFill>
            </a:endParaRPr>
          </a:p>
          <a:p>
            <a:pPr marL="0" indent="0">
              <a:buNone/>
            </a:pPr>
            <a:endParaRPr lang="en-US" sz="4000" dirty="0"/>
          </a:p>
        </p:txBody>
      </p:sp>
    </p:spTree>
    <p:extLst>
      <p:ext uri="{BB962C8B-B14F-4D97-AF65-F5344CB8AC3E}">
        <p14:creationId xmlns:p14="http://schemas.microsoft.com/office/powerpoint/2010/main" val="1626063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1629"/>
            <a:ext cx="10515600" cy="5890436"/>
          </a:xfrm>
        </p:spPr>
        <p:txBody>
          <a:bodyPr>
            <a:normAutofit/>
          </a:bodyPr>
          <a:lstStyle/>
          <a:p>
            <a:r>
              <a:rPr lang="en-US" dirty="0" smtClean="0"/>
              <a:t>While mathematics can provide some very powerful ciphers, the two we have seen</a:t>
            </a:r>
            <a:r>
              <a:rPr lang="en-US" dirty="0"/>
              <a:t> </a:t>
            </a:r>
            <a:r>
              <a:rPr lang="en-US" dirty="0" smtClean="0"/>
              <a:t>are not very strong. </a:t>
            </a:r>
            <a:br>
              <a:rPr lang="en-US" dirty="0" smtClean="0"/>
            </a:br>
            <a:r>
              <a:rPr lang="en-US" dirty="0"/>
              <a:t/>
            </a:r>
            <a:br>
              <a:rPr lang="en-US" dirty="0"/>
            </a:br>
            <a:r>
              <a:rPr lang="en-US" dirty="0" smtClean="0"/>
              <a:t>The problem is the </a:t>
            </a:r>
            <a:r>
              <a:rPr lang="en-US" dirty="0" err="1" smtClean="0"/>
              <a:t>keyspace</a:t>
            </a:r>
            <a:r>
              <a:rPr lang="en-US" dirty="0" smtClean="0"/>
              <a:t>.</a:t>
            </a:r>
            <a:br>
              <a:rPr lang="en-US" dirty="0" smtClean="0"/>
            </a:br>
            <a:r>
              <a:rPr lang="en-US" dirty="0" smtClean="0"/>
              <a:t/>
            </a:r>
            <a:br>
              <a:rPr lang="en-US" dirty="0" smtClean="0"/>
            </a:br>
            <a:r>
              <a:rPr lang="en-US" dirty="0" smtClean="0"/>
              <a:t>There are only 26 keys for the Caesar shift cipher and only 312 keys for the affine shift.</a:t>
            </a:r>
            <a:endParaRPr lang="en-US" dirty="0"/>
          </a:p>
        </p:txBody>
      </p:sp>
    </p:spTree>
    <p:extLst>
      <p:ext uri="{BB962C8B-B14F-4D97-AF65-F5344CB8AC3E}">
        <p14:creationId xmlns:p14="http://schemas.microsoft.com/office/powerpoint/2010/main" val="722396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Telegram-HPLHS" charset="0"/>
                <a:cs typeface="Telegram-HPLHS" charset="0"/>
              </a:rPr>
              <a:t>So the decrypt is:</a:t>
            </a:r>
            <a:endParaRPr lang="en-US" dirty="0">
              <a:ea typeface="Telegram-HPLHS" charset="0"/>
              <a:cs typeface="Telegram-HPLHS" charset="0"/>
            </a:endParaRPr>
          </a:p>
        </p:txBody>
      </p:sp>
      <p:sp>
        <p:nvSpPr>
          <p:cNvPr id="4" name="Content Placeholder 2"/>
          <p:cNvSpPr>
            <a:spLocks noGrp="1"/>
          </p:cNvSpPr>
          <p:nvPr>
            <p:ph idx="1"/>
          </p:nvPr>
        </p:nvSpPr>
        <p:spPr>
          <a:xfrm>
            <a:off x="838200" y="1552576"/>
            <a:ext cx="10515600" cy="5032375"/>
          </a:xfrm>
        </p:spPr>
        <p:txBody>
          <a:bodyPr>
            <a:normAutofit fontScale="92500"/>
          </a:bodyPr>
          <a:lstStyle/>
          <a:p>
            <a:pPr marL="0" indent="0">
              <a:buNone/>
            </a:pPr>
            <a:r>
              <a:rPr lang="en-US" sz="3500" dirty="0" smtClean="0">
                <a:solidFill>
                  <a:srgbClr val="FF0000"/>
                </a:solidFill>
                <a:latin typeface="Telegram-HPLHS" charset="0"/>
                <a:ea typeface="Telegram-HPLHS" charset="0"/>
                <a:cs typeface="Telegram-HPLHS" charset="0"/>
              </a:rPr>
              <a:t>ALL AGENTS,</a:t>
            </a:r>
          </a:p>
          <a:p>
            <a:pPr marL="0" indent="0">
              <a:buNone/>
            </a:pPr>
            <a:r>
              <a:rPr lang="en-US" sz="3500" dirty="0" smtClean="0">
                <a:solidFill>
                  <a:srgbClr val="FF0000"/>
                </a:solidFill>
                <a:latin typeface="Telegram-HPLHS" charset="0"/>
                <a:ea typeface="Telegram-HPLHS" charset="0"/>
                <a:cs typeface="Telegram-HPLHS" charset="0"/>
              </a:rPr>
              <a:t>THE OPERATION CODENAMED BUTTERCUP IS SCHEDULED FOR TUESDAY THE TENTH.</a:t>
            </a:r>
          </a:p>
          <a:p>
            <a:pPr marL="0" indent="0">
              <a:buNone/>
            </a:pPr>
            <a:r>
              <a:rPr lang="en-US" sz="3500" dirty="0" smtClean="0">
                <a:solidFill>
                  <a:srgbClr val="FF0000"/>
                </a:solidFill>
                <a:latin typeface="Telegram-HPLHS" charset="0"/>
                <a:ea typeface="Telegram-HPLHS" charset="0"/>
                <a:cs typeface="Telegram-HPLHS" charset="0"/>
              </a:rPr>
              <a:t>STANDBY FOR FURTHER INSTRUCTIONS,</a:t>
            </a:r>
          </a:p>
          <a:p>
            <a:pPr marL="0" indent="0">
              <a:buNone/>
            </a:pPr>
            <a:r>
              <a:rPr lang="en-US" sz="3500" dirty="0" smtClean="0">
                <a:solidFill>
                  <a:srgbClr val="FF0000"/>
                </a:solidFill>
                <a:latin typeface="Telegram-HPLHS" charset="0"/>
                <a:ea typeface="Telegram-HPLHS" charset="0"/>
                <a:cs typeface="Telegram-HPLHS" charset="0"/>
              </a:rPr>
              <a:t>THEY WILL FOLLOW.</a:t>
            </a:r>
          </a:p>
          <a:p>
            <a:pPr marL="0" indent="0">
              <a:buNone/>
            </a:pPr>
            <a:r>
              <a:rPr lang="en-US" sz="3500" dirty="0" smtClean="0">
                <a:solidFill>
                  <a:srgbClr val="FF0000"/>
                </a:solidFill>
                <a:latin typeface="Telegram-HPLHS" charset="0"/>
                <a:ea typeface="Telegram-HPLHS" charset="0"/>
                <a:cs typeface="Telegram-HPLHS" charset="0"/>
              </a:rPr>
              <a:t>THE WEAPON WILL BE DELIVERED ON THE EIGHTH AND THE TARGET WILL BEIDENTIFIED IN THE EMAIL YOU WILL RECEIVE ON THE NINTH THE GO SIGNAL WILL BE SENT ON THE MORNING OF THE TENTH</a:t>
            </a:r>
            <a:endParaRPr lang="en-US" sz="3500" dirty="0" smtClean="0">
              <a:solidFill>
                <a:srgbClr val="FF0000"/>
              </a:solidFill>
            </a:endParaRPr>
          </a:p>
          <a:p>
            <a:pPr marL="0" indent="0">
              <a:buNone/>
            </a:pPr>
            <a:endParaRPr lang="en-US" sz="4000" dirty="0"/>
          </a:p>
        </p:txBody>
      </p:sp>
      <p:pic>
        <p:nvPicPr>
          <p:cNvPr id="5" name="Picture 4"/>
          <p:cNvPicPr>
            <a:picLocks noChangeAspect="1"/>
          </p:cNvPicPr>
          <p:nvPr/>
        </p:nvPicPr>
        <p:blipFill>
          <a:blip r:embed="rId3"/>
          <a:stretch>
            <a:fillRect/>
          </a:stretch>
        </p:blipFill>
        <p:spPr>
          <a:xfrm>
            <a:off x="9652000" y="1597819"/>
            <a:ext cx="2540000" cy="2540000"/>
          </a:xfrm>
          <a:prstGeom prst="rect">
            <a:avLst/>
          </a:prstGeom>
        </p:spPr>
      </p:pic>
      <p:sp>
        <p:nvSpPr>
          <p:cNvPr id="3" name="Rounded Rectangular Callout 2"/>
          <p:cNvSpPr/>
          <p:nvPr/>
        </p:nvSpPr>
        <p:spPr>
          <a:xfrm>
            <a:off x="7170615" y="365125"/>
            <a:ext cx="3751385" cy="836584"/>
          </a:xfrm>
          <a:prstGeom prst="wedgeRoundRectCallout">
            <a:avLst>
              <a:gd name="adj1" fmla="val 48542"/>
              <a:gd name="adj2" fmla="val 28052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200" dirty="0" smtClean="0"/>
              <a:t>Uh oh!</a:t>
            </a:r>
            <a:endParaRPr lang="en-US" sz="4200" dirty="0"/>
          </a:p>
        </p:txBody>
      </p:sp>
    </p:spTree>
    <p:extLst>
      <p:ext uri="{BB962C8B-B14F-4D97-AF65-F5344CB8AC3E}">
        <p14:creationId xmlns:p14="http://schemas.microsoft.com/office/powerpoint/2010/main" val="2058518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you are all honorary members of GCHQ</a:t>
            </a:r>
            <a:endParaRPr lang="en-US" dirty="0"/>
          </a:p>
        </p:txBody>
      </p:sp>
      <p:pic>
        <p:nvPicPr>
          <p:cNvPr id="4" name="Picture 3"/>
          <p:cNvPicPr>
            <a:picLocks noChangeAspect="1"/>
          </p:cNvPicPr>
          <p:nvPr/>
        </p:nvPicPr>
        <p:blipFill>
          <a:blip r:embed="rId2"/>
          <a:stretch>
            <a:fillRect/>
          </a:stretch>
        </p:blipFill>
        <p:spPr>
          <a:xfrm>
            <a:off x="2746782" y="2216639"/>
            <a:ext cx="6698435" cy="3105638"/>
          </a:xfrm>
          <a:prstGeom prst="rect">
            <a:avLst/>
          </a:prstGeom>
        </p:spPr>
      </p:pic>
    </p:spTree>
    <p:extLst>
      <p:ext uri="{BB962C8B-B14F-4D97-AF65-F5344CB8AC3E}">
        <p14:creationId xmlns:p14="http://schemas.microsoft.com/office/powerpoint/2010/main" val="11469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long time ago the spies invented a much better system, the keyword cipher.</a:t>
            </a:r>
            <a:endParaRPr lang="en-US" dirty="0"/>
          </a:p>
        </p:txBody>
      </p:sp>
      <p:sp>
        <p:nvSpPr>
          <p:cNvPr id="3" name="Content Placeholder 2"/>
          <p:cNvSpPr>
            <a:spLocks noGrp="1"/>
          </p:cNvSpPr>
          <p:nvPr>
            <p:ph idx="1"/>
          </p:nvPr>
        </p:nvSpPr>
        <p:spPr>
          <a:xfrm>
            <a:off x="838200" y="1825625"/>
            <a:ext cx="6561667" cy="4744508"/>
          </a:xfrm>
        </p:spPr>
        <p:txBody>
          <a:bodyPr>
            <a:normAutofit lnSpcReduction="10000"/>
          </a:bodyPr>
          <a:lstStyle/>
          <a:p>
            <a:pPr marL="0" indent="0">
              <a:buNone/>
            </a:pPr>
            <a:r>
              <a:rPr lang="en-US" sz="4000" dirty="0" smtClean="0"/>
              <a:t>It was:</a:t>
            </a:r>
          </a:p>
          <a:p>
            <a:endParaRPr lang="en-US" sz="4000" dirty="0"/>
          </a:p>
          <a:p>
            <a:r>
              <a:rPr lang="en-US" sz="4000" dirty="0" smtClean="0"/>
              <a:t>Strong </a:t>
            </a:r>
            <a:r>
              <a:rPr lang="mr-IN" sz="4000" dirty="0" smtClean="0"/>
              <a:t>–</a:t>
            </a:r>
            <a:r>
              <a:rPr lang="en-US" sz="4000" dirty="0" smtClean="0"/>
              <a:t> there were a lot of different keys.</a:t>
            </a:r>
          </a:p>
          <a:p>
            <a:r>
              <a:rPr lang="en-US" sz="4000" dirty="0" smtClean="0"/>
              <a:t>Memorable </a:t>
            </a:r>
            <a:r>
              <a:rPr lang="en-GB" sz="4000" dirty="0" smtClean="0"/>
              <a:t>and easy to use </a:t>
            </a:r>
            <a:r>
              <a:rPr lang="mr-IN" sz="4000" dirty="0" smtClean="0"/>
              <a:t>–</a:t>
            </a:r>
            <a:r>
              <a:rPr lang="en-GB" sz="4000" dirty="0" smtClean="0"/>
              <a:t> spies work under pressure and they </a:t>
            </a:r>
            <a:r>
              <a:rPr lang="en-GB" sz="4000" dirty="0" err="1" smtClean="0"/>
              <a:t>didn</a:t>
            </a:r>
            <a:r>
              <a:rPr lang="mr-IN" sz="4000" dirty="0" smtClean="0"/>
              <a:t>’</a:t>
            </a:r>
            <a:r>
              <a:rPr lang="en-GB" sz="4000" dirty="0" smtClean="0"/>
              <a:t>t want to make mistakes.</a:t>
            </a:r>
            <a:endParaRPr lang="en-US" sz="4000" dirty="0"/>
          </a:p>
        </p:txBody>
      </p:sp>
      <p:pic>
        <p:nvPicPr>
          <p:cNvPr id="4" name="Picture 3"/>
          <p:cNvPicPr>
            <a:picLocks noChangeAspect="1"/>
          </p:cNvPicPr>
          <p:nvPr/>
        </p:nvPicPr>
        <p:blipFill>
          <a:blip r:embed="rId2"/>
          <a:stretch>
            <a:fillRect/>
          </a:stretch>
        </p:blipFill>
        <p:spPr>
          <a:xfrm>
            <a:off x="7399867" y="2328334"/>
            <a:ext cx="2540000" cy="2540000"/>
          </a:xfrm>
          <a:prstGeom prst="rect">
            <a:avLst/>
          </a:prstGeom>
        </p:spPr>
      </p:pic>
    </p:spTree>
    <p:extLst>
      <p:ext uri="{BB962C8B-B14F-4D97-AF65-F5344CB8AC3E}">
        <p14:creationId xmlns:p14="http://schemas.microsoft.com/office/powerpoint/2010/main" val="537754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keyword cipher</a:t>
            </a:r>
            <a:endParaRPr lang="en-US" dirty="0"/>
          </a:p>
        </p:txBody>
      </p:sp>
      <p:sp>
        <p:nvSpPr>
          <p:cNvPr id="4" name="TextBox 3"/>
          <p:cNvSpPr txBox="1"/>
          <p:nvPr/>
        </p:nvSpPr>
        <p:spPr>
          <a:xfrm>
            <a:off x="524933" y="1690688"/>
            <a:ext cx="10515599" cy="2862322"/>
          </a:xfrm>
          <a:prstGeom prst="rect">
            <a:avLst/>
          </a:prstGeom>
          <a:noFill/>
        </p:spPr>
        <p:txBody>
          <a:bodyPr wrap="square" rtlCol="0">
            <a:spAutoFit/>
          </a:bodyPr>
          <a:lstStyle/>
          <a:p>
            <a:pPr marL="571500" indent="-571500">
              <a:buFont typeface="Arial" charset="0"/>
              <a:buChar char="•"/>
            </a:pPr>
            <a:r>
              <a:rPr lang="en-US" sz="3600" dirty="0" smtClean="0"/>
              <a:t>The key can be any word or name, or even phrase that you choose.</a:t>
            </a:r>
            <a:endParaRPr lang="en-US" sz="3600" dirty="0"/>
          </a:p>
          <a:p>
            <a:pPr marL="571500" indent="-571500">
              <a:buFont typeface="Arial" charset="0"/>
              <a:buChar char="•"/>
            </a:pPr>
            <a:r>
              <a:rPr lang="en-US" sz="3600" dirty="0" smtClean="0"/>
              <a:t>You write it down, missing out repeated letters.</a:t>
            </a:r>
            <a:endParaRPr lang="en-US" sz="3600" dirty="0"/>
          </a:p>
          <a:p>
            <a:pPr marL="571500" indent="-571500">
              <a:buFont typeface="Arial" charset="0"/>
              <a:buChar char="•"/>
            </a:pPr>
            <a:r>
              <a:rPr lang="en-US" sz="3600" dirty="0" smtClean="0"/>
              <a:t>Then complete the alphabet in order starting with the first missing letter.</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295491832"/>
              </p:ext>
            </p:extLst>
          </p:nvPr>
        </p:nvGraphicFramePr>
        <p:xfrm>
          <a:off x="505883" y="4756211"/>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808892"/>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fontAlgn="b"/>
                      <a:endParaRPr lang="ru-RU" sz="2400" b="0" i="0" u="none" strike="noStrike" dirty="0">
                        <a:solidFill>
                          <a:srgbClr val="FF0000"/>
                        </a:solidFill>
                        <a:effectLst/>
                        <a:latin typeface="Calibri" charset="0"/>
                      </a:endParaRPr>
                    </a:p>
                  </a:txBody>
                  <a:tcPr marL="12700" marR="12700" marT="12700" marB="0" anchor="b"/>
                </a:tc>
                <a:tc>
                  <a:txBody>
                    <a:bodyPr/>
                    <a:lstStyle/>
                    <a:p>
                      <a:pPr algn="ctr" fontAlgn="b"/>
                      <a:endParaRPr lang="is-IS" sz="2400" b="0" i="0" u="none" strike="noStrike" dirty="0">
                        <a:solidFill>
                          <a:srgbClr val="FF0000"/>
                        </a:solidFill>
                        <a:effectLst/>
                        <a:latin typeface="Calibri" charset="0"/>
                      </a:endParaRPr>
                    </a:p>
                  </a:txBody>
                  <a:tcPr marL="12700" marR="12700" marT="12700" marB="0" anchor="b"/>
                </a:tc>
                <a:tc>
                  <a:txBody>
                    <a:bodyPr/>
                    <a:lstStyle/>
                    <a:p>
                      <a:pPr algn="ctr" fontAlgn="b"/>
                      <a:endParaRPr lang="sk-SK" sz="2400" b="0" i="0" u="none" strike="noStrike" dirty="0">
                        <a:solidFill>
                          <a:srgbClr val="FF0000"/>
                        </a:solidFill>
                        <a:effectLst/>
                        <a:latin typeface="Calibri" charset="0"/>
                      </a:endParaRPr>
                    </a:p>
                  </a:txBody>
                  <a:tcPr marL="12700" marR="12700" marT="12700" marB="0" anchor="b"/>
                </a:tc>
                <a:tc>
                  <a:txBody>
                    <a:bodyPr/>
                    <a:lstStyle/>
                    <a:p>
                      <a:pPr algn="ctr"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fontAlgn="b"/>
                      <a:endParaRPr lang="sk-SK" sz="2400" b="0" i="0" u="none" strike="noStrike" dirty="0">
                        <a:solidFill>
                          <a:srgbClr val="FF0000"/>
                        </a:solidFill>
                        <a:effectLst/>
                        <a:latin typeface="Calibri" charset="0"/>
                      </a:endParaRPr>
                    </a:p>
                  </a:txBody>
                  <a:tcPr marL="12700" marR="12700" marT="12700" marB="0" anchor="b"/>
                </a:tc>
                <a:tc>
                  <a:txBody>
                    <a:bodyPr/>
                    <a:lstStyle/>
                    <a:p>
                      <a:pPr algn="ctr" fontAlgn="b"/>
                      <a:endParaRPr lang="en-US" sz="2400" b="1" i="0" u="none" strike="noStrike" dirty="0">
                        <a:solidFill>
                          <a:srgbClr val="FF0000"/>
                        </a:solidFill>
                        <a:effectLst/>
                        <a:latin typeface="Calibri" charset="0"/>
                      </a:endParaRPr>
                    </a:p>
                  </a:txBody>
                  <a:tcPr marL="12700" marR="12700" marT="12700" marB="0" anchor="b"/>
                </a:tc>
                <a:tc>
                  <a:txBody>
                    <a:bodyPr/>
                    <a:lstStyle/>
                    <a:p>
                      <a:pPr algn="ctr"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is-I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cs-CZ"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rtl="0" fontAlgn="b"/>
                      <a:endParaRPr lang="is-I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sk-SK"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is-I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ru-RU"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sk-SK"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is-IS"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sk-SK" sz="2400" b="0" i="0" u="none" strike="noStrike" dirty="0">
                        <a:solidFill>
                          <a:srgbClr val="FF0000"/>
                        </a:solidFill>
                        <a:effectLst/>
                        <a:latin typeface="Calibri" charset="0"/>
                      </a:endParaRPr>
                    </a:p>
                  </a:txBody>
                  <a:tcPr marL="12700" marR="12700" marT="12700" marB="0" anchor="b"/>
                </a:tc>
                <a:tc>
                  <a:txBody>
                    <a:bodyPr/>
                    <a:lstStyle/>
                    <a:p>
                      <a:pPr algn="ctr" rtl="0" fontAlgn="b"/>
                      <a:endParaRPr lang="is-IS" sz="2400" b="0" i="0" u="none" strike="noStrike" dirty="0">
                        <a:solidFill>
                          <a:srgbClr val="FF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1085858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on earth could we decipher this?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500" dirty="0">
                <a:latin typeface="Telegram-HPLHS" charset="0"/>
                <a:ea typeface="Telegram-HPLHS" charset="0"/>
                <a:cs typeface="Telegram-HPLHS" charset="0"/>
              </a:rPr>
              <a:t>GXXGS EZJIJ TEBCE HGJUB ZRBDE ZGYED AKJJE HRKCU IIRTE DKXED NBHJK EIDGP JTEJE ZJTIJ GZDAP NBHNK HJTEH UZIJH KRJUB ZIJTE PMUXX NBXXB MJTEM EGCBZ MUXXA EDEXU LEHED BZJTE EUSTJ TGZDJ TEJGH SEJMU XXAEU DEZJU NUEDU ZJTEE YGUXP BKMUX XHERE ULEBZ JTEZU ZJTJT ESBIU SZGXM UXXAE IEZJB ZJTEY BHZUZ SBNJT EJEZJ T</a:t>
            </a:r>
            <a:endParaRPr lang="en-US" sz="3500" dirty="0" smtClean="0"/>
          </a:p>
          <a:p>
            <a:pPr marL="0" indent="0">
              <a:buNone/>
            </a:pPr>
            <a:endParaRPr lang="en-US" sz="4000" dirty="0"/>
          </a:p>
        </p:txBody>
      </p:sp>
    </p:spTree>
    <p:extLst>
      <p:ext uri="{BB962C8B-B14F-4D97-AF65-F5344CB8AC3E}">
        <p14:creationId xmlns:p14="http://schemas.microsoft.com/office/powerpoint/2010/main" val="1043919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73225"/>
          </a:xfrm>
        </p:spPr>
        <p:txBody>
          <a:bodyPr>
            <a:normAutofit fontScale="90000"/>
          </a:bodyPr>
          <a:lstStyle/>
          <a:p>
            <a:r>
              <a:rPr lang="en-US" dirty="0" smtClean="0"/>
              <a:t>Without the word structure we have to look for common patterns like “the” but frequency analysis helps to identify the two most common letters.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58806822"/>
              </p:ext>
            </p:extLst>
          </p:nvPr>
        </p:nvGraphicFramePr>
        <p:xfrm>
          <a:off x="2032000" y="2420196"/>
          <a:ext cx="8127999" cy="2001520"/>
        </p:xfrm>
        <a:graphic>
          <a:graphicData uri="http://schemas.openxmlformats.org/drawingml/2006/table">
            <a:tbl>
              <a:tblPr bandRow="1">
                <a:tableStyleId>{5C22544A-7EE6-4342-B048-85BDC9FD1C3A}</a:tableStyleId>
              </a:tblPr>
              <a:tblGrid>
                <a:gridCol w="738909"/>
                <a:gridCol w="738909"/>
                <a:gridCol w="738909"/>
                <a:gridCol w="738909"/>
                <a:gridCol w="738909"/>
                <a:gridCol w="738909"/>
                <a:gridCol w="738909"/>
                <a:gridCol w="738909"/>
                <a:gridCol w="738909"/>
                <a:gridCol w="738909"/>
                <a:gridCol w="738909"/>
              </a:tblGrid>
              <a:tr h="0">
                <a:tc>
                  <a:txBody>
                    <a:bodyPr/>
                    <a:lstStyle/>
                    <a:p>
                      <a:pPr algn="ctr" fontAlgn="b"/>
                      <a:r>
                        <a:rPr lang="en-US" sz="3200" u="none" strike="noStrike" dirty="0">
                          <a:effectLst/>
                        </a:rPr>
                        <a:t>E</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J</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Z</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U</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T</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X</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B</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G</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D</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H</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a:effectLst/>
                        </a:rPr>
                        <a:t>I</a:t>
                      </a:r>
                      <a:endParaRPr lang="en-US" sz="3200" b="0" i="0" u="none" strike="noStrike">
                        <a:solidFill>
                          <a:srgbClr val="000000"/>
                        </a:solidFill>
                        <a:effectLst/>
                        <a:latin typeface="Calibri" charset="0"/>
                      </a:endParaRPr>
                    </a:p>
                  </a:txBody>
                  <a:tcPr marL="12700" marR="12700" marT="12700" marB="0" anchor="b"/>
                </a:tc>
              </a:tr>
              <a:tr h="370840">
                <a:tc>
                  <a:txBody>
                    <a:bodyPr/>
                    <a:lstStyle/>
                    <a:p>
                      <a:pPr algn="ctr" fontAlgn="b"/>
                      <a:r>
                        <a:rPr lang="en-US" sz="3200" u="none" strike="noStrike">
                          <a:effectLst/>
                        </a:rPr>
                        <a:t>38</a:t>
                      </a:r>
                      <a:endParaRPr lang="en-US" sz="3200" b="0" i="0" u="none" strike="noStrike">
                        <a:solidFill>
                          <a:srgbClr val="000000"/>
                        </a:solidFill>
                        <a:effectLst/>
                        <a:latin typeface="Calibri" charset="0"/>
                      </a:endParaRPr>
                    </a:p>
                  </a:txBody>
                  <a:tcPr marL="12700" marR="12700" marT="12700" marB="0" anchor="b"/>
                </a:tc>
                <a:tc>
                  <a:txBody>
                    <a:bodyPr/>
                    <a:lstStyle/>
                    <a:p>
                      <a:pPr algn="ctr" fontAlgn="b"/>
                      <a:r>
                        <a:rPr lang="en-US" sz="3200" u="none" strike="noStrike">
                          <a:effectLst/>
                        </a:rPr>
                        <a:t>30</a:t>
                      </a:r>
                      <a:endParaRPr lang="en-US" sz="3200" b="0" i="0" u="none" strike="noStrike">
                        <a:solidFill>
                          <a:srgbClr val="000000"/>
                        </a:solidFill>
                        <a:effectLst/>
                        <a:latin typeface="Calibri" charset="0"/>
                      </a:endParaRPr>
                    </a:p>
                  </a:txBody>
                  <a:tcPr marL="12700" marR="12700" marT="12700" marB="0" anchor="b"/>
                </a:tc>
                <a:tc>
                  <a:txBody>
                    <a:bodyPr/>
                    <a:lstStyle/>
                    <a:p>
                      <a:pPr algn="ctr" fontAlgn="b"/>
                      <a:r>
                        <a:rPr lang="cs-CZ" sz="3200" u="none" strike="noStrike">
                          <a:effectLst/>
                        </a:rPr>
                        <a:t>21</a:t>
                      </a:r>
                      <a:endParaRPr lang="cs-CZ" sz="3200" b="0" i="0" u="none" strike="noStrike">
                        <a:solidFill>
                          <a:srgbClr val="000000"/>
                        </a:solidFill>
                        <a:effectLst/>
                        <a:latin typeface="Calibri" charset="0"/>
                      </a:endParaRPr>
                    </a:p>
                  </a:txBody>
                  <a:tcPr marL="12700" marR="12700" marT="12700" marB="0" anchor="b"/>
                </a:tc>
                <a:tc>
                  <a:txBody>
                    <a:bodyPr/>
                    <a:lstStyle/>
                    <a:p>
                      <a:pPr algn="ctr" fontAlgn="b"/>
                      <a:r>
                        <a:rPr lang="is-IS" sz="3200" u="none" strike="noStrike">
                          <a:effectLst/>
                        </a:rPr>
                        <a:t>20</a:t>
                      </a:r>
                      <a:endParaRPr lang="is-IS" sz="3200" b="0" i="0" u="none" strike="noStrike">
                        <a:solidFill>
                          <a:srgbClr val="000000"/>
                        </a:solidFill>
                        <a:effectLst/>
                        <a:latin typeface="Calibri" charset="0"/>
                      </a:endParaRPr>
                    </a:p>
                  </a:txBody>
                  <a:tcPr marL="12700" marR="12700" marT="12700" marB="0" anchor="b"/>
                </a:tc>
                <a:tc>
                  <a:txBody>
                    <a:bodyPr/>
                    <a:lstStyle/>
                    <a:p>
                      <a:pPr algn="ctr" fontAlgn="b"/>
                      <a:r>
                        <a:rPr lang="fi-FI" sz="3200" u="none" strike="noStrike">
                          <a:effectLst/>
                        </a:rPr>
                        <a:t>18</a:t>
                      </a:r>
                      <a:endParaRPr lang="fi-FI" sz="3200" b="0" i="0" u="none" strike="noStrike">
                        <a:solidFill>
                          <a:srgbClr val="000000"/>
                        </a:solidFill>
                        <a:effectLst/>
                        <a:latin typeface="Calibri" charset="0"/>
                      </a:endParaRPr>
                    </a:p>
                  </a:txBody>
                  <a:tcPr marL="12700" marR="12700" marT="12700" marB="0" anchor="b"/>
                </a:tc>
                <a:tc>
                  <a:txBody>
                    <a:bodyPr/>
                    <a:lstStyle/>
                    <a:p>
                      <a:pPr algn="ctr" fontAlgn="b"/>
                      <a:r>
                        <a:rPr lang="fi-FI" sz="3200" u="none" strike="noStrike" dirty="0">
                          <a:effectLst/>
                        </a:rPr>
                        <a:t>18</a:t>
                      </a:r>
                      <a:endParaRPr lang="fi-FI"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16</a:t>
                      </a:r>
                      <a:endParaRPr lang="en-US" sz="3200" b="0" i="0" u="none" strike="noStrike" dirty="0">
                        <a:solidFill>
                          <a:srgbClr val="000000"/>
                        </a:solidFill>
                        <a:effectLst/>
                        <a:latin typeface="Calibri" charset="0"/>
                      </a:endParaRPr>
                    </a:p>
                  </a:txBody>
                  <a:tcPr marL="12700" marR="12700" marT="12700" marB="0" anchor="b"/>
                </a:tc>
                <a:tc>
                  <a:txBody>
                    <a:bodyPr/>
                    <a:lstStyle/>
                    <a:p>
                      <a:pPr algn="ctr" fontAlgn="b"/>
                      <a:r>
                        <a:rPr lang="cs-CZ" sz="3200" u="none" strike="noStrike" dirty="0">
                          <a:effectLst/>
                        </a:rPr>
                        <a:t>11</a:t>
                      </a:r>
                      <a:endParaRPr lang="cs-CZ" sz="3200" b="0" i="0" u="none" strike="noStrike" dirty="0">
                        <a:solidFill>
                          <a:srgbClr val="000000"/>
                        </a:solidFill>
                        <a:effectLst/>
                        <a:latin typeface="Calibri" charset="0"/>
                      </a:endParaRPr>
                    </a:p>
                  </a:txBody>
                  <a:tcPr marL="12700" marR="12700" marT="12700" marB="0" anchor="b"/>
                </a:tc>
                <a:tc>
                  <a:txBody>
                    <a:bodyPr/>
                    <a:lstStyle/>
                    <a:p>
                      <a:pPr algn="ctr" fontAlgn="b"/>
                      <a:r>
                        <a:rPr lang="cs-CZ" sz="3200" u="none" strike="noStrike">
                          <a:effectLst/>
                        </a:rPr>
                        <a:t>11</a:t>
                      </a:r>
                      <a:endParaRPr lang="cs-CZ" sz="3200" b="0" i="0" u="none" strike="noStrike">
                        <a:solidFill>
                          <a:srgbClr val="000000"/>
                        </a:solidFill>
                        <a:effectLst/>
                        <a:latin typeface="Calibri" charset="0"/>
                      </a:endParaRPr>
                    </a:p>
                  </a:txBody>
                  <a:tcPr marL="12700" marR="12700" marT="12700" marB="0" anchor="b"/>
                </a:tc>
                <a:tc>
                  <a:txBody>
                    <a:bodyPr/>
                    <a:lstStyle/>
                    <a:p>
                      <a:pPr algn="ctr" fontAlgn="b"/>
                      <a:r>
                        <a:rPr lang="cs-CZ" sz="3200" u="none" strike="noStrike" dirty="0">
                          <a:effectLst/>
                        </a:rPr>
                        <a:t>11</a:t>
                      </a:r>
                      <a:endParaRPr lang="cs-CZ" sz="3200" b="0" i="0" u="none" strike="noStrike" dirty="0">
                        <a:solidFill>
                          <a:srgbClr val="000000"/>
                        </a:solidFill>
                        <a:effectLst/>
                        <a:latin typeface="Calibri" charset="0"/>
                      </a:endParaRPr>
                    </a:p>
                  </a:txBody>
                  <a:tcPr marL="12700" marR="12700" marT="12700" marB="0" anchor="b"/>
                </a:tc>
                <a:tc>
                  <a:txBody>
                    <a:bodyPr/>
                    <a:lstStyle/>
                    <a:p>
                      <a:pPr algn="ctr" fontAlgn="b"/>
                      <a:r>
                        <a:rPr lang="en-US" sz="3200" u="none" strike="noStrike" dirty="0">
                          <a:effectLst/>
                        </a:rPr>
                        <a:t>9</a:t>
                      </a:r>
                      <a:endParaRPr lang="en-US" sz="3200" b="0" i="0" u="none" strike="noStrike" dirty="0">
                        <a:solidFill>
                          <a:srgbClr val="000000"/>
                        </a:solidFill>
                        <a:effectLst/>
                        <a:latin typeface="Calibri" charset="0"/>
                      </a:endParaRPr>
                    </a:p>
                  </a:txBody>
                  <a:tcPr marL="12700" marR="12700" marT="12700" marB="0" anchor="b"/>
                </a:tc>
              </a:tr>
              <a:tr h="370840">
                <a:tc>
                  <a:txBody>
                    <a:bodyPr/>
                    <a:lstStyle/>
                    <a:p>
                      <a:pPr algn="ctr" fontAlgn="b"/>
                      <a:r>
                        <a:rPr lang="en-US" sz="3200" b="0" i="0" u="none" strike="noStrike" dirty="0">
                          <a:solidFill>
                            <a:srgbClr val="000000"/>
                          </a:solidFill>
                          <a:effectLst/>
                          <a:latin typeface="Calibri" charset="0"/>
                        </a:rPr>
                        <a:t>K</a:t>
                      </a:r>
                    </a:p>
                  </a:txBody>
                  <a:tcPr marL="12700" marR="12700" marT="12700" marB="0" anchor="b"/>
                </a:tc>
                <a:tc>
                  <a:txBody>
                    <a:bodyPr/>
                    <a:lstStyle/>
                    <a:p>
                      <a:pPr algn="ctr" fontAlgn="b"/>
                      <a:r>
                        <a:rPr lang="en-US" sz="3200" b="0" i="0" u="none" strike="noStrike">
                          <a:solidFill>
                            <a:srgbClr val="000000"/>
                          </a:solidFill>
                          <a:effectLst/>
                          <a:latin typeface="Calibri" charset="0"/>
                        </a:rPr>
                        <a:t>M</a:t>
                      </a:r>
                    </a:p>
                  </a:txBody>
                  <a:tcPr marL="12700" marR="12700" marT="12700" marB="0" anchor="b"/>
                </a:tc>
                <a:tc>
                  <a:txBody>
                    <a:bodyPr/>
                    <a:lstStyle/>
                    <a:p>
                      <a:pPr algn="ctr" fontAlgn="b"/>
                      <a:r>
                        <a:rPr lang="en-US" sz="3200" b="0" i="0" u="none" strike="noStrike">
                          <a:solidFill>
                            <a:srgbClr val="000000"/>
                          </a:solidFill>
                          <a:effectLst/>
                          <a:latin typeface="Calibri" charset="0"/>
                        </a:rPr>
                        <a:t>N</a:t>
                      </a:r>
                    </a:p>
                  </a:txBody>
                  <a:tcPr marL="12700" marR="12700" marT="12700" marB="0" anchor="b"/>
                </a:tc>
                <a:tc>
                  <a:txBody>
                    <a:bodyPr/>
                    <a:lstStyle/>
                    <a:p>
                      <a:pPr algn="ctr" fontAlgn="b"/>
                      <a:r>
                        <a:rPr lang="en-US" sz="3200" b="0" i="0" u="none" strike="noStrike">
                          <a:solidFill>
                            <a:srgbClr val="000000"/>
                          </a:solidFill>
                          <a:effectLst/>
                          <a:latin typeface="Calibri" charset="0"/>
                        </a:rPr>
                        <a:t>S</a:t>
                      </a:r>
                    </a:p>
                  </a:txBody>
                  <a:tcPr marL="12700" marR="12700" marT="12700" marB="0" anchor="b"/>
                </a:tc>
                <a:tc>
                  <a:txBody>
                    <a:bodyPr/>
                    <a:lstStyle/>
                    <a:p>
                      <a:pPr algn="ctr" fontAlgn="b"/>
                      <a:r>
                        <a:rPr lang="en-US" sz="3200" b="0" i="0" u="none" strike="noStrike">
                          <a:solidFill>
                            <a:srgbClr val="000000"/>
                          </a:solidFill>
                          <a:effectLst/>
                          <a:latin typeface="Calibri" charset="0"/>
                        </a:rPr>
                        <a:t>A</a:t>
                      </a:r>
                    </a:p>
                  </a:txBody>
                  <a:tcPr marL="12700" marR="12700" marT="12700" marB="0" anchor="b"/>
                </a:tc>
                <a:tc>
                  <a:txBody>
                    <a:bodyPr/>
                    <a:lstStyle/>
                    <a:p>
                      <a:pPr algn="ctr" fontAlgn="b"/>
                      <a:r>
                        <a:rPr lang="en-US" sz="3200" b="0" i="0" u="none" strike="noStrike">
                          <a:solidFill>
                            <a:srgbClr val="000000"/>
                          </a:solidFill>
                          <a:effectLst/>
                          <a:latin typeface="Calibri" charset="0"/>
                        </a:rPr>
                        <a:t>R</a:t>
                      </a:r>
                    </a:p>
                  </a:txBody>
                  <a:tcPr marL="12700" marR="12700" marT="12700" marB="0" anchor="b"/>
                </a:tc>
                <a:tc>
                  <a:txBody>
                    <a:bodyPr/>
                    <a:lstStyle/>
                    <a:p>
                      <a:pPr algn="ctr" fontAlgn="b"/>
                      <a:r>
                        <a:rPr lang="en-US" sz="3200" b="0" i="0" u="none" strike="noStrike">
                          <a:solidFill>
                            <a:srgbClr val="000000"/>
                          </a:solidFill>
                          <a:effectLst/>
                          <a:latin typeface="Calibri" charset="0"/>
                        </a:rPr>
                        <a:t>P</a:t>
                      </a:r>
                    </a:p>
                  </a:txBody>
                  <a:tcPr marL="12700" marR="12700" marT="12700" marB="0" anchor="b"/>
                </a:tc>
                <a:tc>
                  <a:txBody>
                    <a:bodyPr/>
                    <a:lstStyle/>
                    <a:p>
                      <a:pPr algn="ctr" fontAlgn="b"/>
                      <a:r>
                        <a:rPr lang="en-US" sz="3200" b="0" i="0" u="none" strike="noStrike">
                          <a:solidFill>
                            <a:srgbClr val="000000"/>
                          </a:solidFill>
                          <a:effectLst/>
                          <a:latin typeface="Calibri" charset="0"/>
                        </a:rPr>
                        <a:t>C</a:t>
                      </a:r>
                    </a:p>
                  </a:txBody>
                  <a:tcPr marL="12700" marR="12700" marT="12700" marB="0" anchor="b"/>
                </a:tc>
                <a:tc>
                  <a:txBody>
                    <a:bodyPr/>
                    <a:lstStyle/>
                    <a:p>
                      <a:pPr algn="ctr" fontAlgn="b"/>
                      <a:r>
                        <a:rPr lang="tr-TR" sz="3200" b="0" i="0" u="none" strike="noStrike">
                          <a:solidFill>
                            <a:srgbClr val="000000"/>
                          </a:solidFill>
                          <a:effectLst/>
                          <a:latin typeface="Calibri" charset="0"/>
                        </a:rPr>
                        <a:t>Y</a:t>
                      </a:r>
                    </a:p>
                  </a:txBody>
                  <a:tcPr marL="12700" marR="12700" marT="12700" marB="0" anchor="b"/>
                </a:tc>
                <a:tc>
                  <a:txBody>
                    <a:bodyPr/>
                    <a:lstStyle/>
                    <a:p>
                      <a:pPr algn="ctr" fontAlgn="b"/>
                      <a:r>
                        <a:rPr lang="en-US" sz="3200" b="0" i="0" u="none" strike="noStrike">
                          <a:solidFill>
                            <a:srgbClr val="000000"/>
                          </a:solidFill>
                          <a:effectLst/>
                          <a:latin typeface="Calibri" charset="0"/>
                        </a:rPr>
                        <a:t>L</a:t>
                      </a:r>
                    </a:p>
                  </a:txBody>
                  <a:tcPr marL="12700" marR="12700" marT="12700" marB="0" anchor="b"/>
                </a:tc>
                <a:tc>
                  <a:txBody>
                    <a:bodyPr/>
                    <a:lstStyle/>
                    <a:p>
                      <a:endParaRPr lang="en-US"/>
                    </a:p>
                  </a:txBody>
                  <a:tcPr/>
                </a:tc>
              </a:tr>
              <a:tr h="370840">
                <a:tc>
                  <a:txBody>
                    <a:bodyPr/>
                    <a:lstStyle/>
                    <a:p>
                      <a:pPr algn="ctr" fontAlgn="b"/>
                      <a:r>
                        <a:rPr lang="en-US" sz="3200" b="0" i="0" u="none" strike="noStrike">
                          <a:solidFill>
                            <a:srgbClr val="000000"/>
                          </a:solidFill>
                          <a:effectLst/>
                          <a:latin typeface="Calibri" charset="0"/>
                        </a:rPr>
                        <a:t>7</a:t>
                      </a:r>
                    </a:p>
                  </a:txBody>
                  <a:tcPr marL="12700" marR="12700" marT="12700" marB="0" anchor="b"/>
                </a:tc>
                <a:tc>
                  <a:txBody>
                    <a:bodyPr/>
                    <a:lstStyle/>
                    <a:p>
                      <a:pPr algn="ctr" fontAlgn="b"/>
                      <a:r>
                        <a:rPr lang="en-US" sz="3200" b="0" i="0" u="none" strike="noStrike">
                          <a:solidFill>
                            <a:srgbClr val="000000"/>
                          </a:solidFill>
                          <a:effectLst/>
                          <a:latin typeface="Calibri" charset="0"/>
                        </a:rPr>
                        <a:t>7</a:t>
                      </a:r>
                    </a:p>
                  </a:txBody>
                  <a:tcPr marL="12700" marR="12700" marT="12700" marB="0" anchor="b"/>
                </a:tc>
                <a:tc>
                  <a:txBody>
                    <a:bodyPr/>
                    <a:lstStyle/>
                    <a:p>
                      <a:pPr algn="ctr" fontAlgn="b"/>
                      <a:r>
                        <a:rPr lang="en-US" sz="3200" b="0" i="0" u="none" strike="noStrike">
                          <a:solidFill>
                            <a:srgbClr val="000000"/>
                          </a:solidFill>
                          <a:effectLst/>
                          <a:latin typeface="Calibri" charset="0"/>
                        </a:rPr>
                        <a:t>6</a:t>
                      </a:r>
                    </a:p>
                  </a:txBody>
                  <a:tcPr marL="12700" marR="12700" marT="12700" marB="0" anchor="b"/>
                </a:tc>
                <a:tc>
                  <a:txBody>
                    <a:bodyPr/>
                    <a:lstStyle/>
                    <a:p>
                      <a:pPr algn="ctr" fontAlgn="b"/>
                      <a:r>
                        <a:rPr lang="en-US" sz="3200" b="0" i="0" u="none" strike="noStrike">
                          <a:solidFill>
                            <a:srgbClr val="000000"/>
                          </a:solidFill>
                          <a:effectLst/>
                          <a:latin typeface="Calibri" charset="0"/>
                        </a:rPr>
                        <a:t>6</a:t>
                      </a:r>
                    </a:p>
                  </a:txBody>
                  <a:tcPr marL="12700" marR="12700" marT="12700" marB="0" anchor="b"/>
                </a:tc>
                <a:tc>
                  <a:txBody>
                    <a:bodyPr/>
                    <a:lstStyle/>
                    <a:p>
                      <a:pPr algn="ctr" fontAlgn="b"/>
                      <a:r>
                        <a:rPr lang="en-US" sz="3200" b="0" i="0" u="none" strike="noStrike">
                          <a:solidFill>
                            <a:srgbClr val="000000"/>
                          </a:solidFill>
                          <a:effectLst/>
                          <a:latin typeface="Calibri" charset="0"/>
                        </a:rPr>
                        <a:t>5</a:t>
                      </a:r>
                    </a:p>
                  </a:txBody>
                  <a:tcPr marL="12700" marR="12700" marT="12700" marB="0" anchor="b"/>
                </a:tc>
                <a:tc>
                  <a:txBody>
                    <a:bodyPr/>
                    <a:lstStyle/>
                    <a:p>
                      <a:pPr algn="ctr" fontAlgn="b"/>
                      <a:r>
                        <a:rPr lang="en-US" sz="3200" b="0" i="0" u="none" strike="noStrike">
                          <a:solidFill>
                            <a:srgbClr val="000000"/>
                          </a:solidFill>
                          <a:effectLst/>
                          <a:latin typeface="Calibri" charset="0"/>
                        </a:rPr>
                        <a:t>5</a:t>
                      </a:r>
                    </a:p>
                  </a:txBody>
                  <a:tcPr marL="12700" marR="12700" marT="12700" marB="0" anchor="b"/>
                </a:tc>
                <a:tc>
                  <a:txBody>
                    <a:bodyPr/>
                    <a:lstStyle/>
                    <a:p>
                      <a:pPr algn="ctr" fontAlgn="b"/>
                      <a:r>
                        <a:rPr lang="en-US" sz="3200" b="0" i="0" u="none" strike="noStrike">
                          <a:solidFill>
                            <a:srgbClr val="000000"/>
                          </a:solidFill>
                          <a:effectLst/>
                          <a:latin typeface="Calibri" charset="0"/>
                        </a:rPr>
                        <a:t>4</a:t>
                      </a:r>
                    </a:p>
                  </a:txBody>
                  <a:tcPr marL="12700" marR="12700" marT="12700" marB="0" anchor="b"/>
                </a:tc>
                <a:tc>
                  <a:txBody>
                    <a:bodyPr/>
                    <a:lstStyle/>
                    <a:p>
                      <a:pPr algn="ctr" fontAlgn="b"/>
                      <a:r>
                        <a:rPr lang="en-US" sz="3200" b="0" i="0" u="none" strike="noStrike">
                          <a:solidFill>
                            <a:srgbClr val="000000"/>
                          </a:solidFill>
                          <a:effectLst/>
                          <a:latin typeface="Calibri" charset="0"/>
                        </a:rPr>
                        <a:t>3</a:t>
                      </a:r>
                    </a:p>
                  </a:txBody>
                  <a:tcPr marL="12700" marR="12700" marT="12700" marB="0" anchor="b"/>
                </a:tc>
                <a:tc>
                  <a:txBody>
                    <a:bodyPr/>
                    <a:lstStyle/>
                    <a:p>
                      <a:pPr algn="ctr" fontAlgn="b"/>
                      <a:r>
                        <a:rPr lang="en-US" sz="3200" b="0" i="0" u="none" strike="noStrike">
                          <a:solidFill>
                            <a:srgbClr val="000000"/>
                          </a:solidFill>
                          <a:effectLst/>
                          <a:latin typeface="Calibri" charset="0"/>
                        </a:rPr>
                        <a:t>3</a:t>
                      </a:r>
                    </a:p>
                  </a:txBody>
                  <a:tcPr marL="12700" marR="12700" marT="12700" marB="0" anchor="b"/>
                </a:tc>
                <a:tc>
                  <a:txBody>
                    <a:bodyPr/>
                    <a:lstStyle/>
                    <a:p>
                      <a:pPr algn="ctr" fontAlgn="b"/>
                      <a:r>
                        <a:rPr lang="is-IS" sz="3200" b="0" i="0" u="none" strike="noStrike" dirty="0">
                          <a:solidFill>
                            <a:srgbClr val="000000"/>
                          </a:solidFill>
                          <a:effectLst/>
                          <a:latin typeface="Calibri" charset="0"/>
                        </a:rPr>
                        <a:t>2</a:t>
                      </a:r>
                    </a:p>
                  </a:txBody>
                  <a:tcPr marL="12700" marR="12700" marT="12700" marB="0" anchor="b"/>
                </a:tc>
                <a:tc>
                  <a:txBody>
                    <a:bodyPr/>
                    <a:lstStyle/>
                    <a:p>
                      <a:endParaRPr lang="en-US" dirty="0"/>
                    </a:p>
                  </a:txBody>
                  <a:tcPr/>
                </a:tc>
              </a:tr>
            </a:tbl>
          </a:graphicData>
        </a:graphic>
      </p:graphicFrame>
      <p:sp>
        <p:nvSpPr>
          <p:cNvPr id="9" name="Title 1"/>
          <p:cNvSpPr txBox="1">
            <a:spLocks/>
          </p:cNvSpPr>
          <p:nvPr/>
        </p:nvSpPr>
        <p:spPr>
          <a:xfrm>
            <a:off x="838200" y="4879975"/>
            <a:ext cx="10515600" cy="16732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So we look for the pattern </a:t>
            </a:r>
            <a:r>
              <a:rPr lang="en-US" dirty="0" smtClean="0">
                <a:latin typeface="Telegram-HPLHS" charset="0"/>
                <a:ea typeface="Telegram-HPLHS" charset="0"/>
                <a:cs typeface="Telegram-HPLHS" charset="0"/>
              </a:rPr>
              <a:t>J_E</a:t>
            </a:r>
            <a:r>
              <a:rPr lang="en-US" dirty="0" smtClean="0"/>
              <a:t> in the cipher text as that probably represents </a:t>
            </a:r>
            <a:r>
              <a:rPr lang="en-US" dirty="0" smtClean="0">
                <a:solidFill>
                  <a:srgbClr val="FF0000"/>
                </a:solidFill>
                <a:latin typeface="Telegram-HPLHS" charset="0"/>
                <a:ea typeface="Telegram-HPLHS" charset="0"/>
                <a:cs typeface="Telegram-HPLHS" charset="0"/>
              </a:rPr>
              <a:t>T_E</a:t>
            </a:r>
            <a:endParaRPr lang="en-US" dirty="0">
              <a:solidFill>
                <a:srgbClr val="FF0000"/>
              </a:solidFill>
              <a:latin typeface="Telegram-HPLHS" charset="0"/>
              <a:ea typeface="Telegram-HPLHS" charset="0"/>
              <a:cs typeface="Telegram-HPLHS" charset="0"/>
            </a:endParaRPr>
          </a:p>
        </p:txBody>
      </p:sp>
    </p:spTree>
    <p:extLst>
      <p:ext uri="{BB962C8B-B14F-4D97-AF65-F5344CB8AC3E}">
        <p14:creationId xmlns:p14="http://schemas.microsoft.com/office/powerpoint/2010/main" val="859832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common (by far) is </a:t>
            </a:r>
            <a:r>
              <a:rPr lang="en-US" dirty="0" smtClean="0">
                <a:solidFill>
                  <a:schemeClr val="accent6"/>
                </a:solidFill>
                <a:latin typeface="Telegram-HPLHS" charset="0"/>
                <a:ea typeface="Telegram-HPLHS" charset="0"/>
                <a:cs typeface="Telegram-HPLHS" charset="0"/>
              </a:rPr>
              <a:t>JTE</a:t>
            </a:r>
            <a:endParaRPr lang="en-US" dirty="0">
              <a:solidFill>
                <a:schemeClr val="accent6"/>
              </a:solidFill>
              <a:latin typeface="Telegram-HPLHS" charset="0"/>
              <a:ea typeface="Telegram-HPLHS" charset="0"/>
              <a:cs typeface="Telegram-HPLHS" charset="0"/>
            </a:endParaRPr>
          </a:p>
        </p:txBody>
      </p:sp>
      <p:sp>
        <p:nvSpPr>
          <p:cNvPr id="3" name="Content Placeholder 2"/>
          <p:cNvSpPr>
            <a:spLocks noGrp="1"/>
          </p:cNvSpPr>
          <p:nvPr>
            <p:ph idx="1"/>
          </p:nvPr>
        </p:nvSpPr>
        <p:spPr/>
        <p:txBody>
          <a:bodyPr>
            <a:normAutofit lnSpcReduction="10000"/>
          </a:bodyPr>
          <a:lstStyle/>
          <a:p>
            <a:pPr marL="0" indent="0">
              <a:buNone/>
            </a:pPr>
            <a:r>
              <a:rPr lang="en-US" sz="3500" dirty="0">
                <a:latin typeface="Telegram-HPLHS" charset="0"/>
                <a:ea typeface="Telegram-HPLHS" charset="0"/>
                <a:cs typeface="Telegram-HPLHS" charset="0"/>
              </a:rPr>
              <a:t>GXXGS EZJI</a:t>
            </a:r>
            <a:r>
              <a:rPr lang="en-US" sz="3500" dirty="0">
                <a:solidFill>
                  <a:schemeClr val="accent6"/>
                </a:solidFill>
                <a:latin typeface="Telegram-HPLHS" charset="0"/>
                <a:ea typeface="Telegram-HPLHS" charset="0"/>
                <a:cs typeface="Telegram-HPLHS" charset="0"/>
              </a:rPr>
              <a:t>J TE</a:t>
            </a:r>
            <a:r>
              <a:rPr lang="en-US" sz="3500" dirty="0">
                <a:latin typeface="Telegram-HPLHS" charset="0"/>
                <a:ea typeface="Telegram-HPLHS" charset="0"/>
                <a:cs typeface="Telegram-HPLHS" charset="0"/>
              </a:rPr>
              <a:t>BCE HGJUB ZRBDE ZGYED AK</a:t>
            </a:r>
            <a:r>
              <a:rPr lang="en-US" sz="3500" dirty="0">
                <a:solidFill>
                  <a:schemeClr val="accent6"/>
                </a:solidFill>
                <a:latin typeface="Telegram-HPLHS" charset="0"/>
                <a:ea typeface="Telegram-HPLHS" charset="0"/>
                <a:cs typeface="Telegram-HPLHS" charset="0"/>
              </a:rPr>
              <a:t>JJE</a:t>
            </a:r>
            <a:r>
              <a:rPr lang="en-US" sz="3500" dirty="0">
                <a:latin typeface="Telegram-HPLHS" charset="0"/>
                <a:ea typeface="Telegram-HPLHS" charset="0"/>
                <a:cs typeface="Telegram-HPLHS" charset="0"/>
              </a:rPr>
              <a:t> HRKCU IIRTE DKXED NBH</a:t>
            </a:r>
            <a:r>
              <a:rPr lang="en-US" sz="3500" dirty="0">
                <a:solidFill>
                  <a:schemeClr val="accent6"/>
                </a:solidFill>
                <a:latin typeface="Telegram-HPLHS" charset="0"/>
                <a:ea typeface="Telegram-HPLHS" charset="0"/>
                <a:cs typeface="Telegram-HPLHS" charset="0"/>
              </a:rPr>
              <a:t>JK E</a:t>
            </a:r>
            <a:r>
              <a:rPr lang="en-US" sz="3500" dirty="0">
                <a:latin typeface="Telegram-HPLHS" charset="0"/>
                <a:ea typeface="Telegram-HPLHS" charset="0"/>
                <a:cs typeface="Telegram-HPLHS" charset="0"/>
              </a:rPr>
              <a:t>IDGP </a:t>
            </a:r>
            <a:r>
              <a:rPr lang="en-US" sz="3500" dirty="0">
                <a:solidFill>
                  <a:schemeClr val="accent6">
                    <a:lumMod val="75000"/>
                  </a:schemeClr>
                </a:solidFill>
                <a:latin typeface="Telegram-HPLHS" charset="0"/>
                <a:ea typeface="Telegram-HPLHS" charset="0"/>
                <a:cs typeface="Telegram-HPLHS" charset="0"/>
              </a:rPr>
              <a:t>JTE</a:t>
            </a:r>
            <a:r>
              <a:rPr lang="en-US" sz="3500" dirty="0">
                <a:latin typeface="Telegram-HPLHS" charset="0"/>
                <a:ea typeface="Telegram-HPLHS" charset="0"/>
                <a:cs typeface="Telegram-HPLHS" charset="0"/>
              </a:rPr>
              <a:t>JE ZJTIJ GZDAP NBHNK H</a:t>
            </a:r>
            <a:r>
              <a:rPr lang="en-US" sz="3500" dirty="0">
                <a:solidFill>
                  <a:schemeClr val="accent6"/>
                </a:solidFill>
                <a:latin typeface="Telegram-HPLHS" charset="0"/>
                <a:ea typeface="Telegram-HPLHS" charset="0"/>
                <a:cs typeface="Telegram-HPLHS" charset="0"/>
              </a:rPr>
              <a:t>JTE</a:t>
            </a:r>
            <a:r>
              <a:rPr lang="en-US" sz="3500" dirty="0">
                <a:latin typeface="Telegram-HPLHS" charset="0"/>
                <a:ea typeface="Telegram-HPLHS" charset="0"/>
                <a:cs typeface="Telegram-HPLHS" charset="0"/>
              </a:rPr>
              <a:t>H UZIJH KRJUB ZI</a:t>
            </a:r>
            <a:r>
              <a:rPr lang="en-US" sz="3500" dirty="0">
                <a:solidFill>
                  <a:schemeClr val="accent6"/>
                </a:solidFill>
                <a:latin typeface="Telegram-HPLHS" charset="0"/>
                <a:ea typeface="Telegram-HPLHS" charset="0"/>
                <a:cs typeface="Telegram-HPLHS" charset="0"/>
              </a:rPr>
              <a:t>JTE</a:t>
            </a:r>
            <a:r>
              <a:rPr lang="en-US" sz="3500" dirty="0">
                <a:latin typeface="Telegram-HPLHS" charset="0"/>
                <a:ea typeface="Telegram-HPLHS" charset="0"/>
                <a:cs typeface="Telegram-HPLHS" charset="0"/>
              </a:rPr>
              <a:t> PMUXX NBXXB M</a:t>
            </a:r>
            <a:r>
              <a:rPr lang="en-US" sz="3500" dirty="0">
                <a:solidFill>
                  <a:schemeClr val="accent6"/>
                </a:solidFill>
                <a:latin typeface="Telegram-HPLHS" charset="0"/>
                <a:ea typeface="Telegram-HPLHS" charset="0"/>
                <a:cs typeface="Telegram-HPLHS" charset="0"/>
              </a:rPr>
              <a:t>JTE</a:t>
            </a:r>
            <a:r>
              <a:rPr lang="en-US" sz="3500" dirty="0">
                <a:latin typeface="Telegram-HPLHS" charset="0"/>
                <a:ea typeface="Telegram-HPLHS" charset="0"/>
                <a:cs typeface="Telegram-HPLHS" charset="0"/>
              </a:rPr>
              <a:t>M EGCBZ MUXXA EDEXU LEHED BZ</a:t>
            </a:r>
            <a:r>
              <a:rPr lang="en-US" sz="3500" dirty="0">
                <a:solidFill>
                  <a:schemeClr val="accent6"/>
                </a:solidFill>
                <a:latin typeface="Telegram-HPLHS" charset="0"/>
                <a:ea typeface="Telegram-HPLHS" charset="0"/>
                <a:cs typeface="Telegram-HPLHS" charset="0"/>
              </a:rPr>
              <a:t>JTE</a:t>
            </a:r>
            <a:r>
              <a:rPr lang="en-US" sz="3500" dirty="0">
                <a:latin typeface="Telegram-HPLHS" charset="0"/>
                <a:ea typeface="Telegram-HPLHS" charset="0"/>
                <a:cs typeface="Telegram-HPLHS" charset="0"/>
              </a:rPr>
              <a:t> EUSTJ TGZD</a:t>
            </a:r>
            <a:r>
              <a:rPr lang="en-US" sz="3500" dirty="0">
                <a:solidFill>
                  <a:schemeClr val="accent6"/>
                </a:solidFill>
                <a:latin typeface="Telegram-HPLHS" charset="0"/>
                <a:ea typeface="Telegram-HPLHS" charset="0"/>
                <a:cs typeface="Telegram-HPLHS" charset="0"/>
              </a:rPr>
              <a:t>J</a:t>
            </a:r>
            <a:r>
              <a:rPr lang="en-US" sz="3500" dirty="0">
                <a:latin typeface="Telegram-HPLHS" charset="0"/>
                <a:ea typeface="Telegram-HPLHS" charset="0"/>
                <a:cs typeface="Telegram-HPLHS" charset="0"/>
              </a:rPr>
              <a:t> </a:t>
            </a:r>
            <a:r>
              <a:rPr lang="en-US" sz="3500" dirty="0">
                <a:solidFill>
                  <a:schemeClr val="accent6"/>
                </a:solidFill>
                <a:latin typeface="Telegram-HPLHS" charset="0"/>
                <a:ea typeface="Telegram-HPLHS" charset="0"/>
                <a:cs typeface="Telegram-HPLHS" charset="0"/>
              </a:rPr>
              <a:t>TE</a:t>
            </a:r>
            <a:r>
              <a:rPr lang="en-US" sz="3500" dirty="0">
                <a:latin typeface="Telegram-HPLHS" charset="0"/>
                <a:ea typeface="Telegram-HPLHS" charset="0"/>
                <a:cs typeface="Telegram-HPLHS" charset="0"/>
              </a:rPr>
              <a:t>JGH SEJMU XXAEU DEZJU NUEDU Z</a:t>
            </a:r>
            <a:r>
              <a:rPr lang="en-US" sz="3500" dirty="0">
                <a:solidFill>
                  <a:schemeClr val="accent6"/>
                </a:solidFill>
                <a:latin typeface="Telegram-HPLHS" charset="0"/>
                <a:ea typeface="Telegram-HPLHS" charset="0"/>
                <a:cs typeface="Telegram-HPLHS" charset="0"/>
              </a:rPr>
              <a:t>JTE</a:t>
            </a:r>
            <a:r>
              <a:rPr lang="en-US" sz="3500" dirty="0">
                <a:latin typeface="Telegram-HPLHS" charset="0"/>
                <a:ea typeface="Telegram-HPLHS" charset="0"/>
                <a:cs typeface="Telegram-HPLHS" charset="0"/>
              </a:rPr>
              <a:t>E YGUXP BKMUX XHERE ULEBZ </a:t>
            </a:r>
            <a:r>
              <a:rPr lang="en-US" sz="3500" dirty="0">
                <a:solidFill>
                  <a:schemeClr val="accent6"/>
                </a:solidFill>
                <a:latin typeface="Telegram-HPLHS" charset="0"/>
                <a:ea typeface="Telegram-HPLHS" charset="0"/>
                <a:cs typeface="Telegram-HPLHS" charset="0"/>
              </a:rPr>
              <a:t>JTE</a:t>
            </a:r>
            <a:r>
              <a:rPr lang="en-US" sz="3500" dirty="0">
                <a:latin typeface="Telegram-HPLHS" charset="0"/>
                <a:ea typeface="Telegram-HPLHS" charset="0"/>
                <a:cs typeface="Telegram-HPLHS" charset="0"/>
              </a:rPr>
              <a:t>ZU ZJT</a:t>
            </a:r>
            <a:r>
              <a:rPr lang="en-US" sz="3500" dirty="0">
                <a:solidFill>
                  <a:schemeClr val="accent6"/>
                </a:solidFill>
                <a:latin typeface="Telegram-HPLHS" charset="0"/>
                <a:ea typeface="Telegram-HPLHS" charset="0"/>
                <a:cs typeface="Telegram-HPLHS" charset="0"/>
              </a:rPr>
              <a:t>JT E</a:t>
            </a:r>
            <a:r>
              <a:rPr lang="en-US" sz="3500" dirty="0">
                <a:latin typeface="Telegram-HPLHS" charset="0"/>
                <a:ea typeface="Telegram-HPLHS" charset="0"/>
                <a:cs typeface="Telegram-HPLHS" charset="0"/>
              </a:rPr>
              <a:t>SBIU SZGXM UXXAE IEZJB Z</a:t>
            </a:r>
            <a:r>
              <a:rPr lang="en-US" sz="3500" dirty="0">
                <a:solidFill>
                  <a:schemeClr val="accent6"/>
                </a:solidFill>
                <a:latin typeface="Telegram-HPLHS" charset="0"/>
                <a:ea typeface="Telegram-HPLHS" charset="0"/>
                <a:cs typeface="Telegram-HPLHS" charset="0"/>
              </a:rPr>
              <a:t>JTE</a:t>
            </a:r>
            <a:r>
              <a:rPr lang="en-US" sz="3500" dirty="0">
                <a:latin typeface="Telegram-HPLHS" charset="0"/>
                <a:ea typeface="Telegram-HPLHS" charset="0"/>
                <a:cs typeface="Telegram-HPLHS" charset="0"/>
              </a:rPr>
              <a:t>Y BHZUZ SBN</a:t>
            </a:r>
            <a:r>
              <a:rPr lang="en-US" sz="3500" dirty="0">
                <a:solidFill>
                  <a:schemeClr val="accent6"/>
                </a:solidFill>
                <a:latin typeface="Telegram-HPLHS" charset="0"/>
                <a:ea typeface="Telegram-HPLHS" charset="0"/>
                <a:cs typeface="Telegram-HPLHS" charset="0"/>
              </a:rPr>
              <a:t>JT E</a:t>
            </a:r>
            <a:r>
              <a:rPr lang="en-US" sz="3500" dirty="0">
                <a:latin typeface="Telegram-HPLHS" charset="0"/>
                <a:ea typeface="Telegram-HPLHS" charset="0"/>
                <a:cs typeface="Telegram-HPLHS" charset="0"/>
              </a:rPr>
              <a:t>JEZJ T</a:t>
            </a:r>
            <a:endParaRPr lang="en-US" sz="3500" dirty="0" smtClean="0"/>
          </a:p>
          <a:p>
            <a:pPr marL="0" indent="0">
              <a:buNone/>
            </a:pPr>
            <a:endParaRPr lang="en-US" sz="4000" dirty="0"/>
          </a:p>
        </p:txBody>
      </p:sp>
    </p:spTree>
    <p:extLst>
      <p:ext uri="{BB962C8B-B14F-4D97-AF65-F5344CB8AC3E}">
        <p14:creationId xmlns:p14="http://schemas.microsoft.com/office/powerpoint/2010/main" val="545587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as a first guess we assume </a:t>
            </a:r>
            <a:br>
              <a:rPr lang="en-US" dirty="0" smtClean="0"/>
            </a:br>
            <a:r>
              <a:rPr lang="en-US" dirty="0" smtClean="0">
                <a:latin typeface="Telegram-HPLHS" charset="0"/>
                <a:ea typeface="Telegram-HPLHS" charset="0"/>
                <a:cs typeface="Telegram-HPLHS" charset="0"/>
              </a:rPr>
              <a:t>J=</a:t>
            </a:r>
            <a:r>
              <a:rPr lang="en-US" dirty="0" smtClean="0">
                <a:solidFill>
                  <a:srgbClr val="FF0000"/>
                </a:solidFill>
                <a:latin typeface="Telegram-HPLHS" charset="0"/>
                <a:ea typeface="Telegram-HPLHS" charset="0"/>
                <a:cs typeface="Telegram-HPLHS" charset="0"/>
              </a:rPr>
              <a:t>T</a:t>
            </a:r>
            <a:r>
              <a:rPr lang="en-US" dirty="0" smtClean="0">
                <a:latin typeface="Telegram-HPLHS" charset="0"/>
                <a:ea typeface="Telegram-HPLHS" charset="0"/>
                <a:cs typeface="Telegram-HPLHS" charset="0"/>
              </a:rPr>
              <a:t>, T=</a:t>
            </a:r>
            <a:r>
              <a:rPr lang="en-US" dirty="0" smtClean="0">
                <a:solidFill>
                  <a:srgbClr val="FF0000"/>
                </a:solidFill>
                <a:latin typeface="Telegram-HPLHS" charset="0"/>
                <a:ea typeface="Telegram-HPLHS" charset="0"/>
                <a:cs typeface="Telegram-HPLHS" charset="0"/>
              </a:rPr>
              <a:t>H</a:t>
            </a:r>
            <a:r>
              <a:rPr lang="en-US" dirty="0" smtClean="0">
                <a:latin typeface="Telegram-HPLHS" charset="0"/>
                <a:ea typeface="Telegram-HPLHS" charset="0"/>
                <a:cs typeface="Telegram-HPLHS" charset="0"/>
              </a:rPr>
              <a:t> &amp; E=</a:t>
            </a:r>
            <a:r>
              <a:rPr lang="en-US" dirty="0" smtClean="0">
                <a:solidFill>
                  <a:srgbClr val="FF0000"/>
                </a:solidFill>
                <a:latin typeface="Telegram-HPLHS" charset="0"/>
                <a:ea typeface="Telegram-HPLHS" charset="0"/>
                <a:cs typeface="Telegram-HPLHS" charset="0"/>
              </a:rPr>
              <a:t>E</a:t>
            </a:r>
            <a:endParaRPr lang="en-US" dirty="0">
              <a:solidFill>
                <a:srgbClr val="FF0000"/>
              </a:solidFill>
              <a:latin typeface="Telegram-HPLHS" charset="0"/>
              <a:ea typeface="Telegram-HPLHS" charset="0"/>
              <a:cs typeface="Telegram-HPLHS"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58269736"/>
              </p:ext>
            </p:extLst>
          </p:nvPr>
        </p:nvGraphicFramePr>
        <p:xfrm>
          <a:off x="505883" y="2546411"/>
          <a:ext cx="10515596" cy="1513840"/>
        </p:xfrm>
        <a:graphic>
          <a:graphicData uri="http://schemas.openxmlformats.org/drawingml/2006/table">
            <a:tbl>
              <a:tblPr>
                <a:tableStyleId>{5C22544A-7EE6-4342-B048-85BDC9FD1C3A}</a:tableStyleId>
              </a:tblPr>
              <a:tblGrid>
                <a:gridCol w="808892"/>
                <a:gridCol w="808892"/>
                <a:gridCol w="808892"/>
                <a:gridCol w="808892"/>
                <a:gridCol w="792449"/>
                <a:gridCol w="825335"/>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1"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J</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ru-RU"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r>
            </a:tbl>
          </a:graphicData>
        </a:graphic>
      </p:graphicFrame>
      <p:sp>
        <p:nvSpPr>
          <p:cNvPr id="6" name="Title 1"/>
          <p:cNvSpPr txBox="1">
            <a:spLocks/>
          </p:cNvSpPr>
          <p:nvPr/>
        </p:nvSpPr>
        <p:spPr>
          <a:xfrm>
            <a:off x="838200" y="47466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Then we substitute these wherever we find them in the text.</a:t>
            </a:r>
            <a:endParaRPr lang="en-US" dirty="0">
              <a:solidFill>
                <a:srgbClr val="FF0000"/>
              </a:solidFill>
              <a:latin typeface="Telegram-HPLHS" charset="0"/>
              <a:ea typeface="Telegram-HPLHS" charset="0"/>
              <a:cs typeface="Telegram-HPLHS" charset="0"/>
            </a:endParaRPr>
          </a:p>
        </p:txBody>
      </p:sp>
    </p:spTree>
    <p:extLst>
      <p:ext uri="{BB962C8B-B14F-4D97-AF65-F5344CB8AC3E}">
        <p14:creationId xmlns:p14="http://schemas.microsoft.com/office/powerpoint/2010/main" val="153743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elegram-HPLHS" charset="0"/>
                <a:ea typeface="Telegram-HPLHS" charset="0"/>
                <a:cs typeface="Telegram-HPLHS" charset="0"/>
              </a:rPr>
              <a:t>J=</a:t>
            </a:r>
            <a:r>
              <a:rPr lang="en-US" dirty="0">
                <a:solidFill>
                  <a:srgbClr val="FF0000"/>
                </a:solidFill>
                <a:latin typeface="Telegram-HPLHS" charset="0"/>
                <a:ea typeface="Telegram-HPLHS" charset="0"/>
                <a:cs typeface="Telegram-HPLHS" charset="0"/>
              </a:rPr>
              <a:t>T</a:t>
            </a:r>
            <a:r>
              <a:rPr lang="en-US" dirty="0">
                <a:latin typeface="Telegram-HPLHS" charset="0"/>
                <a:ea typeface="Telegram-HPLHS" charset="0"/>
                <a:cs typeface="Telegram-HPLHS" charset="0"/>
              </a:rPr>
              <a:t>, T=</a:t>
            </a:r>
            <a:r>
              <a:rPr lang="en-US" dirty="0">
                <a:solidFill>
                  <a:srgbClr val="FF0000"/>
                </a:solidFill>
                <a:latin typeface="Telegram-HPLHS" charset="0"/>
                <a:ea typeface="Telegram-HPLHS" charset="0"/>
                <a:cs typeface="Telegram-HPLHS" charset="0"/>
              </a:rPr>
              <a:t>H</a:t>
            </a:r>
            <a:r>
              <a:rPr lang="en-US" dirty="0">
                <a:latin typeface="Telegram-HPLHS" charset="0"/>
                <a:ea typeface="Telegram-HPLHS" charset="0"/>
                <a:cs typeface="Telegram-HPLHS" charset="0"/>
              </a:rPr>
              <a:t> &amp; E=</a:t>
            </a:r>
            <a:r>
              <a:rPr lang="en-US" dirty="0">
                <a:solidFill>
                  <a:srgbClr val="FF0000"/>
                </a:solidFill>
                <a:latin typeface="Telegram-HPLHS" charset="0"/>
                <a:ea typeface="Telegram-HPLHS" charset="0"/>
                <a:cs typeface="Telegram-HPLHS" charset="0"/>
              </a:rPr>
              <a:t>E</a:t>
            </a:r>
            <a:endParaRPr lang="en-US" dirty="0">
              <a:solidFill>
                <a:schemeClr val="accent6"/>
              </a:solidFill>
              <a:latin typeface="Telegram-HPLHS" charset="0"/>
              <a:ea typeface="Telegram-HPLHS" charset="0"/>
              <a:cs typeface="Telegram-HPLHS" charset="0"/>
            </a:endParaRPr>
          </a:p>
        </p:txBody>
      </p:sp>
      <p:sp>
        <p:nvSpPr>
          <p:cNvPr id="3" name="Content Placeholder 2"/>
          <p:cNvSpPr>
            <a:spLocks noGrp="1"/>
          </p:cNvSpPr>
          <p:nvPr>
            <p:ph idx="1"/>
          </p:nvPr>
        </p:nvSpPr>
        <p:spPr/>
        <p:txBody>
          <a:bodyPr>
            <a:normAutofit lnSpcReduction="10000"/>
          </a:bodyPr>
          <a:lstStyle/>
          <a:p>
            <a:pPr marL="0" indent="0">
              <a:buNone/>
            </a:pPr>
            <a:r>
              <a:rPr lang="en-US" sz="3500" dirty="0">
                <a:latin typeface="Telegram-HPLHS" charset="0"/>
                <a:ea typeface="Telegram-HPLHS" charset="0"/>
                <a:cs typeface="Telegram-HPLHS" charset="0"/>
              </a:rPr>
              <a:t>GXXGS </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Z</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a:t>
            </a:r>
            <a:r>
              <a:rPr lang="en-US" sz="3500" dirty="0" smtClean="0">
                <a:solidFill>
                  <a:schemeClr val="accent6"/>
                </a:solidFill>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HE</a:t>
            </a:r>
            <a:r>
              <a:rPr lang="en-US" sz="3500" dirty="0" smtClean="0">
                <a:latin typeface="Telegram-HPLHS" charset="0"/>
                <a:ea typeface="Telegram-HPLHS" charset="0"/>
                <a:cs typeface="Telegram-HPLHS" charset="0"/>
              </a:rPr>
              <a:t>BC</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 HG</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UB </a:t>
            </a:r>
            <a:r>
              <a:rPr lang="en-US" sz="3500" dirty="0">
                <a:latin typeface="Telegram-HPLHS" charset="0"/>
                <a:ea typeface="Telegram-HPLHS" charset="0"/>
                <a:cs typeface="Telegram-HPLHS" charset="0"/>
              </a:rPr>
              <a:t>ZRBD</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 ZGY</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 </a:t>
            </a:r>
            <a:r>
              <a:rPr lang="en-US" sz="3500" dirty="0" smtClean="0">
                <a:latin typeface="Telegram-HPLHS" charset="0"/>
                <a:ea typeface="Telegram-HPLHS" charset="0"/>
                <a:cs typeface="Telegram-HPLHS" charset="0"/>
              </a:rPr>
              <a:t>AK</a:t>
            </a:r>
            <a:r>
              <a:rPr lang="en-US" sz="3500" dirty="0" smtClean="0">
                <a:solidFill>
                  <a:srgbClr val="FF0000"/>
                </a:solidFill>
                <a:latin typeface="Telegram-HPLHS" charset="0"/>
                <a:ea typeface="Telegram-HPLHS" charset="0"/>
                <a:cs typeface="Telegram-HPLHS" charset="0"/>
              </a:rPr>
              <a:t>TTE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HRKCU </a:t>
            </a:r>
            <a:r>
              <a:rPr lang="en-US" sz="3500" dirty="0" smtClean="0">
                <a:latin typeface="Telegram-HPLHS" charset="0"/>
                <a:ea typeface="Telegram-HPLHS" charset="0"/>
                <a:cs typeface="Telegram-HPLHS" charset="0"/>
              </a:rPr>
              <a:t>IIR</a:t>
            </a:r>
            <a:r>
              <a:rPr lang="en-US" sz="3500" dirty="0" smtClean="0">
                <a:solidFill>
                  <a:srgbClr val="FF0000"/>
                </a:solidFill>
                <a:latin typeface="Telegram-HPLHS" charset="0"/>
                <a:ea typeface="Telegram-HPLHS" charset="0"/>
                <a:cs typeface="Telegram-HPLHS" charset="0"/>
              </a:rPr>
              <a:t>HE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DKX</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 </a:t>
            </a:r>
            <a:r>
              <a:rPr lang="en-US" sz="3500" dirty="0" smtClean="0">
                <a:latin typeface="Telegram-HPLHS" charset="0"/>
                <a:ea typeface="Telegram-HPLHS" charset="0"/>
                <a:cs typeface="Telegram-HPLHS" charset="0"/>
              </a:rPr>
              <a:t>NBH</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K</a:t>
            </a:r>
            <a:r>
              <a:rPr lang="en-US" sz="3500" dirty="0" smtClean="0">
                <a:solidFill>
                  <a:schemeClr val="accent6"/>
                </a:solidFill>
                <a:latin typeface="Telegram-HPLHS" charset="0"/>
                <a:ea typeface="Telegram-HPLHS" charset="0"/>
                <a:cs typeface="Telegram-HPLHS" charset="0"/>
              </a:rPr>
              <a:t>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IDGP </a:t>
            </a:r>
            <a:r>
              <a:rPr lang="en-US" sz="3500" dirty="0" smtClean="0">
                <a:solidFill>
                  <a:srgbClr val="FF0000"/>
                </a:solidFill>
                <a:latin typeface="Telegram-HPLHS" charset="0"/>
                <a:ea typeface="Telegram-HPLHS" charset="0"/>
                <a:cs typeface="Telegram-HPLHS" charset="0"/>
              </a:rPr>
              <a:t>THETE</a:t>
            </a:r>
            <a:r>
              <a:rPr lang="en-US" sz="3500" dirty="0" smtClean="0">
                <a:latin typeface="Telegram-HPLHS" charset="0"/>
                <a:ea typeface="Telegram-HPLHS" charset="0"/>
                <a:cs typeface="Telegram-HPLHS" charset="0"/>
              </a:rPr>
              <a:t> Z</a:t>
            </a:r>
            <a:r>
              <a:rPr lang="en-US" sz="3500" dirty="0" smtClean="0">
                <a:solidFill>
                  <a:srgbClr val="FF0000"/>
                </a:solidFill>
                <a:latin typeface="Telegram-HPLHS" charset="0"/>
                <a:ea typeface="Telegram-HPLHS" charset="0"/>
                <a:cs typeface="Telegram-HPLHS" charset="0"/>
              </a:rPr>
              <a:t>TH</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GZDAP NBHNK </a:t>
            </a:r>
            <a:r>
              <a:rPr lang="en-US" sz="3500" dirty="0" smtClean="0">
                <a:latin typeface="Telegram-HPLHS" charset="0"/>
                <a:ea typeface="Telegram-HPLHS" charset="0"/>
                <a:cs typeface="Telegram-HPLHS" charset="0"/>
              </a:rPr>
              <a:t>H</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H UZI</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H KR</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UB ZI</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PMUXX NBXXB </a:t>
            </a:r>
            <a:r>
              <a:rPr lang="en-US" sz="3500" dirty="0" smtClean="0">
                <a:latin typeface="Telegram-HPLHS" charset="0"/>
                <a:ea typeface="Telegram-HPLHS" charset="0"/>
                <a:cs typeface="Telegram-HPLHS" charset="0"/>
              </a:rPr>
              <a:t>M</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M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GCBZ MUXXA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XU L</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H</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 </a:t>
            </a:r>
            <a:r>
              <a:rPr lang="en-US" sz="3500" dirty="0" smtClean="0">
                <a:latin typeface="Telegram-HPLHS" charset="0"/>
                <a:ea typeface="Telegram-HPLHS" charset="0"/>
                <a:cs typeface="Telegram-HPLHS" charset="0"/>
              </a:rPr>
              <a:t>BZ</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US</a:t>
            </a:r>
            <a:r>
              <a:rPr lang="en-US" sz="3500" dirty="0" smtClean="0">
                <a:solidFill>
                  <a:srgbClr val="FF0000"/>
                </a:solidFill>
                <a:latin typeface="Telegram-HPLHS" charset="0"/>
                <a:ea typeface="Telegram-HPLHS" charset="0"/>
                <a:cs typeface="Telegram-HPLHS" charset="0"/>
              </a:rPr>
              <a:t>HT</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a:t>
            </a:r>
            <a:r>
              <a:rPr lang="en-US" sz="3500" dirty="0" smtClean="0">
                <a:latin typeface="Telegram-HPLHS" charset="0"/>
                <a:ea typeface="Telegram-HPLHS" charset="0"/>
                <a:cs typeface="Telegram-HPLHS" charset="0"/>
              </a:rPr>
              <a:t>GZD</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HET</a:t>
            </a:r>
            <a:r>
              <a:rPr lang="en-US" sz="3500" dirty="0" smtClean="0">
                <a:latin typeface="Telegram-HPLHS" charset="0"/>
                <a:ea typeface="Telegram-HPLHS" charset="0"/>
                <a:cs typeface="Telegram-HPLHS" charset="0"/>
              </a:rPr>
              <a:t>GH S</a:t>
            </a:r>
            <a:r>
              <a:rPr lang="en-US" sz="3500" dirty="0" smtClean="0">
                <a:solidFill>
                  <a:srgbClr val="FF0000"/>
                </a:solidFill>
                <a:latin typeface="Telegram-HPLHS" charset="0"/>
                <a:ea typeface="Telegram-HPLHS" charset="0"/>
                <a:cs typeface="Telegram-HPLHS" charset="0"/>
              </a:rPr>
              <a:t>ET</a:t>
            </a:r>
            <a:r>
              <a:rPr lang="en-US" sz="3500" dirty="0" smtClean="0">
                <a:latin typeface="Telegram-HPLHS" charset="0"/>
                <a:ea typeface="Telegram-HPLHS" charset="0"/>
                <a:cs typeface="Telegram-HPLHS" charset="0"/>
              </a:rPr>
              <a:t>MU </a:t>
            </a:r>
            <a:r>
              <a:rPr lang="en-US" sz="3500" dirty="0">
                <a:latin typeface="Telegram-HPLHS" charset="0"/>
                <a:ea typeface="Telegram-HPLHS" charset="0"/>
                <a:cs typeface="Telegram-HPLHS" charset="0"/>
              </a:rPr>
              <a:t>XXA</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U </a:t>
            </a:r>
            <a:r>
              <a:rPr lang="en-US" sz="3500" dirty="0" smtClean="0">
                <a:latin typeface="Telegram-HPLHS" charset="0"/>
                <a:ea typeface="Telegram-HPLHS" charset="0"/>
                <a:cs typeface="Telegram-HPLHS" charset="0"/>
              </a:rPr>
              <a:t>D</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Z</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U </a:t>
            </a:r>
            <a:r>
              <a:rPr lang="en-US" sz="3500" dirty="0">
                <a:latin typeface="Telegram-HPLHS" charset="0"/>
                <a:ea typeface="Telegram-HPLHS" charset="0"/>
                <a:cs typeface="Telegram-HPLHS" charset="0"/>
              </a:rPr>
              <a:t>NU</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DU </a:t>
            </a:r>
            <a:r>
              <a:rPr lang="en-US" sz="3500" dirty="0" smtClean="0">
                <a:latin typeface="Telegram-HPLHS" charset="0"/>
                <a:ea typeface="Telegram-HPLHS" charset="0"/>
                <a:cs typeface="Telegram-HPLHS" charset="0"/>
              </a:rPr>
              <a:t>Z</a:t>
            </a:r>
            <a:r>
              <a:rPr lang="en-US" sz="3500" dirty="0" smtClean="0">
                <a:solidFill>
                  <a:srgbClr val="FF0000"/>
                </a:solidFill>
                <a:latin typeface="Telegram-HPLHS" charset="0"/>
                <a:ea typeface="Telegram-HPLHS" charset="0"/>
                <a:cs typeface="Telegram-HPLHS" charset="0"/>
              </a:rPr>
              <a:t>THEE</a:t>
            </a:r>
            <a:r>
              <a:rPr lang="en-US" sz="3500" dirty="0" smtClean="0">
                <a:latin typeface="Telegram-HPLHS" charset="0"/>
                <a:ea typeface="Telegram-HPLHS" charset="0"/>
                <a:cs typeface="Telegram-HPLHS" charset="0"/>
              </a:rPr>
              <a:t> </a:t>
            </a:r>
            <a:r>
              <a:rPr lang="en-US" sz="3500" dirty="0">
                <a:latin typeface="Telegram-HPLHS" charset="0"/>
                <a:ea typeface="Telegram-HPLHS" charset="0"/>
                <a:cs typeface="Telegram-HPLHS" charset="0"/>
              </a:rPr>
              <a:t>YGUXP BKMUX XH</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R</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 UL</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BZ </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ZU Z</a:t>
            </a:r>
            <a:r>
              <a:rPr lang="en-US" sz="3500" dirty="0" smtClean="0">
                <a:solidFill>
                  <a:srgbClr val="FF0000"/>
                </a:solidFill>
                <a:latin typeface="Telegram-HPLHS" charset="0"/>
                <a:ea typeface="Telegram-HPLHS" charset="0"/>
                <a:cs typeface="Telegram-HPLHS" charset="0"/>
              </a:rPr>
              <a:t>THTH</a:t>
            </a:r>
            <a:r>
              <a:rPr lang="en-US" sz="3500" dirty="0" smtClean="0">
                <a:solidFill>
                  <a:schemeClr val="accent6"/>
                </a:solidFill>
                <a:latin typeface="Telegram-HPLHS" charset="0"/>
                <a:ea typeface="Telegram-HPLHS" charset="0"/>
                <a:cs typeface="Telegram-HPLHS" charset="0"/>
              </a:rPr>
              <a:t> </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SBIU SZGXM UXXA</a:t>
            </a:r>
            <a:r>
              <a:rPr lang="en-US" sz="3500" dirty="0">
                <a:solidFill>
                  <a:srgbClr val="FF0000"/>
                </a:solidFill>
                <a:latin typeface="Telegram-HPLHS" charset="0"/>
                <a:ea typeface="Telegram-HPLHS" charset="0"/>
                <a:cs typeface="Telegram-HPLHS" charset="0"/>
              </a:rPr>
              <a:t>E</a:t>
            </a:r>
            <a:r>
              <a:rPr lang="en-US" sz="3500" dirty="0">
                <a:latin typeface="Telegram-HPLHS" charset="0"/>
                <a:ea typeface="Telegram-HPLHS" charset="0"/>
                <a:cs typeface="Telegram-HPLHS" charset="0"/>
              </a:rPr>
              <a:t> </a:t>
            </a:r>
            <a:r>
              <a:rPr lang="en-US" sz="3500" dirty="0" smtClean="0">
                <a:latin typeface="Telegram-HPLHS" charset="0"/>
                <a:ea typeface="Telegram-HPLHS" charset="0"/>
                <a:cs typeface="Telegram-HPLHS" charset="0"/>
              </a:rPr>
              <a:t>I</a:t>
            </a:r>
            <a:r>
              <a:rPr lang="en-US" sz="3500" dirty="0" smtClean="0">
                <a:solidFill>
                  <a:srgbClr val="FF0000"/>
                </a:solidFill>
                <a:latin typeface="Telegram-HPLHS" charset="0"/>
                <a:ea typeface="Telegram-HPLHS" charset="0"/>
                <a:cs typeface="Telegram-HPLHS" charset="0"/>
              </a:rPr>
              <a:t>E</a:t>
            </a:r>
            <a:r>
              <a:rPr lang="en-US" sz="3500" dirty="0" smtClean="0">
                <a:latin typeface="Telegram-HPLHS" charset="0"/>
                <a:ea typeface="Telegram-HPLHS" charset="0"/>
                <a:cs typeface="Telegram-HPLHS" charset="0"/>
              </a:rPr>
              <a:t>Z</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B Z</a:t>
            </a:r>
            <a:r>
              <a:rPr lang="en-US" sz="3500" dirty="0" smtClean="0">
                <a:solidFill>
                  <a:srgbClr val="FF0000"/>
                </a:solidFill>
                <a:latin typeface="Telegram-HPLHS" charset="0"/>
                <a:ea typeface="Telegram-HPLHS" charset="0"/>
                <a:cs typeface="Telegram-HPLHS" charset="0"/>
              </a:rPr>
              <a:t>THE</a:t>
            </a:r>
            <a:r>
              <a:rPr lang="en-US" sz="3500" dirty="0" smtClean="0">
                <a:latin typeface="Telegram-HPLHS" charset="0"/>
                <a:ea typeface="Telegram-HPLHS" charset="0"/>
                <a:cs typeface="Telegram-HPLHS" charset="0"/>
              </a:rPr>
              <a:t>Y </a:t>
            </a:r>
            <a:r>
              <a:rPr lang="en-US" sz="3500" dirty="0">
                <a:latin typeface="Telegram-HPLHS" charset="0"/>
                <a:ea typeface="Telegram-HPLHS" charset="0"/>
                <a:cs typeface="Telegram-HPLHS" charset="0"/>
              </a:rPr>
              <a:t>BHZUZ </a:t>
            </a:r>
            <a:r>
              <a:rPr lang="en-US" sz="3500" dirty="0" smtClean="0">
                <a:latin typeface="Telegram-HPLHS" charset="0"/>
                <a:ea typeface="Telegram-HPLHS" charset="0"/>
                <a:cs typeface="Telegram-HPLHS" charset="0"/>
              </a:rPr>
              <a:t>SBN</a:t>
            </a:r>
            <a:r>
              <a:rPr lang="en-US" sz="3500" dirty="0" smtClean="0">
                <a:solidFill>
                  <a:srgbClr val="FF0000"/>
                </a:solidFill>
                <a:latin typeface="Telegram-HPLHS" charset="0"/>
                <a:ea typeface="Telegram-HPLHS" charset="0"/>
                <a:cs typeface="Telegram-HPLHS" charset="0"/>
              </a:rPr>
              <a:t>TH</a:t>
            </a:r>
            <a:r>
              <a:rPr lang="en-US" sz="3500" dirty="0" smtClean="0">
                <a:solidFill>
                  <a:schemeClr val="accent6"/>
                </a:solidFill>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ETE</a:t>
            </a:r>
            <a:r>
              <a:rPr lang="en-US" sz="3500" dirty="0" smtClean="0">
                <a:latin typeface="Telegram-HPLHS" charset="0"/>
                <a:ea typeface="Telegram-HPLHS" charset="0"/>
                <a:cs typeface="Telegram-HPLHS" charset="0"/>
              </a:rPr>
              <a:t>Z</a:t>
            </a:r>
            <a:r>
              <a:rPr lang="en-US" sz="3500" dirty="0" smtClean="0">
                <a:solidFill>
                  <a:srgbClr val="FF0000"/>
                </a:solidFill>
                <a:latin typeface="Telegram-HPLHS" charset="0"/>
                <a:ea typeface="Telegram-HPLHS" charset="0"/>
                <a:cs typeface="Telegram-HPLHS" charset="0"/>
              </a:rPr>
              <a:t>T</a:t>
            </a:r>
            <a:r>
              <a:rPr lang="en-US" sz="3500" dirty="0" smtClean="0">
                <a:latin typeface="Telegram-HPLHS" charset="0"/>
                <a:ea typeface="Telegram-HPLHS" charset="0"/>
                <a:cs typeface="Telegram-HPLHS" charset="0"/>
              </a:rPr>
              <a:t> </a:t>
            </a:r>
            <a:r>
              <a:rPr lang="en-US" sz="3500" dirty="0" smtClean="0">
                <a:solidFill>
                  <a:srgbClr val="FF0000"/>
                </a:solidFill>
                <a:latin typeface="Telegram-HPLHS" charset="0"/>
                <a:ea typeface="Telegram-HPLHS" charset="0"/>
                <a:cs typeface="Telegram-HPLHS" charset="0"/>
              </a:rPr>
              <a:t>H</a:t>
            </a:r>
            <a:endParaRPr lang="en-US" sz="3500" dirty="0" smtClean="0">
              <a:solidFill>
                <a:srgbClr val="FF0000"/>
              </a:solidFill>
            </a:endParaRPr>
          </a:p>
          <a:p>
            <a:pPr marL="0" indent="0">
              <a:buNone/>
            </a:pPr>
            <a:endParaRPr lang="en-US" sz="4000" dirty="0"/>
          </a:p>
        </p:txBody>
      </p:sp>
    </p:spTree>
    <p:extLst>
      <p:ext uri="{BB962C8B-B14F-4D97-AF65-F5344CB8AC3E}">
        <p14:creationId xmlns:p14="http://schemas.microsoft.com/office/powerpoint/2010/main" val="927390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2103</TotalTime>
  <Words>1466</Words>
  <Application>Microsoft Macintosh PowerPoint</Application>
  <PresentationFormat>Widescreen</PresentationFormat>
  <Paragraphs>294</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Mangal</vt:lpstr>
      <vt:lpstr>Telegram-HPLHS</vt:lpstr>
      <vt:lpstr>Office Theme</vt:lpstr>
      <vt:lpstr>National Cipher Challenge</vt:lpstr>
      <vt:lpstr>While mathematics can provide some very powerful ciphers, the two we have seen are not very strong.   The problem is the keyspace.  There are only 26 keys for the Caesar shift cipher and only 312 keys for the affine shift.</vt:lpstr>
      <vt:lpstr>A long time ago the spies invented a much better system, the keyword cipher.</vt:lpstr>
      <vt:lpstr>The keyword cipher</vt:lpstr>
      <vt:lpstr>How on earth could we decipher this?</vt:lpstr>
      <vt:lpstr>Without the word structure we have to look for common patterns like “the” but frequency analysis helps to identify the two most common letters.</vt:lpstr>
      <vt:lpstr>The most common (by far) is JTE</vt:lpstr>
      <vt:lpstr>So as a first guess we assume  J=T, T=H &amp; E=E</vt:lpstr>
      <vt:lpstr>J=T, T=H &amp; E=E</vt:lpstr>
      <vt:lpstr>Concentrate on the last line removing the stuff we don’t know:</vt:lpstr>
      <vt:lpstr>J=T, T=H, E=E &amp; Z=N?</vt:lpstr>
      <vt:lpstr>Remember the idea of a CRIB? What if I told you we believe the message concerns Operation Buttercup? Look in the second line</vt:lpstr>
      <vt:lpstr>A=B, K=U, H=R, R=C and C=P</vt:lpstr>
      <vt:lpstr>At this stage it can help to refresh our encryption table</vt:lpstr>
      <vt:lpstr>And the single gap between Z and C can only be filled by B since A already stands for B.</vt:lpstr>
      <vt:lpstr>I=S, B=O</vt:lpstr>
      <vt:lpstr>TUES___THETENTH?</vt:lpstr>
      <vt:lpstr>D=D, G=A, P=Y</vt:lpstr>
      <vt:lpstr>So the decrypt is:</vt:lpstr>
      <vt:lpstr>So the decrypt is:</vt:lpstr>
      <vt:lpstr>And you are all honorary members of GCHQ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Cipher Challenge</dc:title>
  <dc:creator>Niblo G.A.</dc:creator>
  <cp:lastModifiedBy>Niblo G.A.</cp:lastModifiedBy>
  <cp:revision>109</cp:revision>
  <dcterms:created xsi:type="dcterms:W3CDTF">2016-09-24T15:10:45Z</dcterms:created>
  <dcterms:modified xsi:type="dcterms:W3CDTF">2016-10-04T18:09:56Z</dcterms:modified>
</cp:coreProperties>
</file>