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verpass Light" charset="1" panose="00000400000000000000"/>
      <p:regular r:id="rId10"/>
    </p:embeddedFont>
    <p:embeddedFont>
      <p:font typeface="Overpass Light Bold" charset="1" panose="00000500000000000000"/>
      <p:regular r:id="rId11"/>
    </p:embeddedFont>
    <p:embeddedFont>
      <p:font typeface="Overpass Light Italics" charset="1" panose="00000400000000000000"/>
      <p:regular r:id="rId12"/>
    </p:embeddedFont>
    <p:embeddedFont>
      <p:font typeface="Overpass Light Bold Italics" charset="1" panose="00000500000000000000"/>
      <p:regular r:id="rId13"/>
    </p:embeddedFont>
    <p:embeddedFont>
      <p:font typeface="Cormorant Garamond" charset="1" panose="00000500000000000000"/>
      <p:regular r:id="rId14"/>
    </p:embeddedFont>
    <p:embeddedFont>
      <p:font typeface="Cormorant Garamond Bold" charset="1" panose="00000800000000000000"/>
      <p:regular r:id="rId15"/>
    </p:embeddedFont>
    <p:embeddedFont>
      <p:font typeface="Cormorant Garamond Italics" charset="1" panose="00000500000000000000"/>
      <p:regular r:id="rId16"/>
    </p:embeddedFont>
    <p:embeddedFont>
      <p:font typeface="Cormorant Garamond Bold Italics" charset="1" panose="00000800000000000000"/>
      <p:regular r:id="rId17"/>
    </p:embeddedFont>
    <p:embeddedFont>
      <p:font typeface="Cormorant Garamond Light" charset="1" panose="00000400000000000000"/>
      <p:regular r:id="rId18"/>
    </p:embeddedFont>
    <p:embeddedFont>
      <p:font typeface="Cormorant Garamond Light Italics" charset="1" panose="00000400000000000000"/>
      <p:regular r:id="rId19"/>
    </p:embeddedFont>
    <p:embeddedFont>
      <p:font typeface="Cormorant Garamond Medium" charset="1" panose="00000600000000000000"/>
      <p:regular r:id="rId20"/>
    </p:embeddedFont>
    <p:embeddedFont>
      <p:font typeface="Cormorant Garamond Medium Italics" charset="1" panose="00000600000000000000"/>
      <p:regular r:id="rId21"/>
    </p:embeddedFont>
    <p:embeddedFont>
      <p:font typeface="Cormorant Garamond Semi-Bold" charset="1" panose="00000700000000000000"/>
      <p:regular r:id="rId22"/>
    </p:embeddedFont>
    <p:embeddedFont>
      <p:font typeface="Cormorant Garamond Semi-Bold Italics" charset="1" panose="000007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EBE7E0"/>
        </a:solidFill>
      </p:bgPr>
    </p:bg>
    <p:spTree>
      <p:nvGrpSpPr>
        <p:cNvPr id="1" name=""/>
        <p:cNvGrpSpPr/>
        <p:nvPr/>
      </p:nvGrpSpPr>
      <p:grpSpPr>
        <a:xfrm>
          <a:off x="0" y="0"/>
          <a:ext cx="0" cy="0"/>
          <a:chOff x="0" y="0"/>
          <a:chExt cx="0" cy="0"/>
        </a:xfrm>
      </p:grpSpPr>
      <p:grpSp>
        <p:nvGrpSpPr>
          <p:cNvPr name="Group 2" id="2"/>
          <p:cNvGrpSpPr/>
          <p:nvPr/>
        </p:nvGrpSpPr>
        <p:grpSpPr>
          <a:xfrm rot="0">
            <a:off x="1028700" y="8833539"/>
            <a:ext cx="16230600" cy="703233"/>
            <a:chOff x="0" y="0"/>
            <a:chExt cx="21640800" cy="937643"/>
          </a:xfrm>
        </p:grpSpPr>
        <p:sp>
          <p:nvSpPr>
            <p:cNvPr name="AutoShape 3" id="3"/>
            <p:cNvSpPr/>
            <p:nvPr/>
          </p:nvSpPr>
          <p:spPr>
            <a:xfrm rot="0">
              <a:off x="0" y="0"/>
              <a:ext cx="21640800" cy="41400"/>
            </a:xfrm>
            <a:prstGeom prst="rect">
              <a:avLst/>
            </a:prstGeom>
            <a:solidFill>
              <a:srgbClr val="CDA63C"/>
            </a:solidFill>
          </p:spPr>
        </p:sp>
        <p:sp>
          <p:nvSpPr>
            <p:cNvPr name="TextBox 4" id="4"/>
            <p:cNvSpPr txBox="true"/>
            <p:nvPr/>
          </p:nvSpPr>
          <p:spPr>
            <a:xfrm rot="0">
              <a:off x="0" y="319814"/>
              <a:ext cx="13063310" cy="617829"/>
            </a:xfrm>
            <a:prstGeom prst="rect">
              <a:avLst/>
            </a:prstGeom>
          </p:spPr>
          <p:txBody>
            <a:bodyPr anchor="t" rtlCol="false" tIns="0" lIns="0" bIns="0" rIns="0">
              <a:spAutoFit/>
            </a:bodyPr>
            <a:lstStyle/>
            <a:p>
              <a:pPr>
                <a:lnSpc>
                  <a:spcPts val="3500"/>
                </a:lnSpc>
                <a:spcBef>
                  <a:spcPct val="0"/>
                </a:spcBef>
              </a:pPr>
              <a:r>
                <a:rPr lang="en-US" sz="2500">
                  <a:solidFill>
                    <a:srgbClr val="1A1B18"/>
                  </a:solidFill>
                  <a:latin typeface="Overpass Light"/>
                </a:rPr>
                <a:t>22 April 2024</a:t>
              </a:r>
            </a:p>
          </p:txBody>
        </p:sp>
        <p:sp>
          <p:nvSpPr>
            <p:cNvPr name="TextBox 5" id="5"/>
            <p:cNvSpPr txBox="true"/>
            <p:nvPr/>
          </p:nvSpPr>
          <p:spPr>
            <a:xfrm rot="0">
              <a:off x="15852433" y="476445"/>
              <a:ext cx="5788367" cy="361718"/>
            </a:xfrm>
            <a:prstGeom prst="rect">
              <a:avLst/>
            </a:prstGeom>
          </p:spPr>
          <p:txBody>
            <a:bodyPr anchor="t" rtlCol="false" tIns="0" lIns="0" bIns="0" rIns="0">
              <a:spAutoFit/>
            </a:bodyPr>
            <a:lstStyle/>
            <a:p>
              <a:pPr algn="r">
                <a:lnSpc>
                  <a:spcPts val="2099"/>
                </a:lnSpc>
                <a:spcBef>
                  <a:spcPct val="0"/>
                </a:spcBef>
              </a:pPr>
              <a:r>
                <a:rPr lang="en-US" sz="1499" spc="44">
                  <a:solidFill>
                    <a:srgbClr val="1A1B18"/>
                  </a:solidFill>
                  <a:latin typeface="Overpass Light"/>
                </a:rPr>
                <a:t>DADAN JATNIKA</a:t>
              </a:r>
            </a:p>
          </p:txBody>
        </p:sp>
      </p:grpSp>
      <p:grpSp>
        <p:nvGrpSpPr>
          <p:cNvPr name="Group 6" id="6"/>
          <p:cNvGrpSpPr/>
          <p:nvPr/>
        </p:nvGrpSpPr>
        <p:grpSpPr>
          <a:xfrm rot="5400000">
            <a:off x="16672463" y="5034406"/>
            <a:ext cx="955485" cy="218188"/>
            <a:chOff x="0" y="0"/>
            <a:chExt cx="1273980" cy="290918"/>
          </a:xfrm>
        </p:grpSpPr>
        <p:grpSp>
          <p:nvGrpSpPr>
            <p:cNvPr name="Group 7" id="7"/>
            <p:cNvGrpSpPr>
              <a:grpSpLocks noChangeAspect="true"/>
            </p:cNvGrpSpPr>
            <p:nvPr/>
          </p:nvGrpSpPr>
          <p:grpSpPr>
            <a:xfrm rot="0">
              <a:off x="983062" y="0"/>
              <a:ext cx="290918" cy="290918"/>
              <a:chOff x="0" y="0"/>
              <a:chExt cx="1708150" cy="1708150"/>
            </a:xfrm>
          </p:grpSpPr>
          <p:sp>
            <p:nvSpPr>
              <p:cNvPr name="Freeform 8" id="8"/>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9" id="9"/>
            <p:cNvGrpSpPr>
              <a:grpSpLocks noChangeAspect="true"/>
            </p:cNvGrpSpPr>
            <p:nvPr/>
          </p:nvGrpSpPr>
          <p:grpSpPr>
            <a:xfrm rot="0">
              <a:off x="489944" y="0"/>
              <a:ext cx="290918" cy="290918"/>
              <a:chOff x="0" y="0"/>
              <a:chExt cx="1708150" cy="1708150"/>
            </a:xfrm>
          </p:grpSpPr>
          <p:sp>
            <p:nvSpPr>
              <p:cNvPr name="Freeform 10" id="10"/>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1" id="11"/>
            <p:cNvGrpSpPr/>
            <p:nvPr/>
          </p:nvGrpSpPr>
          <p:grpSpPr>
            <a:xfrm rot="0">
              <a:off x="0" y="1587"/>
              <a:ext cx="287744" cy="287744"/>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pSp>
      <p:sp>
        <p:nvSpPr>
          <p:cNvPr name="TextBox 13" id="13"/>
          <p:cNvSpPr txBox="true"/>
          <p:nvPr/>
        </p:nvSpPr>
        <p:spPr>
          <a:xfrm rot="0">
            <a:off x="1028700" y="3120067"/>
            <a:ext cx="11716860" cy="3959591"/>
          </a:xfrm>
          <a:prstGeom prst="rect">
            <a:avLst/>
          </a:prstGeom>
        </p:spPr>
        <p:txBody>
          <a:bodyPr anchor="t" rtlCol="false" tIns="0" lIns="0" bIns="0" rIns="0">
            <a:spAutoFit/>
          </a:bodyPr>
          <a:lstStyle/>
          <a:p>
            <a:pPr>
              <a:lnSpc>
                <a:spcPts val="15262"/>
              </a:lnSpc>
            </a:pPr>
            <a:r>
              <a:rPr lang="en-US" sz="15262">
                <a:solidFill>
                  <a:srgbClr val="1A1B18"/>
                </a:solidFill>
                <a:latin typeface="Cormorant Garamond Bold"/>
              </a:rPr>
              <a:t>Website Galeri Foto</a:t>
            </a:r>
          </a:p>
        </p:txBody>
      </p:sp>
      <p:grpSp>
        <p:nvGrpSpPr>
          <p:cNvPr name="Group 14" id="14"/>
          <p:cNvGrpSpPr/>
          <p:nvPr/>
        </p:nvGrpSpPr>
        <p:grpSpPr>
          <a:xfrm rot="0">
            <a:off x="1028700" y="1028700"/>
            <a:ext cx="907930" cy="907930"/>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sp>
        <p:nvSpPr>
          <p:cNvPr name="TextBox 16" id="16"/>
          <p:cNvSpPr txBox="true"/>
          <p:nvPr/>
        </p:nvSpPr>
        <p:spPr>
          <a:xfrm rot="0">
            <a:off x="16541870" y="1297878"/>
            <a:ext cx="717430" cy="398150"/>
          </a:xfrm>
          <a:prstGeom prst="rect">
            <a:avLst/>
          </a:prstGeom>
        </p:spPr>
        <p:txBody>
          <a:bodyPr anchor="t" rtlCol="false" tIns="0" lIns="0" bIns="0" rIns="0">
            <a:spAutoFit/>
          </a:bodyPr>
          <a:lstStyle/>
          <a:p>
            <a:pPr algn="r">
              <a:lnSpc>
                <a:spcPts val="3080"/>
              </a:lnSpc>
            </a:pPr>
            <a:r>
              <a:rPr lang="en-US" sz="2800">
                <a:solidFill>
                  <a:srgbClr val="1A1B18"/>
                </a:solidFill>
                <a:latin typeface="Cormorant Garamond Bold"/>
              </a:rPr>
              <a:t>RT</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AFAFA"/>
        </a:solidFill>
      </p:bgPr>
    </p:bg>
    <p:spTree>
      <p:nvGrpSpPr>
        <p:cNvPr id="1" name=""/>
        <p:cNvGrpSpPr/>
        <p:nvPr/>
      </p:nvGrpSpPr>
      <p:grpSpPr>
        <a:xfrm>
          <a:off x="0" y="0"/>
          <a:ext cx="0" cy="0"/>
          <a:chOff x="0" y="0"/>
          <a:chExt cx="0" cy="0"/>
        </a:xfrm>
      </p:grpSpPr>
      <p:sp>
        <p:nvSpPr>
          <p:cNvPr name="TextBox 2" id="2"/>
          <p:cNvSpPr txBox="true"/>
          <p:nvPr/>
        </p:nvSpPr>
        <p:spPr>
          <a:xfrm rot="0">
            <a:off x="3681323" y="2022355"/>
            <a:ext cx="11738426" cy="1357329"/>
          </a:xfrm>
          <a:prstGeom prst="rect">
            <a:avLst/>
          </a:prstGeom>
        </p:spPr>
        <p:txBody>
          <a:bodyPr anchor="t" rtlCol="false" tIns="0" lIns="0" bIns="0" rIns="0">
            <a:spAutoFit/>
          </a:bodyPr>
          <a:lstStyle/>
          <a:p>
            <a:pPr>
              <a:lnSpc>
                <a:spcPts val="10450"/>
              </a:lnSpc>
            </a:pPr>
            <a:r>
              <a:rPr lang="en-US" sz="9500">
                <a:solidFill>
                  <a:srgbClr val="1A1B18"/>
                </a:solidFill>
                <a:latin typeface="Cormorant Garamond Bold"/>
              </a:rPr>
              <a:t>Latar Belakang</a:t>
            </a:r>
          </a:p>
        </p:txBody>
      </p:sp>
      <p:grpSp>
        <p:nvGrpSpPr>
          <p:cNvPr name="Group 3" id="3"/>
          <p:cNvGrpSpPr/>
          <p:nvPr/>
        </p:nvGrpSpPr>
        <p:grpSpPr>
          <a:xfrm rot="0">
            <a:off x="1028700" y="1028700"/>
            <a:ext cx="907930" cy="907930"/>
            <a:chOff x="0" y="0"/>
            <a:chExt cx="1210574" cy="1210574"/>
          </a:xfrm>
        </p:grpSpPr>
        <p:grpSp>
          <p:nvGrpSpPr>
            <p:cNvPr name="Group 4" id="4"/>
            <p:cNvGrpSpPr/>
            <p:nvPr/>
          </p:nvGrpSpPr>
          <p:grpSpPr>
            <a:xfrm rot="0">
              <a:off x="0" y="0"/>
              <a:ext cx="1210574" cy="1210574"/>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sp>
          <p:nvSpPr>
            <p:cNvPr name="TextBox 6" id="6"/>
            <p:cNvSpPr txBox="true"/>
            <p:nvPr/>
          </p:nvSpPr>
          <p:spPr>
            <a:xfrm rot="0">
              <a:off x="241518" y="321121"/>
              <a:ext cx="727537" cy="590469"/>
            </a:xfrm>
            <a:prstGeom prst="rect">
              <a:avLst/>
            </a:prstGeom>
          </p:spPr>
          <p:txBody>
            <a:bodyPr anchor="t" rtlCol="false" tIns="0" lIns="0" bIns="0" rIns="0">
              <a:spAutoFit/>
            </a:bodyPr>
            <a:lstStyle/>
            <a:p>
              <a:pPr algn="ctr">
                <a:lnSpc>
                  <a:spcPts val="3300"/>
                </a:lnSpc>
              </a:pPr>
              <a:r>
                <a:rPr lang="en-US" sz="3000">
                  <a:solidFill>
                    <a:srgbClr val="FAFAFA"/>
                  </a:solidFill>
                  <a:latin typeface="Cormorant Garamond Bold"/>
                </a:rPr>
                <a:t>III</a:t>
              </a:r>
            </a:p>
          </p:txBody>
        </p:sp>
      </p:grpSp>
      <p:grpSp>
        <p:nvGrpSpPr>
          <p:cNvPr name="Group 7" id="7"/>
          <p:cNvGrpSpPr/>
          <p:nvPr/>
        </p:nvGrpSpPr>
        <p:grpSpPr>
          <a:xfrm rot="-5400000">
            <a:off x="1004923" y="8671463"/>
            <a:ext cx="955485" cy="218188"/>
            <a:chOff x="0" y="0"/>
            <a:chExt cx="1273980" cy="290918"/>
          </a:xfrm>
        </p:grpSpPr>
        <p:grpSp>
          <p:nvGrpSpPr>
            <p:cNvPr name="Group 8" id="8"/>
            <p:cNvGrpSpPr>
              <a:grpSpLocks noChangeAspect="true"/>
            </p:cNvGrpSpPr>
            <p:nvPr/>
          </p:nvGrpSpPr>
          <p:grpSpPr>
            <a:xfrm rot="0">
              <a:off x="983062" y="0"/>
              <a:ext cx="290918" cy="290918"/>
              <a:chOff x="0" y="0"/>
              <a:chExt cx="1708150" cy="1708150"/>
            </a:xfrm>
          </p:grpSpPr>
          <p:sp>
            <p:nvSpPr>
              <p:cNvPr name="Freeform 9" id="9"/>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0" id="10"/>
            <p:cNvGrpSpPr>
              <a:grpSpLocks noChangeAspect="true"/>
            </p:cNvGrpSpPr>
            <p:nvPr/>
          </p:nvGrpSpPr>
          <p:grpSpPr>
            <a:xfrm rot="0">
              <a:off x="489944" y="0"/>
              <a:ext cx="290918" cy="290918"/>
              <a:chOff x="0" y="0"/>
              <a:chExt cx="1708150" cy="1708150"/>
            </a:xfrm>
          </p:grpSpPr>
          <p:sp>
            <p:nvSpPr>
              <p:cNvPr name="Freeform 11" id="11"/>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2" id="12"/>
            <p:cNvGrpSpPr/>
            <p:nvPr/>
          </p:nvGrpSpPr>
          <p:grpSpPr>
            <a:xfrm rot="0">
              <a:off x="0" y="1587"/>
              <a:ext cx="287744" cy="287744"/>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pSp>
      <p:sp>
        <p:nvSpPr>
          <p:cNvPr name="TextBox 14" id="14"/>
          <p:cNvSpPr txBox="true"/>
          <p:nvPr/>
        </p:nvSpPr>
        <p:spPr>
          <a:xfrm rot="0">
            <a:off x="16541870" y="1085626"/>
            <a:ext cx="717430" cy="398150"/>
          </a:xfrm>
          <a:prstGeom prst="rect">
            <a:avLst/>
          </a:prstGeom>
        </p:spPr>
        <p:txBody>
          <a:bodyPr anchor="t" rtlCol="false" tIns="0" lIns="0" bIns="0" rIns="0">
            <a:spAutoFit/>
          </a:bodyPr>
          <a:lstStyle/>
          <a:p>
            <a:pPr algn="r">
              <a:lnSpc>
                <a:spcPts val="3080"/>
              </a:lnSpc>
            </a:pPr>
            <a:r>
              <a:rPr lang="en-US" sz="2800">
                <a:solidFill>
                  <a:srgbClr val="1A1B18"/>
                </a:solidFill>
                <a:latin typeface="Cormorant Garamond Bold"/>
              </a:rPr>
              <a:t>RT</a:t>
            </a:r>
          </a:p>
        </p:txBody>
      </p:sp>
      <p:grpSp>
        <p:nvGrpSpPr>
          <p:cNvPr name="Group 15" id="15"/>
          <p:cNvGrpSpPr/>
          <p:nvPr/>
        </p:nvGrpSpPr>
        <p:grpSpPr>
          <a:xfrm rot="0">
            <a:off x="1936630" y="3329718"/>
            <a:ext cx="15322670" cy="5928582"/>
            <a:chOff x="0" y="0"/>
            <a:chExt cx="20430226" cy="7904776"/>
          </a:xfrm>
        </p:grpSpPr>
        <p:sp>
          <p:nvSpPr>
            <p:cNvPr name="AutoShape 16" id="16"/>
            <p:cNvSpPr/>
            <p:nvPr/>
          </p:nvSpPr>
          <p:spPr>
            <a:xfrm rot="0">
              <a:off x="0" y="0"/>
              <a:ext cx="20430226" cy="46794"/>
            </a:xfrm>
            <a:prstGeom prst="rect">
              <a:avLst/>
            </a:prstGeom>
            <a:solidFill>
              <a:srgbClr val="CDA63C"/>
            </a:solidFill>
          </p:spPr>
        </p:sp>
        <p:sp>
          <p:nvSpPr>
            <p:cNvPr name="TextBox 17" id="17"/>
            <p:cNvSpPr txBox="true"/>
            <p:nvPr/>
          </p:nvSpPr>
          <p:spPr>
            <a:xfrm rot="0">
              <a:off x="0" y="2609407"/>
              <a:ext cx="20430226" cy="5295369"/>
            </a:xfrm>
            <a:prstGeom prst="rect">
              <a:avLst/>
            </a:prstGeom>
          </p:spPr>
          <p:txBody>
            <a:bodyPr anchor="t" rtlCol="false" tIns="0" lIns="0" bIns="0" rIns="0">
              <a:spAutoFit/>
            </a:bodyPr>
            <a:lstStyle/>
            <a:p>
              <a:pPr>
                <a:lnSpc>
                  <a:spcPts val="3159"/>
                </a:lnSpc>
              </a:pPr>
              <a:r>
                <a:rPr lang="en-US" sz="2256">
                  <a:solidFill>
                    <a:srgbClr val="1A1B18"/>
                  </a:solidFill>
                  <a:latin typeface="Overpass Light"/>
                </a:rPr>
                <a:t>.Platform ini adalah sebuah situs web yang memungkinkan pengguna untuk mengunggah dan berbagi foto dengan mudah. Pengguna memiliki kebebasan untuk memilih memilih untuk setiap foto yang diunggah dan memberikan deskripsi. Selain itu, pengguna juga dapat berinteraksi dengan konten yang diunggah, seperti memberikan like dan berkomentar</a:t>
              </a:r>
            </a:p>
            <a:p>
              <a:pPr>
                <a:lnSpc>
                  <a:spcPts val="3159"/>
                </a:lnSpc>
              </a:pPr>
            </a:p>
            <a:p>
              <a:pPr>
                <a:lnSpc>
                  <a:spcPts val="3159"/>
                </a:lnSpc>
              </a:pPr>
              <a:r>
                <a:rPr lang="en-US" sz="2256">
                  <a:solidFill>
                    <a:srgbClr val="1A1B18"/>
                  </a:solidFill>
                  <a:latin typeface="Overpass Light"/>
                </a:rPr>
                <a:t>Namun, untuk memastikan keamanan dan kualitas konten, ada kebutuhan untuk adanya pengawasan. Oleh karena itu, terdapa halaman khusus admin yang memungkinkan mereka untuk melihat semua foto yang diunggah oleh pengguna. Admin juga memiliki kewenangan untuk menghapus foto yang dianggap tidak pantas atau melanggar kebijakan platform. Dengan demikian, admin bertanggungjawab dan memastikan pengalaman pengguna yang positif di platform ini.</a:t>
              </a:r>
            </a:p>
            <a:p>
              <a:pPr>
                <a:lnSpc>
                  <a:spcPts val="3159"/>
                </a:lnSpc>
              </a:pPr>
            </a:p>
          </p:txBody>
        </p:sp>
        <p:sp>
          <p:nvSpPr>
            <p:cNvPr name="TextBox 18" id="18"/>
            <p:cNvSpPr txBox="true"/>
            <p:nvPr/>
          </p:nvSpPr>
          <p:spPr>
            <a:xfrm rot="0">
              <a:off x="0" y="517284"/>
              <a:ext cx="20430226" cy="701017"/>
            </a:xfrm>
            <a:prstGeom prst="rect">
              <a:avLst/>
            </a:prstGeom>
          </p:spPr>
          <p:txBody>
            <a:bodyPr anchor="t" rtlCol="false" tIns="0" lIns="0" bIns="0" rIns="0">
              <a:spAutoFit/>
            </a:bodyPr>
            <a:lstStyle/>
            <a:p>
              <a:pPr>
                <a:lnSpc>
                  <a:spcPts val="4231"/>
                </a:lnSpc>
              </a:pPr>
              <a:r>
                <a:rPr lang="en-US" sz="3385" spc="-50">
                  <a:solidFill>
                    <a:srgbClr val="1A1B18"/>
                  </a:solidFill>
                  <a:latin typeface="Cormorant Garamond Bold"/>
                </a:rPr>
                <a:t>Latar Belakang Projek Yang Saya Buat</a:t>
              </a:r>
              <a:r>
                <a:rPr lang="en-US" sz="3385" spc="-50">
                  <a:solidFill>
                    <a:srgbClr val="1A1B18"/>
                  </a:solidFill>
                  <a:latin typeface="Cormorant Garamond Bold"/>
                </a:rPr>
                <a:t>.</a:t>
              </a:r>
            </a:p>
          </p:txBody>
        </p:sp>
        <p:sp>
          <p:nvSpPr>
            <p:cNvPr name="AutoShape 19" id="19"/>
            <p:cNvSpPr/>
            <p:nvPr/>
          </p:nvSpPr>
          <p:spPr>
            <a:xfrm rot="0">
              <a:off x="0" y="1713834"/>
              <a:ext cx="20430226" cy="46794"/>
            </a:xfrm>
            <a:prstGeom prst="rect">
              <a:avLst/>
            </a:prstGeom>
            <a:solidFill>
              <a:srgbClr val="CDA63C"/>
            </a:solid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BE7E0"/>
        </a:solidFill>
      </p:bgPr>
    </p:bg>
    <p:spTree>
      <p:nvGrpSpPr>
        <p:cNvPr id="1" name=""/>
        <p:cNvGrpSpPr/>
        <p:nvPr/>
      </p:nvGrpSpPr>
      <p:grpSpPr>
        <a:xfrm>
          <a:off x="0" y="0"/>
          <a:ext cx="0" cy="0"/>
          <a:chOff x="0" y="0"/>
          <a:chExt cx="0" cy="0"/>
        </a:xfrm>
      </p:grpSpPr>
      <p:grpSp>
        <p:nvGrpSpPr>
          <p:cNvPr name="Group 2" id="2"/>
          <p:cNvGrpSpPr/>
          <p:nvPr/>
        </p:nvGrpSpPr>
        <p:grpSpPr>
          <a:xfrm rot="0">
            <a:off x="16351370" y="1028700"/>
            <a:ext cx="907930" cy="907930"/>
            <a:chOff x="0" y="0"/>
            <a:chExt cx="1210574" cy="1210574"/>
          </a:xfrm>
        </p:grpSpPr>
        <p:grpSp>
          <p:nvGrpSpPr>
            <p:cNvPr name="Group 3" id="3"/>
            <p:cNvGrpSpPr/>
            <p:nvPr/>
          </p:nvGrpSpPr>
          <p:grpSpPr>
            <a:xfrm rot="0">
              <a:off x="0" y="0"/>
              <a:ext cx="1210574" cy="1210574"/>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sp>
          <p:nvSpPr>
            <p:cNvPr name="TextBox 5" id="5"/>
            <p:cNvSpPr txBox="true"/>
            <p:nvPr/>
          </p:nvSpPr>
          <p:spPr>
            <a:xfrm rot="0">
              <a:off x="241518" y="321121"/>
              <a:ext cx="727537" cy="590469"/>
            </a:xfrm>
            <a:prstGeom prst="rect">
              <a:avLst/>
            </a:prstGeom>
          </p:spPr>
          <p:txBody>
            <a:bodyPr anchor="t" rtlCol="false" tIns="0" lIns="0" bIns="0" rIns="0">
              <a:spAutoFit/>
            </a:bodyPr>
            <a:lstStyle/>
            <a:p>
              <a:pPr algn="ctr">
                <a:lnSpc>
                  <a:spcPts val="3300"/>
                </a:lnSpc>
              </a:pPr>
              <a:r>
                <a:rPr lang="en-US" sz="3000">
                  <a:solidFill>
                    <a:srgbClr val="FAFAFA"/>
                  </a:solidFill>
                  <a:latin typeface="Cormorant Garamond Bold"/>
                </a:rPr>
                <a:t>IV</a:t>
              </a:r>
            </a:p>
          </p:txBody>
        </p:sp>
      </p:grpSp>
      <p:sp>
        <p:nvSpPr>
          <p:cNvPr name="AutoShape 6" id="6"/>
          <p:cNvSpPr/>
          <p:nvPr/>
        </p:nvSpPr>
        <p:spPr>
          <a:xfrm rot="0">
            <a:off x="1028700" y="5101578"/>
            <a:ext cx="16230600" cy="29294"/>
          </a:xfrm>
          <a:prstGeom prst="rect">
            <a:avLst/>
          </a:prstGeom>
          <a:solidFill>
            <a:srgbClr val="CDA63C"/>
          </a:solidFill>
        </p:spPr>
      </p:sp>
      <p:sp>
        <p:nvSpPr>
          <p:cNvPr name="TextBox 7" id="7"/>
          <p:cNvSpPr txBox="true"/>
          <p:nvPr/>
        </p:nvSpPr>
        <p:spPr>
          <a:xfrm rot="0">
            <a:off x="818379" y="1114425"/>
            <a:ext cx="10704587" cy="2679733"/>
          </a:xfrm>
          <a:prstGeom prst="rect">
            <a:avLst/>
          </a:prstGeom>
        </p:spPr>
        <p:txBody>
          <a:bodyPr anchor="t" rtlCol="false" tIns="0" lIns="0" bIns="0" rIns="0">
            <a:spAutoFit/>
          </a:bodyPr>
          <a:lstStyle/>
          <a:p>
            <a:pPr>
              <a:lnSpc>
                <a:spcPts val="10450"/>
              </a:lnSpc>
            </a:pPr>
            <a:r>
              <a:rPr lang="en-US" sz="9500">
                <a:solidFill>
                  <a:srgbClr val="1A1B18"/>
                </a:solidFill>
                <a:latin typeface="Cormorant Garamond Bold"/>
              </a:rPr>
              <a:t>Tujuan Membuat Website Ini</a:t>
            </a:r>
          </a:p>
        </p:txBody>
      </p:sp>
      <p:sp>
        <p:nvSpPr>
          <p:cNvPr name="Freeform 8" id="8"/>
          <p:cNvSpPr/>
          <p:nvPr/>
        </p:nvSpPr>
        <p:spPr>
          <a:xfrm flipH="false" flipV="false" rot="0">
            <a:off x="818379" y="6243629"/>
            <a:ext cx="420642" cy="382784"/>
          </a:xfrm>
          <a:custGeom>
            <a:avLst/>
            <a:gdLst/>
            <a:ahLst/>
            <a:cxnLst/>
            <a:rect r="r" b="b" t="t" l="l"/>
            <a:pathLst>
              <a:path h="382784" w="420642">
                <a:moveTo>
                  <a:pt x="0" y="0"/>
                </a:moveTo>
                <a:lnTo>
                  <a:pt x="420642" y="0"/>
                </a:lnTo>
                <a:lnTo>
                  <a:pt x="420642" y="382784"/>
                </a:lnTo>
                <a:lnTo>
                  <a:pt x="0" y="382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462917" y="6084829"/>
            <a:ext cx="3567526" cy="2249812"/>
            <a:chOff x="0" y="0"/>
            <a:chExt cx="4756701" cy="2999749"/>
          </a:xfrm>
        </p:grpSpPr>
        <p:sp>
          <p:nvSpPr>
            <p:cNvPr name="TextBox 10" id="10"/>
            <p:cNvSpPr txBox="true"/>
            <p:nvPr/>
          </p:nvSpPr>
          <p:spPr>
            <a:xfrm rot="0">
              <a:off x="0" y="-95250"/>
              <a:ext cx="4756701" cy="642325"/>
            </a:xfrm>
            <a:prstGeom prst="rect">
              <a:avLst/>
            </a:prstGeom>
          </p:spPr>
          <p:txBody>
            <a:bodyPr anchor="t" rtlCol="false" tIns="0" lIns="0" bIns="0" rIns="0">
              <a:spAutoFit/>
            </a:bodyPr>
            <a:lstStyle/>
            <a:p>
              <a:pPr>
                <a:lnSpc>
                  <a:spcPts val="3514"/>
                </a:lnSpc>
              </a:pPr>
              <a:r>
                <a:rPr lang="en-US" sz="2703" spc="-40">
                  <a:solidFill>
                    <a:srgbClr val="1A1B18"/>
                  </a:solidFill>
                  <a:latin typeface="Overpass Light Bold"/>
                </a:rPr>
                <a:t>Pameran Foto</a:t>
              </a:r>
              <a:r>
                <a:rPr lang="en-US" sz="2703" spc="-40">
                  <a:solidFill>
                    <a:srgbClr val="1A1B18"/>
                  </a:solidFill>
                  <a:latin typeface="Overpass Light Bold"/>
                </a:rPr>
                <a:t>.</a:t>
              </a:r>
            </a:p>
          </p:txBody>
        </p:sp>
        <p:sp>
          <p:nvSpPr>
            <p:cNvPr name="TextBox 11" id="11"/>
            <p:cNvSpPr txBox="true"/>
            <p:nvPr/>
          </p:nvSpPr>
          <p:spPr>
            <a:xfrm rot="0">
              <a:off x="0" y="969853"/>
              <a:ext cx="4756701" cy="2004259"/>
            </a:xfrm>
            <a:prstGeom prst="rect">
              <a:avLst/>
            </a:prstGeom>
          </p:spPr>
          <p:txBody>
            <a:bodyPr anchor="t" rtlCol="false" tIns="0" lIns="0" bIns="0" rIns="0">
              <a:spAutoFit/>
            </a:bodyPr>
            <a:lstStyle/>
            <a:p>
              <a:pPr>
                <a:lnSpc>
                  <a:spcPts val="2984"/>
                </a:lnSpc>
              </a:pPr>
              <a:r>
                <a:rPr lang="en-US" sz="2131">
                  <a:solidFill>
                    <a:srgbClr val="1A1B18"/>
                  </a:solidFill>
                  <a:latin typeface="Overpass Light"/>
                </a:rPr>
                <a:t>Menampilkan koleksi foto-foto artistik atau dokumenter untuk memamerkan karya fotografi.</a:t>
              </a:r>
            </a:p>
          </p:txBody>
        </p:sp>
      </p:grpSp>
      <p:sp>
        <p:nvSpPr>
          <p:cNvPr name="Freeform 12" id="12"/>
          <p:cNvSpPr/>
          <p:nvPr/>
        </p:nvSpPr>
        <p:spPr>
          <a:xfrm flipH="false" flipV="false" rot="0">
            <a:off x="5960351" y="6243629"/>
            <a:ext cx="420642" cy="382784"/>
          </a:xfrm>
          <a:custGeom>
            <a:avLst/>
            <a:gdLst/>
            <a:ahLst/>
            <a:cxnLst/>
            <a:rect r="r" b="b" t="t" l="l"/>
            <a:pathLst>
              <a:path h="382784" w="420642">
                <a:moveTo>
                  <a:pt x="0" y="0"/>
                </a:moveTo>
                <a:lnTo>
                  <a:pt x="420642" y="0"/>
                </a:lnTo>
                <a:lnTo>
                  <a:pt x="420642" y="382784"/>
                </a:lnTo>
                <a:lnTo>
                  <a:pt x="0" y="382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6380993" y="6084829"/>
            <a:ext cx="3567526" cy="2805775"/>
            <a:chOff x="0" y="0"/>
            <a:chExt cx="4756701" cy="3741034"/>
          </a:xfrm>
        </p:grpSpPr>
        <p:sp>
          <p:nvSpPr>
            <p:cNvPr name="TextBox 14" id="14"/>
            <p:cNvSpPr txBox="true"/>
            <p:nvPr/>
          </p:nvSpPr>
          <p:spPr>
            <a:xfrm rot="0">
              <a:off x="0" y="-85725"/>
              <a:ext cx="4756701" cy="624400"/>
            </a:xfrm>
            <a:prstGeom prst="rect">
              <a:avLst/>
            </a:prstGeom>
          </p:spPr>
          <p:txBody>
            <a:bodyPr anchor="t" rtlCol="false" tIns="0" lIns="0" bIns="0" rIns="0">
              <a:spAutoFit/>
            </a:bodyPr>
            <a:lstStyle/>
            <a:p>
              <a:pPr>
                <a:lnSpc>
                  <a:spcPts val="3494"/>
                </a:lnSpc>
              </a:pPr>
              <a:r>
                <a:rPr lang="en-US" sz="2688" spc="-40">
                  <a:solidFill>
                    <a:srgbClr val="1A1B18"/>
                  </a:solidFill>
                  <a:latin typeface="Overpass Light Bold"/>
                </a:rPr>
                <a:t>Meningkatkan interaksi</a:t>
              </a:r>
              <a:r>
                <a:rPr lang="en-US" sz="2688" spc="-40">
                  <a:solidFill>
                    <a:srgbClr val="1A1B18"/>
                  </a:solidFill>
                  <a:latin typeface="Overpass Light Bold"/>
                </a:rPr>
                <a:t>.</a:t>
              </a:r>
            </a:p>
          </p:txBody>
        </p:sp>
        <p:sp>
          <p:nvSpPr>
            <p:cNvPr name="TextBox 15" id="15"/>
            <p:cNvSpPr txBox="true"/>
            <p:nvPr/>
          </p:nvSpPr>
          <p:spPr>
            <a:xfrm rot="0">
              <a:off x="0" y="1095959"/>
              <a:ext cx="4756701" cy="2619438"/>
            </a:xfrm>
            <a:prstGeom prst="rect">
              <a:avLst/>
            </a:prstGeom>
          </p:spPr>
          <p:txBody>
            <a:bodyPr anchor="t" rtlCol="false" tIns="0" lIns="0" bIns="0" rIns="0">
              <a:spAutoFit/>
            </a:bodyPr>
            <a:lstStyle/>
            <a:p>
              <a:pPr>
                <a:lnSpc>
                  <a:spcPts val="2564"/>
                </a:lnSpc>
              </a:pPr>
              <a:r>
                <a:rPr lang="en-US" sz="1831">
                  <a:solidFill>
                    <a:srgbClr val="1A1B18"/>
                  </a:solidFill>
                  <a:latin typeface="Overpass Light"/>
                </a:rPr>
                <a:t>Platform ini ingin mendorong interaksi antara pengguna dengan menyediakan fitur seperti like dan komentar yang memungkinkan mereka terlibat secara aktif dengan konten yang diunggah</a:t>
              </a:r>
            </a:p>
          </p:txBody>
        </p:sp>
      </p:grpSp>
      <p:sp>
        <p:nvSpPr>
          <p:cNvPr name="Freeform 16" id="16"/>
          <p:cNvSpPr/>
          <p:nvPr/>
        </p:nvSpPr>
        <p:spPr>
          <a:xfrm flipH="false" flipV="false" rot="0">
            <a:off x="11102324" y="6208453"/>
            <a:ext cx="420642" cy="382784"/>
          </a:xfrm>
          <a:custGeom>
            <a:avLst/>
            <a:gdLst/>
            <a:ahLst/>
            <a:cxnLst/>
            <a:rect r="r" b="b" t="t" l="l"/>
            <a:pathLst>
              <a:path h="382784" w="420642">
                <a:moveTo>
                  <a:pt x="0" y="0"/>
                </a:moveTo>
                <a:lnTo>
                  <a:pt x="420642" y="0"/>
                </a:lnTo>
                <a:lnTo>
                  <a:pt x="420642" y="382784"/>
                </a:lnTo>
                <a:lnTo>
                  <a:pt x="0" y="382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7" id="17"/>
          <p:cNvGrpSpPr/>
          <p:nvPr/>
        </p:nvGrpSpPr>
        <p:grpSpPr>
          <a:xfrm rot="0">
            <a:off x="11684891" y="6084829"/>
            <a:ext cx="3567526" cy="2054658"/>
            <a:chOff x="0" y="0"/>
            <a:chExt cx="4756701" cy="2739544"/>
          </a:xfrm>
        </p:grpSpPr>
        <p:sp>
          <p:nvSpPr>
            <p:cNvPr name="TextBox 18" id="18"/>
            <p:cNvSpPr txBox="true"/>
            <p:nvPr/>
          </p:nvSpPr>
          <p:spPr>
            <a:xfrm rot="0">
              <a:off x="0" y="-85725"/>
              <a:ext cx="4756701" cy="613139"/>
            </a:xfrm>
            <a:prstGeom prst="rect">
              <a:avLst/>
            </a:prstGeom>
          </p:spPr>
          <p:txBody>
            <a:bodyPr anchor="t" rtlCol="false" tIns="0" lIns="0" bIns="0" rIns="0">
              <a:spAutoFit/>
            </a:bodyPr>
            <a:lstStyle/>
            <a:p>
              <a:pPr>
                <a:lnSpc>
                  <a:spcPts val="3384"/>
                </a:lnSpc>
              </a:pPr>
              <a:r>
                <a:rPr lang="en-US" sz="2603" spc="-39">
                  <a:solidFill>
                    <a:srgbClr val="1A1B18"/>
                  </a:solidFill>
                  <a:latin typeface="Overpass Light Bold"/>
                </a:rPr>
                <a:t>Pendidikan dan Inspirasi</a:t>
              </a:r>
            </a:p>
          </p:txBody>
        </p:sp>
        <p:sp>
          <p:nvSpPr>
            <p:cNvPr name="TextBox 19" id="19"/>
            <p:cNvSpPr txBox="true"/>
            <p:nvPr/>
          </p:nvSpPr>
          <p:spPr>
            <a:xfrm rot="0">
              <a:off x="0" y="959717"/>
              <a:ext cx="4756701" cy="1754190"/>
            </a:xfrm>
            <a:prstGeom prst="rect">
              <a:avLst/>
            </a:prstGeom>
          </p:spPr>
          <p:txBody>
            <a:bodyPr anchor="t" rtlCol="false" tIns="0" lIns="0" bIns="0" rIns="0">
              <a:spAutoFit/>
            </a:bodyPr>
            <a:lstStyle/>
            <a:p>
              <a:pPr>
                <a:lnSpc>
                  <a:spcPts val="2564"/>
                </a:lnSpc>
              </a:pPr>
              <a:r>
                <a:rPr lang="en-US" sz="1831">
                  <a:solidFill>
                    <a:srgbClr val="1A1B18"/>
                  </a:solidFill>
                  <a:latin typeface="Overpass Light"/>
                </a:rPr>
                <a:t>Memberikan edukasi dan inspirasi tentang seni fotografi kepada pengunjung yang ingin belajar atau mendapatkan ide.</a:t>
              </a:r>
              <a:r>
                <a:rPr lang="en-US" sz="1831">
                  <a:solidFill>
                    <a:srgbClr val="1A1B18"/>
                  </a:solidFill>
                  <a:latin typeface="Overpass Light"/>
                </a:rPr>
                <a:t>.</a:t>
              </a:r>
            </a:p>
          </p:txBody>
        </p:sp>
      </p:grpSp>
      <p:grpSp>
        <p:nvGrpSpPr>
          <p:cNvPr name="Group 20" id="20"/>
          <p:cNvGrpSpPr/>
          <p:nvPr/>
        </p:nvGrpSpPr>
        <p:grpSpPr>
          <a:xfrm rot="5400000">
            <a:off x="16672463" y="8671463"/>
            <a:ext cx="955485" cy="218188"/>
            <a:chOff x="0" y="0"/>
            <a:chExt cx="1273980" cy="290918"/>
          </a:xfrm>
        </p:grpSpPr>
        <p:grpSp>
          <p:nvGrpSpPr>
            <p:cNvPr name="Group 21" id="21"/>
            <p:cNvGrpSpPr>
              <a:grpSpLocks noChangeAspect="true"/>
            </p:cNvGrpSpPr>
            <p:nvPr/>
          </p:nvGrpSpPr>
          <p:grpSpPr>
            <a:xfrm rot="0">
              <a:off x="983062" y="0"/>
              <a:ext cx="290918" cy="290918"/>
              <a:chOff x="0" y="0"/>
              <a:chExt cx="1708150" cy="1708150"/>
            </a:xfrm>
          </p:grpSpPr>
          <p:sp>
            <p:nvSpPr>
              <p:cNvPr name="Freeform 22" id="22"/>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23" id="23"/>
            <p:cNvGrpSpPr>
              <a:grpSpLocks noChangeAspect="true"/>
            </p:cNvGrpSpPr>
            <p:nvPr/>
          </p:nvGrpSpPr>
          <p:grpSpPr>
            <a:xfrm rot="0">
              <a:off x="489944" y="0"/>
              <a:ext cx="290918" cy="290918"/>
              <a:chOff x="0" y="0"/>
              <a:chExt cx="1708150" cy="1708150"/>
            </a:xfrm>
          </p:grpSpPr>
          <p:sp>
            <p:nvSpPr>
              <p:cNvPr name="Freeform 24" id="24"/>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25" id="25"/>
            <p:cNvGrpSpPr/>
            <p:nvPr/>
          </p:nvGrpSpPr>
          <p:grpSpPr>
            <a:xfrm rot="0">
              <a:off x="0" y="1587"/>
              <a:ext cx="287744" cy="287744"/>
              <a:chOff x="0" y="0"/>
              <a:chExt cx="6350000" cy="6350000"/>
            </a:xfrm>
          </p:grpSpPr>
          <p:sp>
            <p:nvSpPr>
              <p:cNvPr name="Freeform 26" id="2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AutoShape 2" id="2"/>
          <p:cNvSpPr/>
          <p:nvPr/>
        </p:nvSpPr>
        <p:spPr>
          <a:xfrm rot="0">
            <a:off x="2137300" y="1028700"/>
            <a:ext cx="28575" cy="8229600"/>
          </a:xfrm>
          <a:prstGeom prst="rect">
            <a:avLst/>
          </a:prstGeom>
          <a:solidFill>
            <a:srgbClr val="CDA63C"/>
          </a:solidFill>
        </p:spPr>
      </p:sp>
      <p:grpSp>
        <p:nvGrpSpPr>
          <p:cNvPr name="Group 3" id="3"/>
          <p:cNvGrpSpPr/>
          <p:nvPr/>
        </p:nvGrpSpPr>
        <p:grpSpPr>
          <a:xfrm rot="0">
            <a:off x="16303815" y="1113728"/>
            <a:ext cx="955485" cy="218188"/>
            <a:chOff x="0" y="0"/>
            <a:chExt cx="1273980" cy="290918"/>
          </a:xfrm>
        </p:grpSpPr>
        <p:grpSp>
          <p:nvGrpSpPr>
            <p:cNvPr name="Group 4" id="4"/>
            <p:cNvGrpSpPr>
              <a:grpSpLocks noChangeAspect="true"/>
            </p:cNvGrpSpPr>
            <p:nvPr/>
          </p:nvGrpSpPr>
          <p:grpSpPr>
            <a:xfrm rot="0">
              <a:off x="983062" y="0"/>
              <a:ext cx="290918" cy="290918"/>
              <a:chOff x="0" y="0"/>
              <a:chExt cx="1708150" cy="1708150"/>
            </a:xfrm>
          </p:grpSpPr>
          <p:sp>
            <p:nvSpPr>
              <p:cNvPr name="Freeform 5" id="5"/>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6" id="6"/>
            <p:cNvGrpSpPr>
              <a:grpSpLocks noChangeAspect="true"/>
            </p:cNvGrpSpPr>
            <p:nvPr/>
          </p:nvGrpSpPr>
          <p:grpSpPr>
            <a:xfrm rot="0">
              <a:off x="0" y="0"/>
              <a:ext cx="290918" cy="290918"/>
              <a:chOff x="0" y="0"/>
              <a:chExt cx="1708150" cy="1708150"/>
            </a:xfrm>
          </p:grpSpPr>
          <p:sp>
            <p:nvSpPr>
              <p:cNvPr name="Freeform 7" id="7"/>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8" id="8"/>
            <p:cNvGrpSpPr/>
            <p:nvPr/>
          </p:nvGrpSpPr>
          <p:grpSpPr>
            <a:xfrm rot="0">
              <a:off x="493118" y="1587"/>
              <a:ext cx="287744" cy="287744"/>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pSp>
      <p:sp>
        <p:nvSpPr>
          <p:cNvPr name="Freeform 10" id="10"/>
          <p:cNvSpPr/>
          <p:nvPr/>
        </p:nvSpPr>
        <p:spPr>
          <a:xfrm flipH="false" flipV="false" rot="0">
            <a:off x="8247279" y="505285"/>
            <a:ext cx="7294702" cy="9276429"/>
          </a:xfrm>
          <a:custGeom>
            <a:avLst/>
            <a:gdLst/>
            <a:ahLst/>
            <a:cxnLst/>
            <a:rect r="r" b="b" t="t" l="l"/>
            <a:pathLst>
              <a:path h="9276429" w="7294702">
                <a:moveTo>
                  <a:pt x="0" y="0"/>
                </a:moveTo>
                <a:lnTo>
                  <a:pt x="7294702" y="0"/>
                </a:lnTo>
                <a:lnTo>
                  <a:pt x="7294702" y="9276430"/>
                </a:lnTo>
                <a:lnTo>
                  <a:pt x="0" y="9276430"/>
                </a:lnTo>
                <a:lnTo>
                  <a:pt x="0" y="0"/>
                </a:lnTo>
                <a:close/>
              </a:path>
            </a:pathLst>
          </a:custGeom>
          <a:blipFill>
            <a:blip r:embed="rId2"/>
            <a:stretch>
              <a:fillRect l="0" t="0" r="0" b="0"/>
            </a:stretch>
          </a:blipFill>
        </p:spPr>
      </p:sp>
      <p:sp>
        <p:nvSpPr>
          <p:cNvPr name="TextBox 11" id="11"/>
          <p:cNvSpPr txBox="true"/>
          <p:nvPr/>
        </p:nvSpPr>
        <p:spPr>
          <a:xfrm rot="0">
            <a:off x="3036139" y="1114425"/>
            <a:ext cx="6972332" cy="1357329"/>
          </a:xfrm>
          <a:prstGeom prst="rect">
            <a:avLst/>
          </a:prstGeom>
        </p:spPr>
        <p:txBody>
          <a:bodyPr anchor="t" rtlCol="false" tIns="0" lIns="0" bIns="0" rIns="0">
            <a:spAutoFit/>
          </a:bodyPr>
          <a:lstStyle/>
          <a:p>
            <a:pPr>
              <a:lnSpc>
                <a:spcPts val="10450"/>
              </a:lnSpc>
            </a:pPr>
            <a:r>
              <a:rPr lang="en-US" sz="9500">
                <a:solidFill>
                  <a:srgbClr val="1A1B18"/>
                </a:solidFill>
                <a:latin typeface="Cormorant Garamond Bold"/>
              </a:rPr>
              <a:t>UseCase</a:t>
            </a:r>
          </a:p>
        </p:txBody>
      </p:sp>
      <p:sp>
        <p:nvSpPr>
          <p:cNvPr name="TextBox 12" id="12"/>
          <p:cNvSpPr txBox="true"/>
          <p:nvPr/>
        </p:nvSpPr>
        <p:spPr>
          <a:xfrm rot="-5400000">
            <a:off x="-1056300" y="6944874"/>
            <a:ext cx="4341275" cy="285576"/>
          </a:xfrm>
          <a:prstGeom prst="rect">
            <a:avLst/>
          </a:prstGeom>
        </p:spPr>
        <p:txBody>
          <a:bodyPr anchor="t" rtlCol="false" tIns="0" lIns="0" bIns="0" rIns="0">
            <a:spAutoFit/>
          </a:bodyPr>
          <a:lstStyle/>
          <a:p>
            <a:pPr>
              <a:lnSpc>
                <a:spcPts val="2099"/>
              </a:lnSpc>
              <a:spcBef>
                <a:spcPct val="0"/>
              </a:spcBef>
            </a:pPr>
            <a:r>
              <a:rPr lang="en-US" sz="1499" spc="44">
                <a:solidFill>
                  <a:srgbClr val="1A1B18"/>
                </a:solidFill>
                <a:latin typeface="Overpass Light"/>
              </a:rPr>
              <a:t>DADAN JATNIKA</a:t>
            </a:r>
          </a:p>
        </p:txBody>
      </p:sp>
      <p:sp>
        <p:nvSpPr>
          <p:cNvPr name="TextBox 13" id="13"/>
          <p:cNvSpPr txBox="true"/>
          <p:nvPr/>
        </p:nvSpPr>
        <p:spPr>
          <a:xfrm rot="0">
            <a:off x="784198" y="1039146"/>
            <a:ext cx="717430" cy="398150"/>
          </a:xfrm>
          <a:prstGeom prst="rect">
            <a:avLst/>
          </a:prstGeom>
        </p:spPr>
        <p:txBody>
          <a:bodyPr anchor="t" rtlCol="false" tIns="0" lIns="0" bIns="0" rIns="0">
            <a:spAutoFit/>
          </a:bodyPr>
          <a:lstStyle/>
          <a:p>
            <a:pPr>
              <a:lnSpc>
                <a:spcPts val="3080"/>
              </a:lnSpc>
            </a:pPr>
            <a:r>
              <a:rPr lang="en-US" sz="2800">
                <a:solidFill>
                  <a:srgbClr val="1A1B18"/>
                </a:solidFill>
                <a:latin typeface="Cormorant Garamond Bold"/>
              </a:rPr>
              <a:t>RT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AutoShape 2" id="2"/>
          <p:cNvSpPr/>
          <p:nvPr/>
        </p:nvSpPr>
        <p:spPr>
          <a:xfrm rot="0">
            <a:off x="2137300" y="1028700"/>
            <a:ext cx="28575" cy="8229600"/>
          </a:xfrm>
          <a:prstGeom prst="rect">
            <a:avLst/>
          </a:prstGeom>
          <a:solidFill>
            <a:srgbClr val="CDA63C"/>
          </a:solidFill>
        </p:spPr>
      </p:sp>
      <p:grpSp>
        <p:nvGrpSpPr>
          <p:cNvPr name="Group 3" id="3"/>
          <p:cNvGrpSpPr/>
          <p:nvPr/>
        </p:nvGrpSpPr>
        <p:grpSpPr>
          <a:xfrm rot="0">
            <a:off x="16303815" y="1113728"/>
            <a:ext cx="955485" cy="218188"/>
            <a:chOff x="0" y="0"/>
            <a:chExt cx="1273980" cy="290918"/>
          </a:xfrm>
        </p:grpSpPr>
        <p:grpSp>
          <p:nvGrpSpPr>
            <p:cNvPr name="Group 4" id="4"/>
            <p:cNvGrpSpPr>
              <a:grpSpLocks noChangeAspect="true"/>
            </p:cNvGrpSpPr>
            <p:nvPr/>
          </p:nvGrpSpPr>
          <p:grpSpPr>
            <a:xfrm rot="0">
              <a:off x="983062" y="0"/>
              <a:ext cx="290918" cy="290918"/>
              <a:chOff x="0" y="0"/>
              <a:chExt cx="1708150" cy="1708150"/>
            </a:xfrm>
          </p:grpSpPr>
          <p:sp>
            <p:nvSpPr>
              <p:cNvPr name="Freeform 5" id="5"/>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6" id="6"/>
            <p:cNvGrpSpPr>
              <a:grpSpLocks noChangeAspect="true"/>
            </p:cNvGrpSpPr>
            <p:nvPr/>
          </p:nvGrpSpPr>
          <p:grpSpPr>
            <a:xfrm rot="0">
              <a:off x="0" y="0"/>
              <a:ext cx="290918" cy="290918"/>
              <a:chOff x="0" y="0"/>
              <a:chExt cx="1708150" cy="1708150"/>
            </a:xfrm>
          </p:grpSpPr>
          <p:sp>
            <p:nvSpPr>
              <p:cNvPr name="Freeform 7" id="7"/>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8" id="8"/>
            <p:cNvGrpSpPr/>
            <p:nvPr/>
          </p:nvGrpSpPr>
          <p:grpSpPr>
            <a:xfrm rot="0">
              <a:off x="493118" y="1587"/>
              <a:ext cx="287744" cy="287744"/>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pSp>
      <p:sp>
        <p:nvSpPr>
          <p:cNvPr name="Freeform 10" id="10"/>
          <p:cNvSpPr/>
          <p:nvPr/>
        </p:nvSpPr>
        <p:spPr>
          <a:xfrm flipH="false" flipV="false" rot="0">
            <a:off x="5017517" y="349924"/>
            <a:ext cx="10441622" cy="9587152"/>
          </a:xfrm>
          <a:custGeom>
            <a:avLst/>
            <a:gdLst/>
            <a:ahLst/>
            <a:cxnLst/>
            <a:rect r="r" b="b" t="t" l="l"/>
            <a:pathLst>
              <a:path h="9587152" w="10441622">
                <a:moveTo>
                  <a:pt x="0" y="0"/>
                </a:moveTo>
                <a:lnTo>
                  <a:pt x="10441622" y="0"/>
                </a:lnTo>
                <a:lnTo>
                  <a:pt x="10441622" y="9587152"/>
                </a:lnTo>
                <a:lnTo>
                  <a:pt x="0" y="9587152"/>
                </a:lnTo>
                <a:lnTo>
                  <a:pt x="0" y="0"/>
                </a:lnTo>
                <a:close/>
              </a:path>
            </a:pathLst>
          </a:custGeom>
          <a:blipFill>
            <a:blip r:embed="rId2"/>
            <a:stretch>
              <a:fillRect l="0" t="0" r="0" b="0"/>
            </a:stretch>
          </a:blipFill>
        </p:spPr>
      </p:sp>
      <p:sp>
        <p:nvSpPr>
          <p:cNvPr name="TextBox 11" id="11"/>
          <p:cNvSpPr txBox="true"/>
          <p:nvPr/>
        </p:nvSpPr>
        <p:spPr>
          <a:xfrm rot="0">
            <a:off x="2165875" y="776048"/>
            <a:ext cx="6107861" cy="1187936"/>
          </a:xfrm>
          <a:prstGeom prst="rect">
            <a:avLst/>
          </a:prstGeom>
        </p:spPr>
        <p:txBody>
          <a:bodyPr anchor="t" rtlCol="false" tIns="0" lIns="0" bIns="0" rIns="0">
            <a:spAutoFit/>
          </a:bodyPr>
          <a:lstStyle/>
          <a:p>
            <a:pPr>
              <a:lnSpc>
                <a:spcPts val="9154"/>
              </a:lnSpc>
            </a:pPr>
            <a:r>
              <a:rPr lang="en-US" sz="8322">
                <a:solidFill>
                  <a:srgbClr val="1A1B18"/>
                </a:solidFill>
                <a:latin typeface="Cormorant Garamond Bold"/>
              </a:rPr>
              <a:t>ERD</a:t>
            </a:r>
          </a:p>
        </p:txBody>
      </p:sp>
      <p:sp>
        <p:nvSpPr>
          <p:cNvPr name="TextBox 12" id="12"/>
          <p:cNvSpPr txBox="true"/>
          <p:nvPr/>
        </p:nvSpPr>
        <p:spPr>
          <a:xfrm rot="-5400000">
            <a:off x="-1056300" y="6944874"/>
            <a:ext cx="4341275" cy="285576"/>
          </a:xfrm>
          <a:prstGeom prst="rect">
            <a:avLst/>
          </a:prstGeom>
        </p:spPr>
        <p:txBody>
          <a:bodyPr anchor="t" rtlCol="false" tIns="0" lIns="0" bIns="0" rIns="0">
            <a:spAutoFit/>
          </a:bodyPr>
          <a:lstStyle/>
          <a:p>
            <a:pPr>
              <a:lnSpc>
                <a:spcPts val="2099"/>
              </a:lnSpc>
              <a:spcBef>
                <a:spcPct val="0"/>
              </a:spcBef>
            </a:pPr>
            <a:r>
              <a:rPr lang="en-US" sz="1499" spc="44">
                <a:solidFill>
                  <a:srgbClr val="1A1B18"/>
                </a:solidFill>
                <a:latin typeface="Overpass Light"/>
              </a:rPr>
              <a:t>DADAN JATNIKA</a:t>
            </a:r>
          </a:p>
        </p:txBody>
      </p:sp>
      <p:sp>
        <p:nvSpPr>
          <p:cNvPr name="TextBox 13" id="13"/>
          <p:cNvSpPr txBox="true"/>
          <p:nvPr/>
        </p:nvSpPr>
        <p:spPr>
          <a:xfrm rot="0">
            <a:off x="784198" y="1039146"/>
            <a:ext cx="717430" cy="398150"/>
          </a:xfrm>
          <a:prstGeom prst="rect">
            <a:avLst/>
          </a:prstGeom>
        </p:spPr>
        <p:txBody>
          <a:bodyPr anchor="t" rtlCol="false" tIns="0" lIns="0" bIns="0" rIns="0">
            <a:spAutoFit/>
          </a:bodyPr>
          <a:lstStyle/>
          <a:p>
            <a:pPr>
              <a:lnSpc>
                <a:spcPts val="3080"/>
              </a:lnSpc>
            </a:pPr>
            <a:r>
              <a:rPr lang="en-US" sz="2800">
                <a:solidFill>
                  <a:srgbClr val="1A1B18"/>
                </a:solidFill>
                <a:latin typeface="Cormorant Garamond Bold"/>
              </a:rPr>
              <a:t>RT</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AFAFA"/>
        </a:solidFill>
      </p:bgPr>
    </p:bg>
    <p:spTree>
      <p:nvGrpSpPr>
        <p:cNvPr id="1" name=""/>
        <p:cNvGrpSpPr/>
        <p:nvPr/>
      </p:nvGrpSpPr>
      <p:grpSpPr>
        <a:xfrm>
          <a:off x="0" y="0"/>
          <a:ext cx="0" cy="0"/>
          <a:chOff x="0" y="0"/>
          <a:chExt cx="0" cy="0"/>
        </a:xfrm>
      </p:grpSpPr>
      <p:grpSp>
        <p:nvGrpSpPr>
          <p:cNvPr name="Group 2" id="2"/>
          <p:cNvGrpSpPr/>
          <p:nvPr/>
        </p:nvGrpSpPr>
        <p:grpSpPr>
          <a:xfrm rot="0">
            <a:off x="742950" y="1028700"/>
            <a:ext cx="1007226" cy="1007226"/>
            <a:chOff x="0" y="0"/>
            <a:chExt cx="1342968" cy="1342968"/>
          </a:xfrm>
        </p:grpSpPr>
        <p:grpSp>
          <p:nvGrpSpPr>
            <p:cNvPr name="Group 3" id="3"/>
            <p:cNvGrpSpPr/>
            <p:nvPr/>
          </p:nvGrpSpPr>
          <p:grpSpPr>
            <a:xfrm rot="0">
              <a:off x="0" y="0"/>
              <a:ext cx="1342968" cy="1342968"/>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sp>
          <p:nvSpPr>
            <p:cNvPr name="TextBox 5" id="5"/>
            <p:cNvSpPr txBox="true"/>
            <p:nvPr/>
          </p:nvSpPr>
          <p:spPr>
            <a:xfrm rot="0">
              <a:off x="186956" y="387318"/>
              <a:ext cx="969055" cy="590469"/>
            </a:xfrm>
            <a:prstGeom prst="rect">
              <a:avLst/>
            </a:prstGeom>
          </p:spPr>
          <p:txBody>
            <a:bodyPr anchor="t" rtlCol="false" tIns="0" lIns="0" bIns="0" rIns="0">
              <a:spAutoFit/>
            </a:bodyPr>
            <a:lstStyle/>
            <a:p>
              <a:pPr algn="ctr">
                <a:lnSpc>
                  <a:spcPts val="3300"/>
                </a:lnSpc>
              </a:pPr>
              <a:r>
                <a:rPr lang="en-US" sz="3000">
                  <a:solidFill>
                    <a:srgbClr val="FAFAFA"/>
                  </a:solidFill>
                  <a:latin typeface="Cormorant Garamond Bold"/>
                </a:rPr>
                <a:t>XII</a:t>
              </a:r>
            </a:p>
          </p:txBody>
        </p:sp>
      </p:grpSp>
      <p:grpSp>
        <p:nvGrpSpPr>
          <p:cNvPr name="Group 6" id="6"/>
          <p:cNvGrpSpPr/>
          <p:nvPr/>
        </p:nvGrpSpPr>
        <p:grpSpPr>
          <a:xfrm rot="5400000">
            <a:off x="768820" y="8671463"/>
            <a:ext cx="955485" cy="218188"/>
            <a:chOff x="0" y="0"/>
            <a:chExt cx="1273980" cy="290918"/>
          </a:xfrm>
        </p:grpSpPr>
        <p:grpSp>
          <p:nvGrpSpPr>
            <p:cNvPr name="Group 7" id="7"/>
            <p:cNvGrpSpPr>
              <a:grpSpLocks noChangeAspect="true"/>
            </p:cNvGrpSpPr>
            <p:nvPr/>
          </p:nvGrpSpPr>
          <p:grpSpPr>
            <a:xfrm rot="0">
              <a:off x="983062" y="0"/>
              <a:ext cx="290918" cy="290918"/>
              <a:chOff x="0" y="0"/>
              <a:chExt cx="1708150" cy="1708150"/>
            </a:xfrm>
          </p:grpSpPr>
          <p:sp>
            <p:nvSpPr>
              <p:cNvPr name="Freeform 8" id="8"/>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9" id="9"/>
            <p:cNvGrpSpPr>
              <a:grpSpLocks noChangeAspect="true"/>
            </p:cNvGrpSpPr>
            <p:nvPr/>
          </p:nvGrpSpPr>
          <p:grpSpPr>
            <a:xfrm rot="0">
              <a:off x="489944" y="0"/>
              <a:ext cx="290918" cy="290918"/>
              <a:chOff x="0" y="0"/>
              <a:chExt cx="1708150" cy="1708150"/>
            </a:xfrm>
          </p:grpSpPr>
          <p:sp>
            <p:nvSpPr>
              <p:cNvPr name="Freeform 10" id="10"/>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1" id="11"/>
            <p:cNvGrpSpPr/>
            <p:nvPr/>
          </p:nvGrpSpPr>
          <p:grpSpPr>
            <a:xfrm rot="0">
              <a:off x="0" y="1587"/>
              <a:ext cx="287744" cy="287744"/>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pSp>
      <p:grpSp>
        <p:nvGrpSpPr>
          <p:cNvPr name="Group 13" id="13"/>
          <p:cNvGrpSpPr/>
          <p:nvPr/>
        </p:nvGrpSpPr>
        <p:grpSpPr>
          <a:xfrm rot="0">
            <a:off x="5396865" y="454715"/>
            <a:ext cx="7845214" cy="9002586"/>
            <a:chOff x="0" y="0"/>
            <a:chExt cx="10460286" cy="12003448"/>
          </a:xfrm>
        </p:grpSpPr>
        <p:sp>
          <p:nvSpPr>
            <p:cNvPr name="AutoShape 14" id="14"/>
            <p:cNvSpPr/>
            <p:nvPr/>
          </p:nvSpPr>
          <p:spPr>
            <a:xfrm rot="0">
              <a:off x="0" y="3237596"/>
              <a:ext cx="10460286" cy="40870"/>
            </a:xfrm>
            <a:prstGeom prst="rect">
              <a:avLst/>
            </a:prstGeom>
            <a:solidFill>
              <a:srgbClr val="CDA63C"/>
            </a:solidFill>
          </p:spPr>
        </p:sp>
        <p:sp>
          <p:nvSpPr>
            <p:cNvPr name="TextBox 15" id="15"/>
            <p:cNvSpPr txBox="true"/>
            <p:nvPr/>
          </p:nvSpPr>
          <p:spPr>
            <a:xfrm rot="0">
              <a:off x="0" y="87248"/>
              <a:ext cx="10460286" cy="2685439"/>
            </a:xfrm>
            <a:prstGeom prst="rect">
              <a:avLst/>
            </a:prstGeom>
          </p:spPr>
          <p:txBody>
            <a:bodyPr anchor="t" rtlCol="false" tIns="0" lIns="0" bIns="0" rIns="0">
              <a:spAutoFit/>
            </a:bodyPr>
            <a:lstStyle/>
            <a:p>
              <a:pPr>
                <a:lnSpc>
                  <a:spcPts val="7835"/>
                </a:lnSpc>
              </a:pPr>
              <a:r>
                <a:rPr lang="en-US" sz="7123">
                  <a:solidFill>
                    <a:srgbClr val="1A1B18"/>
                  </a:solidFill>
                  <a:latin typeface="Cormorant Garamond Bold"/>
                </a:rPr>
                <a:t>Kesimpulan Dari Web Yang Saya Buat</a:t>
              </a:r>
            </a:p>
          </p:txBody>
        </p:sp>
        <p:sp>
          <p:nvSpPr>
            <p:cNvPr name="TextBox 16" id="16"/>
            <p:cNvSpPr txBox="true"/>
            <p:nvPr/>
          </p:nvSpPr>
          <p:spPr>
            <a:xfrm rot="0">
              <a:off x="0" y="3729402"/>
              <a:ext cx="10460286" cy="8248396"/>
            </a:xfrm>
            <a:prstGeom prst="rect">
              <a:avLst/>
            </a:prstGeom>
          </p:spPr>
          <p:txBody>
            <a:bodyPr anchor="t" rtlCol="false" tIns="0" lIns="0" bIns="0" rIns="0">
              <a:spAutoFit/>
            </a:bodyPr>
            <a:lstStyle/>
            <a:p>
              <a:pPr>
                <a:lnSpc>
                  <a:spcPts val="3787"/>
                </a:lnSpc>
              </a:pPr>
              <a:r>
                <a:rPr lang="en-US" sz="3029" spc="-45">
                  <a:solidFill>
                    <a:srgbClr val="1A1B18"/>
                  </a:solidFill>
                  <a:latin typeface="Cormorant Garamond Bold"/>
                </a:rPr>
                <a:t>alam kesimpulan, kami berharap bahwa Anda menikmati menjelajahi koleksi foto yang kami tampilkan di website kami. Kami bangga menyajikan beragam gambar yang menarik dan berkualitas tinggi.</a:t>
              </a:r>
            </a:p>
            <a:p>
              <a:pPr>
                <a:lnSpc>
                  <a:spcPts val="3787"/>
                </a:lnSpc>
              </a:pPr>
              <a:r>
                <a:rPr lang="en-US" sz="3029" spc="-45">
                  <a:solidFill>
                    <a:srgbClr val="1A1B18"/>
                  </a:solidFill>
                  <a:latin typeface="Cormorant Garamond Bold"/>
                </a:rPr>
                <a:t>Namun, saya juga mengakui bahwa masih ada kekurangan dalam pengalaman pengguna kami. Salah satunya adalah ketidakmampuan untuk melakukan pengeditan langsung di halaman admin karena tidak terdeteksi secara langsung di halaman pengguna. saya sedang bekerja keras untuk memperbaiki masalah ini agar pengguna dapat dengan mudah mengakses fitur pengeditan yang diperlukan.</a:t>
              </a:r>
            </a:p>
          </p:txBody>
        </p:sp>
      </p:grpSp>
      <p:sp>
        <p:nvSpPr>
          <p:cNvPr name="TextBox 17" id="17"/>
          <p:cNvSpPr txBox="true"/>
          <p:nvPr/>
        </p:nvSpPr>
        <p:spPr>
          <a:xfrm rot="0">
            <a:off x="840223" y="4984583"/>
            <a:ext cx="812680" cy="398150"/>
          </a:xfrm>
          <a:prstGeom prst="rect">
            <a:avLst/>
          </a:prstGeom>
        </p:spPr>
        <p:txBody>
          <a:bodyPr anchor="t" rtlCol="false" tIns="0" lIns="0" bIns="0" rIns="0">
            <a:spAutoFit/>
          </a:bodyPr>
          <a:lstStyle/>
          <a:p>
            <a:pPr algn="ctr">
              <a:lnSpc>
                <a:spcPts val="3080"/>
              </a:lnSpc>
            </a:pPr>
            <a:r>
              <a:rPr lang="en-US" sz="2800">
                <a:solidFill>
                  <a:srgbClr val="1A1B18"/>
                </a:solidFill>
                <a:latin typeface="Cormorant Garamond Bold"/>
              </a:rPr>
              <a:t>RT</a:t>
            </a:r>
          </a:p>
        </p:txBody>
      </p:sp>
      <p:grpSp>
        <p:nvGrpSpPr>
          <p:cNvPr name="Group 18" id="18"/>
          <p:cNvGrpSpPr/>
          <p:nvPr/>
        </p:nvGrpSpPr>
        <p:grpSpPr>
          <a:xfrm rot="0">
            <a:off x="5396865" y="5064442"/>
            <a:ext cx="184785" cy="184785"/>
            <a:chOff x="0" y="0"/>
            <a:chExt cx="246380" cy="246380"/>
          </a:xfrm>
        </p:grpSpPr>
        <p:sp>
          <p:nvSpPr>
            <p:cNvPr name="Freeform 19" id="19"/>
            <p:cNvSpPr/>
            <p:nvPr/>
          </p:nvSpPr>
          <p:spPr>
            <a:xfrm flipH="false" flipV="false" rot="0">
              <a:off x="45720" y="49530"/>
              <a:ext cx="147320" cy="153670"/>
            </a:xfrm>
            <a:custGeom>
              <a:avLst/>
              <a:gdLst/>
              <a:ahLst/>
              <a:cxnLst/>
              <a:rect r="r" b="b" t="t" l="l"/>
              <a:pathLst>
                <a:path h="153670" w="147320">
                  <a:moveTo>
                    <a:pt x="147320" y="53340"/>
                  </a:moveTo>
                  <a:cubicBezTo>
                    <a:pt x="144780" y="107950"/>
                    <a:pt x="125730" y="137160"/>
                    <a:pt x="106680" y="146050"/>
                  </a:cubicBezTo>
                  <a:cubicBezTo>
                    <a:pt x="87630" y="153670"/>
                    <a:pt x="52070" y="148590"/>
                    <a:pt x="35560" y="140970"/>
                  </a:cubicBezTo>
                  <a:cubicBezTo>
                    <a:pt x="22860" y="135890"/>
                    <a:pt x="15240" y="128270"/>
                    <a:pt x="10160" y="115570"/>
                  </a:cubicBezTo>
                  <a:cubicBezTo>
                    <a:pt x="2540" y="99060"/>
                    <a:pt x="0" y="62230"/>
                    <a:pt x="5080" y="44450"/>
                  </a:cubicBezTo>
                  <a:cubicBezTo>
                    <a:pt x="8890" y="31750"/>
                    <a:pt x="19050" y="24130"/>
                    <a:pt x="27940" y="16510"/>
                  </a:cubicBezTo>
                  <a:cubicBezTo>
                    <a:pt x="36830" y="8890"/>
                    <a:pt x="48260" y="2540"/>
                    <a:pt x="60960" y="1270"/>
                  </a:cubicBezTo>
                  <a:cubicBezTo>
                    <a:pt x="80010" y="0"/>
                    <a:pt x="128270" y="22860"/>
                    <a:pt x="128270" y="22860"/>
                  </a:cubicBezTo>
                </a:path>
              </a:pathLst>
            </a:custGeom>
            <a:solidFill>
              <a:srgbClr val="E7191F"/>
            </a:solidFill>
            <a:ln cap="sq">
              <a:noFill/>
              <a:prstDash val="solid"/>
              <a:miter/>
            </a:ln>
          </p:spPr>
        </p:sp>
      </p:grpSp>
    </p:spTree>
  </p:cSld>
  <p:clrMapOvr>
    <a:masterClrMapping/>
  </p:clrMapOvr>
</p:sld>
</file>

<file path=ppt/slides/slide7.xml><?xml version="1.0" encoding="utf-8"?>
<p:sld xmlns:p="http://schemas.openxmlformats.org/presentationml/2006/main" xmlns:a="http://schemas.openxmlformats.org/drawingml/2006/main">
  <p:cSld>
    <p:bg>
      <p:bgPr>
        <a:solidFill>
          <a:srgbClr val="EBE7E0"/>
        </a:solidFill>
      </p:bgPr>
    </p:bg>
    <p:spTree>
      <p:nvGrpSpPr>
        <p:cNvPr id="1" name=""/>
        <p:cNvGrpSpPr/>
        <p:nvPr/>
      </p:nvGrpSpPr>
      <p:grpSpPr>
        <a:xfrm>
          <a:off x="0" y="0"/>
          <a:ext cx="0" cy="0"/>
          <a:chOff x="0" y="0"/>
          <a:chExt cx="0" cy="0"/>
        </a:xfrm>
      </p:grpSpPr>
      <p:grpSp>
        <p:nvGrpSpPr>
          <p:cNvPr name="Group 2" id="2"/>
          <p:cNvGrpSpPr/>
          <p:nvPr/>
        </p:nvGrpSpPr>
        <p:grpSpPr>
          <a:xfrm rot="0">
            <a:off x="1028700" y="8833539"/>
            <a:ext cx="16230600" cy="703233"/>
            <a:chOff x="0" y="0"/>
            <a:chExt cx="21640800" cy="937643"/>
          </a:xfrm>
        </p:grpSpPr>
        <p:sp>
          <p:nvSpPr>
            <p:cNvPr name="AutoShape 3" id="3"/>
            <p:cNvSpPr/>
            <p:nvPr/>
          </p:nvSpPr>
          <p:spPr>
            <a:xfrm rot="0">
              <a:off x="0" y="0"/>
              <a:ext cx="21640800" cy="41400"/>
            </a:xfrm>
            <a:prstGeom prst="rect">
              <a:avLst/>
            </a:prstGeom>
            <a:solidFill>
              <a:srgbClr val="CDA63C"/>
            </a:solidFill>
          </p:spPr>
        </p:sp>
        <p:sp>
          <p:nvSpPr>
            <p:cNvPr name="TextBox 4" id="4"/>
            <p:cNvSpPr txBox="true"/>
            <p:nvPr/>
          </p:nvSpPr>
          <p:spPr>
            <a:xfrm rot="0">
              <a:off x="0" y="319814"/>
              <a:ext cx="13063310" cy="617829"/>
            </a:xfrm>
            <a:prstGeom prst="rect">
              <a:avLst/>
            </a:prstGeom>
          </p:spPr>
          <p:txBody>
            <a:bodyPr anchor="t" rtlCol="false" tIns="0" lIns="0" bIns="0" rIns="0">
              <a:spAutoFit/>
            </a:bodyPr>
            <a:lstStyle/>
            <a:p>
              <a:pPr>
                <a:lnSpc>
                  <a:spcPts val="3500"/>
                </a:lnSpc>
                <a:spcBef>
                  <a:spcPct val="0"/>
                </a:spcBef>
              </a:pPr>
              <a:r>
                <a:rPr lang="en-US" sz="2500">
                  <a:solidFill>
                    <a:srgbClr val="1A1B18"/>
                  </a:solidFill>
                  <a:latin typeface="Overpass Light"/>
                </a:rPr>
                <a:t>22 April 2024</a:t>
              </a:r>
            </a:p>
          </p:txBody>
        </p:sp>
        <p:sp>
          <p:nvSpPr>
            <p:cNvPr name="TextBox 5" id="5"/>
            <p:cNvSpPr txBox="true"/>
            <p:nvPr/>
          </p:nvSpPr>
          <p:spPr>
            <a:xfrm rot="0">
              <a:off x="15852433" y="476445"/>
              <a:ext cx="5788367" cy="361718"/>
            </a:xfrm>
            <a:prstGeom prst="rect">
              <a:avLst/>
            </a:prstGeom>
          </p:spPr>
          <p:txBody>
            <a:bodyPr anchor="t" rtlCol="false" tIns="0" lIns="0" bIns="0" rIns="0">
              <a:spAutoFit/>
            </a:bodyPr>
            <a:lstStyle/>
            <a:p>
              <a:pPr algn="r">
                <a:lnSpc>
                  <a:spcPts val="2099"/>
                </a:lnSpc>
                <a:spcBef>
                  <a:spcPct val="0"/>
                </a:spcBef>
              </a:pPr>
              <a:r>
                <a:rPr lang="en-US" sz="1499" spc="44">
                  <a:solidFill>
                    <a:srgbClr val="1A1B18"/>
                  </a:solidFill>
                  <a:latin typeface="Overpass Light"/>
                </a:rPr>
                <a:t>DADAN JATNIKA</a:t>
              </a:r>
            </a:p>
          </p:txBody>
        </p:sp>
      </p:grpSp>
      <p:grpSp>
        <p:nvGrpSpPr>
          <p:cNvPr name="Group 6" id="6"/>
          <p:cNvGrpSpPr/>
          <p:nvPr/>
        </p:nvGrpSpPr>
        <p:grpSpPr>
          <a:xfrm rot="5400000">
            <a:off x="16672463" y="5034406"/>
            <a:ext cx="955485" cy="218188"/>
            <a:chOff x="0" y="0"/>
            <a:chExt cx="1273980" cy="290918"/>
          </a:xfrm>
        </p:grpSpPr>
        <p:grpSp>
          <p:nvGrpSpPr>
            <p:cNvPr name="Group 7" id="7"/>
            <p:cNvGrpSpPr>
              <a:grpSpLocks noChangeAspect="true"/>
            </p:cNvGrpSpPr>
            <p:nvPr/>
          </p:nvGrpSpPr>
          <p:grpSpPr>
            <a:xfrm rot="0">
              <a:off x="983062" y="0"/>
              <a:ext cx="290918" cy="290918"/>
              <a:chOff x="0" y="0"/>
              <a:chExt cx="1708150" cy="1708150"/>
            </a:xfrm>
          </p:grpSpPr>
          <p:sp>
            <p:nvSpPr>
              <p:cNvPr name="Freeform 8" id="8"/>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9" id="9"/>
            <p:cNvGrpSpPr>
              <a:grpSpLocks noChangeAspect="true"/>
            </p:cNvGrpSpPr>
            <p:nvPr/>
          </p:nvGrpSpPr>
          <p:grpSpPr>
            <a:xfrm rot="0">
              <a:off x="489944" y="0"/>
              <a:ext cx="290918" cy="290918"/>
              <a:chOff x="0" y="0"/>
              <a:chExt cx="1708150" cy="1708150"/>
            </a:xfrm>
          </p:grpSpPr>
          <p:sp>
            <p:nvSpPr>
              <p:cNvPr name="Freeform 10" id="10"/>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1" id="11"/>
            <p:cNvGrpSpPr/>
            <p:nvPr/>
          </p:nvGrpSpPr>
          <p:grpSpPr>
            <a:xfrm rot="0">
              <a:off x="0" y="1587"/>
              <a:ext cx="287744" cy="287744"/>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pSp>
      <p:sp>
        <p:nvSpPr>
          <p:cNvPr name="TextBox 13" id="13"/>
          <p:cNvSpPr txBox="true"/>
          <p:nvPr/>
        </p:nvSpPr>
        <p:spPr>
          <a:xfrm rot="0">
            <a:off x="3071945" y="3767602"/>
            <a:ext cx="12144111" cy="2101111"/>
          </a:xfrm>
          <a:prstGeom prst="rect">
            <a:avLst/>
          </a:prstGeom>
        </p:spPr>
        <p:txBody>
          <a:bodyPr anchor="t" rtlCol="false" tIns="0" lIns="0" bIns="0" rIns="0">
            <a:spAutoFit/>
          </a:bodyPr>
          <a:lstStyle/>
          <a:p>
            <a:pPr>
              <a:lnSpc>
                <a:spcPts val="15819"/>
              </a:lnSpc>
            </a:pPr>
            <a:r>
              <a:rPr lang="en-US" sz="15819">
                <a:solidFill>
                  <a:srgbClr val="1A1B18"/>
                </a:solidFill>
                <a:latin typeface="Cormorant Garamond Bold"/>
              </a:rPr>
              <a:t>Terima Kasih.</a:t>
            </a:r>
          </a:p>
        </p:txBody>
      </p:sp>
      <p:grpSp>
        <p:nvGrpSpPr>
          <p:cNvPr name="Group 14" id="14"/>
          <p:cNvGrpSpPr/>
          <p:nvPr/>
        </p:nvGrpSpPr>
        <p:grpSpPr>
          <a:xfrm rot="0">
            <a:off x="1028700" y="1028700"/>
            <a:ext cx="907930" cy="907930"/>
            <a:chOff x="0" y="0"/>
            <a:chExt cx="1210574" cy="1210574"/>
          </a:xfrm>
        </p:grpSpPr>
        <p:grpSp>
          <p:nvGrpSpPr>
            <p:cNvPr name="Group 15" id="15"/>
            <p:cNvGrpSpPr/>
            <p:nvPr/>
          </p:nvGrpSpPr>
          <p:grpSpPr>
            <a:xfrm rot="0">
              <a:off x="0" y="0"/>
              <a:ext cx="1210574" cy="1210574"/>
              <a:chOff x="0" y="0"/>
              <a:chExt cx="6350000" cy="6350000"/>
            </a:xfrm>
          </p:grpSpPr>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sp>
          <p:nvSpPr>
            <p:cNvPr name="TextBox 17" id="17"/>
            <p:cNvSpPr txBox="true"/>
            <p:nvPr/>
          </p:nvSpPr>
          <p:spPr>
            <a:xfrm rot="0">
              <a:off x="241518" y="321121"/>
              <a:ext cx="727537" cy="602940"/>
            </a:xfrm>
            <a:prstGeom prst="rect">
              <a:avLst/>
            </a:prstGeom>
          </p:spPr>
          <p:txBody>
            <a:bodyPr anchor="t" rtlCol="false" tIns="0" lIns="0" bIns="0" rIns="0">
              <a:spAutoFit/>
            </a:bodyPr>
            <a:lstStyle/>
            <a:p>
              <a:pPr algn="ctr">
                <a:lnSpc>
                  <a:spcPts val="3300"/>
                </a:lnSpc>
              </a:pPr>
              <a:r>
                <a:rPr lang="en-US" sz="3000">
                  <a:solidFill>
                    <a:srgbClr val="FAFAFA"/>
                  </a:solidFill>
                  <a:latin typeface="Cormorant Garamond Bold"/>
                </a:rPr>
                <a:t>I</a:t>
              </a:r>
            </a:p>
          </p:txBody>
        </p:sp>
      </p:grpSp>
      <p:sp>
        <p:nvSpPr>
          <p:cNvPr name="TextBox 18" id="18"/>
          <p:cNvSpPr txBox="true"/>
          <p:nvPr/>
        </p:nvSpPr>
        <p:spPr>
          <a:xfrm rot="0">
            <a:off x="16541870" y="1297878"/>
            <a:ext cx="717430" cy="398150"/>
          </a:xfrm>
          <a:prstGeom prst="rect">
            <a:avLst/>
          </a:prstGeom>
        </p:spPr>
        <p:txBody>
          <a:bodyPr anchor="t" rtlCol="false" tIns="0" lIns="0" bIns="0" rIns="0">
            <a:spAutoFit/>
          </a:bodyPr>
          <a:lstStyle/>
          <a:p>
            <a:pPr algn="r">
              <a:lnSpc>
                <a:spcPts val="3080"/>
              </a:lnSpc>
            </a:pPr>
            <a:r>
              <a:rPr lang="en-US" sz="2800">
                <a:solidFill>
                  <a:srgbClr val="1A1B18"/>
                </a:solidFill>
                <a:latin typeface="Cormorant Garamond Bold"/>
              </a:rPr>
              <a:t>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DAGDFAnRRq0</dc:identifier>
  <dcterms:modified xsi:type="dcterms:W3CDTF">2011-08-01T06:04:30Z</dcterms:modified>
  <cp:revision>1</cp:revision>
  <dc:title>Presentasi Rapat Perusahaan Elegan Minimalis Putih, Hitam, dan Beige Samar</dc:title>
</cp:coreProperties>
</file>