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257" r:id="rId3"/>
    <p:sldId id="302" r:id="rId4"/>
    <p:sldId id="320" r:id="rId5"/>
    <p:sldId id="322" r:id="rId6"/>
    <p:sldId id="324" r:id="rId7"/>
    <p:sldId id="327" r:id="rId8"/>
    <p:sldId id="329" r:id="rId9"/>
    <p:sldId id="325" r:id="rId10"/>
    <p:sldId id="330" r:id="rId11"/>
    <p:sldId id="341" r:id="rId12"/>
    <p:sldId id="338" r:id="rId13"/>
    <p:sldId id="258" r:id="rId14"/>
    <p:sldId id="274" r:id="rId15"/>
    <p:sldId id="272" r:id="rId16"/>
    <p:sldId id="300" r:id="rId17"/>
    <p:sldId id="339" r:id="rId18"/>
    <p:sldId id="304" r:id="rId19"/>
    <p:sldId id="273" r:id="rId20"/>
    <p:sldId id="275" r:id="rId21"/>
    <p:sldId id="276" r:id="rId22"/>
    <p:sldId id="284" r:id="rId23"/>
    <p:sldId id="283" r:id="rId24"/>
    <p:sldId id="285" r:id="rId25"/>
    <p:sldId id="286" r:id="rId26"/>
    <p:sldId id="315" r:id="rId27"/>
    <p:sldId id="287" r:id="rId28"/>
    <p:sldId id="271" r:id="rId29"/>
    <p:sldId id="319" r:id="rId30"/>
    <p:sldId id="314" r:id="rId31"/>
    <p:sldId id="289" r:id="rId32"/>
    <p:sldId id="290" r:id="rId33"/>
    <p:sldId id="291" r:id="rId34"/>
    <p:sldId id="277" r:id="rId35"/>
    <p:sldId id="316" r:id="rId36"/>
    <p:sldId id="278" r:id="rId37"/>
    <p:sldId id="301" r:id="rId38"/>
    <p:sldId id="342" r:id="rId39"/>
    <p:sldId id="343" r:id="rId40"/>
    <p:sldId id="259" r:id="rId41"/>
    <p:sldId id="261" r:id="rId42"/>
    <p:sldId id="260"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1" autoAdjust="0"/>
    <p:restoredTop sz="78014" autoAdjust="0"/>
  </p:normalViewPr>
  <p:slideViewPr>
    <p:cSldViewPr snapToGrid="0" snapToObjects="1">
      <p:cViewPr varScale="1">
        <p:scale>
          <a:sx n="52" d="100"/>
          <a:sy n="52" d="100"/>
        </p:scale>
        <p:origin x="-77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66E51-53CA-4F47-A1C8-512F73EAE712}" type="doc">
      <dgm:prSet loTypeId="urn:microsoft.com/office/officeart/2005/8/layout/balance1" loCatId="" qsTypeId="urn:microsoft.com/office/officeart/2005/8/quickstyle/3D4" qsCatId="3D" csTypeId="urn:microsoft.com/office/officeart/2005/8/colors/accent1_2" csCatId="accent1" phldr="1"/>
      <dgm:spPr/>
      <dgm:t>
        <a:bodyPr/>
        <a:lstStyle/>
        <a:p>
          <a:endParaRPr lang="en-US"/>
        </a:p>
      </dgm:t>
    </dgm:pt>
    <dgm:pt modelId="{EF7E6867-1185-0447-83FC-8DFE14BB8B59}">
      <dgm:prSet phldrT="[Text]"/>
      <dgm:spPr/>
      <dgm:t>
        <a:bodyPr/>
        <a:lstStyle/>
        <a:p>
          <a:r>
            <a:rPr lang="en-US" dirty="0" smtClean="0"/>
            <a:t>Generation</a:t>
          </a:r>
          <a:endParaRPr lang="en-US" dirty="0"/>
        </a:p>
      </dgm:t>
    </dgm:pt>
    <dgm:pt modelId="{21E396E0-3E41-AB4E-95B1-A63F55CC385A}" type="parTrans" cxnId="{B56C2B78-AD55-D14C-B77E-0569D89DCB7E}">
      <dgm:prSet/>
      <dgm:spPr/>
      <dgm:t>
        <a:bodyPr/>
        <a:lstStyle/>
        <a:p>
          <a:endParaRPr lang="en-US"/>
        </a:p>
      </dgm:t>
    </dgm:pt>
    <dgm:pt modelId="{347A7E5E-5708-4341-8877-8E2C053988FB}" type="sibTrans" cxnId="{B56C2B78-AD55-D14C-B77E-0569D89DCB7E}">
      <dgm:prSet/>
      <dgm:spPr/>
      <dgm:t>
        <a:bodyPr/>
        <a:lstStyle/>
        <a:p>
          <a:endParaRPr lang="en-US"/>
        </a:p>
      </dgm:t>
    </dgm:pt>
    <dgm:pt modelId="{7FEA2C8F-B202-4E4F-A483-54E8F5528763}">
      <dgm:prSet phldrT="[Text]"/>
      <dgm:spPr/>
      <dgm:t>
        <a:bodyPr/>
        <a:lstStyle/>
        <a:p>
          <a:r>
            <a:rPr lang="en-US" smtClean="0"/>
            <a:t>Solar Generation</a:t>
          </a:r>
          <a:endParaRPr lang="en-US" dirty="0"/>
        </a:p>
      </dgm:t>
    </dgm:pt>
    <dgm:pt modelId="{440D12C0-E733-9642-A00A-A35E302F17D3}" type="parTrans" cxnId="{840BE187-97C9-7A40-A277-7A64324D6141}">
      <dgm:prSet/>
      <dgm:spPr/>
      <dgm:t>
        <a:bodyPr/>
        <a:lstStyle/>
        <a:p>
          <a:endParaRPr lang="en-US"/>
        </a:p>
      </dgm:t>
    </dgm:pt>
    <dgm:pt modelId="{1DF5EF8A-BFBC-A442-ABDA-DA4A0AD9B1C2}" type="sibTrans" cxnId="{840BE187-97C9-7A40-A277-7A64324D6141}">
      <dgm:prSet/>
      <dgm:spPr/>
      <dgm:t>
        <a:bodyPr/>
        <a:lstStyle/>
        <a:p>
          <a:endParaRPr lang="en-US"/>
        </a:p>
      </dgm:t>
    </dgm:pt>
    <dgm:pt modelId="{933C777E-324D-E948-8942-4CA1EDC75161}">
      <dgm:prSet phldrT="[Text]"/>
      <dgm:spPr/>
      <dgm:t>
        <a:bodyPr/>
        <a:lstStyle/>
        <a:p>
          <a:r>
            <a:rPr lang="en-US" dirty="0" smtClean="0"/>
            <a:t>Load</a:t>
          </a:r>
          <a:endParaRPr lang="en-US" dirty="0"/>
        </a:p>
      </dgm:t>
    </dgm:pt>
    <dgm:pt modelId="{5770BCC4-0803-EC46-9F84-8352438A5EB2}" type="parTrans" cxnId="{3019E11F-E0D6-624C-8C57-1D7E72B81CD0}">
      <dgm:prSet/>
      <dgm:spPr/>
      <dgm:t>
        <a:bodyPr/>
        <a:lstStyle/>
        <a:p>
          <a:endParaRPr lang="en-US"/>
        </a:p>
      </dgm:t>
    </dgm:pt>
    <dgm:pt modelId="{095F6CEE-1609-A941-80D9-1BB5079513C8}" type="sibTrans" cxnId="{3019E11F-E0D6-624C-8C57-1D7E72B81CD0}">
      <dgm:prSet/>
      <dgm:spPr/>
      <dgm:t>
        <a:bodyPr/>
        <a:lstStyle/>
        <a:p>
          <a:endParaRPr lang="en-US"/>
        </a:p>
      </dgm:t>
    </dgm:pt>
    <dgm:pt modelId="{31A26D9C-B4BC-3647-99B7-F5756C6A179E}">
      <dgm:prSet phldrT="[Text]"/>
      <dgm:spPr/>
      <dgm:t>
        <a:bodyPr/>
        <a:lstStyle/>
        <a:p>
          <a:r>
            <a:rPr lang="en-US" dirty="0" smtClean="0"/>
            <a:t>HVAC</a:t>
          </a:r>
          <a:endParaRPr lang="en-US" dirty="0"/>
        </a:p>
      </dgm:t>
    </dgm:pt>
    <dgm:pt modelId="{63720893-AE85-B54A-BA21-98A6718FC109}" type="parTrans" cxnId="{2D08FCC4-A071-F141-AB80-4B1A2557933E}">
      <dgm:prSet/>
      <dgm:spPr/>
      <dgm:t>
        <a:bodyPr/>
        <a:lstStyle/>
        <a:p>
          <a:endParaRPr lang="en-US"/>
        </a:p>
      </dgm:t>
    </dgm:pt>
    <dgm:pt modelId="{971802BA-31EC-CA40-BDA4-323F3C362DB9}" type="sibTrans" cxnId="{2D08FCC4-A071-F141-AB80-4B1A2557933E}">
      <dgm:prSet/>
      <dgm:spPr/>
      <dgm:t>
        <a:bodyPr/>
        <a:lstStyle/>
        <a:p>
          <a:endParaRPr lang="en-US"/>
        </a:p>
      </dgm:t>
    </dgm:pt>
    <dgm:pt modelId="{C7C7DFCB-0F1D-424B-BAD7-DCD03D2B39C5}">
      <dgm:prSet phldrT="[Text]"/>
      <dgm:spPr/>
      <dgm:t>
        <a:bodyPr/>
        <a:lstStyle/>
        <a:p>
          <a:r>
            <a:rPr lang="en-US" dirty="0" smtClean="0"/>
            <a:t>Electric Car</a:t>
          </a:r>
          <a:endParaRPr lang="en-US" dirty="0"/>
        </a:p>
      </dgm:t>
    </dgm:pt>
    <dgm:pt modelId="{6AEF4432-BE48-4F4B-855C-2BFC6A73AAD7}" type="parTrans" cxnId="{5BD963A0-1FF2-3E4A-8EF9-11EB5DAEC59C}">
      <dgm:prSet/>
      <dgm:spPr/>
      <dgm:t>
        <a:bodyPr/>
        <a:lstStyle/>
        <a:p>
          <a:endParaRPr lang="en-US"/>
        </a:p>
      </dgm:t>
    </dgm:pt>
    <dgm:pt modelId="{A4A4CBBD-35AA-F54C-9EF2-A6D2B96F3C9E}" type="sibTrans" cxnId="{5BD963A0-1FF2-3E4A-8EF9-11EB5DAEC59C}">
      <dgm:prSet/>
      <dgm:spPr/>
      <dgm:t>
        <a:bodyPr/>
        <a:lstStyle/>
        <a:p>
          <a:endParaRPr lang="en-US"/>
        </a:p>
      </dgm:t>
    </dgm:pt>
    <dgm:pt modelId="{7DB91D33-C106-9843-8F45-A349A22A0A1E}">
      <dgm:prSet phldrT="[Text]"/>
      <dgm:spPr/>
      <dgm:t>
        <a:bodyPr/>
        <a:lstStyle/>
        <a:p>
          <a:r>
            <a:rPr lang="en-US" dirty="0" smtClean="0"/>
            <a:t>Wind Generation</a:t>
          </a:r>
          <a:endParaRPr lang="en-US" dirty="0"/>
        </a:p>
      </dgm:t>
    </dgm:pt>
    <dgm:pt modelId="{DC83C6B5-7107-2246-BDA7-2AAC3B5BD394}" type="parTrans" cxnId="{405A499C-935B-8749-950A-D7144BD657EC}">
      <dgm:prSet/>
      <dgm:spPr/>
      <dgm:t>
        <a:bodyPr/>
        <a:lstStyle/>
        <a:p>
          <a:endParaRPr lang="en-US"/>
        </a:p>
      </dgm:t>
    </dgm:pt>
    <dgm:pt modelId="{5481FCCD-26B9-9A41-9CDA-95615279F971}" type="sibTrans" cxnId="{405A499C-935B-8749-950A-D7144BD657EC}">
      <dgm:prSet/>
      <dgm:spPr/>
      <dgm:t>
        <a:bodyPr/>
        <a:lstStyle/>
        <a:p>
          <a:endParaRPr lang="en-US"/>
        </a:p>
      </dgm:t>
    </dgm:pt>
    <dgm:pt modelId="{521CE672-CD5D-634E-96AD-696E79E33055}">
      <dgm:prSet phldrT="[Text]"/>
      <dgm:spPr/>
      <dgm:t>
        <a:bodyPr/>
        <a:lstStyle/>
        <a:p>
          <a:r>
            <a:rPr lang="en-US" dirty="0" smtClean="0"/>
            <a:t>Solar Generation</a:t>
          </a:r>
          <a:endParaRPr lang="en-US" dirty="0"/>
        </a:p>
      </dgm:t>
    </dgm:pt>
    <dgm:pt modelId="{316D0CF9-D616-9042-864F-1982E17CB267}" type="parTrans" cxnId="{6ADF048E-D9A6-2E44-B8E6-3F9BFB43354A}">
      <dgm:prSet/>
      <dgm:spPr/>
      <dgm:t>
        <a:bodyPr/>
        <a:lstStyle/>
        <a:p>
          <a:endParaRPr lang="en-US"/>
        </a:p>
      </dgm:t>
    </dgm:pt>
    <dgm:pt modelId="{D87B7DB4-FC65-AE49-8C15-ECF2C688BCEC}" type="sibTrans" cxnId="{6ADF048E-D9A6-2E44-B8E6-3F9BFB43354A}">
      <dgm:prSet/>
      <dgm:spPr/>
      <dgm:t>
        <a:bodyPr/>
        <a:lstStyle/>
        <a:p>
          <a:endParaRPr lang="en-US"/>
        </a:p>
      </dgm:t>
    </dgm:pt>
    <dgm:pt modelId="{86B0BF69-7E2A-124F-8BD0-CBDF7060241A}" type="pres">
      <dgm:prSet presAssocID="{EB266E51-53CA-4F47-A1C8-512F73EAE712}" presName="outerComposite" presStyleCnt="0">
        <dgm:presLayoutVars>
          <dgm:chMax val="2"/>
          <dgm:animLvl val="lvl"/>
          <dgm:resizeHandles val="exact"/>
        </dgm:presLayoutVars>
      </dgm:prSet>
      <dgm:spPr/>
      <dgm:t>
        <a:bodyPr/>
        <a:lstStyle/>
        <a:p>
          <a:endParaRPr lang="en-US"/>
        </a:p>
      </dgm:t>
    </dgm:pt>
    <dgm:pt modelId="{CC3700CC-F982-0C43-9169-5CA63F084D64}" type="pres">
      <dgm:prSet presAssocID="{EB266E51-53CA-4F47-A1C8-512F73EAE712}" presName="dummyMaxCanvas" presStyleCnt="0"/>
      <dgm:spPr/>
    </dgm:pt>
    <dgm:pt modelId="{05A131DD-1796-CE43-8F6D-F2A5814A45BE}" type="pres">
      <dgm:prSet presAssocID="{EB266E51-53CA-4F47-A1C8-512F73EAE712}" presName="parentComposite" presStyleCnt="0"/>
      <dgm:spPr/>
    </dgm:pt>
    <dgm:pt modelId="{303C25FF-D1B9-3E4E-9E76-0F6A9408468D}" type="pres">
      <dgm:prSet presAssocID="{EB266E51-53CA-4F47-A1C8-512F73EAE712}" presName="parent1" presStyleLbl="alignAccFollowNode1" presStyleIdx="0" presStyleCnt="4">
        <dgm:presLayoutVars>
          <dgm:chMax val="4"/>
        </dgm:presLayoutVars>
      </dgm:prSet>
      <dgm:spPr/>
      <dgm:t>
        <a:bodyPr/>
        <a:lstStyle/>
        <a:p>
          <a:endParaRPr lang="en-US"/>
        </a:p>
      </dgm:t>
    </dgm:pt>
    <dgm:pt modelId="{B4923132-3398-884B-A693-16301A2EDDCA}" type="pres">
      <dgm:prSet presAssocID="{EB266E51-53CA-4F47-A1C8-512F73EAE712}" presName="parent2" presStyleLbl="alignAccFollowNode1" presStyleIdx="1" presStyleCnt="4">
        <dgm:presLayoutVars>
          <dgm:chMax val="4"/>
        </dgm:presLayoutVars>
      </dgm:prSet>
      <dgm:spPr/>
      <dgm:t>
        <a:bodyPr/>
        <a:lstStyle/>
        <a:p>
          <a:endParaRPr lang="en-US"/>
        </a:p>
      </dgm:t>
    </dgm:pt>
    <dgm:pt modelId="{BB33D8BC-1421-6541-8123-DBE12396A9F4}" type="pres">
      <dgm:prSet presAssocID="{EB266E51-53CA-4F47-A1C8-512F73EAE712}" presName="childrenComposite" presStyleCnt="0"/>
      <dgm:spPr/>
    </dgm:pt>
    <dgm:pt modelId="{82C746B0-B9CF-1740-A760-7238D9B35F95}" type="pres">
      <dgm:prSet presAssocID="{EB266E51-53CA-4F47-A1C8-512F73EAE712}" presName="dummyMaxCanvas_ChildArea" presStyleCnt="0"/>
      <dgm:spPr/>
    </dgm:pt>
    <dgm:pt modelId="{8D6FE509-9F09-7949-8D78-4DDB32A35557}" type="pres">
      <dgm:prSet presAssocID="{EB266E51-53CA-4F47-A1C8-512F73EAE712}" presName="fulcrum" presStyleLbl="alignAccFollowNode1" presStyleIdx="2" presStyleCnt="4"/>
      <dgm:spPr/>
    </dgm:pt>
    <dgm:pt modelId="{058D866A-66F7-BC4A-B3E1-B3FE27CEE1A5}" type="pres">
      <dgm:prSet presAssocID="{EB266E51-53CA-4F47-A1C8-512F73EAE712}" presName="balance_32" presStyleLbl="alignAccFollowNode1" presStyleIdx="3" presStyleCnt="4">
        <dgm:presLayoutVars>
          <dgm:bulletEnabled val="1"/>
        </dgm:presLayoutVars>
      </dgm:prSet>
      <dgm:spPr/>
    </dgm:pt>
    <dgm:pt modelId="{2754715D-4DA3-FD4E-A199-49248C25E20F}" type="pres">
      <dgm:prSet presAssocID="{EB266E51-53CA-4F47-A1C8-512F73EAE712}" presName="left_32_1" presStyleLbl="node1" presStyleIdx="0" presStyleCnt="5">
        <dgm:presLayoutVars>
          <dgm:bulletEnabled val="1"/>
        </dgm:presLayoutVars>
      </dgm:prSet>
      <dgm:spPr/>
      <dgm:t>
        <a:bodyPr/>
        <a:lstStyle/>
        <a:p>
          <a:endParaRPr lang="en-US"/>
        </a:p>
      </dgm:t>
    </dgm:pt>
    <dgm:pt modelId="{CCC210FA-9A13-074E-9481-8E391C5B8D64}" type="pres">
      <dgm:prSet presAssocID="{EB266E51-53CA-4F47-A1C8-512F73EAE712}" presName="left_32_2" presStyleLbl="node1" presStyleIdx="1" presStyleCnt="5" custLinFactNeighborX="-954" custLinFactNeighborY="0">
        <dgm:presLayoutVars>
          <dgm:bulletEnabled val="1"/>
        </dgm:presLayoutVars>
      </dgm:prSet>
      <dgm:spPr/>
      <dgm:t>
        <a:bodyPr/>
        <a:lstStyle/>
        <a:p>
          <a:endParaRPr lang="en-US"/>
        </a:p>
      </dgm:t>
    </dgm:pt>
    <dgm:pt modelId="{9ED78372-661C-244E-AA09-3E3BBB4B1659}" type="pres">
      <dgm:prSet presAssocID="{EB266E51-53CA-4F47-A1C8-512F73EAE712}" presName="left_32_3" presStyleLbl="node1" presStyleIdx="2" presStyleCnt="5">
        <dgm:presLayoutVars>
          <dgm:bulletEnabled val="1"/>
        </dgm:presLayoutVars>
      </dgm:prSet>
      <dgm:spPr/>
      <dgm:t>
        <a:bodyPr/>
        <a:lstStyle/>
        <a:p>
          <a:endParaRPr lang="en-US"/>
        </a:p>
      </dgm:t>
    </dgm:pt>
    <dgm:pt modelId="{043513CD-0C37-0844-8C9D-F3D06807B533}" type="pres">
      <dgm:prSet presAssocID="{EB266E51-53CA-4F47-A1C8-512F73EAE712}" presName="right_32_1" presStyleLbl="node1" presStyleIdx="3" presStyleCnt="5">
        <dgm:presLayoutVars>
          <dgm:bulletEnabled val="1"/>
        </dgm:presLayoutVars>
      </dgm:prSet>
      <dgm:spPr/>
      <dgm:t>
        <a:bodyPr/>
        <a:lstStyle/>
        <a:p>
          <a:endParaRPr lang="en-US"/>
        </a:p>
      </dgm:t>
    </dgm:pt>
    <dgm:pt modelId="{7E6C67D2-0054-3A4C-8E8D-4D1D90110822}" type="pres">
      <dgm:prSet presAssocID="{EB266E51-53CA-4F47-A1C8-512F73EAE712}" presName="right_32_2" presStyleLbl="node1" presStyleIdx="4" presStyleCnt="5">
        <dgm:presLayoutVars>
          <dgm:bulletEnabled val="1"/>
        </dgm:presLayoutVars>
      </dgm:prSet>
      <dgm:spPr/>
      <dgm:t>
        <a:bodyPr/>
        <a:lstStyle/>
        <a:p>
          <a:endParaRPr lang="en-US"/>
        </a:p>
      </dgm:t>
    </dgm:pt>
  </dgm:ptLst>
  <dgm:cxnLst>
    <dgm:cxn modelId="{87EB81C1-1F32-7D4B-9461-42F4C6DEACBE}" type="presOf" srcId="{933C777E-324D-E948-8942-4CA1EDC75161}" destId="{B4923132-3398-884B-A693-16301A2EDDCA}" srcOrd="0" destOrd="0" presId="urn:microsoft.com/office/officeart/2005/8/layout/balance1"/>
    <dgm:cxn modelId="{D6352426-6F35-F344-9AAC-10C2DDD108F1}" type="presOf" srcId="{7FEA2C8F-B202-4E4F-A483-54E8F5528763}" destId="{2754715D-4DA3-FD4E-A199-49248C25E20F}" srcOrd="0" destOrd="0" presId="urn:microsoft.com/office/officeart/2005/8/layout/balance1"/>
    <dgm:cxn modelId="{2D08FCC4-A071-F141-AB80-4B1A2557933E}" srcId="{933C777E-324D-E948-8942-4CA1EDC75161}" destId="{31A26D9C-B4BC-3647-99B7-F5756C6A179E}" srcOrd="0" destOrd="0" parTransId="{63720893-AE85-B54A-BA21-98A6718FC109}" sibTransId="{971802BA-31EC-CA40-BDA4-323F3C362DB9}"/>
    <dgm:cxn modelId="{5BD963A0-1FF2-3E4A-8EF9-11EB5DAEC59C}" srcId="{933C777E-324D-E948-8942-4CA1EDC75161}" destId="{C7C7DFCB-0F1D-424B-BAD7-DCD03D2B39C5}" srcOrd="1" destOrd="0" parTransId="{6AEF4432-BE48-4F4B-855C-2BFC6A73AAD7}" sibTransId="{A4A4CBBD-35AA-F54C-9EF2-A6D2B96F3C9E}"/>
    <dgm:cxn modelId="{4046C7B4-622C-E045-B688-4AA9347E4748}" type="presOf" srcId="{C7C7DFCB-0F1D-424B-BAD7-DCD03D2B39C5}" destId="{7E6C67D2-0054-3A4C-8E8D-4D1D90110822}" srcOrd="0" destOrd="0" presId="urn:microsoft.com/office/officeart/2005/8/layout/balance1"/>
    <dgm:cxn modelId="{3019E11F-E0D6-624C-8C57-1D7E72B81CD0}" srcId="{EB266E51-53CA-4F47-A1C8-512F73EAE712}" destId="{933C777E-324D-E948-8942-4CA1EDC75161}" srcOrd="1" destOrd="0" parTransId="{5770BCC4-0803-EC46-9F84-8352438A5EB2}" sibTransId="{095F6CEE-1609-A941-80D9-1BB5079513C8}"/>
    <dgm:cxn modelId="{B56C2B78-AD55-D14C-B77E-0569D89DCB7E}" srcId="{EB266E51-53CA-4F47-A1C8-512F73EAE712}" destId="{EF7E6867-1185-0447-83FC-8DFE14BB8B59}" srcOrd="0" destOrd="0" parTransId="{21E396E0-3E41-AB4E-95B1-A63F55CC385A}" sibTransId="{347A7E5E-5708-4341-8877-8E2C053988FB}"/>
    <dgm:cxn modelId="{840BE187-97C9-7A40-A277-7A64324D6141}" srcId="{EF7E6867-1185-0447-83FC-8DFE14BB8B59}" destId="{7FEA2C8F-B202-4E4F-A483-54E8F5528763}" srcOrd="0" destOrd="0" parTransId="{440D12C0-E733-9642-A00A-A35E302F17D3}" sibTransId="{1DF5EF8A-BFBC-A442-ABDA-DA4A0AD9B1C2}"/>
    <dgm:cxn modelId="{8FF5C5BE-7F5C-6F45-B6EC-93E20F87AEC3}" type="presOf" srcId="{521CE672-CD5D-634E-96AD-696E79E33055}" destId="{9ED78372-661C-244E-AA09-3E3BBB4B1659}" srcOrd="0" destOrd="0" presId="urn:microsoft.com/office/officeart/2005/8/layout/balance1"/>
    <dgm:cxn modelId="{A89B79DE-D9CC-6545-A5A7-06FC105E054B}" type="presOf" srcId="{EB266E51-53CA-4F47-A1C8-512F73EAE712}" destId="{86B0BF69-7E2A-124F-8BD0-CBDF7060241A}" srcOrd="0" destOrd="0" presId="urn:microsoft.com/office/officeart/2005/8/layout/balance1"/>
    <dgm:cxn modelId="{A191726D-94FE-744A-BE93-3F682CFEA93D}" type="presOf" srcId="{31A26D9C-B4BC-3647-99B7-F5756C6A179E}" destId="{043513CD-0C37-0844-8C9D-F3D06807B533}" srcOrd="0" destOrd="0" presId="urn:microsoft.com/office/officeart/2005/8/layout/balance1"/>
    <dgm:cxn modelId="{405A499C-935B-8749-950A-D7144BD657EC}" srcId="{EF7E6867-1185-0447-83FC-8DFE14BB8B59}" destId="{7DB91D33-C106-9843-8F45-A349A22A0A1E}" srcOrd="1" destOrd="0" parTransId="{DC83C6B5-7107-2246-BDA7-2AAC3B5BD394}" sibTransId="{5481FCCD-26B9-9A41-9CDA-95615279F971}"/>
    <dgm:cxn modelId="{6ADF048E-D9A6-2E44-B8E6-3F9BFB43354A}" srcId="{EF7E6867-1185-0447-83FC-8DFE14BB8B59}" destId="{521CE672-CD5D-634E-96AD-696E79E33055}" srcOrd="2" destOrd="0" parTransId="{316D0CF9-D616-9042-864F-1982E17CB267}" sibTransId="{D87B7DB4-FC65-AE49-8C15-ECF2C688BCEC}"/>
    <dgm:cxn modelId="{1CEDB945-19DC-5445-B24E-111287633C53}" type="presOf" srcId="{7DB91D33-C106-9843-8F45-A349A22A0A1E}" destId="{CCC210FA-9A13-074E-9481-8E391C5B8D64}" srcOrd="0" destOrd="0" presId="urn:microsoft.com/office/officeart/2005/8/layout/balance1"/>
    <dgm:cxn modelId="{5803C85E-FFFB-6F41-A76F-400CD8A06E47}" type="presOf" srcId="{EF7E6867-1185-0447-83FC-8DFE14BB8B59}" destId="{303C25FF-D1B9-3E4E-9E76-0F6A9408468D}" srcOrd="0" destOrd="0" presId="urn:microsoft.com/office/officeart/2005/8/layout/balance1"/>
    <dgm:cxn modelId="{B246BBDE-4AF1-F54C-A1CC-599586EDCBA2}" type="presParOf" srcId="{86B0BF69-7E2A-124F-8BD0-CBDF7060241A}" destId="{CC3700CC-F982-0C43-9169-5CA63F084D64}" srcOrd="0" destOrd="0" presId="urn:microsoft.com/office/officeart/2005/8/layout/balance1"/>
    <dgm:cxn modelId="{0C064377-605E-2249-A512-256A8589EDDA}" type="presParOf" srcId="{86B0BF69-7E2A-124F-8BD0-CBDF7060241A}" destId="{05A131DD-1796-CE43-8F6D-F2A5814A45BE}" srcOrd="1" destOrd="0" presId="urn:microsoft.com/office/officeart/2005/8/layout/balance1"/>
    <dgm:cxn modelId="{EEB1B78F-EF7A-9A43-9076-7950E2BE46A2}" type="presParOf" srcId="{05A131DD-1796-CE43-8F6D-F2A5814A45BE}" destId="{303C25FF-D1B9-3E4E-9E76-0F6A9408468D}" srcOrd="0" destOrd="0" presId="urn:microsoft.com/office/officeart/2005/8/layout/balance1"/>
    <dgm:cxn modelId="{D93BEB38-82E4-A648-AAFA-D97BF3677EDB}" type="presParOf" srcId="{05A131DD-1796-CE43-8F6D-F2A5814A45BE}" destId="{B4923132-3398-884B-A693-16301A2EDDCA}" srcOrd="1" destOrd="0" presId="urn:microsoft.com/office/officeart/2005/8/layout/balance1"/>
    <dgm:cxn modelId="{3E4CE5B0-672B-7649-B04C-30012B4C4E3F}" type="presParOf" srcId="{86B0BF69-7E2A-124F-8BD0-CBDF7060241A}" destId="{BB33D8BC-1421-6541-8123-DBE12396A9F4}" srcOrd="2" destOrd="0" presId="urn:microsoft.com/office/officeart/2005/8/layout/balance1"/>
    <dgm:cxn modelId="{93ABC8C6-80CD-AF4A-AC82-700367736B0E}" type="presParOf" srcId="{BB33D8BC-1421-6541-8123-DBE12396A9F4}" destId="{82C746B0-B9CF-1740-A760-7238D9B35F95}" srcOrd="0" destOrd="0" presId="urn:microsoft.com/office/officeart/2005/8/layout/balance1"/>
    <dgm:cxn modelId="{F2E3594E-D711-464D-B96C-EA14039B8D20}" type="presParOf" srcId="{BB33D8BC-1421-6541-8123-DBE12396A9F4}" destId="{8D6FE509-9F09-7949-8D78-4DDB32A35557}" srcOrd="1" destOrd="0" presId="urn:microsoft.com/office/officeart/2005/8/layout/balance1"/>
    <dgm:cxn modelId="{F5C195B8-9F85-F94D-AA05-1A9363A70CFB}" type="presParOf" srcId="{BB33D8BC-1421-6541-8123-DBE12396A9F4}" destId="{058D866A-66F7-BC4A-B3E1-B3FE27CEE1A5}" srcOrd="2" destOrd="0" presId="urn:microsoft.com/office/officeart/2005/8/layout/balance1"/>
    <dgm:cxn modelId="{3D4EA1EB-9832-2745-A94F-A69AAB593E41}" type="presParOf" srcId="{BB33D8BC-1421-6541-8123-DBE12396A9F4}" destId="{2754715D-4DA3-FD4E-A199-49248C25E20F}" srcOrd="3" destOrd="0" presId="urn:microsoft.com/office/officeart/2005/8/layout/balance1"/>
    <dgm:cxn modelId="{66FC1A39-53D4-034E-8F5B-F37AF8CE2B90}" type="presParOf" srcId="{BB33D8BC-1421-6541-8123-DBE12396A9F4}" destId="{CCC210FA-9A13-074E-9481-8E391C5B8D64}" srcOrd="4" destOrd="0" presId="urn:microsoft.com/office/officeart/2005/8/layout/balance1"/>
    <dgm:cxn modelId="{7C0E0D04-5DBE-674F-8596-EAD062E163B5}" type="presParOf" srcId="{BB33D8BC-1421-6541-8123-DBE12396A9F4}" destId="{9ED78372-661C-244E-AA09-3E3BBB4B1659}" srcOrd="5" destOrd="0" presId="urn:microsoft.com/office/officeart/2005/8/layout/balance1"/>
    <dgm:cxn modelId="{7ECF5F98-E10B-0F49-B92D-16BECEF339DE}" type="presParOf" srcId="{BB33D8BC-1421-6541-8123-DBE12396A9F4}" destId="{043513CD-0C37-0844-8C9D-F3D06807B533}" srcOrd="6" destOrd="0" presId="urn:microsoft.com/office/officeart/2005/8/layout/balance1"/>
    <dgm:cxn modelId="{29555BEA-B3FA-DB4B-9C64-3D48ACE94EBA}" type="presParOf" srcId="{BB33D8BC-1421-6541-8123-DBE12396A9F4}" destId="{7E6C67D2-0054-3A4C-8E8D-4D1D90110822}"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266E51-53CA-4F47-A1C8-512F73EAE712}" type="doc">
      <dgm:prSet loTypeId="urn:microsoft.com/office/officeart/2005/8/layout/balance1" loCatId="" qsTypeId="urn:microsoft.com/office/officeart/2005/8/quickstyle/3D4" qsCatId="3D" csTypeId="urn:microsoft.com/office/officeart/2005/8/colors/accent1_2" csCatId="accent1" phldr="1"/>
      <dgm:spPr/>
      <dgm:t>
        <a:bodyPr/>
        <a:lstStyle/>
        <a:p>
          <a:endParaRPr lang="en-US"/>
        </a:p>
      </dgm:t>
    </dgm:pt>
    <dgm:pt modelId="{EF7E6867-1185-0447-83FC-8DFE14BB8B59}">
      <dgm:prSet phldrT="[Text]"/>
      <dgm:spPr/>
      <dgm:t>
        <a:bodyPr/>
        <a:lstStyle/>
        <a:p>
          <a:r>
            <a:rPr lang="en-US" dirty="0" smtClean="0"/>
            <a:t>Generation</a:t>
          </a:r>
          <a:endParaRPr lang="en-US" dirty="0"/>
        </a:p>
      </dgm:t>
    </dgm:pt>
    <dgm:pt modelId="{21E396E0-3E41-AB4E-95B1-A63F55CC385A}" type="parTrans" cxnId="{B56C2B78-AD55-D14C-B77E-0569D89DCB7E}">
      <dgm:prSet/>
      <dgm:spPr/>
      <dgm:t>
        <a:bodyPr/>
        <a:lstStyle/>
        <a:p>
          <a:endParaRPr lang="en-US"/>
        </a:p>
      </dgm:t>
    </dgm:pt>
    <dgm:pt modelId="{347A7E5E-5708-4341-8877-8E2C053988FB}" type="sibTrans" cxnId="{B56C2B78-AD55-D14C-B77E-0569D89DCB7E}">
      <dgm:prSet/>
      <dgm:spPr/>
      <dgm:t>
        <a:bodyPr/>
        <a:lstStyle/>
        <a:p>
          <a:endParaRPr lang="en-US"/>
        </a:p>
      </dgm:t>
    </dgm:pt>
    <dgm:pt modelId="{7FEA2C8F-B202-4E4F-A483-54E8F5528763}">
      <dgm:prSet phldrT="[Text]"/>
      <dgm:spPr/>
      <dgm:t>
        <a:bodyPr/>
        <a:lstStyle/>
        <a:p>
          <a:r>
            <a:rPr lang="en-US" dirty="0" smtClean="0"/>
            <a:t>Solar Generation</a:t>
          </a:r>
          <a:endParaRPr lang="en-US" dirty="0"/>
        </a:p>
      </dgm:t>
    </dgm:pt>
    <dgm:pt modelId="{440D12C0-E733-9642-A00A-A35E302F17D3}" type="parTrans" cxnId="{840BE187-97C9-7A40-A277-7A64324D6141}">
      <dgm:prSet/>
      <dgm:spPr/>
      <dgm:t>
        <a:bodyPr/>
        <a:lstStyle/>
        <a:p>
          <a:endParaRPr lang="en-US"/>
        </a:p>
      </dgm:t>
    </dgm:pt>
    <dgm:pt modelId="{1DF5EF8A-BFBC-A442-ABDA-DA4A0AD9B1C2}" type="sibTrans" cxnId="{840BE187-97C9-7A40-A277-7A64324D6141}">
      <dgm:prSet/>
      <dgm:spPr/>
      <dgm:t>
        <a:bodyPr/>
        <a:lstStyle/>
        <a:p>
          <a:endParaRPr lang="en-US"/>
        </a:p>
      </dgm:t>
    </dgm:pt>
    <dgm:pt modelId="{AAB3DA32-3B36-AD42-9C68-7D3F713A4C94}">
      <dgm:prSet phldrT="[Text]"/>
      <dgm:spPr/>
      <dgm:t>
        <a:bodyPr/>
        <a:lstStyle/>
        <a:p>
          <a:r>
            <a:rPr lang="en-US" dirty="0" smtClean="0"/>
            <a:t>Wind Generation</a:t>
          </a:r>
          <a:endParaRPr lang="en-US" dirty="0"/>
        </a:p>
      </dgm:t>
    </dgm:pt>
    <dgm:pt modelId="{59A911F6-E36F-0C41-8239-63F181DBBBA8}" type="parTrans" cxnId="{4472B343-6858-8C4D-B098-1ABD625612E9}">
      <dgm:prSet/>
      <dgm:spPr/>
      <dgm:t>
        <a:bodyPr/>
        <a:lstStyle/>
        <a:p>
          <a:endParaRPr lang="en-US"/>
        </a:p>
      </dgm:t>
    </dgm:pt>
    <dgm:pt modelId="{AC4F0F66-F52C-9547-A510-25F546C95432}" type="sibTrans" cxnId="{4472B343-6858-8C4D-B098-1ABD625612E9}">
      <dgm:prSet/>
      <dgm:spPr/>
      <dgm:t>
        <a:bodyPr/>
        <a:lstStyle/>
        <a:p>
          <a:endParaRPr lang="en-US"/>
        </a:p>
      </dgm:t>
    </dgm:pt>
    <dgm:pt modelId="{933C777E-324D-E948-8942-4CA1EDC75161}">
      <dgm:prSet phldrT="[Text]"/>
      <dgm:spPr/>
      <dgm:t>
        <a:bodyPr/>
        <a:lstStyle/>
        <a:p>
          <a:r>
            <a:rPr lang="en-US" dirty="0" smtClean="0"/>
            <a:t>Load</a:t>
          </a:r>
          <a:endParaRPr lang="en-US" dirty="0"/>
        </a:p>
      </dgm:t>
    </dgm:pt>
    <dgm:pt modelId="{5770BCC4-0803-EC46-9F84-8352438A5EB2}" type="parTrans" cxnId="{3019E11F-E0D6-624C-8C57-1D7E72B81CD0}">
      <dgm:prSet/>
      <dgm:spPr/>
      <dgm:t>
        <a:bodyPr/>
        <a:lstStyle/>
        <a:p>
          <a:endParaRPr lang="en-US"/>
        </a:p>
      </dgm:t>
    </dgm:pt>
    <dgm:pt modelId="{095F6CEE-1609-A941-80D9-1BB5079513C8}" type="sibTrans" cxnId="{3019E11F-E0D6-624C-8C57-1D7E72B81CD0}">
      <dgm:prSet/>
      <dgm:spPr/>
      <dgm:t>
        <a:bodyPr/>
        <a:lstStyle/>
        <a:p>
          <a:endParaRPr lang="en-US"/>
        </a:p>
      </dgm:t>
    </dgm:pt>
    <dgm:pt modelId="{31A26D9C-B4BC-3647-99B7-F5756C6A179E}">
      <dgm:prSet phldrT="[Text]"/>
      <dgm:spPr/>
      <dgm:t>
        <a:bodyPr/>
        <a:lstStyle/>
        <a:p>
          <a:r>
            <a:rPr lang="en-US" dirty="0" smtClean="0"/>
            <a:t>HVAC</a:t>
          </a:r>
          <a:endParaRPr lang="en-US" dirty="0"/>
        </a:p>
      </dgm:t>
    </dgm:pt>
    <dgm:pt modelId="{63720893-AE85-B54A-BA21-98A6718FC109}" type="parTrans" cxnId="{2D08FCC4-A071-F141-AB80-4B1A2557933E}">
      <dgm:prSet/>
      <dgm:spPr/>
      <dgm:t>
        <a:bodyPr/>
        <a:lstStyle/>
        <a:p>
          <a:endParaRPr lang="en-US"/>
        </a:p>
      </dgm:t>
    </dgm:pt>
    <dgm:pt modelId="{971802BA-31EC-CA40-BDA4-323F3C362DB9}" type="sibTrans" cxnId="{2D08FCC4-A071-F141-AB80-4B1A2557933E}">
      <dgm:prSet/>
      <dgm:spPr/>
      <dgm:t>
        <a:bodyPr/>
        <a:lstStyle/>
        <a:p>
          <a:endParaRPr lang="en-US"/>
        </a:p>
      </dgm:t>
    </dgm:pt>
    <dgm:pt modelId="{C7C7DFCB-0F1D-424B-BAD7-DCD03D2B39C5}">
      <dgm:prSet phldrT="[Text]"/>
      <dgm:spPr/>
      <dgm:t>
        <a:bodyPr/>
        <a:lstStyle/>
        <a:p>
          <a:r>
            <a:rPr lang="en-US" dirty="0" smtClean="0"/>
            <a:t>Electric Car</a:t>
          </a:r>
          <a:endParaRPr lang="en-US" dirty="0"/>
        </a:p>
      </dgm:t>
    </dgm:pt>
    <dgm:pt modelId="{6AEF4432-BE48-4F4B-855C-2BFC6A73AAD7}" type="parTrans" cxnId="{5BD963A0-1FF2-3E4A-8EF9-11EB5DAEC59C}">
      <dgm:prSet/>
      <dgm:spPr/>
      <dgm:t>
        <a:bodyPr/>
        <a:lstStyle/>
        <a:p>
          <a:endParaRPr lang="en-US"/>
        </a:p>
      </dgm:t>
    </dgm:pt>
    <dgm:pt modelId="{A4A4CBBD-35AA-F54C-9EF2-A6D2B96F3C9E}" type="sibTrans" cxnId="{5BD963A0-1FF2-3E4A-8EF9-11EB5DAEC59C}">
      <dgm:prSet/>
      <dgm:spPr/>
      <dgm:t>
        <a:bodyPr/>
        <a:lstStyle/>
        <a:p>
          <a:endParaRPr lang="en-US"/>
        </a:p>
      </dgm:t>
    </dgm:pt>
    <dgm:pt modelId="{538B1827-BEF0-A141-B218-18E1A8675621}">
      <dgm:prSet phldrT="[Text]"/>
      <dgm:spPr/>
      <dgm:t>
        <a:bodyPr/>
        <a:lstStyle/>
        <a:p>
          <a:r>
            <a:rPr lang="en-US" dirty="0" smtClean="0"/>
            <a:t>Solar Generation</a:t>
          </a:r>
          <a:endParaRPr lang="en-US" dirty="0"/>
        </a:p>
      </dgm:t>
    </dgm:pt>
    <dgm:pt modelId="{7BFC3D86-E724-9F44-ABF0-2EDF6D1BF58A}" type="parTrans" cxnId="{BC2976B6-98A8-8E40-8121-0E145ED04203}">
      <dgm:prSet/>
      <dgm:spPr/>
      <dgm:t>
        <a:bodyPr/>
        <a:lstStyle/>
        <a:p>
          <a:endParaRPr lang="en-US"/>
        </a:p>
      </dgm:t>
    </dgm:pt>
    <dgm:pt modelId="{6BF64CEE-A02E-484B-A0CD-5605C269DD30}" type="sibTrans" cxnId="{BC2976B6-98A8-8E40-8121-0E145ED04203}">
      <dgm:prSet/>
      <dgm:spPr/>
      <dgm:t>
        <a:bodyPr/>
        <a:lstStyle/>
        <a:p>
          <a:endParaRPr lang="en-US"/>
        </a:p>
      </dgm:t>
    </dgm:pt>
    <dgm:pt modelId="{9CD4DF8C-E4A9-3943-8D25-239189024444}">
      <dgm:prSet phldrT="[Text]"/>
      <dgm:spPr/>
      <dgm:t>
        <a:bodyPr/>
        <a:lstStyle/>
        <a:p>
          <a:r>
            <a:rPr lang="en-US" dirty="0" smtClean="0"/>
            <a:t>Storage as load</a:t>
          </a:r>
          <a:endParaRPr lang="en-US" dirty="0"/>
        </a:p>
      </dgm:t>
    </dgm:pt>
    <dgm:pt modelId="{5FCEB056-4112-7441-8162-9C1297A148FC}" type="parTrans" cxnId="{FC0C4C12-F83A-314F-97AC-AC4FDB728160}">
      <dgm:prSet/>
      <dgm:spPr/>
      <dgm:t>
        <a:bodyPr/>
        <a:lstStyle/>
        <a:p>
          <a:endParaRPr lang="en-US"/>
        </a:p>
      </dgm:t>
    </dgm:pt>
    <dgm:pt modelId="{295B15E8-17EC-BB47-B435-3BA44290B114}" type="sibTrans" cxnId="{FC0C4C12-F83A-314F-97AC-AC4FDB728160}">
      <dgm:prSet/>
      <dgm:spPr/>
      <dgm:t>
        <a:bodyPr/>
        <a:lstStyle/>
        <a:p>
          <a:endParaRPr lang="en-US"/>
        </a:p>
      </dgm:t>
    </dgm:pt>
    <dgm:pt modelId="{86B0BF69-7E2A-124F-8BD0-CBDF7060241A}" type="pres">
      <dgm:prSet presAssocID="{EB266E51-53CA-4F47-A1C8-512F73EAE712}" presName="outerComposite" presStyleCnt="0">
        <dgm:presLayoutVars>
          <dgm:chMax val="2"/>
          <dgm:animLvl val="lvl"/>
          <dgm:resizeHandles val="exact"/>
        </dgm:presLayoutVars>
      </dgm:prSet>
      <dgm:spPr/>
      <dgm:t>
        <a:bodyPr/>
        <a:lstStyle/>
        <a:p>
          <a:endParaRPr lang="en-US"/>
        </a:p>
      </dgm:t>
    </dgm:pt>
    <dgm:pt modelId="{CC3700CC-F982-0C43-9169-5CA63F084D64}" type="pres">
      <dgm:prSet presAssocID="{EB266E51-53CA-4F47-A1C8-512F73EAE712}" presName="dummyMaxCanvas" presStyleCnt="0"/>
      <dgm:spPr/>
    </dgm:pt>
    <dgm:pt modelId="{05A131DD-1796-CE43-8F6D-F2A5814A45BE}" type="pres">
      <dgm:prSet presAssocID="{EB266E51-53CA-4F47-A1C8-512F73EAE712}" presName="parentComposite" presStyleCnt="0"/>
      <dgm:spPr/>
    </dgm:pt>
    <dgm:pt modelId="{303C25FF-D1B9-3E4E-9E76-0F6A9408468D}" type="pres">
      <dgm:prSet presAssocID="{EB266E51-53CA-4F47-A1C8-512F73EAE712}" presName="parent1" presStyleLbl="alignAccFollowNode1" presStyleIdx="0" presStyleCnt="4">
        <dgm:presLayoutVars>
          <dgm:chMax val="4"/>
        </dgm:presLayoutVars>
      </dgm:prSet>
      <dgm:spPr/>
      <dgm:t>
        <a:bodyPr/>
        <a:lstStyle/>
        <a:p>
          <a:endParaRPr lang="en-US"/>
        </a:p>
      </dgm:t>
    </dgm:pt>
    <dgm:pt modelId="{B4923132-3398-884B-A693-16301A2EDDCA}" type="pres">
      <dgm:prSet presAssocID="{EB266E51-53CA-4F47-A1C8-512F73EAE712}" presName="parent2" presStyleLbl="alignAccFollowNode1" presStyleIdx="1" presStyleCnt="4">
        <dgm:presLayoutVars>
          <dgm:chMax val="4"/>
        </dgm:presLayoutVars>
      </dgm:prSet>
      <dgm:spPr/>
      <dgm:t>
        <a:bodyPr/>
        <a:lstStyle/>
        <a:p>
          <a:endParaRPr lang="en-US"/>
        </a:p>
      </dgm:t>
    </dgm:pt>
    <dgm:pt modelId="{BB33D8BC-1421-6541-8123-DBE12396A9F4}" type="pres">
      <dgm:prSet presAssocID="{EB266E51-53CA-4F47-A1C8-512F73EAE712}" presName="childrenComposite" presStyleCnt="0"/>
      <dgm:spPr/>
    </dgm:pt>
    <dgm:pt modelId="{82C746B0-B9CF-1740-A760-7238D9B35F95}" type="pres">
      <dgm:prSet presAssocID="{EB266E51-53CA-4F47-A1C8-512F73EAE712}" presName="dummyMaxCanvas_ChildArea" presStyleCnt="0"/>
      <dgm:spPr/>
    </dgm:pt>
    <dgm:pt modelId="{8D6FE509-9F09-7949-8D78-4DDB32A35557}" type="pres">
      <dgm:prSet presAssocID="{EB266E51-53CA-4F47-A1C8-512F73EAE712}" presName="fulcrum" presStyleLbl="alignAccFollowNode1" presStyleIdx="2" presStyleCnt="4"/>
      <dgm:spPr/>
    </dgm:pt>
    <dgm:pt modelId="{B31D2C46-9E59-9B44-8E2C-207E619FC210}" type="pres">
      <dgm:prSet presAssocID="{EB266E51-53CA-4F47-A1C8-512F73EAE712}" presName="balance_33" presStyleLbl="alignAccFollowNode1" presStyleIdx="3" presStyleCnt="4">
        <dgm:presLayoutVars>
          <dgm:bulletEnabled val="1"/>
        </dgm:presLayoutVars>
      </dgm:prSet>
      <dgm:spPr/>
    </dgm:pt>
    <dgm:pt modelId="{0D291855-9384-5D41-AD5C-11A4C0FB3A1C}" type="pres">
      <dgm:prSet presAssocID="{EB266E51-53CA-4F47-A1C8-512F73EAE712}" presName="right_33_1" presStyleLbl="node1" presStyleIdx="0" presStyleCnt="6">
        <dgm:presLayoutVars>
          <dgm:bulletEnabled val="1"/>
        </dgm:presLayoutVars>
      </dgm:prSet>
      <dgm:spPr/>
      <dgm:t>
        <a:bodyPr/>
        <a:lstStyle/>
        <a:p>
          <a:endParaRPr lang="en-US"/>
        </a:p>
      </dgm:t>
    </dgm:pt>
    <dgm:pt modelId="{03433431-C8DB-A147-B0EC-6ED469849070}" type="pres">
      <dgm:prSet presAssocID="{EB266E51-53CA-4F47-A1C8-512F73EAE712}" presName="right_33_2" presStyleLbl="node1" presStyleIdx="1" presStyleCnt="6">
        <dgm:presLayoutVars>
          <dgm:bulletEnabled val="1"/>
        </dgm:presLayoutVars>
      </dgm:prSet>
      <dgm:spPr/>
      <dgm:t>
        <a:bodyPr/>
        <a:lstStyle/>
        <a:p>
          <a:endParaRPr lang="en-US"/>
        </a:p>
      </dgm:t>
    </dgm:pt>
    <dgm:pt modelId="{9DD270E8-524C-2F4A-91D3-B669242CC663}" type="pres">
      <dgm:prSet presAssocID="{EB266E51-53CA-4F47-A1C8-512F73EAE712}" presName="right_33_3" presStyleLbl="node1" presStyleIdx="2" presStyleCnt="6">
        <dgm:presLayoutVars>
          <dgm:bulletEnabled val="1"/>
        </dgm:presLayoutVars>
      </dgm:prSet>
      <dgm:spPr/>
      <dgm:t>
        <a:bodyPr/>
        <a:lstStyle/>
        <a:p>
          <a:endParaRPr lang="en-US"/>
        </a:p>
      </dgm:t>
    </dgm:pt>
    <dgm:pt modelId="{7C31ADFC-3D56-0D4E-8544-45ECE2B2D491}" type="pres">
      <dgm:prSet presAssocID="{EB266E51-53CA-4F47-A1C8-512F73EAE712}" presName="left_33_1" presStyleLbl="node1" presStyleIdx="3" presStyleCnt="6">
        <dgm:presLayoutVars>
          <dgm:bulletEnabled val="1"/>
        </dgm:presLayoutVars>
      </dgm:prSet>
      <dgm:spPr/>
      <dgm:t>
        <a:bodyPr/>
        <a:lstStyle/>
        <a:p>
          <a:endParaRPr lang="en-US"/>
        </a:p>
      </dgm:t>
    </dgm:pt>
    <dgm:pt modelId="{842B4EAA-A02B-834F-BA8C-B1C232134A52}" type="pres">
      <dgm:prSet presAssocID="{EB266E51-53CA-4F47-A1C8-512F73EAE712}" presName="left_33_2" presStyleLbl="node1" presStyleIdx="4" presStyleCnt="6">
        <dgm:presLayoutVars>
          <dgm:bulletEnabled val="1"/>
        </dgm:presLayoutVars>
      </dgm:prSet>
      <dgm:spPr/>
      <dgm:t>
        <a:bodyPr/>
        <a:lstStyle/>
        <a:p>
          <a:endParaRPr lang="en-US"/>
        </a:p>
      </dgm:t>
    </dgm:pt>
    <dgm:pt modelId="{82430276-AB79-3549-B4FC-F13186E3E914}" type="pres">
      <dgm:prSet presAssocID="{EB266E51-53CA-4F47-A1C8-512F73EAE712}" presName="left_33_3" presStyleLbl="node1" presStyleIdx="5" presStyleCnt="6">
        <dgm:presLayoutVars>
          <dgm:bulletEnabled val="1"/>
        </dgm:presLayoutVars>
      </dgm:prSet>
      <dgm:spPr/>
      <dgm:t>
        <a:bodyPr/>
        <a:lstStyle/>
        <a:p>
          <a:endParaRPr lang="en-US"/>
        </a:p>
      </dgm:t>
    </dgm:pt>
  </dgm:ptLst>
  <dgm:cxnLst>
    <dgm:cxn modelId="{FC0C4C12-F83A-314F-97AC-AC4FDB728160}" srcId="{933C777E-324D-E948-8942-4CA1EDC75161}" destId="{9CD4DF8C-E4A9-3943-8D25-239189024444}" srcOrd="2" destOrd="0" parTransId="{5FCEB056-4112-7441-8162-9C1297A148FC}" sibTransId="{295B15E8-17EC-BB47-B435-3BA44290B114}"/>
    <dgm:cxn modelId="{840BE187-97C9-7A40-A277-7A64324D6141}" srcId="{EF7E6867-1185-0447-83FC-8DFE14BB8B59}" destId="{7FEA2C8F-B202-4E4F-A483-54E8F5528763}" srcOrd="0" destOrd="0" parTransId="{440D12C0-E733-9642-A00A-A35E302F17D3}" sibTransId="{1DF5EF8A-BFBC-A442-ABDA-DA4A0AD9B1C2}"/>
    <dgm:cxn modelId="{7DB13D4C-12E8-B64B-84E3-6BFEF3710647}" type="presOf" srcId="{EB266E51-53CA-4F47-A1C8-512F73EAE712}" destId="{86B0BF69-7E2A-124F-8BD0-CBDF7060241A}" srcOrd="0" destOrd="0" presId="urn:microsoft.com/office/officeart/2005/8/layout/balance1"/>
    <dgm:cxn modelId="{B56C2B78-AD55-D14C-B77E-0569D89DCB7E}" srcId="{EB266E51-53CA-4F47-A1C8-512F73EAE712}" destId="{EF7E6867-1185-0447-83FC-8DFE14BB8B59}" srcOrd="0" destOrd="0" parTransId="{21E396E0-3E41-AB4E-95B1-A63F55CC385A}" sibTransId="{347A7E5E-5708-4341-8877-8E2C053988FB}"/>
    <dgm:cxn modelId="{FB286DE1-3426-4C4A-8188-0094BD16B58A}" type="presOf" srcId="{AAB3DA32-3B36-AD42-9C68-7D3F713A4C94}" destId="{842B4EAA-A02B-834F-BA8C-B1C232134A52}" srcOrd="0" destOrd="0" presId="urn:microsoft.com/office/officeart/2005/8/layout/balance1"/>
    <dgm:cxn modelId="{4472B343-6858-8C4D-B098-1ABD625612E9}" srcId="{EF7E6867-1185-0447-83FC-8DFE14BB8B59}" destId="{AAB3DA32-3B36-AD42-9C68-7D3F713A4C94}" srcOrd="1" destOrd="0" parTransId="{59A911F6-E36F-0C41-8239-63F181DBBBA8}" sibTransId="{AC4F0F66-F52C-9547-A510-25F546C95432}"/>
    <dgm:cxn modelId="{2D08FCC4-A071-F141-AB80-4B1A2557933E}" srcId="{933C777E-324D-E948-8942-4CA1EDC75161}" destId="{31A26D9C-B4BC-3647-99B7-F5756C6A179E}" srcOrd="0" destOrd="0" parTransId="{63720893-AE85-B54A-BA21-98A6718FC109}" sibTransId="{971802BA-31EC-CA40-BDA4-323F3C362DB9}"/>
    <dgm:cxn modelId="{5BD963A0-1FF2-3E4A-8EF9-11EB5DAEC59C}" srcId="{933C777E-324D-E948-8942-4CA1EDC75161}" destId="{C7C7DFCB-0F1D-424B-BAD7-DCD03D2B39C5}" srcOrd="1" destOrd="0" parTransId="{6AEF4432-BE48-4F4B-855C-2BFC6A73AAD7}" sibTransId="{A4A4CBBD-35AA-F54C-9EF2-A6D2B96F3C9E}"/>
    <dgm:cxn modelId="{6D4A2698-539A-574A-8961-9251D039859A}" type="presOf" srcId="{EF7E6867-1185-0447-83FC-8DFE14BB8B59}" destId="{303C25FF-D1B9-3E4E-9E76-0F6A9408468D}" srcOrd="0" destOrd="0" presId="urn:microsoft.com/office/officeart/2005/8/layout/balance1"/>
    <dgm:cxn modelId="{550B3F06-5BF8-7142-9D5B-C707DA7CAF4E}" type="presOf" srcId="{9CD4DF8C-E4A9-3943-8D25-239189024444}" destId="{9DD270E8-524C-2F4A-91D3-B669242CC663}" srcOrd="0" destOrd="0" presId="urn:microsoft.com/office/officeart/2005/8/layout/balance1"/>
    <dgm:cxn modelId="{4488064E-DC30-414C-B246-D8DB12B68817}" type="presOf" srcId="{538B1827-BEF0-A141-B218-18E1A8675621}" destId="{82430276-AB79-3549-B4FC-F13186E3E914}" srcOrd="0" destOrd="0" presId="urn:microsoft.com/office/officeart/2005/8/layout/balance1"/>
    <dgm:cxn modelId="{0C8CD115-B29D-E040-A310-381D534797B6}" type="presOf" srcId="{C7C7DFCB-0F1D-424B-BAD7-DCD03D2B39C5}" destId="{03433431-C8DB-A147-B0EC-6ED469849070}" srcOrd="0" destOrd="0" presId="urn:microsoft.com/office/officeart/2005/8/layout/balance1"/>
    <dgm:cxn modelId="{BC2976B6-98A8-8E40-8121-0E145ED04203}" srcId="{EF7E6867-1185-0447-83FC-8DFE14BB8B59}" destId="{538B1827-BEF0-A141-B218-18E1A8675621}" srcOrd="2" destOrd="0" parTransId="{7BFC3D86-E724-9F44-ABF0-2EDF6D1BF58A}" sibTransId="{6BF64CEE-A02E-484B-A0CD-5605C269DD30}"/>
    <dgm:cxn modelId="{3019E11F-E0D6-624C-8C57-1D7E72B81CD0}" srcId="{EB266E51-53CA-4F47-A1C8-512F73EAE712}" destId="{933C777E-324D-E948-8942-4CA1EDC75161}" srcOrd="1" destOrd="0" parTransId="{5770BCC4-0803-EC46-9F84-8352438A5EB2}" sibTransId="{095F6CEE-1609-A941-80D9-1BB5079513C8}"/>
    <dgm:cxn modelId="{FE8FB605-A102-7942-A47A-39DB55C5C03A}" type="presOf" srcId="{31A26D9C-B4BC-3647-99B7-F5756C6A179E}" destId="{0D291855-9384-5D41-AD5C-11A4C0FB3A1C}" srcOrd="0" destOrd="0" presId="urn:microsoft.com/office/officeart/2005/8/layout/balance1"/>
    <dgm:cxn modelId="{E1ED11C2-5869-B243-8BB4-746226546FE4}" type="presOf" srcId="{7FEA2C8F-B202-4E4F-A483-54E8F5528763}" destId="{7C31ADFC-3D56-0D4E-8544-45ECE2B2D491}" srcOrd="0" destOrd="0" presId="urn:microsoft.com/office/officeart/2005/8/layout/balance1"/>
    <dgm:cxn modelId="{D3FCE53D-D379-1440-8461-E828640AB50A}" type="presOf" srcId="{933C777E-324D-E948-8942-4CA1EDC75161}" destId="{B4923132-3398-884B-A693-16301A2EDDCA}" srcOrd="0" destOrd="0" presId="urn:microsoft.com/office/officeart/2005/8/layout/balance1"/>
    <dgm:cxn modelId="{71ED81B8-9EE5-F948-BF12-7A876A9BC69A}" type="presParOf" srcId="{86B0BF69-7E2A-124F-8BD0-CBDF7060241A}" destId="{CC3700CC-F982-0C43-9169-5CA63F084D64}" srcOrd="0" destOrd="0" presId="urn:microsoft.com/office/officeart/2005/8/layout/balance1"/>
    <dgm:cxn modelId="{3180F0B3-DFD3-8A4C-A8DF-4E1413619EB6}" type="presParOf" srcId="{86B0BF69-7E2A-124F-8BD0-CBDF7060241A}" destId="{05A131DD-1796-CE43-8F6D-F2A5814A45BE}" srcOrd="1" destOrd="0" presId="urn:microsoft.com/office/officeart/2005/8/layout/balance1"/>
    <dgm:cxn modelId="{0E361ED1-1FB3-494A-88FC-C624BCBEA1E4}" type="presParOf" srcId="{05A131DD-1796-CE43-8F6D-F2A5814A45BE}" destId="{303C25FF-D1B9-3E4E-9E76-0F6A9408468D}" srcOrd="0" destOrd="0" presId="urn:microsoft.com/office/officeart/2005/8/layout/balance1"/>
    <dgm:cxn modelId="{0CF55E5C-A0B3-B844-812B-C9F99A65F300}" type="presParOf" srcId="{05A131DD-1796-CE43-8F6D-F2A5814A45BE}" destId="{B4923132-3398-884B-A693-16301A2EDDCA}" srcOrd="1" destOrd="0" presId="urn:microsoft.com/office/officeart/2005/8/layout/balance1"/>
    <dgm:cxn modelId="{22755F03-A433-3340-9563-9F90628AB240}" type="presParOf" srcId="{86B0BF69-7E2A-124F-8BD0-CBDF7060241A}" destId="{BB33D8BC-1421-6541-8123-DBE12396A9F4}" srcOrd="2" destOrd="0" presId="urn:microsoft.com/office/officeart/2005/8/layout/balance1"/>
    <dgm:cxn modelId="{A7614B28-1B20-DC47-90D8-8BFE139A3CF5}" type="presParOf" srcId="{BB33D8BC-1421-6541-8123-DBE12396A9F4}" destId="{82C746B0-B9CF-1740-A760-7238D9B35F95}" srcOrd="0" destOrd="0" presId="urn:microsoft.com/office/officeart/2005/8/layout/balance1"/>
    <dgm:cxn modelId="{6AC593F3-2C86-9F46-AD69-7F3095C2CA4A}" type="presParOf" srcId="{BB33D8BC-1421-6541-8123-DBE12396A9F4}" destId="{8D6FE509-9F09-7949-8D78-4DDB32A35557}" srcOrd="1" destOrd="0" presId="urn:microsoft.com/office/officeart/2005/8/layout/balance1"/>
    <dgm:cxn modelId="{F285C3F3-29FB-E249-965B-4010829B9AD5}" type="presParOf" srcId="{BB33D8BC-1421-6541-8123-DBE12396A9F4}" destId="{B31D2C46-9E59-9B44-8E2C-207E619FC210}" srcOrd="2" destOrd="0" presId="urn:microsoft.com/office/officeart/2005/8/layout/balance1"/>
    <dgm:cxn modelId="{54F5E95C-2F9D-D441-B6DE-3A3FC3415E9D}" type="presParOf" srcId="{BB33D8BC-1421-6541-8123-DBE12396A9F4}" destId="{0D291855-9384-5D41-AD5C-11A4C0FB3A1C}" srcOrd="3" destOrd="0" presId="urn:microsoft.com/office/officeart/2005/8/layout/balance1"/>
    <dgm:cxn modelId="{0B5594E7-32AB-544A-8B65-2BD544B65C7A}" type="presParOf" srcId="{BB33D8BC-1421-6541-8123-DBE12396A9F4}" destId="{03433431-C8DB-A147-B0EC-6ED469849070}" srcOrd="4" destOrd="0" presId="urn:microsoft.com/office/officeart/2005/8/layout/balance1"/>
    <dgm:cxn modelId="{D7969F1A-9E9A-0444-87F4-358247D4BB40}" type="presParOf" srcId="{BB33D8BC-1421-6541-8123-DBE12396A9F4}" destId="{9DD270E8-524C-2F4A-91D3-B669242CC663}" srcOrd="5" destOrd="0" presId="urn:microsoft.com/office/officeart/2005/8/layout/balance1"/>
    <dgm:cxn modelId="{57537531-32C0-DD40-9990-72A62950674F}" type="presParOf" srcId="{BB33D8BC-1421-6541-8123-DBE12396A9F4}" destId="{7C31ADFC-3D56-0D4E-8544-45ECE2B2D491}" srcOrd="6" destOrd="0" presId="urn:microsoft.com/office/officeart/2005/8/layout/balance1"/>
    <dgm:cxn modelId="{52CFD353-908B-A84A-924D-5635D845F3C0}" type="presParOf" srcId="{BB33D8BC-1421-6541-8123-DBE12396A9F4}" destId="{842B4EAA-A02B-834F-BA8C-B1C232134A52}" srcOrd="7" destOrd="0" presId="urn:microsoft.com/office/officeart/2005/8/layout/balance1"/>
    <dgm:cxn modelId="{FFEF6EFD-2A82-EA47-84AE-C77F719D8BE0}" type="presParOf" srcId="{BB33D8BC-1421-6541-8123-DBE12396A9F4}" destId="{82430276-AB79-3549-B4FC-F13186E3E914}"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66E51-53CA-4F47-A1C8-512F73EAE712}" type="doc">
      <dgm:prSet loTypeId="urn:microsoft.com/office/officeart/2005/8/layout/balance1" loCatId="" qsTypeId="urn:microsoft.com/office/officeart/2005/8/quickstyle/3D4" qsCatId="3D" csTypeId="urn:microsoft.com/office/officeart/2005/8/colors/accent1_2" csCatId="accent1" phldr="1"/>
      <dgm:spPr/>
      <dgm:t>
        <a:bodyPr/>
        <a:lstStyle/>
        <a:p>
          <a:endParaRPr lang="en-US"/>
        </a:p>
      </dgm:t>
    </dgm:pt>
    <dgm:pt modelId="{EF7E6867-1185-0447-83FC-8DFE14BB8B59}">
      <dgm:prSet phldrT="[Text]"/>
      <dgm:spPr/>
      <dgm:t>
        <a:bodyPr/>
        <a:lstStyle/>
        <a:p>
          <a:r>
            <a:rPr lang="en-US" dirty="0" smtClean="0"/>
            <a:t>Generation</a:t>
          </a:r>
          <a:endParaRPr lang="en-US" dirty="0"/>
        </a:p>
      </dgm:t>
    </dgm:pt>
    <dgm:pt modelId="{21E396E0-3E41-AB4E-95B1-A63F55CC385A}" type="parTrans" cxnId="{B56C2B78-AD55-D14C-B77E-0569D89DCB7E}">
      <dgm:prSet/>
      <dgm:spPr/>
      <dgm:t>
        <a:bodyPr/>
        <a:lstStyle/>
        <a:p>
          <a:endParaRPr lang="en-US"/>
        </a:p>
      </dgm:t>
    </dgm:pt>
    <dgm:pt modelId="{347A7E5E-5708-4341-8877-8E2C053988FB}" type="sibTrans" cxnId="{B56C2B78-AD55-D14C-B77E-0569D89DCB7E}">
      <dgm:prSet/>
      <dgm:spPr/>
      <dgm:t>
        <a:bodyPr/>
        <a:lstStyle/>
        <a:p>
          <a:endParaRPr lang="en-US"/>
        </a:p>
      </dgm:t>
    </dgm:pt>
    <dgm:pt modelId="{7FEA2C8F-B202-4E4F-A483-54E8F5528763}">
      <dgm:prSet phldrT="[Text]"/>
      <dgm:spPr/>
      <dgm:t>
        <a:bodyPr/>
        <a:lstStyle/>
        <a:p>
          <a:r>
            <a:rPr lang="en-US" dirty="0" smtClean="0"/>
            <a:t>Solar Generation</a:t>
          </a:r>
          <a:endParaRPr lang="en-US" dirty="0"/>
        </a:p>
      </dgm:t>
    </dgm:pt>
    <dgm:pt modelId="{440D12C0-E733-9642-A00A-A35E302F17D3}" type="parTrans" cxnId="{840BE187-97C9-7A40-A277-7A64324D6141}">
      <dgm:prSet/>
      <dgm:spPr/>
      <dgm:t>
        <a:bodyPr/>
        <a:lstStyle/>
        <a:p>
          <a:endParaRPr lang="en-US"/>
        </a:p>
      </dgm:t>
    </dgm:pt>
    <dgm:pt modelId="{1DF5EF8A-BFBC-A442-ABDA-DA4A0AD9B1C2}" type="sibTrans" cxnId="{840BE187-97C9-7A40-A277-7A64324D6141}">
      <dgm:prSet/>
      <dgm:spPr/>
      <dgm:t>
        <a:bodyPr/>
        <a:lstStyle/>
        <a:p>
          <a:endParaRPr lang="en-US"/>
        </a:p>
      </dgm:t>
    </dgm:pt>
    <dgm:pt modelId="{AAB3DA32-3B36-AD42-9C68-7D3F713A4C94}">
      <dgm:prSet phldrT="[Text]"/>
      <dgm:spPr/>
      <dgm:t>
        <a:bodyPr/>
        <a:lstStyle/>
        <a:p>
          <a:r>
            <a:rPr lang="en-US" dirty="0" smtClean="0"/>
            <a:t>Wind Generation</a:t>
          </a:r>
          <a:endParaRPr lang="en-US" dirty="0"/>
        </a:p>
      </dgm:t>
    </dgm:pt>
    <dgm:pt modelId="{59A911F6-E36F-0C41-8239-63F181DBBBA8}" type="parTrans" cxnId="{4472B343-6858-8C4D-B098-1ABD625612E9}">
      <dgm:prSet/>
      <dgm:spPr/>
      <dgm:t>
        <a:bodyPr/>
        <a:lstStyle/>
        <a:p>
          <a:endParaRPr lang="en-US"/>
        </a:p>
      </dgm:t>
    </dgm:pt>
    <dgm:pt modelId="{AC4F0F66-F52C-9547-A510-25F546C95432}" type="sibTrans" cxnId="{4472B343-6858-8C4D-B098-1ABD625612E9}">
      <dgm:prSet/>
      <dgm:spPr/>
      <dgm:t>
        <a:bodyPr/>
        <a:lstStyle/>
        <a:p>
          <a:endParaRPr lang="en-US"/>
        </a:p>
      </dgm:t>
    </dgm:pt>
    <dgm:pt modelId="{933C777E-324D-E948-8942-4CA1EDC75161}">
      <dgm:prSet phldrT="[Text]"/>
      <dgm:spPr/>
      <dgm:t>
        <a:bodyPr/>
        <a:lstStyle/>
        <a:p>
          <a:r>
            <a:rPr lang="en-US" dirty="0" smtClean="0"/>
            <a:t>Load</a:t>
          </a:r>
          <a:endParaRPr lang="en-US" dirty="0"/>
        </a:p>
      </dgm:t>
    </dgm:pt>
    <dgm:pt modelId="{5770BCC4-0803-EC46-9F84-8352438A5EB2}" type="parTrans" cxnId="{3019E11F-E0D6-624C-8C57-1D7E72B81CD0}">
      <dgm:prSet/>
      <dgm:spPr/>
      <dgm:t>
        <a:bodyPr/>
        <a:lstStyle/>
        <a:p>
          <a:endParaRPr lang="en-US"/>
        </a:p>
      </dgm:t>
    </dgm:pt>
    <dgm:pt modelId="{095F6CEE-1609-A941-80D9-1BB5079513C8}" type="sibTrans" cxnId="{3019E11F-E0D6-624C-8C57-1D7E72B81CD0}">
      <dgm:prSet/>
      <dgm:spPr/>
      <dgm:t>
        <a:bodyPr/>
        <a:lstStyle/>
        <a:p>
          <a:endParaRPr lang="en-US"/>
        </a:p>
      </dgm:t>
    </dgm:pt>
    <dgm:pt modelId="{31A26D9C-B4BC-3647-99B7-F5756C6A179E}">
      <dgm:prSet phldrT="[Text]"/>
      <dgm:spPr/>
      <dgm:t>
        <a:bodyPr/>
        <a:lstStyle/>
        <a:p>
          <a:r>
            <a:rPr lang="en-US" dirty="0" smtClean="0"/>
            <a:t>Washer &amp; Dryer</a:t>
          </a:r>
          <a:endParaRPr lang="en-US" dirty="0"/>
        </a:p>
      </dgm:t>
    </dgm:pt>
    <dgm:pt modelId="{63720893-AE85-B54A-BA21-98A6718FC109}" type="parTrans" cxnId="{2D08FCC4-A071-F141-AB80-4B1A2557933E}">
      <dgm:prSet/>
      <dgm:spPr/>
      <dgm:t>
        <a:bodyPr/>
        <a:lstStyle/>
        <a:p>
          <a:endParaRPr lang="en-US"/>
        </a:p>
      </dgm:t>
    </dgm:pt>
    <dgm:pt modelId="{971802BA-31EC-CA40-BDA4-323F3C362DB9}" type="sibTrans" cxnId="{2D08FCC4-A071-F141-AB80-4B1A2557933E}">
      <dgm:prSet/>
      <dgm:spPr/>
      <dgm:t>
        <a:bodyPr/>
        <a:lstStyle/>
        <a:p>
          <a:endParaRPr lang="en-US"/>
        </a:p>
      </dgm:t>
    </dgm:pt>
    <dgm:pt modelId="{C7C7DFCB-0F1D-424B-BAD7-DCD03D2B39C5}">
      <dgm:prSet phldrT="[Text]"/>
      <dgm:spPr/>
      <dgm:t>
        <a:bodyPr/>
        <a:lstStyle/>
        <a:p>
          <a:r>
            <a:rPr lang="en-US" dirty="0" smtClean="0"/>
            <a:t>Electric Car</a:t>
          </a:r>
          <a:endParaRPr lang="en-US" dirty="0"/>
        </a:p>
      </dgm:t>
    </dgm:pt>
    <dgm:pt modelId="{6AEF4432-BE48-4F4B-855C-2BFC6A73AAD7}" type="parTrans" cxnId="{5BD963A0-1FF2-3E4A-8EF9-11EB5DAEC59C}">
      <dgm:prSet/>
      <dgm:spPr/>
      <dgm:t>
        <a:bodyPr/>
        <a:lstStyle/>
        <a:p>
          <a:endParaRPr lang="en-US"/>
        </a:p>
      </dgm:t>
    </dgm:pt>
    <dgm:pt modelId="{A4A4CBBD-35AA-F54C-9EF2-A6D2B96F3C9E}" type="sibTrans" cxnId="{5BD963A0-1FF2-3E4A-8EF9-11EB5DAEC59C}">
      <dgm:prSet/>
      <dgm:spPr/>
      <dgm:t>
        <a:bodyPr/>
        <a:lstStyle/>
        <a:p>
          <a:endParaRPr lang="en-US"/>
        </a:p>
      </dgm:t>
    </dgm:pt>
    <dgm:pt modelId="{67F2CB67-32C9-AC4D-AE23-A1171A4EF785}">
      <dgm:prSet phldrT="[Text]"/>
      <dgm:spPr/>
      <dgm:t>
        <a:bodyPr/>
        <a:lstStyle/>
        <a:p>
          <a:r>
            <a:rPr lang="en-US" dirty="0" smtClean="0"/>
            <a:t>HVAC</a:t>
          </a:r>
          <a:endParaRPr lang="en-US" dirty="0"/>
        </a:p>
      </dgm:t>
    </dgm:pt>
    <dgm:pt modelId="{EDC9FA6D-BE1C-3044-B9A3-500CAD2A38AD}" type="parTrans" cxnId="{5C5FEC55-FF57-9940-ADB5-38E8093020E0}">
      <dgm:prSet/>
      <dgm:spPr/>
      <dgm:t>
        <a:bodyPr/>
        <a:lstStyle/>
        <a:p>
          <a:endParaRPr lang="en-US"/>
        </a:p>
      </dgm:t>
    </dgm:pt>
    <dgm:pt modelId="{7AFCB782-F91F-5B41-A576-34ED7DB0B1A4}" type="sibTrans" cxnId="{5C5FEC55-FF57-9940-ADB5-38E8093020E0}">
      <dgm:prSet/>
      <dgm:spPr/>
      <dgm:t>
        <a:bodyPr/>
        <a:lstStyle/>
        <a:p>
          <a:endParaRPr lang="en-US"/>
        </a:p>
      </dgm:t>
    </dgm:pt>
    <dgm:pt modelId="{86B0BF69-7E2A-124F-8BD0-CBDF7060241A}" type="pres">
      <dgm:prSet presAssocID="{EB266E51-53CA-4F47-A1C8-512F73EAE712}" presName="outerComposite" presStyleCnt="0">
        <dgm:presLayoutVars>
          <dgm:chMax val="2"/>
          <dgm:animLvl val="lvl"/>
          <dgm:resizeHandles val="exact"/>
        </dgm:presLayoutVars>
      </dgm:prSet>
      <dgm:spPr/>
      <dgm:t>
        <a:bodyPr/>
        <a:lstStyle/>
        <a:p>
          <a:endParaRPr lang="en-US"/>
        </a:p>
      </dgm:t>
    </dgm:pt>
    <dgm:pt modelId="{CC3700CC-F982-0C43-9169-5CA63F084D64}" type="pres">
      <dgm:prSet presAssocID="{EB266E51-53CA-4F47-A1C8-512F73EAE712}" presName="dummyMaxCanvas" presStyleCnt="0"/>
      <dgm:spPr/>
    </dgm:pt>
    <dgm:pt modelId="{05A131DD-1796-CE43-8F6D-F2A5814A45BE}" type="pres">
      <dgm:prSet presAssocID="{EB266E51-53CA-4F47-A1C8-512F73EAE712}" presName="parentComposite" presStyleCnt="0"/>
      <dgm:spPr/>
    </dgm:pt>
    <dgm:pt modelId="{303C25FF-D1B9-3E4E-9E76-0F6A9408468D}" type="pres">
      <dgm:prSet presAssocID="{EB266E51-53CA-4F47-A1C8-512F73EAE712}" presName="parent1" presStyleLbl="alignAccFollowNode1" presStyleIdx="0" presStyleCnt="4">
        <dgm:presLayoutVars>
          <dgm:chMax val="4"/>
        </dgm:presLayoutVars>
      </dgm:prSet>
      <dgm:spPr/>
      <dgm:t>
        <a:bodyPr/>
        <a:lstStyle/>
        <a:p>
          <a:endParaRPr lang="en-US"/>
        </a:p>
      </dgm:t>
    </dgm:pt>
    <dgm:pt modelId="{B4923132-3398-884B-A693-16301A2EDDCA}" type="pres">
      <dgm:prSet presAssocID="{EB266E51-53CA-4F47-A1C8-512F73EAE712}" presName="parent2" presStyleLbl="alignAccFollowNode1" presStyleIdx="1" presStyleCnt="4">
        <dgm:presLayoutVars>
          <dgm:chMax val="4"/>
        </dgm:presLayoutVars>
      </dgm:prSet>
      <dgm:spPr/>
      <dgm:t>
        <a:bodyPr/>
        <a:lstStyle/>
        <a:p>
          <a:endParaRPr lang="en-US"/>
        </a:p>
      </dgm:t>
    </dgm:pt>
    <dgm:pt modelId="{BB33D8BC-1421-6541-8123-DBE12396A9F4}" type="pres">
      <dgm:prSet presAssocID="{EB266E51-53CA-4F47-A1C8-512F73EAE712}" presName="childrenComposite" presStyleCnt="0"/>
      <dgm:spPr/>
    </dgm:pt>
    <dgm:pt modelId="{82C746B0-B9CF-1740-A760-7238D9B35F95}" type="pres">
      <dgm:prSet presAssocID="{EB266E51-53CA-4F47-A1C8-512F73EAE712}" presName="dummyMaxCanvas_ChildArea" presStyleCnt="0"/>
      <dgm:spPr/>
    </dgm:pt>
    <dgm:pt modelId="{8D6FE509-9F09-7949-8D78-4DDB32A35557}" type="pres">
      <dgm:prSet presAssocID="{EB266E51-53CA-4F47-A1C8-512F73EAE712}" presName="fulcrum" presStyleLbl="alignAccFollowNode1" presStyleIdx="2" presStyleCnt="4"/>
      <dgm:spPr/>
    </dgm:pt>
    <dgm:pt modelId="{B3288B1F-97CD-D54F-AB1F-69E63D32AFC6}" type="pres">
      <dgm:prSet presAssocID="{EB266E51-53CA-4F47-A1C8-512F73EAE712}" presName="balance_23" presStyleLbl="alignAccFollowNode1" presStyleIdx="3" presStyleCnt="4">
        <dgm:presLayoutVars>
          <dgm:bulletEnabled val="1"/>
        </dgm:presLayoutVars>
      </dgm:prSet>
      <dgm:spPr/>
    </dgm:pt>
    <dgm:pt modelId="{47F12BA9-1C02-D545-87B3-300E2746815D}" type="pres">
      <dgm:prSet presAssocID="{EB266E51-53CA-4F47-A1C8-512F73EAE712}" presName="right_23_1" presStyleLbl="node1" presStyleIdx="0" presStyleCnt="5">
        <dgm:presLayoutVars>
          <dgm:bulletEnabled val="1"/>
        </dgm:presLayoutVars>
      </dgm:prSet>
      <dgm:spPr/>
      <dgm:t>
        <a:bodyPr/>
        <a:lstStyle/>
        <a:p>
          <a:endParaRPr lang="en-US"/>
        </a:p>
      </dgm:t>
    </dgm:pt>
    <dgm:pt modelId="{3A4EA470-AF0B-864E-9FF6-6F0698377CCA}" type="pres">
      <dgm:prSet presAssocID="{EB266E51-53CA-4F47-A1C8-512F73EAE712}" presName="right_23_2" presStyleLbl="node1" presStyleIdx="1" presStyleCnt="5">
        <dgm:presLayoutVars>
          <dgm:bulletEnabled val="1"/>
        </dgm:presLayoutVars>
      </dgm:prSet>
      <dgm:spPr/>
      <dgm:t>
        <a:bodyPr/>
        <a:lstStyle/>
        <a:p>
          <a:endParaRPr lang="en-US"/>
        </a:p>
      </dgm:t>
    </dgm:pt>
    <dgm:pt modelId="{191F9DA5-DAB4-1946-94A0-F4AAFEAD8F66}" type="pres">
      <dgm:prSet presAssocID="{EB266E51-53CA-4F47-A1C8-512F73EAE712}" presName="right_23_3" presStyleLbl="node1" presStyleIdx="2" presStyleCnt="5">
        <dgm:presLayoutVars>
          <dgm:bulletEnabled val="1"/>
        </dgm:presLayoutVars>
      </dgm:prSet>
      <dgm:spPr/>
      <dgm:t>
        <a:bodyPr/>
        <a:lstStyle/>
        <a:p>
          <a:endParaRPr lang="en-US"/>
        </a:p>
      </dgm:t>
    </dgm:pt>
    <dgm:pt modelId="{3591A67C-4ADA-6D43-B0B5-95E0FA3E2EDB}" type="pres">
      <dgm:prSet presAssocID="{EB266E51-53CA-4F47-A1C8-512F73EAE712}" presName="left_23_1" presStyleLbl="node1" presStyleIdx="3" presStyleCnt="5">
        <dgm:presLayoutVars>
          <dgm:bulletEnabled val="1"/>
        </dgm:presLayoutVars>
      </dgm:prSet>
      <dgm:spPr/>
      <dgm:t>
        <a:bodyPr/>
        <a:lstStyle/>
        <a:p>
          <a:endParaRPr lang="en-US"/>
        </a:p>
      </dgm:t>
    </dgm:pt>
    <dgm:pt modelId="{628D2164-681E-8B42-ABE4-7223E6267B5B}" type="pres">
      <dgm:prSet presAssocID="{EB266E51-53CA-4F47-A1C8-512F73EAE712}" presName="left_23_2" presStyleLbl="node1" presStyleIdx="4" presStyleCnt="5">
        <dgm:presLayoutVars>
          <dgm:bulletEnabled val="1"/>
        </dgm:presLayoutVars>
      </dgm:prSet>
      <dgm:spPr/>
      <dgm:t>
        <a:bodyPr/>
        <a:lstStyle/>
        <a:p>
          <a:endParaRPr lang="en-US"/>
        </a:p>
      </dgm:t>
    </dgm:pt>
  </dgm:ptLst>
  <dgm:cxnLst>
    <dgm:cxn modelId="{840BE187-97C9-7A40-A277-7A64324D6141}" srcId="{EF7E6867-1185-0447-83FC-8DFE14BB8B59}" destId="{7FEA2C8F-B202-4E4F-A483-54E8F5528763}" srcOrd="0" destOrd="0" parTransId="{440D12C0-E733-9642-A00A-A35E302F17D3}" sibTransId="{1DF5EF8A-BFBC-A442-ABDA-DA4A0AD9B1C2}"/>
    <dgm:cxn modelId="{B56C2B78-AD55-D14C-B77E-0569D89DCB7E}" srcId="{EB266E51-53CA-4F47-A1C8-512F73EAE712}" destId="{EF7E6867-1185-0447-83FC-8DFE14BB8B59}" srcOrd="0" destOrd="0" parTransId="{21E396E0-3E41-AB4E-95B1-A63F55CC385A}" sibTransId="{347A7E5E-5708-4341-8877-8E2C053988FB}"/>
    <dgm:cxn modelId="{4472B343-6858-8C4D-B098-1ABD625612E9}" srcId="{EF7E6867-1185-0447-83FC-8DFE14BB8B59}" destId="{AAB3DA32-3B36-AD42-9C68-7D3F713A4C94}" srcOrd="1" destOrd="0" parTransId="{59A911F6-E36F-0C41-8239-63F181DBBBA8}" sibTransId="{AC4F0F66-F52C-9547-A510-25F546C95432}"/>
    <dgm:cxn modelId="{22F78E5D-0C8C-4A49-B7BE-A6F8A0EBAD29}" type="presOf" srcId="{7FEA2C8F-B202-4E4F-A483-54E8F5528763}" destId="{3591A67C-4ADA-6D43-B0B5-95E0FA3E2EDB}" srcOrd="0" destOrd="0" presId="urn:microsoft.com/office/officeart/2005/8/layout/balance1"/>
    <dgm:cxn modelId="{2D08FCC4-A071-F141-AB80-4B1A2557933E}" srcId="{933C777E-324D-E948-8942-4CA1EDC75161}" destId="{31A26D9C-B4BC-3647-99B7-F5756C6A179E}" srcOrd="1" destOrd="0" parTransId="{63720893-AE85-B54A-BA21-98A6718FC109}" sibTransId="{971802BA-31EC-CA40-BDA4-323F3C362DB9}"/>
    <dgm:cxn modelId="{AC09AE44-D1D7-614F-9E20-941F903B2AD0}" type="presOf" srcId="{C7C7DFCB-0F1D-424B-BAD7-DCD03D2B39C5}" destId="{191F9DA5-DAB4-1946-94A0-F4AAFEAD8F66}" srcOrd="0" destOrd="0" presId="urn:microsoft.com/office/officeart/2005/8/layout/balance1"/>
    <dgm:cxn modelId="{05A5E418-BD41-D04B-928D-09B18D22235B}" type="presOf" srcId="{31A26D9C-B4BC-3647-99B7-F5756C6A179E}" destId="{3A4EA470-AF0B-864E-9FF6-6F0698377CCA}" srcOrd="0" destOrd="0" presId="urn:microsoft.com/office/officeart/2005/8/layout/balance1"/>
    <dgm:cxn modelId="{4C6C5843-19BA-8047-A27A-F332FC38581D}" type="presOf" srcId="{933C777E-324D-E948-8942-4CA1EDC75161}" destId="{B4923132-3398-884B-A693-16301A2EDDCA}" srcOrd="0" destOrd="0" presId="urn:microsoft.com/office/officeart/2005/8/layout/balance1"/>
    <dgm:cxn modelId="{5BD963A0-1FF2-3E4A-8EF9-11EB5DAEC59C}" srcId="{933C777E-324D-E948-8942-4CA1EDC75161}" destId="{C7C7DFCB-0F1D-424B-BAD7-DCD03D2B39C5}" srcOrd="2" destOrd="0" parTransId="{6AEF4432-BE48-4F4B-855C-2BFC6A73AAD7}" sibTransId="{A4A4CBBD-35AA-F54C-9EF2-A6D2B96F3C9E}"/>
    <dgm:cxn modelId="{E68E89EA-071A-F142-AD9A-2B2E28A67765}" type="presOf" srcId="{EF7E6867-1185-0447-83FC-8DFE14BB8B59}" destId="{303C25FF-D1B9-3E4E-9E76-0F6A9408468D}" srcOrd="0" destOrd="0" presId="urn:microsoft.com/office/officeart/2005/8/layout/balance1"/>
    <dgm:cxn modelId="{DD57E12E-EC90-FE4B-8CE0-BC3A72584537}" type="presOf" srcId="{67F2CB67-32C9-AC4D-AE23-A1171A4EF785}" destId="{47F12BA9-1C02-D545-87B3-300E2746815D}" srcOrd="0" destOrd="0" presId="urn:microsoft.com/office/officeart/2005/8/layout/balance1"/>
    <dgm:cxn modelId="{3019E11F-E0D6-624C-8C57-1D7E72B81CD0}" srcId="{EB266E51-53CA-4F47-A1C8-512F73EAE712}" destId="{933C777E-324D-E948-8942-4CA1EDC75161}" srcOrd="1" destOrd="0" parTransId="{5770BCC4-0803-EC46-9F84-8352438A5EB2}" sibTransId="{095F6CEE-1609-A941-80D9-1BB5079513C8}"/>
    <dgm:cxn modelId="{5C5FEC55-FF57-9940-ADB5-38E8093020E0}" srcId="{933C777E-324D-E948-8942-4CA1EDC75161}" destId="{67F2CB67-32C9-AC4D-AE23-A1171A4EF785}" srcOrd="0" destOrd="0" parTransId="{EDC9FA6D-BE1C-3044-B9A3-500CAD2A38AD}" sibTransId="{7AFCB782-F91F-5B41-A576-34ED7DB0B1A4}"/>
    <dgm:cxn modelId="{CF697EBF-ECF0-734B-8770-50D78DFAFB66}" type="presOf" srcId="{EB266E51-53CA-4F47-A1C8-512F73EAE712}" destId="{86B0BF69-7E2A-124F-8BD0-CBDF7060241A}" srcOrd="0" destOrd="0" presId="urn:microsoft.com/office/officeart/2005/8/layout/balance1"/>
    <dgm:cxn modelId="{B02E7521-D7EC-F34F-83B2-A46BFA89EC35}" type="presOf" srcId="{AAB3DA32-3B36-AD42-9C68-7D3F713A4C94}" destId="{628D2164-681E-8B42-ABE4-7223E6267B5B}" srcOrd="0" destOrd="0" presId="urn:microsoft.com/office/officeart/2005/8/layout/balance1"/>
    <dgm:cxn modelId="{B95F0941-60DB-7D47-9CFF-9FA70DF94C3B}" type="presParOf" srcId="{86B0BF69-7E2A-124F-8BD0-CBDF7060241A}" destId="{CC3700CC-F982-0C43-9169-5CA63F084D64}" srcOrd="0" destOrd="0" presId="urn:microsoft.com/office/officeart/2005/8/layout/balance1"/>
    <dgm:cxn modelId="{6C79B67F-81C0-C34B-BE2A-8E4142388E37}" type="presParOf" srcId="{86B0BF69-7E2A-124F-8BD0-CBDF7060241A}" destId="{05A131DD-1796-CE43-8F6D-F2A5814A45BE}" srcOrd="1" destOrd="0" presId="urn:microsoft.com/office/officeart/2005/8/layout/balance1"/>
    <dgm:cxn modelId="{CD710266-1D4A-1746-81D2-49378E964EEC}" type="presParOf" srcId="{05A131DD-1796-CE43-8F6D-F2A5814A45BE}" destId="{303C25FF-D1B9-3E4E-9E76-0F6A9408468D}" srcOrd="0" destOrd="0" presId="urn:microsoft.com/office/officeart/2005/8/layout/balance1"/>
    <dgm:cxn modelId="{52F87BFA-D2BD-A345-B6F9-997B7F85826F}" type="presParOf" srcId="{05A131DD-1796-CE43-8F6D-F2A5814A45BE}" destId="{B4923132-3398-884B-A693-16301A2EDDCA}" srcOrd="1" destOrd="0" presId="urn:microsoft.com/office/officeart/2005/8/layout/balance1"/>
    <dgm:cxn modelId="{751C69CC-579D-4B41-B8A6-9C2D499F65D1}" type="presParOf" srcId="{86B0BF69-7E2A-124F-8BD0-CBDF7060241A}" destId="{BB33D8BC-1421-6541-8123-DBE12396A9F4}" srcOrd="2" destOrd="0" presId="urn:microsoft.com/office/officeart/2005/8/layout/balance1"/>
    <dgm:cxn modelId="{B2D8B046-0D5F-7946-8F02-867A00A12847}" type="presParOf" srcId="{BB33D8BC-1421-6541-8123-DBE12396A9F4}" destId="{82C746B0-B9CF-1740-A760-7238D9B35F95}" srcOrd="0" destOrd="0" presId="urn:microsoft.com/office/officeart/2005/8/layout/balance1"/>
    <dgm:cxn modelId="{C79E8250-C516-9940-A4C0-A47867833833}" type="presParOf" srcId="{BB33D8BC-1421-6541-8123-DBE12396A9F4}" destId="{8D6FE509-9F09-7949-8D78-4DDB32A35557}" srcOrd="1" destOrd="0" presId="urn:microsoft.com/office/officeart/2005/8/layout/balance1"/>
    <dgm:cxn modelId="{1C4FD2BC-04C8-5448-9322-3C72EB0EBD96}" type="presParOf" srcId="{BB33D8BC-1421-6541-8123-DBE12396A9F4}" destId="{B3288B1F-97CD-D54F-AB1F-69E63D32AFC6}" srcOrd="2" destOrd="0" presId="urn:microsoft.com/office/officeart/2005/8/layout/balance1"/>
    <dgm:cxn modelId="{3FE3EF1E-6EF6-CA43-A0F8-616BF7B6A5D6}" type="presParOf" srcId="{BB33D8BC-1421-6541-8123-DBE12396A9F4}" destId="{47F12BA9-1C02-D545-87B3-300E2746815D}" srcOrd="3" destOrd="0" presId="urn:microsoft.com/office/officeart/2005/8/layout/balance1"/>
    <dgm:cxn modelId="{1D77F4CE-C0D4-ED4A-978F-A341B644B705}" type="presParOf" srcId="{BB33D8BC-1421-6541-8123-DBE12396A9F4}" destId="{3A4EA470-AF0B-864E-9FF6-6F0698377CCA}" srcOrd="4" destOrd="0" presId="urn:microsoft.com/office/officeart/2005/8/layout/balance1"/>
    <dgm:cxn modelId="{6AF3A25D-2AA6-6343-B472-B406E94A4C5E}" type="presParOf" srcId="{BB33D8BC-1421-6541-8123-DBE12396A9F4}" destId="{191F9DA5-DAB4-1946-94A0-F4AAFEAD8F66}" srcOrd="5" destOrd="0" presId="urn:microsoft.com/office/officeart/2005/8/layout/balance1"/>
    <dgm:cxn modelId="{3135799E-9E5C-6E46-91B2-1C50F953F3CC}" type="presParOf" srcId="{BB33D8BC-1421-6541-8123-DBE12396A9F4}" destId="{3591A67C-4ADA-6D43-B0B5-95E0FA3E2EDB}" srcOrd="6" destOrd="0" presId="urn:microsoft.com/office/officeart/2005/8/layout/balance1"/>
    <dgm:cxn modelId="{CD6727BA-3C22-4A4E-AAFA-E29670F69B34}" type="presParOf" srcId="{BB33D8BC-1421-6541-8123-DBE12396A9F4}" destId="{628D2164-681E-8B42-ABE4-7223E6267B5B}" srcOrd="7"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266E51-53CA-4F47-A1C8-512F73EAE712}" type="doc">
      <dgm:prSet loTypeId="urn:microsoft.com/office/officeart/2005/8/layout/balance1" loCatId="" qsTypeId="urn:microsoft.com/office/officeart/2005/8/quickstyle/3D4" qsCatId="3D" csTypeId="urn:microsoft.com/office/officeart/2005/8/colors/accent1_2" csCatId="accent1" phldr="1"/>
      <dgm:spPr/>
      <dgm:t>
        <a:bodyPr/>
        <a:lstStyle/>
        <a:p>
          <a:endParaRPr lang="en-US"/>
        </a:p>
      </dgm:t>
    </dgm:pt>
    <dgm:pt modelId="{EF7E6867-1185-0447-83FC-8DFE14BB8B59}">
      <dgm:prSet phldrT="[Text]"/>
      <dgm:spPr/>
      <dgm:t>
        <a:bodyPr/>
        <a:lstStyle/>
        <a:p>
          <a:r>
            <a:rPr lang="en-US" dirty="0" smtClean="0"/>
            <a:t>Generation</a:t>
          </a:r>
          <a:endParaRPr lang="en-US" dirty="0"/>
        </a:p>
      </dgm:t>
    </dgm:pt>
    <dgm:pt modelId="{21E396E0-3E41-AB4E-95B1-A63F55CC385A}" type="parTrans" cxnId="{B56C2B78-AD55-D14C-B77E-0569D89DCB7E}">
      <dgm:prSet/>
      <dgm:spPr/>
      <dgm:t>
        <a:bodyPr/>
        <a:lstStyle/>
        <a:p>
          <a:endParaRPr lang="en-US"/>
        </a:p>
      </dgm:t>
    </dgm:pt>
    <dgm:pt modelId="{347A7E5E-5708-4341-8877-8E2C053988FB}" type="sibTrans" cxnId="{B56C2B78-AD55-D14C-B77E-0569D89DCB7E}">
      <dgm:prSet/>
      <dgm:spPr/>
      <dgm:t>
        <a:bodyPr/>
        <a:lstStyle/>
        <a:p>
          <a:endParaRPr lang="en-US"/>
        </a:p>
      </dgm:t>
    </dgm:pt>
    <dgm:pt modelId="{7FEA2C8F-B202-4E4F-A483-54E8F5528763}">
      <dgm:prSet phldrT="[Text]"/>
      <dgm:spPr/>
      <dgm:t>
        <a:bodyPr/>
        <a:lstStyle/>
        <a:p>
          <a:r>
            <a:rPr lang="en-US" dirty="0" smtClean="0"/>
            <a:t>Solar Generation</a:t>
          </a:r>
          <a:endParaRPr lang="en-US" dirty="0"/>
        </a:p>
      </dgm:t>
    </dgm:pt>
    <dgm:pt modelId="{440D12C0-E733-9642-A00A-A35E302F17D3}" type="parTrans" cxnId="{840BE187-97C9-7A40-A277-7A64324D6141}">
      <dgm:prSet/>
      <dgm:spPr/>
      <dgm:t>
        <a:bodyPr/>
        <a:lstStyle/>
        <a:p>
          <a:endParaRPr lang="en-US"/>
        </a:p>
      </dgm:t>
    </dgm:pt>
    <dgm:pt modelId="{1DF5EF8A-BFBC-A442-ABDA-DA4A0AD9B1C2}" type="sibTrans" cxnId="{840BE187-97C9-7A40-A277-7A64324D6141}">
      <dgm:prSet/>
      <dgm:spPr/>
      <dgm:t>
        <a:bodyPr/>
        <a:lstStyle/>
        <a:p>
          <a:endParaRPr lang="en-US"/>
        </a:p>
      </dgm:t>
    </dgm:pt>
    <dgm:pt modelId="{AAB3DA32-3B36-AD42-9C68-7D3F713A4C94}">
      <dgm:prSet phldrT="[Text]"/>
      <dgm:spPr/>
      <dgm:t>
        <a:bodyPr/>
        <a:lstStyle/>
        <a:p>
          <a:r>
            <a:rPr lang="en-US" dirty="0" smtClean="0"/>
            <a:t>Wind Generation</a:t>
          </a:r>
          <a:endParaRPr lang="en-US" dirty="0"/>
        </a:p>
      </dgm:t>
    </dgm:pt>
    <dgm:pt modelId="{59A911F6-E36F-0C41-8239-63F181DBBBA8}" type="parTrans" cxnId="{4472B343-6858-8C4D-B098-1ABD625612E9}">
      <dgm:prSet/>
      <dgm:spPr/>
      <dgm:t>
        <a:bodyPr/>
        <a:lstStyle/>
        <a:p>
          <a:endParaRPr lang="en-US"/>
        </a:p>
      </dgm:t>
    </dgm:pt>
    <dgm:pt modelId="{AC4F0F66-F52C-9547-A510-25F546C95432}" type="sibTrans" cxnId="{4472B343-6858-8C4D-B098-1ABD625612E9}">
      <dgm:prSet/>
      <dgm:spPr/>
      <dgm:t>
        <a:bodyPr/>
        <a:lstStyle/>
        <a:p>
          <a:endParaRPr lang="en-US"/>
        </a:p>
      </dgm:t>
    </dgm:pt>
    <dgm:pt modelId="{933C777E-324D-E948-8942-4CA1EDC75161}">
      <dgm:prSet phldrT="[Text]"/>
      <dgm:spPr/>
      <dgm:t>
        <a:bodyPr/>
        <a:lstStyle/>
        <a:p>
          <a:r>
            <a:rPr lang="en-US" dirty="0" smtClean="0"/>
            <a:t>Load</a:t>
          </a:r>
          <a:endParaRPr lang="en-US" dirty="0"/>
        </a:p>
      </dgm:t>
    </dgm:pt>
    <dgm:pt modelId="{5770BCC4-0803-EC46-9F84-8352438A5EB2}" type="parTrans" cxnId="{3019E11F-E0D6-624C-8C57-1D7E72B81CD0}">
      <dgm:prSet/>
      <dgm:spPr/>
      <dgm:t>
        <a:bodyPr/>
        <a:lstStyle/>
        <a:p>
          <a:endParaRPr lang="en-US"/>
        </a:p>
      </dgm:t>
    </dgm:pt>
    <dgm:pt modelId="{095F6CEE-1609-A941-80D9-1BB5079513C8}" type="sibTrans" cxnId="{3019E11F-E0D6-624C-8C57-1D7E72B81CD0}">
      <dgm:prSet/>
      <dgm:spPr/>
      <dgm:t>
        <a:bodyPr/>
        <a:lstStyle/>
        <a:p>
          <a:endParaRPr lang="en-US"/>
        </a:p>
      </dgm:t>
    </dgm:pt>
    <dgm:pt modelId="{31A26D9C-B4BC-3647-99B7-F5756C6A179E}">
      <dgm:prSet phldrT="[Text]"/>
      <dgm:spPr/>
      <dgm:t>
        <a:bodyPr/>
        <a:lstStyle/>
        <a:p>
          <a:r>
            <a:rPr lang="en-US" dirty="0" smtClean="0"/>
            <a:t>Washer &amp; Dryer</a:t>
          </a:r>
          <a:endParaRPr lang="en-US" dirty="0"/>
        </a:p>
      </dgm:t>
    </dgm:pt>
    <dgm:pt modelId="{63720893-AE85-B54A-BA21-98A6718FC109}" type="parTrans" cxnId="{2D08FCC4-A071-F141-AB80-4B1A2557933E}">
      <dgm:prSet/>
      <dgm:spPr/>
      <dgm:t>
        <a:bodyPr/>
        <a:lstStyle/>
        <a:p>
          <a:endParaRPr lang="en-US"/>
        </a:p>
      </dgm:t>
    </dgm:pt>
    <dgm:pt modelId="{971802BA-31EC-CA40-BDA4-323F3C362DB9}" type="sibTrans" cxnId="{2D08FCC4-A071-F141-AB80-4B1A2557933E}">
      <dgm:prSet/>
      <dgm:spPr/>
      <dgm:t>
        <a:bodyPr/>
        <a:lstStyle/>
        <a:p>
          <a:endParaRPr lang="en-US"/>
        </a:p>
      </dgm:t>
    </dgm:pt>
    <dgm:pt modelId="{C7C7DFCB-0F1D-424B-BAD7-DCD03D2B39C5}">
      <dgm:prSet phldrT="[Text]"/>
      <dgm:spPr/>
      <dgm:t>
        <a:bodyPr/>
        <a:lstStyle/>
        <a:p>
          <a:r>
            <a:rPr lang="en-US" dirty="0" smtClean="0"/>
            <a:t>Electric Car</a:t>
          </a:r>
          <a:endParaRPr lang="en-US" dirty="0"/>
        </a:p>
      </dgm:t>
    </dgm:pt>
    <dgm:pt modelId="{6AEF4432-BE48-4F4B-855C-2BFC6A73AAD7}" type="parTrans" cxnId="{5BD963A0-1FF2-3E4A-8EF9-11EB5DAEC59C}">
      <dgm:prSet/>
      <dgm:spPr/>
      <dgm:t>
        <a:bodyPr/>
        <a:lstStyle/>
        <a:p>
          <a:endParaRPr lang="en-US"/>
        </a:p>
      </dgm:t>
    </dgm:pt>
    <dgm:pt modelId="{A4A4CBBD-35AA-F54C-9EF2-A6D2B96F3C9E}" type="sibTrans" cxnId="{5BD963A0-1FF2-3E4A-8EF9-11EB5DAEC59C}">
      <dgm:prSet/>
      <dgm:spPr/>
      <dgm:t>
        <a:bodyPr/>
        <a:lstStyle/>
        <a:p>
          <a:endParaRPr lang="en-US"/>
        </a:p>
      </dgm:t>
    </dgm:pt>
    <dgm:pt modelId="{67F2CB67-32C9-AC4D-AE23-A1171A4EF785}">
      <dgm:prSet phldrT="[Text]"/>
      <dgm:spPr/>
      <dgm:t>
        <a:bodyPr/>
        <a:lstStyle/>
        <a:p>
          <a:r>
            <a:rPr lang="en-US" dirty="0" smtClean="0"/>
            <a:t>HVAC</a:t>
          </a:r>
          <a:endParaRPr lang="en-US" dirty="0"/>
        </a:p>
      </dgm:t>
    </dgm:pt>
    <dgm:pt modelId="{EDC9FA6D-BE1C-3044-B9A3-500CAD2A38AD}" type="parTrans" cxnId="{5C5FEC55-FF57-9940-ADB5-38E8093020E0}">
      <dgm:prSet/>
      <dgm:spPr/>
      <dgm:t>
        <a:bodyPr/>
        <a:lstStyle/>
        <a:p>
          <a:endParaRPr lang="en-US"/>
        </a:p>
      </dgm:t>
    </dgm:pt>
    <dgm:pt modelId="{7AFCB782-F91F-5B41-A576-34ED7DB0B1A4}" type="sibTrans" cxnId="{5C5FEC55-FF57-9940-ADB5-38E8093020E0}">
      <dgm:prSet/>
      <dgm:spPr/>
      <dgm:t>
        <a:bodyPr/>
        <a:lstStyle/>
        <a:p>
          <a:endParaRPr lang="en-US"/>
        </a:p>
      </dgm:t>
    </dgm:pt>
    <dgm:pt modelId="{9C5EFA17-A50F-9541-8C18-AFDD5B4F25BA}">
      <dgm:prSet phldrT="[Text]"/>
      <dgm:spPr/>
      <dgm:t>
        <a:bodyPr/>
        <a:lstStyle/>
        <a:p>
          <a:r>
            <a:rPr lang="en-US" dirty="0" smtClean="0"/>
            <a:t>Grid</a:t>
          </a:r>
          <a:endParaRPr lang="en-US" dirty="0"/>
        </a:p>
      </dgm:t>
    </dgm:pt>
    <dgm:pt modelId="{323821FC-3132-8048-A0E2-B58302E24C5D}" type="parTrans" cxnId="{74A3F4C5-9039-E648-944E-87269DD92106}">
      <dgm:prSet/>
      <dgm:spPr/>
      <dgm:t>
        <a:bodyPr/>
        <a:lstStyle/>
        <a:p>
          <a:endParaRPr lang="en-US"/>
        </a:p>
      </dgm:t>
    </dgm:pt>
    <dgm:pt modelId="{A760DAB5-FA00-2F45-B8C4-5D3799521F62}" type="sibTrans" cxnId="{74A3F4C5-9039-E648-944E-87269DD92106}">
      <dgm:prSet/>
      <dgm:spPr/>
      <dgm:t>
        <a:bodyPr/>
        <a:lstStyle/>
        <a:p>
          <a:endParaRPr lang="en-US"/>
        </a:p>
      </dgm:t>
    </dgm:pt>
    <dgm:pt modelId="{86B0BF69-7E2A-124F-8BD0-CBDF7060241A}" type="pres">
      <dgm:prSet presAssocID="{EB266E51-53CA-4F47-A1C8-512F73EAE712}" presName="outerComposite" presStyleCnt="0">
        <dgm:presLayoutVars>
          <dgm:chMax val="2"/>
          <dgm:animLvl val="lvl"/>
          <dgm:resizeHandles val="exact"/>
        </dgm:presLayoutVars>
      </dgm:prSet>
      <dgm:spPr/>
      <dgm:t>
        <a:bodyPr/>
        <a:lstStyle/>
        <a:p>
          <a:endParaRPr lang="en-US"/>
        </a:p>
      </dgm:t>
    </dgm:pt>
    <dgm:pt modelId="{CC3700CC-F982-0C43-9169-5CA63F084D64}" type="pres">
      <dgm:prSet presAssocID="{EB266E51-53CA-4F47-A1C8-512F73EAE712}" presName="dummyMaxCanvas" presStyleCnt="0"/>
      <dgm:spPr/>
    </dgm:pt>
    <dgm:pt modelId="{05A131DD-1796-CE43-8F6D-F2A5814A45BE}" type="pres">
      <dgm:prSet presAssocID="{EB266E51-53CA-4F47-A1C8-512F73EAE712}" presName="parentComposite" presStyleCnt="0"/>
      <dgm:spPr/>
    </dgm:pt>
    <dgm:pt modelId="{303C25FF-D1B9-3E4E-9E76-0F6A9408468D}" type="pres">
      <dgm:prSet presAssocID="{EB266E51-53CA-4F47-A1C8-512F73EAE712}" presName="parent1" presStyleLbl="alignAccFollowNode1" presStyleIdx="0" presStyleCnt="4">
        <dgm:presLayoutVars>
          <dgm:chMax val="4"/>
        </dgm:presLayoutVars>
      </dgm:prSet>
      <dgm:spPr/>
      <dgm:t>
        <a:bodyPr/>
        <a:lstStyle/>
        <a:p>
          <a:endParaRPr lang="en-US"/>
        </a:p>
      </dgm:t>
    </dgm:pt>
    <dgm:pt modelId="{B4923132-3398-884B-A693-16301A2EDDCA}" type="pres">
      <dgm:prSet presAssocID="{EB266E51-53CA-4F47-A1C8-512F73EAE712}" presName="parent2" presStyleLbl="alignAccFollowNode1" presStyleIdx="1" presStyleCnt="4">
        <dgm:presLayoutVars>
          <dgm:chMax val="4"/>
        </dgm:presLayoutVars>
      </dgm:prSet>
      <dgm:spPr/>
      <dgm:t>
        <a:bodyPr/>
        <a:lstStyle/>
        <a:p>
          <a:endParaRPr lang="en-US"/>
        </a:p>
      </dgm:t>
    </dgm:pt>
    <dgm:pt modelId="{BB33D8BC-1421-6541-8123-DBE12396A9F4}" type="pres">
      <dgm:prSet presAssocID="{EB266E51-53CA-4F47-A1C8-512F73EAE712}" presName="childrenComposite" presStyleCnt="0"/>
      <dgm:spPr/>
    </dgm:pt>
    <dgm:pt modelId="{82C746B0-B9CF-1740-A760-7238D9B35F95}" type="pres">
      <dgm:prSet presAssocID="{EB266E51-53CA-4F47-A1C8-512F73EAE712}" presName="dummyMaxCanvas_ChildArea" presStyleCnt="0"/>
      <dgm:spPr/>
    </dgm:pt>
    <dgm:pt modelId="{8D6FE509-9F09-7949-8D78-4DDB32A35557}" type="pres">
      <dgm:prSet presAssocID="{EB266E51-53CA-4F47-A1C8-512F73EAE712}" presName="fulcrum" presStyleLbl="alignAccFollowNode1" presStyleIdx="2" presStyleCnt="4"/>
      <dgm:spPr/>
    </dgm:pt>
    <dgm:pt modelId="{B31D2C46-9E59-9B44-8E2C-207E619FC210}" type="pres">
      <dgm:prSet presAssocID="{EB266E51-53CA-4F47-A1C8-512F73EAE712}" presName="balance_33" presStyleLbl="alignAccFollowNode1" presStyleIdx="3" presStyleCnt="4">
        <dgm:presLayoutVars>
          <dgm:bulletEnabled val="1"/>
        </dgm:presLayoutVars>
      </dgm:prSet>
      <dgm:spPr/>
    </dgm:pt>
    <dgm:pt modelId="{0D291855-9384-5D41-AD5C-11A4C0FB3A1C}" type="pres">
      <dgm:prSet presAssocID="{EB266E51-53CA-4F47-A1C8-512F73EAE712}" presName="right_33_1" presStyleLbl="node1" presStyleIdx="0" presStyleCnt="6">
        <dgm:presLayoutVars>
          <dgm:bulletEnabled val="1"/>
        </dgm:presLayoutVars>
      </dgm:prSet>
      <dgm:spPr/>
      <dgm:t>
        <a:bodyPr/>
        <a:lstStyle/>
        <a:p>
          <a:endParaRPr lang="en-US"/>
        </a:p>
      </dgm:t>
    </dgm:pt>
    <dgm:pt modelId="{03433431-C8DB-A147-B0EC-6ED469849070}" type="pres">
      <dgm:prSet presAssocID="{EB266E51-53CA-4F47-A1C8-512F73EAE712}" presName="right_33_2" presStyleLbl="node1" presStyleIdx="1" presStyleCnt="6">
        <dgm:presLayoutVars>
          <dgm:bulletEnabled val="1"/>
        </dgm:presLayoutVars>
      </dgm:prSet>
      <dgm:spPr/>
      <dgm:t>
        <a:bodyPr/>
        <a:lstStyle/>
        <a:p>
          <a:endParaRPr lang="en-US"/>
        </a:p>
      </dgm:t>
    </dgm:pt>
    <dgm:pt modelId="{9DD270E8-524C-2F4A-91D3-B669242CC663}" type="pres">
      <dgm:prSet presAssocID="{EB266E51-53CA-4F47-A1C8-512F73EAE712}" presName="right_33_3" presStyleLbl="node1" presStyleIdx="2" presStyleCnt="6">
        <dgm:presLayoutVars>
          <dgm:bulletEnabled val="1"/>
        </dgm:presLayoutVars>
      </dgm:prSet>
      <dgm:spPr/>
      <dgm:t>
        <a:bodyPr/>
        <a:lstStyle/>
        <a:p>
          <a:endParaRPr lang="en-US"/>
        </a:p>
      </dgm:t>
    </dgm:pt>
    <dgm:pt modelId="{7C31ADFC-3D56-0D4E-8544-45ECE2B2D491}" type="pres">
      <dgm:prSet presAssocID="{EB266E51-53CA-4F47-A1C8-512F73EAE712}" presName="left_33_1" presStyleLbl="node1" presStyleIdx="3" presStyleCnt="6">
        <dgm:presLayoutVars>
          <dgm:bulletEnabled val="1"/>
        </dgm:presLayoutVars>
      </dgm:prSet>
      <dgm:spPr/>
      <dgm:t>
        <a:bodyPr/>
        <a:lstStyle/>
        <a:p>
          <a:endParaRPr lang="en-US"/>
        </a:p>
      </dgm:t>
    </dgm:pt>
    <dgm:pt modelId="{842B4EAA-A02B-834F-BA8C-B1C232134A52}" type="pres">
      <dgm:prSet presAssocID="{EB266E51-53CA-4F47-A1C8-512F73EAE712}" presName="left_33_2" presStyleLbl="node1" presStyleIdx="4" presStyleCnt="6">
        <dgm:presLayoutVars>
          <dgm:bulletEnabled val="1"/>
        </dgm:presLayoutVars>
      </dgm:prSet>
      <dgm:spPr/>
      <dgm:t>
        <a:bodyPr/>
        <a:lstStyle/>
        <a:p>
          <a:endParaRPr lang="en-US"/>
        </a:p>
      </dgm:t>
    </dgm:pt>
    <dgm:pt modelId="{82430276-AB79-3549-B4FC-F13186E3E914}" type="pres">
      <dgm:prSet presAssocID="{EB266E51-53CA-4F47-A1C8-512F73EAE712}" presName="left_33_3" presStyleLbl="node1" presStyleIdx="5" presStyleCnt="6">
        <dgm:presLayoutVars>
          <dgm:bulletEnabled val="1"/>
        </dgm:presLayoutVars>
      </dgm:prSet>
      <dgm:spPr/>
      <dgm:t>
        <a:bodyPr/>
        <a:lstStyle/>
        <a:p>
          <a:endParaRPr lang="en-US"/>
        </a:p>
      </dgm:t>
    </dgm:pt>
  </dgm:ptLst>
  <dgm:cxnLst>
    <dgm:cxn modelId="{F45F0E13-8A81-154E-A818-777C85CF1E03}" type="presOf" srcId="{C7C7DFCB-0F1D-424B-BAD7-DCD03D2B39C5}" destId="{9DD270E8-524C-2F4A-91D3-B669242CC663}" srcOrd="0" destOrd="0" presId="urn:microsoft.com/office/officeart/2005/8/layout/balance1"/>
    <dgm:cxn modelId="{02CD6D94-ED8F-264B-8153-BCB88ABE7FB3}" type="presOf" srcId="{7FEA2C8F-B202-4E4F-A483-54E8F5528763}" destId="{7C31ADFC-3D56-0D4E-8544-45ECE2B2D491}" srcOrd="0" destOrd="0" presId="urn:microsoft.com/office/officeart/2005/8/layout/balance1"/>
    <dgm:cxn modelId="{12E2D26A-6681-9545-A45A-0279D43D3E95}" type="presOf" srcId="{933C777E-324D-E948-8942-4CA1EDC75161}" destId="{B4923132-3398-884B-A693-16301A2EDDCA}" srcOrd="0" destOrd="0" presId="urn:microsoft.com/office/officeart/2005/8/layout/balance1"/>
    <dgm:cxn modelId="{2D08FCC4-A071-F141-AB80-4B1A2557933E}" srcId="{933C777E-324D-E948-8942-4CA1EDC75161}" destId="{31A26D9C-B4BC-3647-99B7-F5756C6A179E}" srcOrd="1" destOrd="0" parTransId="{63720893-AE85-B54A-BA21-98A6718FC109}" sibTransId="{971802BA-31EC-CA40-BDA4-323F3C362DB9}"/>
    <dgm:cxn modelId="{5BD963A0-1FF2-3E4A-8EF9-11EB5DAEC59C}" srcId="{933C777E-324D-E948-8942-4CA1EDC75161}" destId="{C7C7DFCB-0F1D-424B-BAD7-DCD03D2B39C5}" srcOrd="2" destOrd="0" parTransId="{6AEF4432-BE48-4F4B-855C-2BFC6A73AAD7}" sibTransId="{A4A4CBBD-35AA-F54C-9EF2-A6D2B96F3C9E}"/>
    <dgm:cxn modelId="{E536ECBE-75DC-4E47-ABAB-6D2625742FE1}" type="presOf" srcId="{EF7E6867-1185-0447-83FC-8DFE14BB8B59}" destId="{303C25FF-D1B9-3E4E-9E76-0F6A9408468D}" srcOrd="0" destOrd="0" presId="urn:microsoft.com/office/officeart/2005/8/layout/balance1"/>
    <dgm:cxn modelId="{5C5FEC55-FF57-9940-ADB5-38E8093020E0}" srcId="{933C777E-324D-E948-8942-4CA1EDC75161}" destId="{67F2CB67-32C9-AC4D-AE23-A1171A4EF785}" srcOrd="0" destOrd="0" parTransId="{EDC9FA6D-BE1C-3044-B9A3-500CAD2A38AD}" sibTransId="{7AFCB782-F91F-5B41-A576-34ED7DB0B1A4}"/>
    <dgm:cxn modelId="{3019E11F-E0D6-624C-8C57-1D7E72B81CD0}" srcId="{EB266E51-53CA-4F47-A1C8-512F73EAE712}" destId="{933C777E-324D-E948-8942-4CA1EDC75161}" srcOrd="1" destOrd="0" parTransId="{5770BCC4-0803-EC46-9F84-8352438A5EB2}" sibTransId="{095F6CEE-1609-A941-80D9-1BB5079513C8}"/>
    <dgm:cxn modelId="{33E2E898-1756-004C-A73F-13AA10FC97F6}" type="presOf" srcId="{31A26D9C-B4BC-3647-99B7-F5756C6A179E}" destId="{03433431-C8DB-A147-B0EC-6ED469849070}" srcOrd="0" destOrd="0" presId="urn:microsoft.com/office/officeart/2005/8/layout/balance1"/>
    <dgm:cxn modelId="{B56C2B78-AD55-D14C-B77E-0569D89DCB7E}" srcId="{EB266E51-53CA-4F47-A1C8-512F73EAE712}" destId="{EF7E6867-1185-0447-83FC-8DFE14BB8B59}" srcOrd="0" destOrd="0" parTransId="{21E396E0-3E41-AB4E-95B1-A63F55CC385A}" sibTransId="{347A7E5E-5708-4341-8877-8E2C053988FB}"/>
    <dgm:cxn modelId="{BA53C7FC-1064-2F49-AA07-72FA3C4E9CC2}" type="presOf" srcId="{9C5EFA17-A50F-9541-8C18-AFDD5B4F25BA}" destId="{82430276-AB79-3549-B4FC-F13186E3E914}" srcOrd="0" destOrd="0" presId="urn:microsoft.com/office/officeart/2005/8/layout/balance1"/>
    <dgm:cxn modelId="{840BE187-97C9-7A40-A277-7A64324D6141}" srcId="{EF7E6867-1185-0447-83FC-8DFE14BB8B59}" destId="{7FEA2C8F-B202-4E4F-A483-54E8F5528763}" srcOrd="0" destOrd="0" parTransId="{440D12C0-E733-9642-A00A-A35E302F17D3}" sibTransId="{1DF5EF8A-BFBC-A442-ABDA-DA4A0AD9B1C2}"/>
    <dgm:cxn modelId="{55BA9DA8-B4B6-4C46-8C69-1641E35D8ECD}" type="presOf" srcId="{EB266E51-53CA-4F47-A1C8-512F73EAE712}" destId="{86B0BF69-7E2A-124F-8BD0-CBDF7060241A}" srcOrd="0" destOrd="0" presId="urn:microsoft.com/office/officeart/2005/8/layout/balance1"/>
    <dgm:cxn modelId="{4472B343-6858-8C4D-B098-1ABD625612E9}" srcId="{EF7E6867-1185-0447-83FC-8DFE14BB8B59}" destId="{AAB3DA32-3B36-AD42-9C68-7D3F713A4C94}" srcOrd="1" destOrd="0" parTransId="{59A911F6-E36F-0C41-8239-63F181DBBBA8}" sibTransId="{AC4F0F66-F52C-9547-A510-25F546C95432}"/>
    <dgm:cxn modelId="{9D548E38-BDE3-7340-9CD8-3FB5B604927A}" type="presOf" srcId="{AAB3DA32-3B36-AD42-9C68-7D3F713A4C94}" destId="{842B4EAA-A02B-834F-BA8C-B1C232134A52}" srcOrd="0" destOrd="0" presId="urn:microsoft.com/office/officeart/2005/8/layout/balance1"/>
    <dgm:cxn modelId="{74A3F4C5-9039-E648-944E-87269DD92106}" srcId="{EF7E6867-1185-0447-83FC-8DFE14BB8B59}" destId="{9C5EFA17-A50F-9541-8C18-AFDD5B4F25BA}" srcOrd="2" destOrd="0" parTransId="{323821FC-3132-8048-A0E2-B58302E24C5D}" sibTransId="{A760DAB5-FA00-2F45-B8C4-5D3799521F62}"/>
    <dgm:cxn modelId="{9BD03F92-330A-D148-A4B6-751629C0BC1B}" type="presOf" srcId="{67F2CB67-32C9-AC4D-AE23-A1171A4EF785}" destId="{0D291855-9384-5D41-AD5C-11A4C0FB3A1C}" srcOrd="0" destOrd="0" presId="urn:microsoft.com/office/officeart/2005/8/layout/balance1"/>
    <dgm:cxn modelId="{2A0D7C35-0F4F-F343-AC7B-9818C470FB63}" type="presParOf" srcId="{86B0BF69-7E2A-124F-8BD0-CBDF7060241A}" destId="{CC3700CC-F982-0C43-9169-5CA63F084D64}" srcOrd="0" destOrd="0" presId="urn:microsoft.com/office/officeart/2005/8/layout/balance1"/>
    <dgm:cxn modelId="{7A9922AE-5F1A-1A42-A00E-48E9AEB49A49}" type="presParOf" srcId="{86B0BF69-7E2A-124F-8BD0-CBDF7060241A}" destId="{05A131DD-1796-CE43-8F6D-F2A5814A45BE}" srcOrd="1" destOrd="0" presId="urn:microsoft.com/office/officeart/2005/8/layout/balance1"/>
    <dgm:cxn modelId="{651F8714-146C-CF43-B630-FBB9B38D2CE9}" type="presParOf" srcId="{05A131DD-1796-CE43-8F6D-F2A5814A45BE}" destId="{303C25FF-D1B9-3E4E-9E76-0F6A9408468D}" srcOrd="0" destOrd="0" presId="urn:microsoft.com/office/officeart/2005/8/layout/balance1"/>
    <dgm:cxn modelId="{B965B589-08A9-3B40-918B-8E41AEB703FC}" type="presParOf" srcId="{05A131DD-1796-CE43-8F6D-F2A5814A45BE}" destId="{B4923132-3398-884B-A693-16301A2EDDCA}" srcOrd="1" destOrd="0" presId="urn:microsoft.com/office/officeart/2005/8/layout/balance1"/>
    <dgm:cxn modelId="{B3A27F05-C334-4048-9EFA-160862E97BEA}" type="presParOf" srcId="{86B0BF69-7E2A-124F-8BD0-CBDF7060241A}" destId="{BB33D8BC-1421-6541-8123-DBE12396A9F4}" srcOrd="2" destOrd="0" presId="urn:microsoft.com/office/officeart/2005/8/layout/balance1"/>
    <dgm:cxn modelId="{6114EC9C-4B27-C847-AC88-1F29CC0CDD44}" type="presParOf" srcId="{BB33D8BC-1421-6541-8123-DBE12396A9F4}" destId="{82C746B0-B9CF-1740-A760-7238D9B35F95}" srcOrd="0" destOrd="0" presId="urn:microsoft.com/office/officeart/2005/8/layout/balance1"/>
    <dgm:cxn modelId="{EA71C13C-16D5-4C4A-A5C6-2414DD038EC0}" type="presParOf" srcId="{BB33D8BC-1421-6541-8123-DBE12396A9F4}" destId="{8D6FE509-9F09-7949-8D78-4DDB32A35557}" srcOrd="1" destOrd="0" presId="urn:microsoft.com/office/officeart/2005/8/layout/balance1"/>
    <dgm:cxn modelId="{EB41E979-1625-6B4A-9561-85696EBE2243}" type="presParOf" srcId="{BB33D8BC-1421-6541-8123-DBE12396A9F4}" destId="{B31D2C46-9E59-9B44-8E2C-207E619FC210}" srcOrd="2" destOrd="0" presId="urn:microsoft.com/office/officeart/2005/8/layout/balance1"/>
    <dgm:cxn modelId="{750D1442-5F3D-F54A-839D-07812638D87D}" type="presParOf" srcId="{BB33D8BC-1421-6541-8123-DBE12396A9F4}" destId="{0D291855-9384-5D41-AD5C-11A4C0FB3A1C}" srcOrd="3" destOrd="0" presId="urn:microsoft.com/office/officeart/2005/8/layout/balance1"/>
    <dgm:cxn modelId="{900FB9B2-78DC-6A46-9021-68D21E90A734}" type="presParOf" srcId="{BB33D8BC-1421-6541-8123-DBE12396A9F4}" destId="{03433431-C8DB-A147-B0EC-6ED469849070}" srcOrd="4" destOrd="0" presId="urn:microsoft.com/office/officeart/2005/8/layout/balance1"/>
    <dgm:cxn modelId="{2AB7BF10-4A20-8247-80A6-07E75996D101}" type="presParOf" srcId="{BB33D8BC-1421-6541-8123-DBE12396A9F4}" destId="{9DD270E8-524C-2F4A-91D3-B669242CC663}" srcOrd="5" destOrd="0" presId="urn:microsoft.com/office/officeart/2005/8/layout/balance1"/>
    <dgm:cxn modelId="{72E1D181-D47E-1342-A74D-7795C8FA0FA5}" type="presParOf" srcId="{BB33D8BC-1421-6541-8123-DBE12396A9F4}" destId="{7C31ADFC-3D56-0D4E-8544-45ECE2B2D491}" srcOrd="6" destOrd="0" presId="urn:microsoft.com/office/officeart/2005/8/layout/balance1"/>
    <dgm:cxn modelId="{B106C375-1892-094E-9021-35F8BFD02300}" type="presParOf" srcId="{BB33D8BC-1421-6541-8123-DBE12396A9F4}" destId="{842B4EAA-A02B-834F-BA8C-B1C232134A52}" srcOrd="7" destOrd="0" presId="urn:microsoft.com/office/officeart/2005/8/layout/balance1"/>
    <dgm:cxn modelId="{0802385B-6D00-AA4D-8A17-401385D145B0}" type="presParOf" srcId="{BB33D8BC-1421-6541-8123-DBE12396A9F4}" destId="{82430276-AB79-3549-B4FC-F13186E3E914}"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266E51-53CA-4F47-A1C8-512F73EAE712}" type="doc">
      <dgm:prSet loTypeId="urn:microsoft.com/office/officeart/2005/8/layout/balance1" loCatId="" qsTypeId="urn:microsoft.com/office/officeart/2005/8/quickstyle/3D4" qsCatId="3D" csTypeId="urn:microsoft.com/office/officeart/2005/8/colors/accent1_2" csCatId="accent1" phldr="1"/>
      <dgm:spPr/>
      <dgm:t>
        <a:bodyPr/>
        <a:lstStyle/>
        <a:p>
          <a:endParaRPr lang="en-US"/>
        </a:p>
      </dgm:t>
    </dgm:pt>
    <dgm:pt modelId="{EF7E6867-1185-0447-83FC-8DFE14BB8B59}">
      <dgm:prSet phldrT="[Text]"/>
      <dgm:spPr/>
      <dgm:t>
        <a:bodyPr/>
        <a:lstStyle/>
        <a:p>
          <a:r>
            <a:rPr lang="en-US" dirty="0" smtClean="0"/>
            <a:t>Generation</a:t>
          </a:r>
          <a:endParaRPr lang="en-US" dirty="0"/>
        </a:p>
      </dgm:t>
    </dgm:pt>
    <dgm:pt modelId="{21E396E0-3E41-AB4E-95B1-A63F55CC385A}" type="parTrans" cxnId="{B56C2B78-AD55-D14C-B77E-0569D89DCB7E}">
      <dgm:prSet/>
      <dgm:spPr/>
      <dgm:t>
        <a:bodyPr/>
        <a:lstStyle/>
        <a:p>
          <a:endParaRPr lang="en-US"/>
        </a:p>
      </dgm:t>
    </dgm:pt>
    <dgm:pt modelId="{347A7E5E-5708-4341-8877-8E2C053988FB}" type="sibTrans" cxnId="{B56C2B78-AD55-D14C-B77E-0569D89DCB7E}">
      <dgm:prSet/>
      <dgm:spPr/>
      <dgm:t>
        <a:bodyPr/>
        <a:lstStyle/>
        <a:p>
          <a:endParaRPr lang="en-US"/>
        </a:p>
      </dgm:t>
    </dgm:pt>
    <dgm:pt modelId="{7FEA2C8F-B202-4E4F-A483-54E8F5528763}">
      <dgm:prSet phldrT="[Text]"/>
      <dgm:spPr/>
      <dgm:t>
        <a:bodyPr/>
        <a:lstStyle/>
        <a:p>
          <a:r>
            <a:rPr lang="en-US" dirty="0" smtClean="0"/>
            <a:t>Solar Generation</a:t>
          </a:r>
          <a:endParaRPr lang="en-US" dirty="0"/>
        </a:p>
      </dgm:t>
    </dgm:pt>
    <dgm:pt modelId="{440D12C0-E733-9642-A00A-A35E302F17D3}" type="parTrans" cxnId="{840BE187-97C9-7A40-A277-7A64324D6141}">
      <dgm:prSet/>
      <dgm:spPr/>
      <dgm:t>
        <a:bodyPr/>
        <a:lstStyle/>
        <a:p>
          <a:endParaRPr lang="en-US"/>
        </a:p>
      </dgm:t>
    </dgm:pt>
    <dgm:pt modelId="{1DF5EF8A-BFBC-A442-ABDA-DA4A0AD9B1C2}" type="sibTrans" cxnId="{840BE187-97C9-7A40-A277-7A64324D6141}">
      <dgm:prSet/>
      <dgm:spPr/>
      <dgm:t>
        <a:bodyPr/>
        <a:lstStyle/>
        <a:p>
          <a:endParaRPr lang="en-US"/>
        </a:p>
      </dgm:t>
    </dgm:pt>
    <dgm:pt modelId="{AAB3DA32-3B36-AD42-9C68-7D3F713A4C94}">
      <dgm:prSet phldrT="[Text]"/>
      <dgm:spPr/>
      <dgm:t>
        <a:bodyPr/>
        <a:lstStyle/>
        <a:p>
          <a:r>
            <a:rPr lang="en-US" dirty="0" smtClean="0"/>
            <a:t>Wind Generation</a:t>
          </a:r>
          <a:endParaRPr lang="en-US" dirty="0"/>
        </a:p>
      </dgm:t>
    </dgm:pt>
    <dgm:pt modelId="{59A911F6-E36F-0C41-8239-63F181DBBBA8}" type="parTrans" cxnId="{4472B343-6858-8C4D-B098-1ABD625612E9}">
      <dgm:prSet/>
      <dgm:spPr/>
      <dgm:t>
        <a:bodyPr/>
        <a:lstStyle/>
        <a:p>
          <a:endParaRPr lang="en-US"/>
        </a:p>
      </dgm:t>
    </dgm:pt>
    <dgm:pt modelId="{AC4F0F66-F52C-9547-A510-25F546C95432}" type="sibTrans" cxnId="{4472B343-6858-8C4D-B098-1ABD625612E9}">
      <dgm:prSet/>
      <dgm:spPr/>
      <dgm:t>
        <a:bodyPr/>
        <a:lstStyle/>
        <a:p>
          <a:endParaRPr lang="en-US"/>
        </a:p>
      </dgm:t>
    </dgm:pt>
    <dgm:pt modelId="{933C777E-324D-E948-8942-4CA1EDC75161}">
      <dgm:prSet phldrT="[Text]"/>
      <dgm:spPr/>
      <dgm:t>
        <a:bodyPr/>
        <a:lstStyle/>
        <a:p>
          <a:r>
            <a:rPr lang="en-US" dirty="0" smtClean="0"/>
            <a:t>Load</a:t>
          </a:r>
          <a:endParaRPr lang="en-US" dirty="0"/>
        </a:p>
      </dgm:t>
    </dgm:pt>
    <dgm:pt modelId="{5770BCC4-0803-EC46-9F84-8352438A5EB2}" type="parTrans" cxnId="{3019E11F-E0D6-624C-8C57-1D7E72B81CD0}">
      <dgm:prSet/>
      <dgm:spPr/>
      <dgm:t>
        <a:bodyPr/>
        <a:lstStyle/>
        <a:p>
          <a:endParaRPr lang="en-US"/>
        </a:p>
      </dgm:t>
    </dgm:pt>
    <dgm:pt modelId="{095F6CEE-1609-A941-80D9-1BB5079513C8}" type="sibTrans" cxnId="{3019E11F-E0D6-624C-8C57-1D7E72B81CD0}">
      <dgm:prSet/>
      <dgm:spPr/>
      <dgm:t>
        <a:bodyPr/>
        <a:lstStyle/>
        <a:p>
          <a:endParaRPr lang="en-US"/>
        </a:p>
      </dgm:t>
    </dgm:pt>
    <dgm:pt modelId="{31A26D9C-B4BC-3647-99B7-F5756C6A179E}">
      <dgm:prSet phldrT="[Text]"/>
      <dgm:spPr/>
      <dgm:t>
        <a:bodyPr/>
        <a:lstStyle/>
        <a:p>
          <a:r>
            <a:rPr lang="en-US" dirty="0" smtClean="0"/>
            <a:t>Washer &amp; Dryer</a:t>
          </a:r>
          <a:endParaRPr lang="en-US" dirty="0"/>
        </a:p>
      </dgm:t>
    </dgm:pt>
    <dgm:pt modelId="{63720893-AE85-B54A-BA21-98A6718FC109}" type="parTrans" cxnId="{2D08FCC4-A071-F141-AB80-4B1A2557933E}">
      <dgm:prSet/>
      <dgm:spPr/>
      <dgm:t>
        <a:bodyPr/>
        <a:lstStyle/>
        <a:p>
          <a:endParaRPr lang="en-US"/>
        </a:p>
      </dgm:t>
    </dgm:pt>
    <dgm:pt modelId="{971802BA-31EC-CA40-BDA4-323F3C362DB9}" type="sibTrans" cxnId="{2D08FCC4-A071-F141-AB80-4B1A2557933E}">
      <dgm:prSet/>
      <dgm:spPr/>
      <dgm:t>
        <a:bodyPr/>
        <a:lstStyle/>
        <a:p>
          <a:endParaRPr lang="en-US"/>
        </a:p>
      </dgm:t>
    </dgm:pt>
    <dgm:pt modelId="{C7C7DFCB-0F1D-424B-BAD7-DCD03D2B39C5}">
      <dgm:prSet phldrT="[Text]"/>
      <dgm:spPr/>
      <dgm:t>
        <a:bodyPr/>
        <a:lstStyle/>
        <a:p>
          <a:r>
            <a:rPr lang="en-US" dirty="0" smtClean="0"/>
            <a:t>Electric Car</a:t>
          </a:r>
          <a:endParaRPr lang="en-US" dirty="0"/>
        </a:p>
      </dgm:t>
    </dgm:pt>
    <dgm:pt modelId="{6AEF4432-BE48-4F4B-855C-2BFC6A73AAD7}" type="parTrans" cxnId="{5BD963A0-1FF2-3E4A-8EF9-11EB5DAEC59C}">
      <dgm:prSet/>
      <dgm:spPr/>
      <dgm:t>
        <a:bodyPr/>
        <a:lstStyle/>
        <a:p>
          <a:endParaRPr lang="en-US"/>
        </a:p>
      </dgm:t>
    </dgm:pt>
    <dgm:pt modelId="{A4A4CBBD-35AA-F54C-9EF2-A6D2B96F3C9E}" type="sibTrans" cxnId="{5BD963A0-1FF2-3E4A-8EF9-11EB5DAEC59C}">
      <dgm:prSet/>
      <dgm:spPr/>
      <dgm:t>
        <a:bodyPr/>
        <a:lstStyle/>
        <a:p>
          <a:endParaRPr lang="en-US"/>
        </a:p>
      </dgm:t>
    </dgm:pt>
    <dgm:pt modelId="{67F2CB67-32C9-AC4D-AE23-A1171A4EF785}">
      <dgm:prSet phldrT="[Text]"/>
      <dgm:spPr/>
      <dgm:t>
        <a:bodyPr/>
        <a:lstStyle/>
        <a:p>
          <a:r>
            <a:rPr lang="en-US" dirty="0" smtClean="0"/>
            <a:t>HVAC</a:t>
          </a:r>
          <a:endParaRPr lang="en-US" dirty="0"/>
        </a:p>
      </dgm:t>
    </dgm:pt>
    <dgm:pt modelId="{EDC9FA6D-BE1C-3044-B9A3-500CAD2A38AD}" type="parTrans" cxnId="{5C5FEC55-FF57-9940-ADB5-38E8093020E0}">
      <dgm:prSet/>
      <dgm:spPr/>
      <dgm:t>
        <a:bodyPr/>
        <a:lstStyle/>
        <a:p>
          <a:endParaRPr lang="en-US"/>
        </a:p>
      </dgm:t>
    </dgm:pt>
    <dgm:pt modelId="{7AFCB782-F91F-5B41-A576-34ED7DB0B1A4}" type="sibTrans" cxnId="{5C5FEC55-FF57-9940-ADB5-38E8093020E0}">
      <dgm:prSet/>
      <dgm:spPr/>
      <dgm:t>
        <a:bodyPr/>
        <a:lstStyle/>
        <a:p>
          <a:endParaRPr lang="en-US"/>
        </a:p>
      </dgm:t>
    </dgm:pt>
    <dgm:pt modelId="{9C5EFA17-A50F-9541-8C18-AFDD5B4F25BA}">
      <dgm:prSet phldrT="[Text]"/>
      <dgm:spPr>
        <a:solidFill>
          <a:srgbClr val="FF0000"/>
        </a:solidFill>
      </dgm:spPr>
      <dgm:t>
        <a:bodyPr/>
        <a:lstStyle/>
        <a:p>
          <a:r>
            <a:rPr lang="en-US" dirty="0" smtClean="0"/>
            <a:t>$$Grid $$</a:t>
          </a:r>
          <a:endParaRPr lang="en-US" dirty="0"/>
        </a:p>
      </dgm:t>
    </dgm:pt>
    <dgm:pt modelId="{323821FC-3132-8048-A0E2-B58302E24C5D}" type="parTrans" cxnId="{74A3F4C5-9039-E648-944E-87269DD92106}">
      <dgm:prSet/>
      <dgm:spPr/>
      <dgm:t>
        <a:bodyPr/>
        <a:lstStyle/>
        <a:p>
          <a:endParaRPr lang="en-US"/>
        </a:p>
      </dgm:t>
    </dgm:pt>
    <dgm:pt modelId="{A760DAB5-FA00-2F45-B8C4-5D3799521F62}" type="sibTrans" cxnId="{74A3F4C5-9039-E648-944E-87269DD92106}">
      <dgm:prSet/>
      <dgm:spPr/>
      <dgm:t>
        <a:bodyPr/>
        <a:lstStyle/>
        <a:p>
          <a:endParaRPr lang="en-US"/>
        </a:p>
      </dgm:t>
    </dgm:pt>
    <dgm:pt modelId="{86B0BF69-7E2A-124F-8BD0-CBDF7060241A}" type="pres">
      <dgm:prSet presAssocID="{EB266E51-53CA-4F47-A1C8-512F73EAE712}" presName="outerComposite" presStyleCnt="0">
        <dgm:presLayoutVars>
          <dgm:chMax val="2"/>
          <dgm:animLvl val="lvl"/>
          <dgm:resizeHandles val="exact"/>
        </dgm:presLayoutVars>
      </dgm:prSet>
      <dgm:spPr/>
      <dgm:t>
        <a:bodyPr/>
        <a:lstStyle/>
        <a:p>
          <a:endParaRPr lang="en-US"/>
        </a:p>
      </dgm:t>
    </dgm:pt>
    <dgm:pt modelId="{CC3700CC-F982-0C43-9169-5CA63F084D64}" type="pres">
      <dgm:prSet presAssocID="{EB266E51-53CA-4F47-A1C8-512F73EAE712}" presName="dummyMaxCanvas" presStyleCnt="0"/>
      <dgm:spPr/>
    </dgm:pt>
    <dgm:pt modelId="{05A131DD-1796-CE43-8F6D-F2A5814A45BE}" type="pres">
      <dgm:prSet presAssocID="{EB266E51-53CA-4F47-A1C8-512F73EAE712}" presName="parentComposite" presStyleCnt="0"/>
      <dgm:spPr/>
    </dgm:pt>
    <dgm:pt modelId="{303C25FF-D1B9-3E4E-9E76-0F6A9408468D}" type="pres">
      <dgm:prSet presAssocID="{EB266E51-53CA-4F47-A1C8-512F73EAE712}" presName="parent1" presStyleLbl="alignAccFollowNode1" presStyleIdx="0" presStyleCnt="4">
        <dgm:presLayoutVars>
          <dgm:chMax val="4"/>
        </dgm:presLayoutVars>
      </dgm:prSet>
      <dgm:spPr/>
      <dgm:t>
        <a:bodyPr/>
        <a:lstStyle/>
        <a:p>
          <a:endParaRPr lang="en-US"/>
        </a:p>
      </dgm:t>
    </dgm:pt>
    <dgm:pt modelId="{B4923132-3398-884B-A693-16301A2EDDCA}" type="pres">
      <dgm:prSet presAssocID="{EB266E51-53CA-4F47-A1C8-512F73EAE712}" presName="parent2" presStyleLbl="alignAccFollowNode1" presStyleIdx="1" presStyleCnt="4">
        <dgm:presLayoutVars>
          <dgm:chMax val="4"/>
        </dgm:presLayoutVars>
      </dgm:prSet>
      <dgm:spPr/>
      <dgm:t>
        <a:bodyPr/>
        <a:lstStyle/>
        <a:p>
          <a:endParaRPr lang="en-US"/>
        </a:p>
      </dgm:t>
    </dgm:pt>
    <dgm:pt modelId="{BB33D8BC-1421-6541-8123-DBE12396A9F4}" type="pres">
      <dgm:prSet presAssocID="{EB266E51-53CA-4F47-A1C8-512F73EAE712}" presName="childrenComposite" presStyleCnt="0"/>
      <dgm:spPr/>
    </dgm:pt>
    <dgm:pt modelId="{82C746B0-B9CF-1740-A760-7238D9B35F95}" type="pres">
      <dgm:prSet presAssocID="{EB266E51-53CA-4F47-A1C8-512F73EAE712}" presName="dummyMaxCanvas_ChildArea" presStyleCnt="0"/>
      <dgm:spPr/>
    </dgm:pt>
    <dgm:pt modelId="{8D6FE509-9F09-7949-8D78-4DDB32A35557}" type="pres">
      <dgm:prSet presAssocID="{EB266E51-53CA-4F47-A1C8-512F73EAE712}" presName="fulcrum" presStyleLbl="alignAccFollowNode1" presStyleIdx="2" presStyleCnt="4"/>
      <dgm:spPr/>
    </dgm:pt>
    <dgm:pt modelId="{B31D2C46-9E59-9B44-8E2C-207E619FC210}" type="pres">
      <dgm:prSet presAssocID="{EB266E51-53CA-4F47-A1C8-512F73EAE712}" presName="balance_33" presStyleLbl="alignAccFollowNode1" presStyleIdx="3" presStyleCnt="4">
        <dgm:presLayoutVars>
          <dgm:bulletEnabled val="1"/>
        </dgm:presLayoutVars>
      </dgm:prSet>
      <dgm:spPr/>
    </dgm:pt>
    <dgm:pt modelId="{0D291855-9384-5D41-AD5C-11A4C0FB3A1C}" type="pres">
      <dgm:prSet presAssocID="{EB266E51-53CA-4F47-A1C8-512F73EAE712}" presName="right_33_1" presStyleLbl="node1" presStyleIdx="0" presStyleCnt="6">
        <dgm:presLayoutVars>
          <dgm:bulletEnabled val="1"/>
        </dgm:presLayoutVars>
      </dgm:prSet>
      <dgm:spPr/>
      <dgm:t>
        <a:bodyPr/>
        <a:lstStyle/>
        <a:p>
          <a:endParaRPr lang="en-US"/>
        </a:p>
      </dgm:t>
    </dgm:pt>
    <dgm:pt modelId="{03433431-C8DB-A147-B0EC-6ED469849070}" type="pres">
      <dgm:prSet presAssocID="{EB266E51-53CA-4F47-A1C8-512F73EAE712}" presName="right_33_2" presStyleLbl="node1" presStyleIdx="1" presStyleCnt="6">
        <dgm:presLayoutVars>
          <dgm:bulletEnabled val="1"/>
        </dgm:presLayoutVars>
      </dgm:prSet>
      <dgm:spPr/>
      <dgm:t>
        <a:bodyPr/>
        <a:lstStyle/>
        <a:p>
          <a:endParaRPr lang="en-US"/>
        </a:p>
      </dgm:t>
    </dgm:pt>
    <dgm:pt modelId="{9DD270E8-524C-2F4A-91D3-B669242CC663}" type="pres">
      <dgm:prSet presAssocID="{EB266E51-53CA-4F47-A1C8-512F73EAE712}" presName="right_33_3" presStyleLbl="node1" presStyleIdx="2" presStyleCnt="6">
        <dgm:presLayoutVars>
          <dgm:bulletEnabled val="1"/>
        </dgm:presLayoutVars>
      </dgm:prSet>
      <dgm:spPr/>
      <dgm:t>
        <a:bodyPr/>
        <a:lstStyle/>
        <a:p>
          <a:endParaRPr lang="en-US"/>
        </a:p>
      </dgm:t>
    </dgm:pt>
    <dgm:pt modelId="{7C31ADFC-3D56-0D4E-8544-45ECE2B2D491}" type="pres">
      <dgm:prSet presAssocID="{EB266E51-53CA-4F47-A1C8-512F73EAE712}" presName="left_33_1" presStyleLbl="node1" presStyleIdx="3" presStyleCnt="6">
        <dgm:presLayoutVars>
          <dgm:bulletEnabled val="1"/>
        </dgm:presLayoutVars>
      </dgm:prSet>
      <dgm:spPr/>
      <dgm:t>
        <a:bodyPr/>
        <a:lstStyle/>
        <a:p>
          <a:endParaRPr lang="en-US"/>
        </a:p>
      </dgm:t>
    </dgm:pt>
    <dgm:pt modelId="{842B4EAA-A02B-834F-BA8C-B1C232134A52}" type="pres">
      <dgm:prSet presAssocID="{EB266E51-53CA-4F47-A1C8-512F73EAE712}" presName="left_33_2" presStyleLbl="node1" presStyleIdx="4" presStyleCnt="6">
        <dgm:presLayoutVars>
          <dgm:bulletEnabled val="1"/>
        </dgm:presLayoutVars>
      </dgm:prSet>
      <dgm:spPr/>
      <dgm:t>
        <a:bodyPr/>
        <a:lstStyle/>
        <a:p>
          <a:endParaRPr lang="en-US"/>
        </a:p>
      </dgm:t>
    </dgm:pt>
    <dgm:pt modelId="{82430276-AB79-3549-B4FC-F13186E3E914}" type="pres">
      <dgm:prSet presAssocID="{EB266E51-53CA-4F47-A1C8-512F73EAE712}" presName="left_33_3" presStyleLbl="node1" presStyleIdx="5" presStyleCnt="6">
        <dgm:presLayoutVars>
          <dgm:bulletEnabled val="1"/>
        </dgm:presLayoutVars>
      </dgm:prSet>
      <dgm:spPr/>
      <dgm:t>
        <a:bodyPr/>
        <a:lstStyle/>
        <a:p>
          <a:endParaRPr lang="en-US"/>
        </a:p>
      </dgm:t>
    </dgm:pt>
  </dgm:ptLst>
  <dgm:cxnLst>
    <dgm:cxn modelId="{840BE187-97C9-7A40-A277-7A64324D6141}" srcId="{EF7E6867-1185-0447-83FC-8DFE14BB8B59}" destId="{7FEA2C8F-B202-4E4F-A483-54E8F5528763}" srcOrd="0" destOrd="0" parTransId="{440D12C0-E733-9642-A00A-A35E302F17D3}" sibTransId="{1DF5EF8A-BFBC-A442-ABDA-DA4A0AD9B1C2}"/>
    <dgm:cxn modelId="{30A68147-570E-D84C-918A-56C1DA5848F5}" type="presOf" srcId="{933C777E-324D-E948-8942-4CA1EDC75161}" destId="{B4923132-3398-884B-A693-16301A2EDDCA}" srcOrd="0" destOrd="0" presId="urn:microsoft.com/office/officeart/2005/8/layout/balance1"/>
    <dgm:cxn modelId="{B56C2B78-AD55-D14C-B77E-0569D89DCB7E}" srcId="{EB266E51-53CA-4F47-A1C8-512F73EAE712}" destId="{EF7E6867-1185-0447-83FC-8DFE14BB8B59}" srcOrd="0" destOrd="0" parTransId="{21E396E0-3E41-AB4E-95B1-A63F55CC385A}" sibTransId="{347A7E5E-5708-4341-8877-8E2C053988FB}"/>
    <dgm:cxn modelId="{4472B343-6858-8C4D-B098-1ABD625612E9}" srcId="{EF7E6867-1185-0447-83FC-8DFE14BB8B59}" destId="{AAB3DA32-3B36-AD42-9C68-7D3F713A4C94}" srcOrd="1" destOrd="0" parTransId="{59A911F6-E36F-0C41-8239-63F181DBBBA8}" sibTransId="{AC4F0F66-F52C-9547-A510-25F546C95432}"/>
    <dgm:cxn modelId="{2D08FCC4-A071-F141-AB80-4B1A2557933E}" srcId="{933C777E-324D-E948-8942-4CA1EDC75161}" destId="{31A26D9C-B4BC-3647-99B7-F5756C6A179E}" srcOrd="1" destOrd="0" parTransId="{63720893-AE85-B54A-BA21-98A6718FC109}" sibTransId="{971802BA-31EC-CA40-BDA4-323F3C362DB9}"/>
    <dgm:cxn modelId="{665F2BBD-702C-4B44-BE78-C9BF608EA1AE}" type="presOf" srcId="{AAB3DA32-3B36-AD42-9C68-7D3F713A4C94}" destId="{842B4EAA-A02B-834F-BA8C-B1C232134A52}" srcOrd="0" destOrd="0" presId="urn:microsoft.com/office/officeart/2005/8/layout/balance1"/>
    <dgm:cxn modelId="{4D72D323-170D-FB43-8DE2-EC4C188C38DB}" type="presOf" srcId="{67F2CB67-32C9-AC4D-AE23-A1171A4EF785}" destId="{0D291855-9384-5D41-AD5C-11A4C0FB3A1C}" srcOrd="0" destOrd="0" presId="urn:microsoft.com/office/officeart/2005/8/layout/balance1"/>
    <dgm:cxn modelId="{F016386C-4C0C-0A4E-BC4C-84D8FCDB3131}" type="presOf" srcId="{7FEA2C8F-B202-4E4F-A483-54E8F5528763}" destId="{7C31ADFC-3D56-0D4E-8544-45ECE2B2D491}" srcOrd="0" destOrd="0" presId="urn:microsoft.com/office/officeart/2005/8/layout/balance1"/>
    <dgm:cxn modelId="{5BD963A0-1FF2-3E4A-8EF9-11EB5DAEC59C}" srcId="{933C777E-324D-E948-8942-4CA1EDC75161}" destId="{C7C7DFCB-0F1D-424B-BAD7-DCD03D2B39C5}" srcOrd="2" destOrd="0" parTransId="{6AEF4432-BE48-4F4B-855C-2BFC6A73AAD7}" sibTransId="{A4A4CBBD-35AA-F54C-9EF2-A6D2B96F3C9E}"/>
    <dgm:cxn modelId="{8DB60176-A770-1B46-A6F8-6AF374E8C6EF}" type="presOf" srcId="{C7C7DFCB-0F1D-424B-BAD7-DCD03D2B39C5}" destId="{9DD270E8-524C-2F4A-91D3-B669242CC663}" srcOrd="0" destOrd="0" presId="urn:microsoft.com/office/officeart/2005/8/layout/balance1"/>
    <dgm:cxn modelId="{7F01BDA3-C1A2-DB47-A9F6-24D6B834C871}" type="presOf" srcId="{EB266E51-53CA-4F47-A1C8-512F73EAE712}" destId="{86B0BF69-7E2A-124F-8BD0-CBDF7060241A}" srcOrd="0" destOrd="0" presId="urn:microsoft.com/office/officeart/2005/8/layout/balance1"/>
    <dgm:cxn modelId="{6416A7A5-610E-A746-92D8-8E022D144C64}" type="presOf" srcId="{EF7E6867-1185-0447-83FC-8DFE14BB8B59}" destId="{303C25FF-D1B9-3E4E-9E76-0F6A9408468D}" srcOrd="0" destOrd="0" presId="urn:microsoft.com/office/officeart/2005/8/layout/balance1"/>
    <dgm:cxn modelId="{D146BBF1-A0EC-BB49-BE5C-39745B94B4C4}" type="presOf" srcId="{31A26D9C-B4BC-3647-99B7-F5756C6A179E}" destId="{03433431-C8DB-A147-B0EC-6ED469849070}" srcOrd="0" destOrd="0" presId="urn:microsoft.com/office/officeart/2005/8/layout/balance1"/>
    <dgm:cxn modelId="{3019E11F-E0D6-624C-8C57-1D7E72B81CD0}" srcId="{EB266E51-53CA-4F47-A1C8-512F73EAE712}" destId="{933C777E-324D-E948-8942-4CA1EDC75161}" srcOrd="1" destOrd="0" parTransId="{5770BCC4-0803-EC46-9F84-8352438A5EB2}" sibTransId="{095F6CEE-1609-A941-80D9-1BB5079513C8}"/>
    <dgm:cxn modelId="{5C5FEC55-FF57-9940-ADB5-38E8093020E0}" srcId="{933C777E-324D-E948-8942-4CA1EDC75161}" destId="{67F2CB67-32C9-AC4D-AE23-A1171A4EF785}" srcOrd="0" destOrd="0" parTransId="{EDC9FA6D-BE1C-3044-B9A3-500CAD2A38AD}" sibTransId="{7AFCB782-F91F-5B41-A576-34ED7DB0B1A4}"/>
    <dgm:cxn modelId="{74A3F4C5-9039-E648-944E-87269DD92106}" srcId="{EF7E6867-1185-0447-83FC-8DFE14BB8B59}" destId="{9C5EFA17-A50F-9541-8C18-AFDD5B4F25BA}" srcOrd="2" destOrd="0" parTransId="{323821FC-3132-8048-A0E2-B58302E24C5D}" sibTransId="{A760DAB5-FA00-2F45-B8C4-5D3799521F62}"/>
    <dgm:cxn modelId="{7DB44091-4DBE-4040-8C80-BD69BE59E75D}" type="presOf" srcId="{9C5EFA17-A50F-9541-8C18-AFDD5B4F25BA}" destId="{82430276-AB79-3549-B4FC-F13186E3E914}" srcOrd="0" destOrd="0" presId="urn:microsoft.com/office/officeart/2005/8/layout/balance1"/>
    <dgm:cxn modelId="{EE6DDCF5-CC77-9745-859D-2D9A36F74131}" type="presParOf" srcId="{86B0BF69-7E2A-124F-8BD0-CBDF7060241A}" destId="{CC3700CC-F982-0C43-9169-5CA63F084D64}" srcOrd="0" destOrd="0" presId="urn:microsoft.com/office/officeart/2005/8/layout/balance1"/>
    <dgm:cxn modelId="{0DD8B607-AE86-7148-82BE-C7EA81CE1708}" type="presParOf" srcId="{86B0BF69-7E2A-124F-8BD0-CBDF7060241A}" destId="{05A131DD-1796-CE43-8F6D-F2A5814A45BE}" srcOrd="1" destOrd="0" presId="urn:microsoft.com/office/officeart/2005/8/layout/balance1"/>
    <dgm:cxn modelId="{178EAF49-58F0-F04A-9D9A-5D0E53A43C0E}" type="presParOf" srcId="{05A131DD-1796-CE43-8F6D-F2A5814A45BE}" destId="{303C25FF-D1B9-3E4E-9E76-0F6A9408468D}" srcOrd="0" destOrd="0" presId="urn:microsoft.com/office/officeart/2005/8/layout/balance1"/>
    <dgm:cxn modelId="{947B3667-47AF-9A4F-8374-1D011EC981E3}" type="presParOf" srcId="{05A131DD-1796-CE43-8F6D-F2A5814A45BE}" destId="{B4923132-3398-884B-A693-16301A2EDDCA}" srcOrd="1" destOrd="0" presId="urn:microsoft.com/office/officeart/2005/8/layout/balance1"/>
    <dgm:cxn modelId="{B45E5CA3-513E-7E4E-A8F0-644A235AC80B}" type="presParOf" srcId="{86B0BF69-7E2A-124F-8BD0-CBDF7060241A}" destId="{BB33D8BC-1421-6541-8123-DBE12396A9F4}" srcOrd="2" destOrd="0" presId="urn:microsoft.com/office/officeart/2005/8/layout/balance1"/>
    <dgm:cxn modelId="{3E324C56-CFCA-E84E-B23A-DA0F96D27773}" type="presParOf" srcId="{BB33D8BC-1421-6541-8123-DBE12396A9F4}" destId="{82C746B0-B9CF-1740-A760-7238D9B35F95}" srcOrd="0" destOrd="0" presId="urn:microsoft.com/office/officeart/2005/8/layout/balance1"/>
    <dgm:cxn modelId="{BCE873FB-B9AA-A54D-AAD8-92D9FBF8F50A}" type="presParOf" srcId="{BB33D8BC-1421-6541-8123-DBE12396A9F4}" destId="{8D6FE509-9F09-7949-8D78-4DDB32A35557}" srcOrd="1" destOrd="0" presId="urn:microsoft.com/office/officeart/2005/8/layout/balance1"/>
    <dgm:cxn modelId="{08ACC6D7-5E90-1646-BE68-B8C02DEF5168}" type="presParOf" srcId="{BB33D8BC-1421-6541-8123-DBE12396A9F4}" destId="{B31D2C46-9E59-9B44-8E2C-207E619FC210}" srcOrd="2" destOrd="0" presId="urn:microsoft.com/office/officeart/2005/8/layout/balance1"/>
    <dgm:cxn modelId="{852CE110-9E8D-1748-B397-2319F25E75CC}" type="presParOf" srcId="{BB33D8BC-1421-6541-8123-DBE12396A9F4}" destId="{0D291855-9384-5D41-AD5C-11A4C0FB3A1C}" srcOrd="3" destOrd="0" presId="urn:microsoft.com/office/officeart/2005/8/layout/balance1"/>
    <dgm:cxn modelId="{9A6D8C86-7EC8-B248-9F33-E80BD48BE66C}" type="presParOf" srcId="{BB33D8BC-1421-6541-8123-DBE12396A9F4}" destId="{03433431-C8DB-A147-B0EC-6ED469849070}" srcOrd="4" destOrd="0" presId="urn:microsoft.com/office/officeart/2005/8/layout/balance1"/>
    <dgm:cxn modelId="{8A1E76B2-1EEB-CB46-A71A-8B749C3BE9D7}" type="presParOf" srcId="{BB33D8BC-1421-6541-8123-DBE12396A9F4}" destId="{9DD270E8-524C-2F4A-91D3-B669242CC663}" srcOrd="5" destOrd="0" presId="urn:microsoft.com/office/officeart/2005/8/layout/balance1"/>
    <dgm:cxn modelId="{46F28EC8-5E8C-CC4E-B87D-B3A76D2C0330}" type="presParOf" srcId="{BB33D8BC-1421-6541-8123-DBE12396A9F4}" destId="{7C31ADFC-3D56-0D4E-8544-45ECE2B2D491}" srcOrd="6" destOrd="0" presId="urn:microsoft.com/office/officeart/2005/8/layout/balance1"/>
    <dgm:cxn modelId="{097AD84A-2A8C-CD46-9DD7-E6361CBFC90E}" type="presParOf" srcId="{BB33D8BC-1421-6541-8123-DBE12396A9F4}" destId="{842B4EAA-A02B-834F-BA8C-B1C232134A52}" srcOrd="7" destOrd="0" presId="urn:microsoft.com/office/officeart/2005/8/layout/balance1"/>
    <dgm:cxn modelId="{03F71E64-AAB4-C445-BFB0-30FF62EB7976}" type="presParOf" srcId="{BB33D8BC-1421-6541-8123-DBE12396A9F4}" destId="{82430276-AB79-3549-B4FC-F13186E3E914}"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266E51-53CA-4F47-A1C8-512F73EAE712}" type="doc">
      <dgm:prSet loTypeId="urn:microsoft.com/office/officeart/2005/8/layout/balance1" loCatId="" qsTypeId="urn:microsoft.com/office/officeart/2005/8/quickstyle/3D4" qsCatId="3D" csTypeId="urn:microsoft.com/office/officeart/2005/8/colors/accent1_2" csCatId="accent1" phldr="1"/>
      <dgm:spPr/>
      <dgm:t>
        <a:bodyPr/>
        <a:lstStyle/>
        <a:p>
          <a:endParaRPr lang="en-US"/>
        </a:p>
      </dgm:t>
    </dgm:pt>
    <dgm:pt modelId="{EF7E6867-1185-0447-83FC-8DFE14BB8B59}">
      <dgm:prSet phldrT="[Text]"/>
      <dgm:spPr/>
      <dgm:t>
        <a:bodyPr/>
        <a:lstStyle/>
        <a:p>
          <a:r>
            <a:rPr lang="en-US" dirty="0" smtClean="0"/>
            <a:t>Generation</a:t>
          </a:r>
          <a:endParaRPr lang="en-US" dirty="0"/>
        </a:p>
      </dgm:t>
    </dgm:pt>
    <dgm:pt modelId="{21E396E0-3E41-AB4E-95B1-A63F55CC385A}" type="parTrans" cxnId="{B56C2B78-AD55-D14C-B77E-0569D89DCB7E}">
      <dgm:prSet/>
      <dgm:spPr/>
      <dgm:t>
        <a:bodyPr/>
        <a:lstStyle/>
        <a:p>
          <a:endParaRPr lang="en-US"/>
        </a:p>
      </dgm:t>
    </dgm:pt>
    <dgm:pt modelId="{347A7E5E-5708-4341-8877-8E2C053988FB}" type="sibTrans" cxnId="{B56C2B78-AD55-D14C-B77E-0569D89DCB7E}">
      <dgm:prSet/>
      <dgm:spPr/>
      <dgm:t>
        <a:bodyPr/>
        <a:lstStyle/>
        <a:p>
          <a:endParaRPr lang="en-US"/>
        </a:p>
      </dgm:t>
    </dgm:pt>
    <dgm:pt modelId="{7FEA2C8F-B202-4E4F-A483-54E8F5528763}">
      <dgm:prSet phldrT="[Text]"/>
      <dgm:spPr/>
      <dgm:t>
        <a:bodyPr/>
        <a:lstStyle/>
        <a:p>
          <a:r>
            <a:rPr lang="en-US" dirty="0" smtClean="0"/>
            <a:t>Solar Generation</a:t>
          </a:r>
          <a:endParaRPr lang="en-US" dirty="0"/>
        </a:p>
      </dgm:t>
    </dgm:pt>
    <dgm:pt modelId="{440D12C0-E733-9642-A00A-A35E302F17D3}" type="parTrans" cxnId="{840BE187-97C9-7A40-A277-7A64324D6141}">
      <dgm:prSet/>
      <dgm:spPr/>
      <dgm:t>
        <a:bodyPr/>
        <a:lstStyle/>
        <a:p>
          <a:endParaRPr lang="en-US"/>
        </a:p>
      </dgm:t>
    </dgm:pt>
    <dgm:pt modelId="{1DF5EF8A-BFBC-A442-ABDA-DA4A0AD9B1C2}" type="sibTrans" cxnId="{840BE187-97C9-7A40-A277-7A64324D6141}">
      <dgm:prSet/>
      <dgm:spPr/>
      <dgm:t>
        <a:bodyPr/>
        <a:lstStyle/>
        <a:p>
          <a:endParaRPr lang="en-US"/>
        </a:p>
      </dgm:t>
    </dgm:pt>
    <dgm:pt modelId="{AAB3DA32-3B36-AD42-9C68-7D3F713A4C94}">
      <dgm:prSet phldrT="[Text]"/>
      <dgm:spPr/>
      <dgm:t>
        <a:bodyPr/>
        <a:lstStyle/>
        <a:p>
          <a:r>
            <a:rPr lang="en-US" dirty="0" smtClean="0"/>
            <a:t>Wind Generation</a:t>
          </a:r>
          <a:endParaRPr lang="en-US" dirty="0"/>
        </a:p>
      </dgm:t>
    </dgm:pt>
    <dgm:pt modelId="{59A911F6-E36F-0C41-8239-63F181DBBBA8}" type="parTrans" cxnId="{4472B343-6858-8C4D-B098-1ABD625612E9}">
      <dgm:prSet/>
      <dgm:spPr/>
      <dgm:t>
        <a:bodyPr/>
        <a:lstStyle/>
        <a:p>
          <a:endParaRPr lang="en-US"/>
        </a:p>
      </dgm:t>
    </dgm:pt>
    <dgm:pt modelId="{AC4F0F66-F52C-9547-A510-25F546C95432}" type="sibTrans" cxnId="{4472B343-6858-8C4D-B098-1ABD625612E9}">
      <dgm:prSet/>
      <dgm:spPr/>
      <dgm:t>
        <a:bodyPr/>
        <a:lstStyle/>
        <a:p>
          <a:endParaRPr lang="en-US"/>
        </a:p>
      </dgm:t>
    </dgm:pt>
    <dgm:pt modelId="{933C777E-324D-E948-8942-4CA1EDC75161}">
      <dgm:prSet phldrT="[Text]"/>
      <dgm:spPr/>
      <dgm:t>
        <a:bodyPr/>
        <a:lstStyle/>
        <a:p>
          <a:r>
            <a:rPr lang="en-US" dirty="0" smtClean="0"/>
            <a:t>Load</a:t>
          </a:r>
          <a:endParaRPr lang="en-US" dirty="0"/>
        </a:p>
      </dgm:t>
    </dgm:pt>
    <dgm:pt modelId="{5770BCC4-0803-EC46-9F84-8352438A5EB2}" type="parTrans" cxnId="{3019E11F-E0D6-624C-8C57-1D7E72B81CD0}">
      <dgm:prSet/>
      <dgm:spPr/>
      <dgm:t>
        <a:bodyPr/>
        <a:lstStyle/>
        <a:p>
          <a:endParaRPr lang="en-US"/>
        </a:p>
      </dgm:t>
    </dgm:pt>
    <dgm:pt modelId="{095F6CEE-1609-A941-80D9-1BB5079513C8}" type="sibTrans" cxnId="{3019E11F-E0D6-624C-8C57-1D7E72B81CD0}">
      <dgm:prSet/>
      <dgm:spPr/>
      <dgm:t>
        <a:bodyPr/>
        <a:lstStyle/>
        <a:p>
          <a:endParaRPr lang="en-US"/>
        </a:p>
      </dgm:t>
    </dgm:pt>
    <dgm:pt modelId="{C7C7DFCB-0F1D-424B-BAD7-DCD03D2B39C5}">
      <dgm:prSet phldrT="[Text]"/>
      <dgm:spPr/>
      <dgm:t>
        <a:bodyPr/>
        <a:lstStyle/>
        <a:p>
          <a:r>
            <a:rPr lang="en-US" dirty="0" smtClean="0"/>
            <a:t>Electric Car</a:t>
          </a:r>
          <a:endParaRPr lang="en-US" dirty="0"/>
        </a:p>
      </dgm:t>
    </dgm:pt>
    <dgm:pt modelId="{6AEF4432-BE48-4F4B-855C-2BFC6A73AAD7}" type="parTrans" cxnId="{5BD963A0-1FF2-3E4A-8EF9-11EB5DAEC59C}">
      <dgm:prSet/>
      <dgm:spPr/>
      <dgm:t>
        <a:bodyPr/>
        <a:lstStyle/>
        <a:p>
          <a:endParaRPr lang="en-US"/>
        </a:p>
      </dgm:t>
    </dgm:pt>
    <dgm:pt modelId="{A4A4CBBD-35AA-F54C-9EF2-A6D2B96F3C9E}" type="sibTrans" cxnId="{5BD963A0-1FF2-3E4A-8EF9-11EB5DAEC59C}">
      <dgm:prSet/>
      <dgm:spPr/>
      <dgm:t>
        <a:bodyPr/>
        <a:lstStyle/>
        <a:p>
          <a:endParaRPr lang="en-US"/>
        </a:p>
      </dgm:t>
    </dgm:pt>
    <dgm:pt modelId="{67F2CB67-32C9-AC4D-AE23-A1171A4EF785}">
      <dgm:prSet phldrT="[Text]"/>
      <dgm:spPr/>
      <dgm:t>
        <a:bodyPr/>
        <a:lstStyle/>
        <a:p>
          <a:r>
            <a:rPr lang="en-US" dirty="0" smtClean="0"/>
            <a:t>HVAC</a:t>
          </a:r>
          <a:endParaRPr lang="en-US" dirty="0"/>
        </a:p>
      </dgm:t>
    </dgm:pt>
    <dgm:pt modelId="{EDC9FA6D-BE1C-3044-B9A3-500CAD2A38AD}" type="parTrans" cxnId="{5C5FEC55-FF57-9940-ADB5-38E8093020E0}">
      <dgm:prSet/>
      <dgm:spPr/>
      <dgm:t>
        <a:bodyPr/>
        <a:lstStyle/>
        <a:p>
          <a:endParaRPr lang="en-US"/>
        </a:p>
      </dgm:t>
    </dgm:pt>
    <dgm:pt modelId="{7AFCB782-F91F-5B41-A576-34ED7DB0B1A4}" type="sibTrans" cxnId="{5C5FEC55-FF57-9940-ADB5-38E8093020E0}">
      <dgm:prSet/>
      <dgm:spPr/>
      <dgm:t>
        <a:bodyPr/>
        <a:lstStyle/>
        <a:p>
          <a:endParaRPr lang="en-US"/>
        </a:p>
      </dgm:t>
    </dgm:pt>
    <dgm:pt modelId="{86B0BF69-7E2A-124F-8BD0-CBDF7060241A}" type="pres">
      <dgm:prSet presAssocID="{EB266E51-53CA-4F47-A1C8-512F73EAE712}" presName="outerComposite" presStyleCnt="0">
        <dgm:presLayoutVars>
          <dgm:chMax val="2"/>
          <dgm:animLvl val="lvl"/>
          <dgm:resizeHandles val="exact"/>
        </dgm:presLayoutVars>
      </dgm:prSet>
      <dgm:spPr/>
      <dgm:t>
        <a:bodyPr/>
        <a:lstStyle/>
        <a:p>
          <a:endParaRPr lang="en-US"/>
        </a:p>
      </dgm:t>
    </dgm:pt>
    <dgm:pt modelId="{CC3700CC-F982-0C43-9169-5CA63F084D64}" type="pres">
      <dgm:prSet presAssocID="{EB266E51-53CA-4F47-A1C8-512F73EAE712}" presName="dummyMaxCanvas" presStyleCnt="0"/>
      <dgm:spPr/>
    </dgm:pt>
    <dgm:pt modelId="{05A131DD-1796-CE43-8F6D-F2A5814A45BE}" type="pres">
      <dgm:prSet presAssocID="{EB266E51-53CA-4F47-A1C8-512F73EAE712}" presName="parentComposite" presStyleCnt="0"/>
      <dgm:spPr/>
    </dgm:pt>
    <dgm:pt modelId="{303C25FF-D1B9-3E4E-9E76-0F6A9408468D}" type="pres">
      <dgm:prSet presAssocID="{EB266E51-53CA-4F47-A1C8-512F73EAE712}" presName="parent1" presStyleLbl="alignAccFollowNode1" presStyleIdx="0" presStyleCnt="4">
        <dgm:presLayoutVars>
          <dgm:chMax val="4"/>
        </dgm:presLayoutVars>
      </dgm:prSet>
      <dgm:spPr/>
      <dgm:t>
        <a:bodyPr/>
        <a:lstStyle/>
        <a:p>
          <a:endParaRPr lang="en-US"/>
        </a:p>
      </dgm:t>
    </dgm:pt>
    <dgm:pt modelId="{B4923132-3398-884B-A693-16301A2EDDCA}" type="pres">
      <dgm:prSet presAssocID="{EB266E51-53CA-4F47-A1C8-512F73EAE712}" presName="parent2" presStyleLbl="alignAccFollowNode1" presStyleIdx="1" presStyleCnt="4">
        <dgm:presLayoutVars>
          <dgm:chMax val="4"/>
        </dgm:presLayoutVars>
      </dgm:prSet>
      <dgm:spPr/>
      <dgm:t>
        <a:bodyPr/>
        <a:lstStyle/>
        <a:p>
          <a:endParaRPr lang="en-US"/>
        </a:p>
      </dgm:t>
    </dgm:pt>
    <dgm:pt modelId="{BB33D8BC-1421-6541-8123-DBE12396A9F4}" type="pres">
      <dgm:prSet presAssocID="{EB266E51-53CA-4F47-A1C8-512F73EAE712}" presName="childrenComposite" presStyleCnt="0"/>
      <dgm:spPr/>
    </dgm:pt>
    <dgm:pt modelId="{82C746B0-B9CF-1740-A760-7238D9B35F95}" type="pres">
      <dgm:prSet presAssocID="{EB266E51-53CA-4F47-A1C8-512F73EAE712}" presName="dummyMaxCanvas_ChildArea" presStyleCnt="0"/>
      <dgm:spPr/>
    </dgm:pt>
    <dgm:pt modelId="{8D6FE509-9F09-7949-8D78-4DDB32A35557}" type="pres">
      <dgm:prSet presAssocID="{EB266E51-53CA-4F47-A1C8-512F73EAE712}" presName="fulcrum" presStyleLbl="alignAccFollowNode1" presStyleIdx="2" presStyleCnt="4"/>
      <dgm:spPr/>
    </dgm:pt>
    <dgm:pt modelId="{1B92C154-B9CF-E349-9A71-4FBA9B99CDAB}" type="pres">
      <dgm:prSet presAssocID="{EB266E51-53CA-4F47-A1C8-512F73EAE712}" presName="balance_22" presStyleLbl="alignAccFollowNode1" presStyleIdx="3" presStyleCnt="4">
        <dgm:presLayoutVars>
          <dgm:bulletEnabled val="1"/>
        </dgm:presLayoutVars>
      </dgm:prSet>
      <dgm:spPr/>
    </dgm:pt>
    <dgm:pt modelId="{57BFD252-7A5F-6246-8943-F3F21CB161D1}" type="pres">
      <dgm:prSet presAssocID="{EB266E51-53CA-4F47-A1C8-512F73EAE712}" presName="right_22_1" presStyleLbl="node1" presStyleIdx="0" presStyleCnt="4">
        <dgm:presLayoutVars>
          <dgm:bulletEnabled val="1"/>
        </dgm:presLayoutVars>
      </dgm:prSet>
      <dgm:spPr/>
      <dgm:t>
        <a:bodyPr/>
        <a:lstStyle/>
        <a:p>
          <a:endParaRPr lang="en-US"/>
        </a:p>
      </dgm:t>
    </dgm:pt>
    <dgm:pt modelId="{CA0804B6-02D8-D147-A3A7-2786E299E08D}" type="pres">
      <dgm:prSet presAssocID="{EB266E51-53CA-4F47-A1C8-512F73EAE712}" presName="right_22_2" presStyleLbl="node1" presStyleIdx="1" presStyleCnt="4">
        <dgm:presLayoutVars>
          <dgm:bulletEnabled val="1"/>
        </dgm:presLayoutVars>
      </dgm:prSet>
      <dgm:spPr/>
      <dgm:t>
        <a:bodyPr/>
        <a:lstStyle/>
        <a:p>
          <a:endParaRPr lang="en-US"/>
        </a:p>
      </dgm:t>
    </dgm:pt>
    <dgm:pt modelId="{4B00EFF8-C4A0-6848-824A-BB88FB10F5BF}" type="pres">
      <dgm:prSet presAssocID="{EB266E51-53CA-4F47-A1C8-512F73EAE712}" presName="left_22_1" presStyleLbl="node1" presStyleIdx="2" presStyleCnt="4">
        <dgm:presLayoutVars>
          <dgm:bulletEnabled val="1"/>
        </dgm:presLayoutVars>
      </dgm:prSet>
      <dgm:spPr/>
      <dgm:t>
        <a:bodyPr/>
        <a:lstStyle/>
        <a:p>
          <a:endParaRPr lang="en-US"/>
        </a:p>
      </dgm:t>
    </dgm:pt>
    <dgm:pt modelId="{9B40C49B-4096-FB4B-B7E6-63D40DF72DE8}" type="pres">
      <dgm:prSet presAssocID="{EB266E51-53CA-4F47-A1C8-512F73EAE712}" presName="left_22_2" presStyleLbl="node1" presStyleIdx="3" presStyleCnt="4">
        <dgm:presLayoutVars>
          <dgm:bulletEnabled val="1"/>
        </dgm:presLayoutVars>
      </dgm:prSet>
      <dgm:spPr/>
      <dgm:t>
        <a:bodyPr/>
        <a:lstStyle/>
        <a:p>
          <a:endParaRPr lang="en-US"/>
        </a:p>
      </dgm:t>
    </dgm:pt>
  </dgm:ptLst>
  <dgm:cxnLst>
    <dgm:cxn modelId="{840BE187-97C9-7A40-A277-7A64324D6141}" srcId="{EF7E6867-1185-0447-83FC-8DFE14BB8B59}" destId="{7FEA2C8F-B202-4E4F-A483-54E8F5528763}" srcOrd="0" destOrd="0" parTransId="{440D12C0-E733-9642-A00A-A35E302F17D3}" sibTransId="{1DF5EF8A-BFBC-A442-ABDA-DA4A0AD9B1C2}"/>
    <dgm:cxn modelId="{B56C2B78-AD55-D14C-B77E-0569D89DCB7E}" srcId="{EB266E51-53CA-4F47-A1C8-512F73EAE712}" destId="{EF7E6867-1185-0447-83FC-8DFE14BB8B59}" srcOrd="0" destOrd="0" parTransId="{21E396E0-3E41-AB4E-95B1-A63F55CC385A}" sibTransId="{347A7E5E-5708-4341-8877-8E2C053988FB}"/>
    <dgm:cxn modelId="{2CB52B16-C557-A341-93B3-52ABD9E68B38}" type="presOf" srcId="{67F2CB67-32C9-AC4D-AE23-A1171A4EF785}" destId="{57BFD252-7A5F-6246-8943-F3F21CB161D1}" srcOrd="0" destOrd="0" presId="urn:microsoft.com/office/officeart/2005/8/layout/balance1"/>
    <dgm:cxn modelId="{4472B343-6858-8C4D-B098-1ABD625612E9}" srcId="{EF7E6867-1185-0447-83FC-8DFE14BB8B59}" destId="{AAB3DA32-3B36-AD42-9C68-7D3F713A4C94}" srcOrd="1" destOrd="0" parTransId="{59A911F6-E36F-0C41-8239-63F181DBBBA8}" sibTransId="{AC4F0F66-F52C-9547-A510-25F546C95432}"/>
    <dgm:cxn modelId="{C63361FE-F1C5-AE47-9E8C-597435CE1EF4}" type="presOf" srcId="{EB266E51-53CA-4F47-A1C8-512F73EAE712}" destId="{86B0BF69-7E2A-124F-8BD0-CBDF7060241A}" srcOrd="0" destOrd="0" presId="urn:microsoft.com/office/officeart/2005/8/layout/balance1"/>
    <dgm:cxn modelId="{5BD963A0-1FF2-3E4A-8EF9-11EB5DAEC59C}" srcId="{933C777E-324D-E948-8942-4CA1EDC75161}" destId="{C7C7DFCB-0F1D-424B-BAD7-DCD03D2B39C5}" srcOrd="1" destOrd="0" parTransId="{6AEF4432-BE48-4F4B-855C-2BFC6A73AAD7}" sibTransId="{A4A4CBBD-35AA-F54C-9EF2-A6D2B96F3C9E}"/>
    <dgm:cxn modelId="{3019E11F-E0D6-624C-8C57-1D7E72B81CD0}" srcId="{EB266E51-53CA-4F47-A1C8-512F73EAE712}" destId="{933C777E-324D-E948-8942-4CA1EDC75161}" srcOrd="1" destOrd="0" parTransId="{5770BCC4-0803-EC46-9F84-8352438A5EB2}" sibTransId="{095F6CEE-1609-A941-80D9-1BB5079513C8}"/>
    <dgm:cxn modelId="{5C5FEC55-FF57-9940-ADB5-38E8093020E0}" srcId="{933C777E-324D-E948-8942-4CA1EDC75161}" destId="{67F2CB67-32C9-AC4D-AE23-A1171A4EF785}" srcOrd="0" destOrd="0" parTransId="{EDC9FA6D-BE1C-3044-B9A3-500CAD2A38AD}" sibTransId="{7AFCB782-F91F-5B41-A576-34ED7DB0B1A4}"/>
    <dgm:cxn modelId="{FEBA0E6B-1F30-0C4D-9906-5ADB45038CD3}" type="presOf" srcId="{EF7E6867-1185-0447-83FC-8DFE14BB8B59}" destId="{303C25FF-D1B9-3E4E-9E76-0F6A9408468D}" srcOrd="0" destOrd="0" presId="urn:microsoft.com/office/officeart/2005/8/layout/balance1"/>
    <dgm:cxn modelId="{818753B5-5939-0B45-8351-3488C125E784}" type="presOf" srcId="{7FEA2C8F-B202-4E4F-A483-54E8F5528763}" destId="{4B00EFF8-C4A0-6848-824A-BB88FB10F5BF}" srcOrd="0" destOrd="0" presId="urn:microsoft.com/office/officeart/2005/8/layout/balance1"/>
    <dgm:cxn modelId="{DAB2B4E4-7FEF-7F40-A4BA-42C71C42CC76}" type="presOf" srcId="{933C777E-324D-E948-8942-4CA1EDC75161}" destId="{B4923132-3398-884B-A693-16301A2EDDCA}" srcOrd="0" destOrd="0" presId="urn:microsoft.com/office/officeart/2005/8/layout/balance1"/>
    <dgm:cxn modelId="{63B37863-4030-4043-B878-987DC8D00656}" type="presOf" srcId="{AAB3DA32-3B36-AD42-9C68-7D3F713A4C94}" destId="{9B40C49B-4096-FB4B-B7E6-63D40DF72DE8}" srcOrd="0" destOrd="0" presId="urn:microsoft.com/office/officeart/2005/8/layout/balance1"/>
    <dgm:cxn modelId="{748FDD98-2A97-064B-A4C0-B91935FF5518}" type="presOf" srcId="{C7C7DFCB-0F1D-424B-BAD7-DCD03D2B39C5}" destId="{CA0804B6-02D8-D147-A3A7-2786E299E08D}" srcOrd="0" destOrd="0" presId="urn:microsoft.com/office/officeart/2005/8/layout/balance1"/>
    <dgm:cxn modelId="{EEBFB496-ECD6-DD42-BBC5-40F170B35255}" type="presParOf" srcId="{86B0BF69-7E2A-124F-8BD0-CBDF7060241A}" destId="{CC3700CC-F982-0C43-9169-5CA63F084D64}" srcOrd="0" destOrd="0" presId="urn:microsoft.com/office/officeart/2005/8/layout/balance1"/>
    <dgm:cxn modelId="{443A2E37-DF9A-6344-82B9-8E24ABF7C13F}" type="presParOf" srcId="{86B0BF69-7E2A-124F-8BD0-CBDF7060241A}" destId="{05A131DD-1796-CE43-8F6D-F2A5814A45BE}" srcOrd="1" destOrd="0" presId="urn:microsoft.com/office/officeart/2005/8/layout/balance1"/>
    <dgm:cxn modelId="{00BED341-5077-DC4D-B043-E434CFCE20C3}" type="presParOf" srcId="{05A131DD-1796-CE43-8F6D-F2A5814A45BE}" destId="{303C25FF-D1B9-3E4E-9E76-0F6A9408468D}" srcOrd="0" destOrd="0" presId="urn:microsoft.com/office/officeart/2005/8/layout/balance1"/>
    <dgm:cxn modelId="{83F29400-2576-BC49-A0E3-7D7F215AF1ED}" type="presParOf" srcId="{05A131DD-1796-CE43-8F6D-F2A5814A45BE}" destId="{B4923132-3398-884B-A693-16301A2EDDCA}" srcOrd="1" destOrd="0" presId="urn:microsoft.com/office/officeart/2005/8/layout/balance1"/>
    <dgm:cxn modelId="{F43291D8-FC55-9840-BA99-561F2B5F4ECB}" type="presParOf" srcId="{86B0BF69-7E2A-124F-8BD0-CBDF7060241A}" destId="{BB33D8BC-1421-6541-8123-DBE12396A9F4}" srcOrd="2" destOrd="0" presId="urn:microsoft.com/office/officeart/2005/8/layout/balance1"/>
    <dgm:cxn modelId="{84924E2D-A91D-D24C-87F4-B510A4889D9D}" type="presParOf" srcId="{BB33D8BC-1421-6541-8123-DBE12396A9F4}" destId="{82C746B0-B9CF-1740-A760-7238D9B35F95}" srcOrd="0" destOrd="0" presId="urn:microsoft.com/office/officeart/2005/8/layout/balance1"/>
    <dgm:cxn modelId="{4BA23440-F381-654B-8D76-B87567DBCBED}" type="presParOf" srcId="{BB33D8BC-1421-6541-8123-DBE12396A9F4}" destId="{8D6FE509-9F09-7949-8D78-4DDB32A35557}" srcOrd="1" destOrd="0" presId="urn:microsoft.com/office/officeart/2005/8/layout/balance1"/>
    <dgm:cxn modelId="{AA9FA1F8-C90B-F849-8271-BE99A17DC34D}" type="presParOf" srcId="{BB33D8BC-1421-6541-8123-DBE12396A9F4}" destId="{1B92C154-B9CF-E349-9A71-4FBA9B99CDAB}" srcOrd="2" destOrd="0" presId="urn:microsoft.com/office/officeart/2005/8/layout/balance1"/>
    <dgm:cxn modelId="{6D5D7509-BE6B-B943-A7DE-19BB08D9FAD1}" type="presParOf" srcId="{BB33D8BC-1421-6541-8123-DBE12396A9F4}" destId="{57BFD252-7A5F-6246-8943-F3F21CB161D1}" srcOrd="3" destOrd="0" presId="urn:microsoft.com/office/officeart/2005/8/layout/balance1"/>
    <dgm:cxn modelId="{25179063-0D3F-6445-9751-F06893188A7E}" type="presParOf" srcId="{BB33D8BC-1421-6541-8123-DBE12396A9F4}" destId="{CA0804B6-02D8-D147-A3A7-2786E299E08D}" srcOrd="4" destOrd="0" presId="urn:microsoft.com/office/officeart/2005/8/layout/balance1"/>
    <dgm:cxn modelId="{32D13349-ED47-5F4D-8AEC-9480DA0DB793}" type="presParOf" srcId="{BB33D8BC-1421-6541-8123-DBE12396A9F4}" destId="{4B00EFF8-C4A0-6848-824A-BB88FB10F5BF}" srcOrd="5" destOrd="0" presId="urn:microsoft.com/office/officeart/2005/8/layout/balance1"/>
    <dgm:cxn modelId="{15577F25-8F9C-704D-84F7-4DCF328A376F}" type="presParOf" srcId="{BB33D8BC-1421-6541-8123-DBE12396A9F4}" destId="{9B40C49B-4096-FB4B-B7E6-63D40DF72DE8}" srcOrd="6"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C25FF-D1B9-3E4E-9E76-0F6A9408468D}">
      <dsp:nvSpPr>
        <dsp:cNvPr id="0" name=""/>
        <dsp:cNvSpPr/>
      </dsp:nvSpPr>
      <dsp:spPr>
        <a:xfrm>
          <a:off x="2098547"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Generation</a:t>
          </a:r>
          <a:endParaRPr lang="en-US" sz="2400" kern="1200" dirty="0"/>
        </a:p>
      </dsp:txBody>
      <dsp:txXfrm>
        <a:off x="2124882" y="26335"/>
        <a:ext cx="1565818" cy="846490"/>
      </dsp:txXfrm>
    </dsp:sp>
    <dsp:sp modelId="{B4923132-3398-884B-A693-16301A2EDDCA}">
      <dsp:nvSpPr>
        <dsp:cNvPr id="0" name=""/>
        <dsp:cNvSpPr/>
      </dsp:nvSpPr>
      <dsp:spPr>
        <a:xfrm>
          <a:off x="4436364"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Load</a:t>
          </a:r>
          <a:endParaRPr lang="en-US" sz="2400" kern="1200" dirty="0"/>
        </a:p>
      </dsp:txBody>
      <dsp:txXfrm>
        <a:off x="4462699" y="26335"/>
        <a:ext cx="1565818" cy="846490"/>
      </dsp:txXfrm>
    </dsp:sp>
    <dsp:sp modelId="{8D6FE509-9F09-7949-8D78-4DDB32A35557}">
      <dsp:nvSpPr>
        <dsp:cNvPr id="0" name=""/>
        <dsp:cNvSpPr/>
      </dsp:nvSpPr>
      <dsp:spPr>
        <a:xfrm>
          <a:off x="3739515" y="3821430"/>
          <a:ext cx="674370" cy="674370"/>
        </a:xfrm>
        <a:prstGeom prst="triangle">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58D866A-66F7-BC4A-B3E1-B3FE27CEE1A5}">
      <dsp:nvSpPr>
        <dsp:cNvPr id="0" name=""/>
        <dsp:cNvSpPr/>
      </dsp:nvSpPr>
      <dsp:spPr>
        <a:xfrm rot="21360000">
          <a:off x="2052972" y="3532454"/>
          <a:ext cx="4047455" cy="28302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2754715D-4DA3-FD4E-A199-49248C25E20F}">
      <dsp:nvSpPr>
        <dsp:cNvPr id="0" name=""/>
        <dsp:cNvSpPr/>
      </dsp:nvSpPr>
      <dsp:spPr>
        <a:xfrm rot="21360000">
          <a:off x="2055385" y="2824821"/>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smtClean="0"/>
            <a:t>Solar Generation</a:t>
          </a:r>
          <a:endParaRPr lang="en-US" sz="1900" kern="1200" dirty="0"/>
        </a:p>
      </dsp:txBody>
      <dsp:txXfrm>
        <a:off x="2092113" y="2861549"/>
        <a:ext cx="1541440" cy="678920"/>
      </dsp:txXfrm>
    </dsp:sp>
    <dsp:sp modelId="{CCC210FA-9A13-074E-9481-8E391C5B8D64}">
      <dsp:nvSpPr>
        <dsp:cNvPr id="0" name=""/>
        <dsp:cNvSpPr/>
      </dsp:nvSpPr>
      <dsp:spPr>
        <a:xfrm rot="21360000">
          <a:off x="1981070" y="2015577"/>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Wind Generation</a:t>
          </a:r>
          <a:endParaRPr lang="en-US" sz="1900" kern="1200" dirty="0"/>
        </a:p>
      </dsp:txBody>
      <dsp:txXfrm>
        <a:off x="2017798" y="2052305"/>
        <a:ext cx="1541440" cy="678920"/>
      </dsp:txXfrm>
    </dsp:sp>
    <dsp:sp modelId="{9ED78372-661C-244E-AA09-3E3BBB4B1659}">
      <dsp:nvSpPr>
        <dsp:cNvPr id="0" name=""/>
        <dsp:cNvSpPr/>
      </dsp:nvSpPr>
      <dsp:spPr>
        <a:xfrm rot="21360000">
          <a:off x="1938494" y="1224316"/>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Solar Generation</a:t>
          </a:r>
          <a:endParaRPr lang="en-US" sz="1900" kern="1200" dirty="0"/>
        </a:p>
      </dsp:txBody>
      <dsp:txXfrm>
        <a:off x="1975222" y="1261044"/>
        <a:ext cx="1541440" cy="678920"/>
      </dsp:txXfrm>
    </dsp:sp>
    <dsp:sp modelId="{043513CD-0C37-0844-8C9D-F3D06807B533}">
      <dsp:nvSpPr>
        <dsp:cNvPr id="0" name=""/>
        <dsp:cNvSpPr/>
      </dsp:nvSpPr>
      <dsp:spPr>
        <a:xfrm rot="21360000">
          <a:off x="4370722" y="2662972"/>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HVAC</a:t>
          </a:r>
          <a:endParaRPr lang="en-US" sz="1900" kern="1200" dirty="0"/>
        </a:p>
      </dsp:txBody>
      <dsp:txXfrm>
        <a:off x="4407450" y="2699700"/>
        <a:ext cx="1541440" cy="678920"/>
      </dsp:txXfrm>
    </dsp:sp>
    <dsp:sp modelId="{7E6C67D2-0054-3A4C-8E8D-4D1D90110822}">
      <dsp:nvSpPr>
        <dsp:cNvPr id="0" name=""/>
        <dsp:cNvSpPr/>
      </dsp:nvSpPr>
      <dsp:spPr>
        <a:xfrm rot="21360000">
          <a:off x="4312277" y="1853728"/>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Electric Car</a:t>
          </a:r>
          <a:endParaRPr lang="en-US" sz="1900" kern="1200" dirty="0"/>
        </a:p>
      </dsp:txBody>
      <dsp:txXfrm>
        <a:off x="4349005" y="1890456"/>
        <a:ext cx="1541440" cy="678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C25FF-D1B9-3E4E-9E76-0F6A9408468D}">
      <dsp:nvSpPr>
        <dsp:cNvPr id="0" name=""/>
        <dsp:cNvSpPr/>
      </dsp:nvSpPr>
      <dsp:spPr>
        <a:xfrm>
          <a:off x="2098547"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Generation</a:t>
          </a:r>
          <a:endParaRPr lang="en-US" sz="2400" kern="1200" dirty="0"/>
        </a:p>
      </dsp:txBody>
      <dsp:txXfrm>
        <a:off x="2124882" y="26335"/>
        <a:ext cx="1565818" cy="846490"/>
      </dsp:txXfrm>
    </dsp:sp>
    <dsp:sp modelId="{B4923132-3398-884B-A693-16301A2EDDCA}">
      <dsp:nvSpPr>
        <dsp:cNvPr id="0" name=""/>
        <dsp:cNvSpPr/>
      </dsp:nvSpPr>
      <dsp:spPr>
        <a:xfrm>
          <a:off x="4436364"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Load</a:t>
          </a:r>
          <a:endParaRPr lang="en-US" sz="2400" kern="1200" dirty="0"/>
        </a:p>
      </dsp:txBody>
      <dsp:txXfrm>
        <a:off x="4462699" y="26335"/>
        <a:ext cx="1565818" cy="846490"/>
      </dsp:txXfrm>
    </dsp:sp>
    <dsp:sp modelId="{8D6FE509-9F09-7949-8D78-4DDB32A35557}">
      <dsp:nvSpPr>
        <dsp:cNvPr id="0" name=""/>
        <dsp:cNvSpPr/>
      </dsp:nvSpPr>
      <dsp:spPr>
        <a:xfrm>
          <a:off x="3739515" y="3821430"/>
          <a:ext cx="674370" cy="674370"/>
        </a:xfrm>
        <a:prstGeom prst="triangle">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31D2C46-9E59-9B44-8E2C-207E619FC210}">
      <dsp:nvSpPr>
        <dsp:cNvPr id="0" name=""/>
        <dsp:cNvSpPr/>
      </dsp:nvSpPr>
      <dsp:spPr>
        <a:xfrm>
          <a:off x="2053589" y="3539093"/>
          <a:ext cx="4046220" cy="273344"/>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D291855-9384-5D41-AD5C-11A4C0FB3A1C}">
      <dsp:nvSpPr>
        <dsp:cNvPr id="0" name=""/>
        <dsp:cNvSpPr/>
      </dsp:nvSpPr>
      <dsp:spPr>
        <a:xfrm>
          <a:off x="4436364" y="2751429"/>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HVAC</a:t>
          </a:r>
          <a:endParaRPr lang="en-US" sz="1900" kern="1200" dirty="0"/>
        </a:p>
      </dsp:txBody>
      <dsp:txXfrm>
        <a:off x="4473234" y="2788299"/>
        <a:ext cx="1544748" cy="681554"/>
      </dsp:txXfrm>
    </dsp:sp>
    <dsp:sp modelId="{03433431-C8DB-A147-B0EC-6ED469849070}">
      <dsp:nvSpPr>
        <dsp:cNvPr id="0" name=""/>
        <dsp:cNvSpPr/>
      </dsp:nvSpPr>
      <dsp:spPr>
        <a:xfrm>
          <a:off x="4436364" y="1942185"/>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Electric Car</a:t>
          </a:r>
          <a:endParaRPr lang="en-US" sz="1900" kern="1200" dirty="0"/>
        </a:p>
      </dsp:txBody>
      <dsp:txXfrm>
        <a:off x="4473234" y="1979055"/>
        <a:ext cx="1544748" cy="681554"/>
      </dsp:txXfrm>
    </dsp:sp>
    <dsp:sp modelId="{9DD270E8-524C-2F4A-91D3-B669242CC663}">
      <dsp:nvSpPr>
        <dsp:cNvPr id="0" name=""/>
        <dsp:cNvSpPr/>
      </dsp:nvSpPr>
      <dsp:spPr>
        <a:xfrm>
          <a:off x="4436364" y="1132941"/>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Storage as load</a:t>
          </a:r>
          <a:endParaRPr lang="en-US" sz="1900" kern="1200" dirty="0"/>
        </a:p>
      </dsp:txBody>
      <dsp:txXfrm>
        <a:off x="4473234" y="1169811"/>
        <a:ext cx="1544748" cy="681554"/>
      </dsp:txXfrm>
    </dsp:sp>
    <dsp:sp modelId="{7C31ADFC-3D56-0D4E-8544-45ECE2B2D491}">
      <dsp:nvSpPr>
        <dsp:cNvPr id="0" name=""/>
        <dsp:cNvSpPr/>
      </dsp:nvSpPr>
      <dsp:spPr>
        <a:xfrm>
          <a:off x="2098547" y="2751429"/>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Solar Generation</a:t>
          </a:r>
          <a:endParaRPr lang="en-US" sz="1900" kern="1200" dirty="0"/>
        </a:p>
      </dsp:txBody>
      <dsp:txXfrm>
        <a:off x="2135417" y="2788299"/>
        <a:ext cx="1544748" cy="681554"/>
      </dsp:txXfrm>
    </dsp:sp>
    <dsp:sp modelId="{842B4EAA-A02B-834F-BA8C-B1C232134A52}">
      <dsp:nvSpPr>
        <dsp:cNvPr id="0" name=""/>
        <dsp:cNvSpPr/>
      </dsp:nvSpPr>
      <dsp:spPr>
        <a:xfrm>
          <a:off x="2098547" y="1942185"/>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Wind Generation</a:t>
          </a:r>
          <a:endParaRPr lang="en-US" sz="1900" kern="1200" dirty="0"/>
        </a:p>
      </dsp:txBody>
      <dsp:txXfrm>
        <a:off x="2135417" y="1979055"/>
        <a:ext cx="1544748" cy="681554"/>
      </dsp:txXfrm>
    </dsp:sp>
    <dsp:sp modelId="{82430276-AB79-3549-B4FC-F13186E3E914}">
      <dsp:nvSpPr>
        <dsp:cNvPr id="0" name=""/>
        <dsp:cNvSpPr/>
      </dsp:nvSpPr>
      <dsp:spPr>
        <a:xfrm>
          <a:off x="2098547" y="1132941"/>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Solar Generation</a:t>
          </a:r>
          <a:endParaRPr lang="en-US" sz="1900" kern="1200" dirty="0"/>
        </a:p>
      </dsp:txBody>
      <dsp:txXfrm>
        <a:off x="2135417" y="1169811"/>
        <a:ext cx="1544748" cy="681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C25FF-D1B9-3E4E-9E76-0F6A9408468D}">
      <dsp:nvSpPr>
        <dsp:cNvPr id="0" name=""/>
        <dsp:cNvSpPr/>
      </dsp:nvSpPr>
      <dsp:spPr>
        <a:xfrm>
          <a:off x="2098547"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Generation</a:t>
          </a:r>
          <a:endParaRPr lang="en-US" sz="2400" kern="1200" dirty="0"/>
        </a:p>
      </dsp:txBody>
      <dsp:txXfrm>
        <a:off x="2124882" y="26335"/>
        <a:ext cx="1565818" cy="846490"/>
      </dsp:txXfrm>
    </dsp:sp>
    <dsp:sp modelId="{B4923132-3398-884B-A693-16301A2EDDCA}">
      <dsp:nvSpPr>
        <dsp:cNvPr id="0" name=""/>
        <dsp:cNvSpPr/>
      </dsp:nvSpPr>
      <dsp:spPr>
        <a:xfrm>
          <a:off x="4436364"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Load</a:t>
          </a:r>
          <a:endParaRPr lang="en-US" sz="2400" kern="1200" dirty="0"/>
        </a:p>
      </dsp:txBody>
      <dsp:txXfrm>
        <a:off x="4462699" y="26335"/>
        <a:ext cx="1565818" cy="846490"/>
      </dsp:txXfrm>
    </dsp:sp>
    <dsp:sp modelId="{8D6FE509-9F09-7949-8D78-4DDB32A35557}">
      <dsp:nvSpPr>
        <dsp:cNvPr id="0" name=""/>
        <dsp:cNvSpPr/>
      </dsp:nvSpPr>
      <dsp:spPr>
        <a:xfrm>
          <a:off x="3739515" y="3821430"/>
          <a:ext cx="674370" cy="674370"/>
        </a:xfrm>
        <a:prstGeom prst="triangle">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3288B1F-97CD-D54F-AB1F-69E63D32AFC6}">
      <dsp:nvSpPr>
        <dsp:cNvPr id="0" name=""/>
        <dsp:cNvSpPr/>
      </dsp:nvSpPr>
      <dsp:spPr>
        <a:xfrm rot="240000">
          <a:off x="2052972" y="3532454"/>
          <a:ext cx="4047455" cy="283025"/>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7F12BA9-1C02-D545-87B3-300E2746815D}">
      <dsp:nvSpPr>
        <dsp:cNvPr id="0" name=""/>
        <dsp:cNvSpPr/>
      </dsp:nvSpPr>
      <dsp:spPr>
        <a:xfrm rot="240000">
          <a:off x="4483117" y="2824821"/>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HVAC</a:t>
          </a:r>
          <a:endParaRPr lang="en-US" sz="1900" kern="1200" dirty="0"/>
        </a:p>
      </dsp:txBody>
      <dsp:txXfrm>
        <a:off x="4519845" y="2861549"/>
        <a:ext cx="1541440" cy="678920"/>
      </dsp:txXfrm>
    </dsp:sp>
    <dsp:sp modelId="{3A4EA470-AF0B-864E-9FF6-6F0698377CCA}">
      <dsp:nvSpPr>
        <dsp:cNvPr id="0" name=""/>
        <dsp:cNvSpPr/>
      </dsp:nvSpPr>
      <dsp:spPr>
        <a:xfrm rot="240000">
          <a:off x="4541563" y="2015577"/>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Washer &amp; Dryer</a:t>
          </a:r>
          <a:endParaRPr lang="en-US" sz="1900" kern="1200" dirty="0"/>
        </a:p>
      </dsp:txBody>
      <dsp:txXfrm>
        <a:off x="4578291" y="2052305"/>
        <a:ext cx="1541440" cy="678920"/>
      </dsp:txXfrm>
    </dsp:sp>
    <dsp:sp modelId="{191F9DA5-DAB4-1946-94A0-F4AAFEAD8F66}">
      <dsp:nvSpPr>
        <dsp:cNvPr id="0" name=""/>
        <dsp:cNvSpPr/>
      </dsp:nvSpPr>
      <dsp:spPr>
        <a:xfrm rot="240000">
          <a:off x="4600008" y="1224316"/>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Electric Car</a:t>
          </a:r>
          <a:endParaRPr lang="en-US" sz="1900" kern="1200" dirty="0"/>
        </a:p>
      </dsp:txBody>
      <dsp:txXfrm>
        <a:off x="4636736" y="1261044"/>
        <a:ext cx="1541440" cy="678920"/>
      </dsp:txXfrm>
    </dsp:sp>
    <dsp:sp modelId="{3591A67C-4ADA-6D43-B0B5-95E0FA3E2EDB}">
      <dsp:nvSpPr>
        <dsp:cNvPr id="0" name=""/>
        <dsp:cNvSpPr/>
      </dsp:nvSpPr>
      <dsp:spPr>
        <a:xfrm rot="240000">
          <a:off x="2167780" y="2662972"/>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Solar Generation</a:t>
          </a:r>
          <a:endParaRPr lang="en-US" sz="1900" kern="1200" dirty="0"/>
        </a:p>
      </dsp:txBody>
      <dsp:txXfrm>
        <a:off x="2204508" y="2699700"/>
        <a:ext cx="1541440" cy="678920"/>
      </dsp:txXfrm>
    </dsp:sp>
    <dsp:sp modelId="{628D2164-681E-8B42-ABE4-7223E6267B5B}">
      <dsp:nvSpPr>
        <dsp:cNvPr id="0" name=""/>
        <dsp:cNvSpPr/>
      </dsp:nvSpPr>
      <dsp:spPr>
        <a:xfrm rot="240000">
          <a:off x="2226226" y="1853728"/>
          <a:ext cx="1614896" cy="75237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Wind Generation</a:t>
          </a:r>
          <a:endParaRPr lang="en-US" sz="1900" kern="1200" dirty="0"/>
        </a:p>
      </dsp:txBody>
      <dsp:txXfrm>
        <a:off x="2262954" y="1890456"/>
        <a:ext cx="1541440" cy="678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C25FF-D1B9-3E4E-9E76-0F6A9408468D}">
      <dsp:nvSpPr>
        <dsp:cNvPr id="0" name=""/>
        <dsp:cNvSpPr/>
      </dsp:nvSpPr>
      <dsp:spPr>
        <a:xfrm>
          <a:off x="2098547"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Generation</a:t>
          </a:r>
          <a:endParaRPr lang="en-US" sz="2400" kern="1200" dirty="0"/>
        </a:p>
      </dsp:txBody>
      <dsp:txXfrm>
        <a:off x="2124882" y="26335"/>
        <a:ext cx="1565818" cy="846490"/>
      </dsp:txXfrm>
    </dsp:sp>
    <dsp:sp modelId="{B4923132-3398-884B-A693-16301A2EDDCA}">
      <dsp:nvSpPr>
        <dsp:cNvPr id="0" name=""/>
        <dsp:cNvSpPr/>
      </dsp:nvSpPr>
      <dsp:spPr>
        <a:xfrm>
          <a:off x="4436364"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Load</a:t>
          </a:r>
          <a:endParaRPr lang="en-US" sz="2400" kern="1200" dirty="0"/>
        </a:p>
      </dsp:txBody>
      <dsp:txXfrm>
        <a:off x="4462699" y="26335"/>
        <a:ext cx="1565818" cy="846490"/>
      </dsp:txXfrm>
    </dsp:sp>
    <dsp:sp modelId="{8D6FE509-9F09-7949-8D78-4DDB32A35557}">
      <dsp:nvSpPr>
        <dsp:cNvPr id="0" name=""/>
        <dsp:cNvSpPr/>
      </dsp:nvSpPr>
      <dsp:spPr>
        <a:xfrm>
          <a:off x="3739515" y="3821430"/>
          <a:ext cx="674370" cy="674370"/>
        </a:xfrm>
        <a:prstGeom prst="triangle">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31D2C46-9E59-9B44-8E2C-207E619FC210}">
      <dsp:nvSpPr>
        <dsp:cNvPr id="0" name=""/>
        <dsp:cNvSpPr/>
      </dsp:nvSpPr>
      <dsp:spPr>
        <a:xfrm>
          <a:off x="2053589" y="3539093"/>
          <a:ext cx="4046220" cy="273344"/>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D291855-9384-5D41-AD5C-11A4C0FB3A1C}">
      <dsp:nvSpPr>
        <dsp:cNvPr id="0" name=""/>
        <dsp:cNvSpPr/>
      </dsp:nvSpPr>
      <dsp:spPr>
        <a:xfrm>
          <a:off x="4436364" y="2751429"/>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HVAC</a:t>
          </a:r>
          <a:endParaRPr lang="en-US" sz="1900" kern="1200" dirty="0"/>
        </a:p>
      </dsp:txBody>
      <dsp:txXfrm>
        <a:off x="4473234" y="2788299"/>
        <a:ext cx="1544748" cy="681554"/>
      </dsp:txXfrm>
    </dsp:sp>
    <dsp:sp modelId="{03433431-C8DB-A147-B0EC-6ED469849070}">
      <dsp:nvSpPr>
        <dsp:cNvPr id="0" name=""/>
        <dsp:cNvSpPr/>
      </dsp:nvSpPr>
      <dsp:spPr>
        <a:xfrm>
          <a:off x="4436364" y="1942185"/>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Washer &amp; Dryer</a:t>
          </a:r>
          <a:endParaRPr lang="en-US" sz="1900" kern="1200" dirty="0"/>
        </a:p>
      </dsp:txBody>
      <dsp:txXfrm>
        <a:off x="4473234" y="1979055"/>
        <a:ext cx="1544748" cy="681554"/>
      </dsp:txXfrm>
    </dsp:sp>
    <dsp:sp modelId="{9DD270E8-524C-2F4A-91D3-B669242CC663}">
      <dsp:nvSpPr>
        <dsp:cNvPr id="0" name=""/>
        <dsp:cNvSpPr/>
      </dsp:nvSpPr>
      <dsp:spPr>
        <a:xfrm>
          <a:off x="4436364" y="1132941"/>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Electric Car</a:t>
          </a:r>
          <a:endParaRPr lang="en-US" sz="1900" kern="1200" dirty="0"/>
        </a:p>
      </dsp:txBody>
      <dsp:txXfrm>
        <a:off x="4473234" y="1169811"/>
        <a:ext cx="1544748" cy="681554"/>
      </dsp:txXfrm>
    </dsp:sp>
    <dsp:sp modelId="{7C31ADFC-3D56-0D4E-8544-45ECE2B2D491}">
      <dsp:nvSpPr>
        <dsp:cNvPr id="0" name=""/>
        <dsp:cNvSpPr/>
      </dsp:nvSpPr>
      <dsp:spPr>
        <a:xfrm>
          <a:off x="2098547" y="2751429"/>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Solar Generation</a:t>
          </a:r>
          <a:endParaRPr lang="en-US" sz="1900" kern="1200" dirty="0"/>
        </a:p>
      </dsp:txBody>
      <dsp:txXfrm>
        <a:off x="2135417" y="2788299"/>
        <a:ext cx="1544748" cy="681554"/>
      </dsp:txXfrm>
    </dsp:sp>
    <dsp:sp modelId="{842B4EAA-A02B-834F-BA8C-B1C232134A52}">
      <dsp:nvSpPr>
        <dsp:cNvPr id="0" name=""/>
        <dsp:cNvSpPr/>
      </dsp:nvSpPr>
      <dsp:spPr>
        <a:xfrm>
          <a:off x="2098547" y="1942185"/>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Wind Generation</a:t>
          </a:r>
          <a:endParaRPr lang="en-US" sz="1900" kern="1200" dirty="0"/>
        </a:p>
      </dsp:txBody>
      <dsp:txXfrm>
        <a:off x="2135417" y="1979055"/>
        <a:ext cx="1544748" cy="681554"/>
      </dsp:txXfrm>
    </dsp:sp>
    <dsp:sp modelId="{82430276-AB79-3549-B4FC-F13186E3E914}">
      <dsp:nvSpPr>
        <dsp:cNvPr id="0" name=""/>
        <dsp:cNvSpPr/>
      </dsp:nvSpPr>
      <dsp:spPr>
        <a:xfrm>
          <a:off x="2098547" y="1132941"/>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Grid</a:t>
          </a:r>
          <a:endParaRPr lang="en-US" sz="1900" kern="1200" dirty="0"/>
        </a:p>
      </dsp:txBody>
      <dsp:txXfrm>
        <a:off x="2135417" y="1169811"/>
        <a:ext cx="1544748" cy="681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C25FF-D1B9-3E4E-9E76-0F6A9408468D}">
      <dsp:nvSpPr>
        <dsp:cNvPr id="0" name=""/>
        <dsp:cNvSpPr/>
      </dsp:nvSpPr>
      <dsp:spPr>
        <a:xfrm>
          <a:off x="2098547"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Generation</a:t>
          </a:r>
          <a:endParaRPr lang="en-US" sz="2400" kern="1200" dirty="0"/>
        </a:p>
      </dsp:txBody>
      <dsp:txXfrm>
        <a:off x="2124882" y="26335"/>
        <a:ext cx="1565818" cy="846490"/>
      </dsp:txXfrm>
    </dsp:sp>
    <dsp:sp modelId="{B4923132-3398-884B-A693-16301A2EDDCA}">
      <dsp:nvSpPr>
        <dsp:cNvPr id="0" name=""/>
        <dsp:cNvSpPr/>
      </dsp:nvSpPr>
      <dsp:spPr>
        <a:xfrm>
          <a:off x="4436364"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Load</a:t>
          </a:r>
          <a:endParaRPr lang="en-US" sz="2400" kern="1200" dirty="0"/>
        </a:p>
      </dsp:txBody>
      <dsp:txXfrm>
        <a:off x="4462699" y="26335"/>
        <a:ext cx="1565818" cy="846490"/>
      </dsp:txXfrm>
    </dsp:sp>
    <dsp:sp modelId="{8D6FE509-9F09-7949-8D78-4DDB32A35557}">
      <dsp:nvSpPr>
        <dsp:cNvPr id="0" name=""/>
        <dsp:cNvSpPr/>
      </dsp:nvSpPr>
      <dsp:spPr>
        <a:xfrm>
          <a:off x="3739515" y="3821430"/>
          <a:ext cx="674370" cy="674370"/>
        </a:xfrm>
        <a:prstGeom prst="triangle">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B31D2C46-9E59-9B44-8E2C-207E619FC210}">
      <dsp:nvSpPr>
        <dsp:cNvPr id="0" name=""/>
        <dsp:cNvSpPr/>
      </dsp:nvSpPr>
      <dsp:spPr>
        <a:xfrm>
          <a:off x="2053589" y="3539093"/>
          <a:ext cx="4046220" cy="273344"/>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D291855-9384-5D41-AD5C-11A4C0FB3A1C}">
      <dsp:nvSpPr>
        <dsp:cNvPr id="0" name=""/>
        <dsp:cNvSpPr/>
      </dsp:nvSpPr>
      <dsp:spPr>
        <a:xfrm>
          <a:off x="4436364" y="2751429"/>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HVAC</a:t>
          </a:r>
          <a:endParaRPr lang="en-US" sz="1900" kern="1200" dirty="0"/>
        </a:p>
      </dsp:txBody>
      <dsp:txXfrm>
        <a:off x="4473234" y="2788299"/>
        <a:ext cx="1544748" cy="681554"/>
      </dsp:txXfrm>
    </dsp:sp>
    <dsp:sp modelId="{03433431-C8DB-A147-B0EC-6ED469849070}">
      <dsp:nvSpPr>
        <dsp:cNvPr id="0" name=""/>
        <dsp:cNvSpPr/>
      </dsp:nvSpPr>
      <dsp:spPr>
        <a:xfrm>
          <a:off x="4436364" y="1942185"/>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Washer &amp; Dryer</a:t>
          </a:r>
          <a:endParaRPr lang="en-US" sz="1900" kern="1200" dirty="0"/>
        </a:p>
      </dsp:txBody>
      <dsp:txXfrm>
        <a:off x="4473234" y="1979055"/>
        <a:ext cx="1544748" cy="681554"/>
      </dsp:txXfrm>
    </dsp:sp>
    <dsp:sp modelId="{9DD270E8-524C-2F4A-91D3-B669242CC663}">
      <dsp:nvSpPr>
        <dsp:cNvPr id="0" name=""/>
        <dsp:cNvSpPr/>
      </dsp:nvSpPr>
      <dsp:spPr>
        <a:xfrm>
          <a:off x="4436364" y="1132941"/>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Electric Car</a:t>
          </a:r>
          <a:endParaRPr lang="en-US" sz="1900" kern="1200" dirty="0"/>
        </a:p>
      </dsp:txBody>
      <dsp:txXfrm>
        <a:off x="4473234" y="1169811"/>
        <a:ext cx="1544748" cy="681554"/>
      </dsp:txXfrm>
    </dsp:sp>
    <dsp:sp modelId="{7C31ADFC-3D56-0D4E-8544-45ECE2B2D491}">
      <dsp:nvSpPr>
        <dsp:cNvPr id="0" name=""/>
        <dsp:cNvSpPr/>
      </dsp:nvSpPr>
      <dsp:spPr>
        <a:xfrm>
          <a:off x="2098547" y="2751429"/>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Solar Generation</a:t>
          </a:r>
          <a:endParaRPr lang="en-US" sz="1900" kern="1200" dirty="0"/>
        </a:p>
      </dsp:txBody>
      <dsp:txXfrm>
        <a:off x="2135417" y="2788299"/>
        <a:ext cx="1544748" cy="681554"/>
      </dsp:txXfrm>
    </dsp:sp>
    <dsp:sp modelId="{842B4EAA-A02B-834F-BA8C-B1C232134A52}">
      <dsp:nvSpPr>
        <dsp:cNvPr id="0" name=""/>
        <dsp:cNvSpPr/>
      </dsp:nvSpPr>
      <dsp:spPr>
        <a:xfrm>
          <a:off x="2098547" y="1942185"/>
          <a:ext cx="1618488" cy="75529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Wind Generation</a:t>
          </a:r>
          <a:endParaRPr lang="en-US" sz="1900" kern="1200" dirty="0"/>
        </a:p>
      </dsp:txBody>
      <dsp:txXfrm>
        <a:off x="2135417" y="1979055"/>
        <a:ext cx="1544748" cy="681554"/>
      </dsp:txXfrm>
    </dsp:sp>
    <dsp:sp modelId="{82430276-AB79-3549-B4FC-F13186E3E914}">
      <dsp:nvSpPr>
        <dsp:cNvPr id="0" name=""/>
        <dsp:cNvSpPr/>
      </dsp:nvSpPr>
      <dsp:spPr>
        <a:xfrm>
          <a:off x="2098547" y="1132941"/>
          <a:ext cx="1618488" cy="755294"/>
        </a:xfrm>
        <a:prstGeom prst="roundRect">
          <a:avLst/>
        </a:prstGeom>
        <a:solidFill>
          <a:srgbClr val="FF000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$$Grid $$</a:t>
          </a:r>
          <a:endParaRPr lang="en-US" sz="1900" kern="1200" dirty="0"/>
        </a:p>
      </dsp:txBody>
      <dsp:txXfrm>
        <a:off x="2135417" y="1169811"/>
        <a:ext cx="1544748" cy="6815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3C25FF-D1B9-3E4E-9E76-0F6A9408468D}">
      <dsp:nvSpPr>
        <dsp:cNvPr id="0" name=""/>
        <dsp:cNvSpPr/>
      </dsp:nvSpPr>
      <dsp:spPr>
        <a:xfrm>
          <a:off x="2098547"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Generation</a:t>
          </a:r>
          <a:endParaRPr lang="en-US" sz="2400" kern="1200" dirty="0"/>
        </a:p>
      </dsp:txBody>
      <dsp:txXfrm>
        <a:off x="2124882" y="26335"/>
        <a:ext cx="1565818" cy="846490"/>
      </dsp:txXfrm>
    </dsp:sp>
    <dsp:sp modelId="{B4923132-3398-884B-A693-16301A2EDDCA}">
      <dsp:nvSpPr>
        <dsp:cNvPr id="0" name=""/>
        <dsp:cNvSpPr/>
      </dsp:nvSpPr>
      <dsp:spPr>
        <a:xfrm>
          <a:off x="4436364" y="0"/>
          <a:ext cx="1618488" cy="899160"/>
        </a:xfrm>
        <a:prstGeom prst="roundRect">
          <a:avLst>
            <a:gd name="adj" fmla="val 10000"/>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Load</a:t>
          </a:r>
          <a:endParaRPr lang="en-US" sz="2400" kern="1200" dirty="0"/>
        </a:p>
      </dsp:txBody>
      <dsp:txXfrm>
        <a:off x="4462699" y="26335"/>
        <a:ext cx="1565818" cy="846490"/>
      </dsp:txXfrm>
    </dsp:sp>
    <dsp:sp modelId="{8D6FE509-9F09-7949-8D78-4DDB32A35557}">
      <dsp:nvSpPr>
        <dsp:cNvPr id="0" name=""/>
        <dsp:cNvSpPr/>
      </dsp:nvSpPr>
      <dsp:spPr>
        <a:xfrm>
          <a:off x="3739515" y="3821430"/>
          <a:ext cx="674370" cy="674370"/>
        </a:xfrm>
        <a:prstGeom prst="triangle">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B92C154-B9CF-E349-9A71-4FBA9B99CDAB}">
      <dsp:nvSpPr>
        <dsp:cNvPr id="0" name=""/>
        <dsp:cNvSpPr/>
      </dsp:nvSpPr>
      <dsp:spPr>
        <a:xfrm>
          <a:off x="2053589" y="3539093"/>
          <a:ext cx="4046220" cy="273344"/>
        </a:xfrm>
        <a:prstGeom prst="rect">
          <a:avLst/>
        </a:prstGeom>
        <a:solidFill>
          <a:schemeClr val="accent1">
            <a:alpha val="90000"/>
            <a:tint val="40000"/>
            <a:hueOff val="0"/>
            <a:satOff val="0"/>
            <a:lumOff val="0"/>
            <a:alphaOff val="0"/>
          </a:schemeClr>
        </a:solidFill>
        <a:ln w="10000" cap="flat" cmpd="sng" algn="ctr">
          <a:solidFill>
            <a:schemeClr val="accent1">
              <a:alpha val="90000"/>
              <a:tint val="40000"/>
              <a:hueOff val="0"/>
              <a:satOff val="0"/>
              <a:lumOff val="0"/>
              <a:alphaOff val="0"/>
            </a:schemeClr>
          </a:solidFill>
          <a:prstDash val="solid"/>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57BFD252-7A5F-6246-8943-F3F21CB161D1}">
      <dsp:nvSpPr>
        <dsp:cNvPr id="0" name=""/>
        <dsp:cNvSpPr/>
      </dsp:nvSpPr>
      <dsp:spPr>
        <a:xfrm>
          <a:off x="4436364" y="2355799"/>
          <a:ext cx="1618488" cy="115092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HVAC</a:t>
          </a:r>
          <a:endParaRPr lang="en-US" sz="2300" kern="1200" dirty="0"/>
        </a:p>
      </dsp:txBody>
      <dsp:txXfrm>
        <a:off x="4492547" y="2411982"/>
        <a:ext cx="1506122" cy="1038558"/>
      </dsp:txXfrm>
    </dsp:sp>
    <dsp:sp modelId="{CA0804B6-02D8-D147-A3A7-2786E299E08D}">
      <dsp:nvSpPr>
        <dsp:cNvPr id="0" name=""/>
        <dsp:cNvSpPr/>
      </dsp:nvSpPr>
      <dsp:spPr>
        <a:xfrm>
          <a:off x="4436364" y="1150924"/>
          <a:ext cx="1618488" cy="115092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Electric Car</a:t>
          </a:r>
          <a:endParaRPr lang="en-US" sz="2300" kern="1200" dirty="0"/>
        </a:p>
      </dsp:txBody>
      <dsp:txXfrm>
        <a:off x="4492547" y="1207107"/>
        <a:ext cx="1506122" cy="1038558"/>
      </dsp:txXfrm>
    </dsp:sp>
    <dsp:sp modelId="{4B00EFF8-C4A0-6848-824A-BB88FB10F5BF}">
      <dsp:nvSpPr>
        <dsp:cNvPr id="0" name=""/>
        <dsp:cNvSpPr/>
      </dsp:nvSpPr>
      <dsp:spPr>
        <a:xfrm>
          <a:off x="2098547" y="2355799"/>
          <a:ext cx="1618488" cy="115092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Solar Generation</a:t>
          </a:r>
          <a:endParaRPr lang="en-US" sz="2300" kern="1200" dirty="0"/>
        </a:p>
      </dsp:txBody>
      <dsp:txXfrm>
        <a:off x="2154730" y="2411982"/>
        <a:ext cx="1506122" cy="1038558"/>
      </dsp:txXfrm>
    </dsp:sp>
    <dsp:sp modelId="{9B40C49B-4096-FB4B-B7E6-63D40DF72DE8}">
      <dsp:nvSpPr>
        <dsp:cNvPr id="0" name=""/>
        <dsp:cNvSpPr/>
      </dsp:nvSpPr>
      <dsp:spPr>
        <a:xfrm>
          <a:off x="2098547" y="1150924"/>
          <a:ext cx="1618488" cy="1150924"/>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Wind Generation</a:t>
          </a:r>
          <a:endParaRPr lang="en-US" sz="2300" kern="1200" dirty="0"/>
        </a:p>
      </dsp:txBody>
      <dsp:txXfrm>
        <a:off x="2154730" y="1207107"/>
        <a:ext cx="1506122" cy="1038558"/>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7ACCB3-5485-7940-B7B2-164EE71CC45E}" type="datetimeFigureOut">
              <a:rPr lang="en-US" smtClean="0"/>
              <a:t>10/11/14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DFF52-6894-BB4C-B341-3B7A57329D43}" type="slidenum">
              <a:rPr lang="en-US" smtClean="0"/>
              <a:t>‹#›</a:t>
            </a:fld>
            <a:endParaRPr lang="en-US"/>
          </a:p>
        </p:txBody>
      </p:sp>
    </p:spTree>
    <p:extLst>
      <p:ext uri="{BB962C8B-B14F-4D97-AF65-F5344CB8AC3E}">
        <p14:creationId xmlns:p14="http://schemas.microsoft.com/office/powerpoint/2010/main" val="39774118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Everyone My name is Ali </a:t>
            </a:r>
            <a:r>
              <a:rPr lang="en-US" baseline="0" dirty="0" err="1" smtClean="0"/>
              <a:t>Adabi</a:t>
            </a:r>
            <a:r>
              <a:rPr lang="en-US" baseline="0" dirty="0" smtClean="0"/>
              <a:t> </a:t>
            </a:r>
          </a:p>
          <a:p>
            <a:r>
              <a:rPr lang="en-US" baseline="0" dirty="0" smtClean="0"/>
              <a:t>I will be talking about Optimal Control of a Microgrid with state dependent quantized laxity loads  </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a:t>
            </a:fld>
            <a:endParaRPr lang="en-US"/>
          </a:p>
        </p:txBody>
      </p:sp>
    </p:spTree>
    <p:extLst>
      <p:ext uri="{BB962C8B-B14F-4D97-AF65-F5344CB8AC3E}">
        <p14:creationId xmlns:p14="http://schemas.microsoft.com/office/powerpoint/2010/main" val="3025215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Federal Energy Regulatory Commission: “Changes in electric usage by end-use customers from their normal consumption patterns in response to changes in the price of electricity over time, or to incentive payments designed to induce lower electricity use at times of high wholesale market prices or when system reliability is jeopardized.”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
            </a:r>
            <a:br>
              <a:rPr lang="en-US" sz="1200" dirty="0" smtClean="0"/>
            </a:br>
            <a:r>
              <a:rPr lang="en-US" sz="1200" dirty="0" smtClean="0"/>
              <a:t>Games that utility</a:t>
            </a:r>
            <a:r>
              <a:rPr lang="en-US" sz="1200" baseline="0" dirty="0" smtClean="0"/>
              <a:t> play</a:t>
            </a:r>
            <a:endParaRPr lang="en-US" sz="1200" dirty="0" smtClean="0"/>
          </a:p>
          <a:p>
            <a:r>
              <a:rPr lang="en-US" sz="1200" b="0" i="0" u="none" strike="noStrike" kern="1200" baseline="0" dirty="0" smtClean="0">
                <a:solidFill>
                  <a:schemeClr val="tx1"/>
                </a:solidFill>
                <a:latin typeface="+mn-lt"/>
                <a:ea typeface="+mn-ea"/>
                <a:cs typeface="+mn-cs"/>
              </a:rPr>
              <a: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“Demand-response” engages consumers to balance their consumption to match changes in available generation. Automating this requires closed loop control. The most challenging demand-response is the operation of a micro-grid, with total dependence on local generation, predominately from renewable sources. Control of such a micro-grid requires instrumentation and control to balance generation and load. This requires identification, categorization and prioritization of loads. Loads with “laxity”, (e.g. electric water heater, pool pump, clothes dryer) can be economically equipped to be able to turn on or off in response to excess or deficient energy supply. Essential to this work is the determination of the cost-effective instrumentation and determining the variables, and the sampling rates necessary, to support closed-loop control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How is Demand response and micro grid are related? Because demand response </a:t>
            </a:r>
            <a:r>
              <a:rPr lang="en-US" sz="1200" b="0" i="0" u="none" strike="noStrike" kern="1200" baseline="0" dirty="0" err="1" smtClean="0">
                <a:solidFill>
                  <a:schemeClr val="tx1"/>
                </a:solidFill>
                <a:latin typeface="+mn-lt"/>
                <a:ea typeface="+mn-ea"/>
                <a:cs typeface="+mn-cs"/>
              </a:rPr>
              <a:t>trys</a:t>
            </a:r>
            <a:r>
              <a:rPr lang="en-US" sz="1200" b="0" i="0" u="none" strike="noStrike" kern="1200" baseline="0" dirty="0" smtClean="0">
                <a:solidFill>
                  <a:schemeClr val="tx1"/>
                </a:solidFill>
                <a:latin typeface="+mn-lt"/>
                <a:ea typeface="+mn-ea"/>
                <a:cs typeface="+mn-cs"/>
              </a:rPr>
              <a:t> to balance generation and load but what if we have more generation that load?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10</a:t>
            </a:fld>
            <a:endParaRPr lang="en-US"/>
          </a:p>
        </p:txBody>
      </p:sp>
    </p:spTree>
    <p:extLst>
      <p:ext uri="{BB962C8B-B14F-4D97-AF65-F5344CB8AC3E}">
        <p14:creationId xmlns:p14="http://schemas.microsoft.com/office/powerpoint/2010/main" val="2353304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a:t>
            </a:r>
            <a:r>
              <a:rPr lang="en-US" baseline="0" dirty="0" smtClean="0"/>
              <a:t> to monitor all </a:t>
            </a:r>
            <a:r>
              <a:rPr lang="en-US" baseline="0" dirty="0" err="1" smtClean="0"/>
              <a:t>sheddable</a:t>
            </a:r>
            <a:r>
              <a:rPr lang="en-US" baseline="0" dirty="0" smtClean="0"/>
              <a:t> loads or all load with so called laxity</a:t>
            </a:r>
          </a:p>
          <a:p>
            <a:endParaRPr lang="en-US" baseline="0" dirty="0" smtClean="0"/>
          </a:p>
          <a:p>
            <a:endParaRPr lang="en-US" baseline="0" dirty="0" smtClean="0"/>
          </a:p>
          <a:p>
            <a:r>
              <a:rPr lang="en-US" baseline="0" dirty="0" smtClean="0"/>
              <a:t>   </a:t>
            </a:r>
            <a:r>
              <a:rPr lang="en-US" dirty="0" smtClean="0"/>
              <a:t>Monitoring is essential for micro grid to keep the balance , We</a:t>
            </a:r>
            <a:r>
              <a:rPr lang="en-US" baseline="0" dirty="0" smtClean="0"/>
              <a:t> can put monitoring on every load or we can have central monitoring system! The question we ask here is how we can minimize the amount of load monitoring devices therefore reducing the cost while maintaining the resiliency of the </a:t>
            </a:r>
            <a:r>
              <a:rPr lang="en-US" baseline="0" dirty="0" err="1" smtClean="0"/>
              <a:t>microgrid</a:t>
            </a:r>
            <a:r>
              <a:rPr lang="en-US" baseline="0" dirty="0" smtClean="0"/>
              <a:t> and maintaining the balance. We need a </a:t>
            </a:r>
            <a:r>
              <a:rPr lang="en-US" baseline="0" dirty="0" err="1" smtClean="0"/>
              <a:t>microgrid</a:t>
            </a:r>
            <a:r>
              <a:rPr lang="en-US" baseline="0" dirty="0" smtClean="0"/>
              <a:t> central controller that keeps track of Generation and Load. If we can’t measure, it we can’t control it. </a:t>
            </a:r>
          </a:p>
          <a:p>
            <a:r>
              <a:rPr lang="en-US" baseline="0" dirty="0" smtClean="0"/>
              <a:t>How can we centrally monitor loads?</a:t>
            </a:r>
          </a:p>
          <a:p>
            <a:r>
              <a:rPr lang="en-US" baseline="0" dirty="0" smtClean="0"/>
              <a:t>We can do this through a system called NILM.</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81DFF52-6894-BB4C-B341-3B7A57329D43}" type="slidenum">
              <a:rPr lang="en-US" smtClean="0"/>
              <a:t>11</a:t>
            </a:fld>
            <a:endParaRPr lang="en-US"/>
          </a:p>
        </p:txBody>
      </p:sp>
    </p:spTree>
    <p:extLst>
      <p:ext uri="{BB962C8B-B14F-4D97-AF65-F5344CB8AC3E}">
        <p14:creationId xmlns:p14="http://schemas.microsoft.com/office/powerpoint/2010/main" val="202371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Study of the appliance training process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from occupants point of view and proposing approaches which facilitates the training process for occupants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Thorough analysis of the appliance signatures in isolation for multiple categories of devices to study the possibility of developing generalized signatures using machine learning approaches for pre-installation autonomous training</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If you add a new device</a:t>
            </a:r>
            <a:r>
              <a:rPr lang="en-US" baseline="0" dirty="0" smtClean="0"/>
              <a:t> we will be able to detect 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13</a:t>
            </a:fld>
            <a:endParaRPr lang="en-US"/>
          </a:p>
        </p:txBody>
      </p:sp>
    </p:spTree>
    <p:extLst>
      <p:ext uri="{BB962C8B-B14F-4D97-AF65-F5344CB8AC3E}">
        <p14:creationId xmlns:p14="http://schemas.microsoft.com/office/powerpoint/2010/main" val="411093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What is NILM?</a:t>
            </a:r>
          </a:p>
          <a:p>
            <a:endParaRPr lang="en-US" dirty="0" smtClean="0"/>
          </a:p>
          <a:p>
            <a:r>
              <a:rPr lang="en-US" dirty="0" smtClean="0"/>
              <a:t>G. Hart wrote</a:t>
            </a:r>
            <a:r>
              <a:rPr lang="en-US" baseline="0" dirty="0" smtClean="0"/>
              <a:t> a paper in 1992 describing a method for disaggregating loads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14</a:t>
            </a:fld>
            <a:endParaRPr lang="en-US"/>
          </a:p>
        </p:txBody>
      </p:sp>
    </p:spTree>
    <p:extLst>
      <p:ext uri="{BB962C8B-B14F-4D97-AF65-F5344CB8AC3E}">
        <p14:creationId xmlns:p14="http://schemas.microsoft.com/office/powerpoint/2010/main" val="3214043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in non-intrusive load monitoring (NILM) has exploded in recent years, enabling innovative and significant technological </a:t>
            </a:r>
          </a:p>
          <a:p>
            <a:r>
              <a:rPr lang="en-US" dirty="0" smtClean="0"/>
              <a:t>advances. Few products are yet available, but development is underway at universities and a few corporations worldwide. In this </a:t>
            </a:r>
          </a:p>
          <a:p>
            <a:r>
              <a:rPr lang="en-US" dirty="0" smtClean="0"/>
              <a:t>presentation I will discuss some</a:t>
            </a:r>
            <a:r>
              <a:rPr lang="en-US" baseline="0" dirty="0" smtClean="0"/>
              <a:t> of NILM benefits challenges and </a:t>
            </a:r>
            <a:r>
              <a:rPr lang="en-US" dirty="0" smtClean="0"/>
              <a:t>my vision of how these products will enable energy efficiency, improve comfort. Specifically, I am</a:t>
            </a:r>
            <a:r>
              <a:rPr lang="en-US" baseline="0" dirty="0" smtClean="0"/>
              <a:t> envisioning </a:t>
            </a:r>
            <a:r>
              <a:rPr lang="en-US" dirty="0" smtClean="0"/>
              <a:t>products that serve the greater systems – the energy management of a Microgrid, whole-house, and community energy systems. Feedback on energy consumption, with device-level breakdown, is a clear opportunity.</a:t>
            </a:r>
          </a:p>
          <a:p>
            <a:endParaRPr lang="en-US" dirty="0" smtClean="0"/>
          </a:p>
          <a:p>
            <a:r>
              <a:rPr lang="en-US" dirty="0" smtClean="0"/>
              <a:t>As built-in efficiency opportunities have been leveraged, energy consumption by lighting, electronics, and “other” end-uses – most </a:t>
            </a:r>
          </a:p>
          <a:p>
            <a:r>
              <a:rPr lang="en-US" dirty="0" smtClean="0"/>
              <a:t>of which the designer/builder can neither control nor effectively predict – has surpassed every other category and now accounts for </a:t>
            </a:r>
          </a:p>
          <a:p>
            <a:r>
              <a:rPr lang="en-US" dirty="0" smtClean="0"/>
              <a:t>roughly 40% of electricity costs in U.S. homes.</a:t>
            </a:r>
          </a:p>
          <a:p>
            <a:endParaRPr lang="en-US" dirty="0" smtClean="0"/>
          </a:p>
          <a:p>
            <a:r>
              <a:rPr lang="en-US" dirty="0" smtClean="0"/>
              <a:t>Homeowners do not know where their energy “goes” – i.e., how, when, and why their devices, lighting, and appliances are using </a:t>
            </a:r>
          </a:p>
          <a:p>
            <a:r>
              <a:rPr lang="en-US" dirty="0" smtClean="0"/>
              <a:t>Energy3. They are similarly naïve about the savings potential and comfort enhancements available from usage and retrofit changes</a:t>
            </a:r>
            <a:r>
              <a:rPr lang="en-US" baseline="0" dirty="0" smtClean="0"/>
              <a:t> </a:t>
            </a:r>
            <a:r>
              <a:rPr lang="en-US" dirty="0" smtClean="0"/>
              <a:t>Homeowners struggle to maintain appliances, and have very limited tools to manage their energy use, costs, and comfort.</a:t>
            </a:r>
          </a:p>
          <a:p>
            <a:endParaRPr lang="en-US" dirty="0" smtClean="0"/>
          </a:p>
          <a:p>
            <a:r>
              <a:rPr lang="en-US" dirty="0" smtClean="0"/>
              <a:t>Services: Many small legacy audit and analysis</a:t>
            </a:r>
            <a:r>
              <a:rPr lang="en-US" baseline="0" dirty="0" smtClean="0"/>
              <a:t> businesses struggle to maintain high quality service with low resolution data and low profit margin. </a:t>
            </a:r>
            <a:endParaRPr lang="en-US" dirty="0" smtClean="0"/>
          </a:p>
          <a:p>
            <a:endParaRPr lang="en-US" dirty="0" smtClean="0"/>
          </a:p>
          <a:p>
            <a:r>
              <a:rPr lang="en-US" dirty="0" smtClean="0"/>
              <a:t>Utilities: Because</a:t>
            </a:r>
            <a:r>
              <a:rPr lang="en-US" baseline="0" dirty="0" smtClean="0"/>
              <a:t> of regulatory environment and a highly diverse residential customer base, and low sampling rate smart meters(once every 15 min) utilities have limited tools to effectively report residential energy savings and reductions. Utilities are challenged to generate sufficient energy during peak consumption hours to maintain the grid stability.</a:t>
            </a:r>
          </a:p>
          <a:p>
            <a:endParaRPr lang="en-US" baseline="0" dirty="0" smtClean="0"/>
          </a:p>
          <a:p>
            <a:r>
              <a:rPr lang="en-US" dirty="0" smtClean="0"/>
              <a:t>Alternatively, NILM can be packaged as a standalone consumer product. Early market products have not been widely successful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Why there isn’t any NILM device out there?</a:t>
            </a:r>
          </a:p>
          <a:p>
            <a:r>
              <a:rPr lang="en-US" dirty="0" smtClean="0"/>
              <a:t>For several reasons – primarily cost and installation requirements. Although market analysis would be necessary for a given product.</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15</a:t>
            </a:fld>
            <a:endParaRPr lang="en-US"/>
          </a:p>
        </p:txBody>
      </p:sp>
    </p:spTree>
    <p:extLst>
      <p:ext uri="{BB962C8B-B14F-4D97-AF65-F5344CB8AC3E}">
        <p14:creationId xmlns:p14="http://schemas.microsoft.com/office/powerpoint/2010/main" val="294962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Smart meters application (what it does and what it doesn’t)</a:t>
            </a:r>
          </a:p>
          <a:p>
            <a:r>
              <a:rPr lang="en-US" dirty="0" smtClean="0"/>
              <a:t>Smart</a:t>
            </a:r>
            <a:r>
              <a:rPr lang="en-US" baseline="0" dirty="0" smtClean="0"/>
              <a:t> meters are not made for a typical </a:t>
            </a:r>
            <a:r>
              <a:rPr lang="en-US" baseline="0" dirty="0" err="1" smtClean="0"/>
              <a:t>microgrid</a:t>
            </a:r>
            <a:r>
              <a:rPr lang="en-US" baseline="0" dirty="0" smtClean="0"/>
              <a:t> control and monitoring, they can deliver results to PG&amp;E every 15min.</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16</a:t>
            </a:fld>
            <a:endParaRPr lang="en-US"/>
          </a:p>
        </p:txBody>
      </p:sp>
    </p:spTree>
    <p:extLst>
      <p:ext uri="{BB962C8B-B14F-4D97-AF65-F5344CB8AC3E}">
        <p14:creationId xmlns:p14="http://schemas.microsoft.com/office/powerpoint/2010/main" val="2225733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17</a:t>
            </a:fld>
            <a:endParaRPr lang="en-US"/>
          </a:p>
        </p:txBody>
      </p:sp>
    </p:spTree>
    <p:extLst>
      <p:ext uri="{BB962C8B-B14F-4D97-AF65-F5344CB8AC3E}">
        <p14:creationId xmlns:p14="http://schemas.microsoft.com/office/powerpoint/2010/main" val="3988645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Smarter meters are installed</a:t>
            </a:r>
            <a:r>
              <a:rPr lang="en-US" baseline="0" dirty="0" smtClean="0"/>
              <a:t> on the pump</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18</a:t>
            </a:fld>
            <a:endParaRPr lang="en-US"/>
          </a:p>
        </p:txBody>
      </p:sp>
    </p:spTree>
    <p:extLst>
      <p:ext uri="{BB962C8B-B14F-4D97-AF65-F5344CB8AC3E}">
        <p14:creationId xmlns:p14="http://schemas.microsoft.com/office/powerpoint/2010/main" val="3870591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near term: Many utilities provide incentives for demand response, a trend that will certainly grow.</a:t>
            </a:r>
          </a:p>
          <a:p>
            <a:endParaRPr lang="en-US" dirty="0" smtClean="0"/>
          </a:p>
          <a:p>
            <a:r>
              <a:rPr lang="en-US" dirty="0" smtClean="0"/>
              <a:t> If NILM allowed a thermostat to see that all the lights, the entertainment center, the oven, and the refrigerator turned on, the </a:t>
            </a:r>
          </a:p>
          <a:p>
            <a:r>
              <a:rPr lang="en-US" dirty="0" smtClean="0"/>
              <a:t>air conditioner could turn on in advance of the temperature rising, and the system could direct cooling to occupied rooms, thus </a:t>
            </a:r>
          </a:p>
          <a:p>
            <a:r>
              <a:rPr lang="en-US" dirty="0" smtClean="0"/>
              <a:t>delivering substantial savings and better comfort.</a:t>
            </a:r>
          </a:p>
          <a:p>
            <a:endParaRPr lang="en-US" dirty="0" smtClean="0"/>
          </a:p>
          <a:p>
            <a:r>
              <a:rPr lang="en-US" dirty="0" smtClean="0"/>
              <a:t>Advanced</a:t>
            </a:r>
            <a:r>
              <a:rPr lang="en-US" baseline="0" dirty="0" smtClean="0"/>
              <a:t> control:</a:t>
            </a:r>
            <a:endParaRPr lang="en-US" dirty="0" smtClean="0"/>
          </a:p>
          <a:p>
            <a:r>
              <a:rPr lang="en-US" dirty="0" smtClean="0"/>
              <a:t>Applications will then be able to forecast imminent problems, deliver maintenance </a:t>
            </a:r>
          </a:p>
          <a:p>
            <a:r>
              <a:rPr lang="en-US" dirty="0" smtClean="0"/>
              <a:t>reminders, and identify when professional service is needed.</a:t>
            </a:r>
          </a:p>
          <a:p>
            <a:endParaRPr lang="en-US" dirty="0" smtClean="0"/>
          </a:p>
          <a:p>
            <a:r>
              <a:rPr lang="en-US" dirty="0" smtClean="0"/>
              <a:t>Continuous Home</a:t>
            </a:r>
            <a:r>
              <a:rPr lang="en-US" baseline="0" dirty="0" smtClean="0"/>
              <a:t> audit:</a:t>
            </a:r>
          </a:p>
          <a:p>
            <a:r>
              <a:rPr lang="en-US" baseline="0" dirty="0" smtClean="0"/>
              <a:t>Applications will then be able to forecast imminent problems, deliver maintenance reminders, and identify when professional service is needed.</a:t>
            </a:r>
          </a:p>
          <a:p>
            <a:endParaRPr lang="en-US" baseline="0" dirty="0" smtClean="0"/>
          </a:p>
          <a:p>
            <a:r>
              <a:rPr lang="en-US" baseline="0" dirty="0" smtClean="0"/>
              <a:t>Applications using NILM to suggest cost-effective retrofits or consumer goods replacement, to enhance </a:t>
            </a:r>
          </a:p>
          <a:p>
            <a:r>
              <a:rPr lang="en-US" baseline="0" dirty="0" smtClean="0"/>
              <a:t>utility rebate programs, and to monitor for significant building changes, are most likely to find a strong market.</a:t>
            </a:r>
          </a:p>
          <a:p>
            <a:r>
              <a:rPr lang="en-US" baseline="0" dirty="0" smtClean="0"/>
              <a:t>Give recommendations to users when to use and not to use an equipment to save money!</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19</a:t>
            </a:fld>
            <a:endParaRPr lang="en-US"/>
          </a:p>
        </p:txBody>
      </p:sp>
    </p:spTree>
    <p:extLst>
      <p:ext uri="{BB962C8B-B14F-4D97-AF65-F5344CB8AC3E}">
        <p14:creationId xmlns:p14="http://schemas.microsoft.com/office/powerpoint/2010/main" val="20294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 audit : if you go out and come back you still</a:t>
            </a:r>
            <a:r>
              <a:rPr lang="en-US" baseline="0" dirty="0" smtClean="0"/>
              <a:t> can find out if there is a leak</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20</a:t>
            </a:fld>
            <a:endParaRPr lang="en-US"/>
          </a:p>
        </p:txBody>
      </p:sp>
    </p:spTree>
    <p:extLst>
      <p:ext uri="{BB962C8B-B14F-4D97-AF65-F5344CB8AC3E}">
        <p14:creationId xmlns:p14="http://schemas.microsoft.com/office/powerpoint/2010/main" val="144093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I</a:t>
            </a:r>
            <a:r>
              <a:rPr lang="en-US" baseline="0" dirty="0" smtClean="0"/>
              <a:t> am going to talk about various subjects starting from Microgrid Energy management and Non Intrusive Load monitoring and SEADS and then I will talk about my current and  future thesis work.</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2</a:t>
            </a:fld>
            <a:endParaRPr lang="en-US"/>
          </a:p>
        </p:txBody>
      </p:sp>
    </p:spTree>
    <p:extLst>
      <p:ext uri="{BB962C8B-B14F-4D97-AF65-F5344CB8AC3E}">
        <p14:creationId xmlns:p14="http://schemas.microsoft.com/office/powerpoint/2010/main" val="1304066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b="1" dirty="0" smtClean="0">
                <a:solidFill>
                  <a:srgbClr val="252525"/>
                </a:solidFill>
              </a:rPr>
              <a:t>Precision</a:t>
            </a:r>
            <a:r>
              <a:rPr lang="en" dirty="0" smtClean="0">
                <a:solidFill>
                  <a:srgbClr val="252525"/>
                </a:solidFill>
              </a:rPr>
              <a:t> is </a:t>
            </a:r>
            <a:r>
              <a:rPr lang="en" dirty="0">
                <a:solidFill>
                  <a:srgbClr val="252525"/>
                </a:solidFill>
              </a:rPr>
              <a:t>the fraction of retrieved instances that are relevant, while </a:t>
            </a:r>
            <a:r>
              <a:rPr lang="en" b="1" dirty="0">
                <a:solidFill>
                  <a:srgbClr val="252525"/>
                </a:solidFill>
              </a:rPr>
              <a:t>recall</a:t>
            </a:r>
            <a:r>
              <a:rPr lang="en" dirty="0">
                <a:solidFill>
                  <a:srgbClr val="252525"/>
                </a:solidFill>
              </a:rPr>
              <a:t>(also known </a:t>
            </a:r>
            <a:r>
              <a:rPr lang="en" dirty="0" smtClean="0">
                <a:solidFill>
                  <a:srgbClr val="252525"/>
                </a:solidFill>
              </a:rPr>
              <a:t>as</a:t>
            </a:r>
            <a:r>
              <a:rPr lang="en-US" baseline="0" dirty="0" smtClean="0">
                <a:solidFill>
                  <a:srgbClr val="252525"/>
                </a:solidFill>
              </a:rPr>
              <a:t> sensitivity</a:t>
            </a:r>
            <a:r>
              <a:rPr lang="en" dirty="0" smtClean="0">
                <a:solidFill>
                  <a:srgbClr val="252525"/>
                </a:solidFill>
              </a:rPr>
              <a:t>) </a:t>
            </a:r>
            <a:r>
              <a:rPr lang="en" dirty="0">
                <a:solidFill>
                  <a:srgbClr val="252525"/>
                </a:solidFill>
              </a:rPr>
              <a:t>is the fraction of relevant instances that are retrieved.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1DFF52-6894-BB4C-B341-3B7A57329D43}" type="slidenum">
              <a:rPr lang="en-US" smtClean="0"/>
              <a:t>26</a:t>
            </a:fld>
            <a:endParaRPr lang="en-US"/>
          </a:p>
        </p:txBody>
      </p:sp>
    </p:spTree>
    <p:extLst>
      <p:ext uri="{BB962C8B-B14F-4D97-AF65-F5344CB8AC3E}">
        <p14:creationId xmlns:p14="http://schemas.microsoft.com/office/powerpoint/2010/main" val="488897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Specify when it</a:t>
            </a:r>
            <a:r>
              <a:rPr lang="en-US" baseline="0" dirty="0" smtClean="0"/>
              <a:t> is on and when it is off</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29</a:t>
            </a:fld>
            <a:endParaRPr lang="en-US"/>
          </a:p>
        </p:txBody>
      </p:sp>
    </p:spTree>
    <p:extLst>
      <p:ext uri="{BB962C8B-B14F-4D97-AF65-F5344CB8AC3E}">
        <p14:creationId xmlns:p14="http://schemas.microsoft.com/office/powerpoint/2010/main" val="3132638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31</a:t>
            </a:fld>
            <a:endParaRPr lang="en-US"/>
          </a:p>
        </p:txBody>
      </p:sp>
    </p:spTree>
    <p:extLst>
      <p:ext uri="{BB962C8B-B14F-4D97-AF65-F5344CB8AC3E}">
        <p14:creationId xmlns:p14="http://schemas.microsoft.com/office/powerpoint/2010/main" val="3319908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Signals</a:t>
            </a:r>
            <a:r>
              <a:rPr lang="en-US" baseline="0" dirty="0" smtClean="0"/>
              <a:t> comes from a function generator</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33</a:t>
            </a:fld>
            <a:endParaRPr lang="en-US"/>
          </a:p>
        </p:txBody>
      </p:sp>
    </p:spTree>
    <p:extLst>
      <p:ext uri="{BB962C8B-B14F-4D97-AF65-F5344CB8AC3E}">
        <p14:creationId xmlns:p14="http://schemas.microsoft.com/office/powerpoint/2010/main" val="2629569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needs</a:t>
            </a:r>
            <a:r>
              <a:rPr lang="en-US" baseline="0" dirty="0" smtClean="0"/>
              <a:t> some work</a:t>
            </a:r>
          </a:p>
          <a:p>
            <a:r>
              <a:rPr lang="en-US" baseline="0" dirty="0" smtClean="0"/>
              <a:t>Also show a switching mode power supply circuit</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Transient noise10KHz-100KHz</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We have to consider both temporal(duration) and frequency component</a:t>
            </a:r>
            <a:endParaRPr lang="en-US" dirty="0" smtClean="0"/>
          </a:p>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34</a:t>
            </a:fld>
            <a:endParaRPr lang="en-US"/>
          </a:p>
        </p:txBody>
      </p:sp>
    </p:spTree>
    <p:extLst>
      <p:ext uri="{BB962C8B-B14F-4D97-AF65-F5344CB8AC3E}">
        <p14:creationId xmlns:p14="http://schemas.microsoft.com/office/powerpoint/2010/main" val="26733840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Resistive noise devices like lamp</a:t>
            </a:r>
            <a:r>
              <a:rPr lang="en-US" baseline="0" dirty="0" smtClean="0"/>
              <a:t> don’t have a distinguishable harmonics in the frequency domain. But inductive loads have a distinguishable signatures.</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36</a:t>
            </a:fld>
            <a:endParaRPr lang="en-US"/>
          </a:p>
        </p:txBody>
      </p:sp>
    </p:spTree>
    <p:extLst>
      <p:ext uri="{BB962C8B-B14F-4D97-AF65-F5344CB8AC3E}">
        <p14:creationId xmlns:p14="http://schemas.microsoft.com/office/powerpoint/2010/main" val="2437180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37</a:t>
            </a:fld>
            <a:endParaRPr lang="en-US"/>
          </a:p>
        </p:txBody>
      </p:sp>
    </p:spTree>
    <p:extLst>
      <p:ext uri="{BB962C8B-B14F-4D97-AF65-F5344CB8AC3E}">
        <p14:creationId xmlns:p14="http://schemas.microsoft.com/office/powerpoint/2010/main" val="4149711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(Currently, the training process is completely supervised manual process which requires occupants complete cooperation)</a:t>
            </a:r>
          </a:p>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39</a:t>
            </a:fld>
            <a:endParaRPr lang="en-US"/>
          </a:p>
        </p:txBody>
      </p:sp>
    </p:spTree>
    <p:extLst>
      <p:ext uri="{BB962C8B-B14F-4D97-AF65-F5344CB8AC3E}">
        <p14:creationId xmlns:p14="http://schemas.microsoft.com/office/powerpoint/2010/main" val="987212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focusing on finding optimal method</a:t>
            </a:r>
            <a:r>
              <a:rPr lang="en-US" baseline="0" dirty="0" smtClean="0"/>
              <a:t> for finding the right sampling rates. In this road I might discover some methods that I have not described in this presentation. </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42</a:t>
            </a:fld>
            <a:endParaRPr lang="en-US"/>
          </a:p>
        </p:txBody>
      </p:sp>
    </p:spTree>
    <p:extLst>
      <p:ext uri="{BB962C8B-B14F-4D97-AF65-F5344CB8AC3E}">
        <p14:creationId xmlns:p14="http://schemas.microsoft.com/office/powerpoint/2010/main" val="350947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mn-lt"/>
                <a:ea typeface="+mn-ea"/>
                <a:cs typeface="+mn-cs"/>
              </a:rPr>
              <a:t>Microgrids</a:t>
            </a:r>
            <a:r>
              <a:rPr lang="en-US" sz="1200" b="0" i="0" u="none" strike="noStrike" kern="1200" baseline="0" dirty="0" smtClean="0">
                <a:solidFill>
                  <a:schemeClr val="tx1"/>
                </a:solidFill>
                <a:latin typeface="+mn-lt"/>
                <a:ea typeface="+mn-ea"/>
                <a:cs typeface="+mn-cs"/>
              </a:rPr>
              <a:t> are </a:t>
            </a:r>
            <a:r>
              <a:rPr lang="en-US" sz="1200" b="0" i="0" u="none" strike="noStrike" kern="1200" baseline="0" dirty="0" err="1" smtClean="0">
                <a:solidFill>
                  <a:schemeClr val="tx1"/>
                </a:solidFill>
                <a:latin typeface="+mn-lt"/>
                <a:ea typeface="+mn-ea"/>
                <a:cs typeface="+mn-cs"/>
              </a:rPr>
              <a:t>islandable</a:t>
            </a:r>
            <a:r>
              <a:rPr lang="en-US" sz="1200" b="0" i="0" u="none" strike="noStrike" kern="1200" baseline="0" dirty="0" smtClean="0">
                <a:solidFill>
                  <a:schemeClr val="tx1"/>
                </a:solidFill>
                <a:latin typeface="+mn-lt"/>
                <a:ea typeface="+mn-ea"/>
                <a:cs typeface="+mn-cs"/>
              </a:rPr>
              <a:t> partitions of a larger power grid paired with an added layer of information technology and intelligence. Generally Microgrid</a:t>
            </a:r>
          </a:p>
          <a:p>
            <a:r>
              <a:rPr lang="en-US" sz="1200" b="0" i="0" u="none" strike="noStrike" kern="1200" baseline="0" dirty="0" smtClean="0">
                <a:solidFill>
                  <a:schemeClr val="tx1"/>
                </a:solidFill>
                <a:latin typeface="+mn-lt"/>
                <a:ea typeface="+mn-ea"/>
                <a:cs typeface="+mn-cs"/>
              </a:rPr>
              <a:t>discussed in this presentation have significant generation from renewable</a:t>
            </a:r>
          </a:p>
          <a:p>
            <a:r>
              <a:rPr lang="en-US" sz="1200" b="0" i="0" u="none" strike="noStrike" kern="1200" baseline="0" dirty="0" smtClean="0">
                <a:solidFill>
                  <a:schemeClr val="tx1"/>
                </a:solidFill>
                <a:latin typeface="+mn-lt"/>
                <a:ea typeface="+mn-ea"/>
                <a:cs typeface="+mn-cs"/>
              </a:rPr>
              <a:t>sources (Photovoltaic and wind), possibly augmented with</a:t>
            </a:r>
          </a:p>
          <a:p>
            <a:r>
              <a:rPr lang="en-US" sz="1200" b="0" i="0" u="none" strike="noStrike" kern="1200" baseline="0" dirty="0" smtClean="0">
                <a:solidFill>
                  <a:schemeClr val="tx1"/>
                </a:solidFill>
                <a:latin typeface="+mn-lt"/>
                <a:ea typeface="+mn-ea"/>
                <a:cs typeface="+mn-cs"/>
              </a:rPr>
              <a:t>more conventional but limited generation and storage. </a:t>
            </a:r>
          </a:p>
          <a:p>
            <a:r>
              <a:rPr lang="en-US" sz="1200" b="0" i="0" u="none" strike="noStrike" kern="1200" baseline="0" dirty="0" err="1" smtClean="0">
                <a:solidFill>
                  <a:schemeClr val="tx1"/>
                </a:solidFill>
                <a:latin typeface="+mn-lt"/>
                <a:ea typeface="+mn-ea"/>
                <a:cs typeface="+mn-cs"/>
              </a:rPr>
              <a:t>Theyalso</a:t>
            </a:r>
            <a:r>
              <a:rPr lang="en-US" sz="1200" b="0" i="0" u="none" strike="noStrike" kern="1200" baseline="0" dirty="0" smtClean="0">
                <a:solidFill>
                  <a:schemeClr val="tx1"/>
                </a:solidFill>
                <a:latin typeface="+mn-lt"/>
                <a:ea typeface="+mn-ea"/>
                <a:cs typeface="+mn-cs"/>
              </a:rPr>
              <a:t> have the ability to measure and control various </a:t>
            </a:r>
            <a:r>
              <a:rPr lang="en-US" sz="1200" b="0" i="0" u="none" strike="noStrike" kern="1200" baseline="0" dirty="0" err="1" smtClean="0">
                <a:solidFill>
                  <a:schemeClr val="tx1"/>
                </a:solidFill>
                <a:latin typeface="+mn-lt"/>
                <a:ea typeface="+mn-ea"/>
                <a:cs typeface="+mn-cs"/>
              </a:rPr>
              <a:t>sheddable</a:t>
            </a:r>
            <a:r>
              <a:rPr lang="en-US" sz="1200" b="0" i="0" u="none" strike="noStrike" kern="1200" baseline="0" dirty="0" smtClean="0">
                <a:solidFill>
                  <a:schemeClr val="tx1"/>
                </a:solidFill>
                <a:latin typeface="+mn-lt"/>
                <a:ea typeface="+mn-ea"/>
                <a:cs typeface="+mn-cs"/>
              </a:rPr>
              <a:t> loads through a dynamic demand response mechanism.</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81DFF52-6894-BB4C-B341-3B7A57329D43}" type="slidenum">
              <a:rPr lang="en-US" smtClean="0"/>
              <a:t>3</a:t>
            </a:fld>
            <a:endParaRPr lang="en-US"/>
          </a:p>
        </p:txBody>
      </p:sp>
    </p:spTree>
    <p:extLst>
      <p:ext uri="{BB962C8B-B14F-4D97-AF65-F5344CB8AC3E}">
        <p14:creationId xmlns:p14="http://schemas.microsoft.com/office/powerpoint/2010/main" val="202371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Sunny and/or windy day you can have generation exceeding</a:t>
            </a:r>
            <a:r>
              <a:rPr lang="en-US" baseline="0" dirty="0" smtClean="0"/>
              <a:t> the load </a:t>
            </a:r>
          </a:p>
          <a:p>
            <a:pPr marL="228600" indent="-228600">
              <a:buAutoNum type="arabicPeriod"/>
            </a:pPr>
            <a:r>
              <a:rPr lang="en-US" baseline="0" dirty="0" smtClean="0"/>
              <a:t>Sell back to the grid</a:t>
            </a:r>
          </a:p>
          <a:p>
            <a:pPr marL="228600" indent="-228600">
              <a:buAutoNum type="arabicPeriod"/>
            </a:pPr>
            <a:r>
              <a:rPr lang="en-US" baseline="0" dirty="0" smtClean="0"/>
              <a:t>Store the energy</a:t>
            </a:r>
          </a:p>
          <a:p>
            <a:pPr marL="228600" indent="-228600">
              <a:buAutoNum type="arabicPeriod"/>
            </a:pPr>
            <a:r>
              <a:rPr lang="en-US" baseline="0" dirty="0" smtClean="0"/>
              <a:t>Explain HVAC</a:t>
            </a:r>
            <a:endParaRPr lang="en-US" dirty="0" smtClean="0"/>
          </a:p>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4</a:t>
            </a:fld>
            <a:endParaRPr lang="en-US"/>
          </a:p>
        </p:txBody>
      </p:sp>
    </p:spTree>
    <p:extLst>
      <p:ext uri="{BB962C8B-B14F-4D97-AF65-F5344CB8AC3E}">
        <p14:creationId xmlns:p14="http://schemas.microsoft.com/office/powerpoint/2010/main" val="221437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a:t>
            </a:r>
            <a:r>
              <a:rPr lang="en-US" baseline="0" dirty="0" smtClean="0"/>
              <a:t> can be your water heater or actual battery or grid as storage But what if the generation is less than load!?</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5</a:t>
            </a:fld>
            <a:endParaRPr lang="en-US"/>
          </a:p>
        </p:txBody>
      </p:sp>
    </p:spTree>
    <p:extLst>
      <p:ext uri="{BB962C8B-B14F-4D97-AF65-F5344CB8AC3E}">
        <p14:creationId xmlns:p14="http://schemas.microsoft.com/office/powerpoint/2010/main" val="3889649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 you do when the the price of electricity is really high during the night???</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6</a:t>
            </a:fld>
            <a:endParaRPr lang="en-US"/>
          </a:p>
        </p:txBody>
      </p:sp>
    </p:spTree>
    <p:extLst>
      <p:ext uri="{BB962C8B-B14F-4D97-AF65-F5344CB8AC3E}">
        <p14:creationId xmlns:p14="http://schemas.microsoft.com/office/powerpoint/2010/main" val="1433282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 you do when the the price of electricity is really high during the evening??? </a:t>
            </a:r>
          </a:p>
          <a:p>
            <a:r>
              <a:rPr lang="en-US" baseline="0" dirty="0" smtClean="0"/>
              <a:t>You can either use grid or what if the electricity price is too high at evening </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7</a:t>
            </a:fld>
            <a:endParaRPr lang="en-US"/>
          </a:p>
        </p:txBody>
      </p:sp>
    </p:spTree>
    <p:extLst>
      <p:ext uri="{BB962C8B-B14F-4D97-AF65-F5344CB8AC3E}">
        <p14:creationId xmlns:p14="http://schemas.microsoft.com/office/powerpoint/2010/main" val="143328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do you do when the the price of electricity is really high during the night??? Plus your carbon foot print will be increased!! And you have TOU time of use which means you are charged for peak hours </a:t>
            </a:r>
            <a:r>
              <a:rPr lang="en-US" baseline="0" dirty="0" err="1" smtClean="0"/>
              <a:t>differntly</a:t>
            </a:r>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8</a:t>
            </a:fld>
            <a:endParaRPr lang="en-US"/>
          </a:p>
        </p:txBody>
      </p:sp>
    </p:spTree>
    <p:extLst>
      <p:ext uri="{BB962C8B-B14F-4D97-AF65-F5344CB8AC3E}">
        <p14:creationId xmlns:p14="http://schemas.microsoft.com/office/powerpoint/2010/main" val="1433282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call loads like washer and dryer loads with laxity so we nee</a:t>
            </a:r>
            <a:r>
              <a:rPr lang="en-US" baseline="0" dirty="0" smtClean="0"/>
              <a:t>d some method of shedding loads and we have to do it quick to make our system resilient!   We have to be able to measure and shed loads as quickly as possible otherwise we lose power.</a:t>
            </a:r>
            <a:endParaRPr lang="en-US" dirty="0" smtClean="0"/>
          </a:p>
          <a:p>
            <a:endParaRPr lang="en-US" dirty="0"/>
          </a:p>
        </p:txBody>
      </p:sp>
      <p:sp>
        <p:nvSpPr>
          <p:cNvPr id="4" name="Slide Number Placeholder 3"/>
          <p:cNvSpPr>
            <a:spLocks noGrp="1"/>
          </p:cNvSpPr>
          <p:nvPr>
            <p:ph type="sldNum" sz="quarter" idx="10"/>
          </p:nvPr>
        </p:nvSpPr>
        <p:spPr/>
        <p:txBody>
          <a:bodyPr/>
          <a:lstStyle/>
          <a:p>
            <a:fld id="{381DFF52-6894-BB4C-B341-3B7A57329D43}" type="slidenum">
              <a:rPr lang="en-US" smtClean="0"/>
              <a:t>9</a:t>
            </a:fld>
            <a:endParaRPr lang="en-US"/>
          </a:p>
        </p:txBody>
      </p:sp>
    </p:spTree>
    <p:extLst>
      <p:ext uri="{BB962C8B-B14F-4D97-AF65-F5344CB8AC3E}">
        <p14:creationId xmlns:p14="http://schemas.microsoft.com/office/powerpoint/2010/main" val="313161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2725D3-EEA7-C844-AF69-0C88B8D9CB13}" type="datetimeFigureOut">
              <a:rPr lang="en-US" smtClean="0"/>
              <a:t>10/11/14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532780-2716-2C48-96E8-A650C04DE94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2725D3-EEA7-C844-AF69-0C88B8D9CB13}" type="datetimeFigureOut">
              <a:rPr lang="en-US" smtClean="0"/>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32780-2716-2C48-96E8-A650C04DE9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B2725D3-EEA7-C844-AF69-0C88B8D9CB13}" type="datetimeFigureOut">
              <a:rPr lang="en-US" smtClean="0"/>
              <a:t>10/11/14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7532780-2716-2C48-96E8-A650C04DE94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1"/>
            <a:ext cx="8229600" cy="4967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308784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2725D3-EEA7-C844-AF69-0C88B8D9CB13}" type="datetimeFigureOut">
              <a:rPr lang="en-US" smtClean="0"/>
              <a:t>10/11/14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532780-2716-2C48-96E8-A650C04DE944}"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2725D3-EEA7-C844-AF69-0C88B8D9CB13}" type="datetimeFigureOut">
              <a:rPr lang="en-US" smtClean="0"/>
              <a:t>10/11/14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532780-2716-2C48-96E8-A650C04DE94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B2725D3-EEA7-C844-AF69-0C88B8D9CB13}" type="datetimeFigureOut">
              <a:rPr lang="en-US" smtClean="0"/>
              <a:t>10/11/14</a:t>
            </a:fld>
            <a:endParaRPr lang="en-US"/>
          </a:p>
        </p:txBody>
      </p:sp>
      <p:sp>
        <p:nvSpPr>
          <p:cNvPr id="10" name="Slide Number Placeholder 9"/>
          <p:cNvSpPr>
            <a:spLocks noGrp="1"/>
          </p:cNvSpPr>
          <p:nvPr>
            <p:ph type="sldNum" sz="quarter" idx="16"/>
          </p:nvPr>
        </p:nvSpPr>
        <p:spPr/>
        <p:txBody>
          <a:bodyPr rtlCol="0"/>
          <a:lstStyle/>
          <a:p>
            <a:fld id="{17532780-2716-2C48-96E8-A650C04DE944}"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B2725D3-EEA7-C844-AF69-0C88B8D9CB13}" type="datetimeFigureOut">
              <a:rPr lang="en-US" smtClean="0"/>
              <a:t>10/11/14</a:t>
            </a:fld>
            <a:endParaRPr lang="en-US"/>
          </a:p>
        </p:txBody>
      </p:sp>
      <p:sp>
        <p:nvSpPr>
          <p:cNvPr id="12" name="Slide Number Placeholder 11"/>
          <p:cNvSpPr>
            <a:spLocks noGrp="1"/>
          </p:cNvSpPr>
          <p:nvPr>
            <p:ph type="sldNum" sz="quarter" idx="16"/>
          </p:nvPr>
        </p:nvSpPr>
        <p:spPr/>
        <p:txBody>
          <a:bodyPr rtlCol="0"/>
          <a:lstStyle/>
          <a:p>
            <a:fld id="{17532780-2716-2C48-96E8-A650C04DE944}"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2725D3-EEA7-C844-AF69-0C88B8D9CB13}" type="datetimeFigureOut">
              <a:rPr lang="en-US" smtClean="0"/>
              <a:t>10/11/14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532780-2716-2C48-96E8-A650C04DE9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725D3-EEA7-C844-AF69-0C88B8D9CB13}" type="datetimeFigureOut">
              <a:rPr lang="en-US" smtClean="0"/>
              <a:t>10/11/14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532780-2716-2C48-96E8-A650C04DE9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2725D3-EEA7-C844-AF69-0C88B8D9CB13}" type="datetimeFigureOut">
              <a:rPr lang="en-US" smtClean="0"/>
              <a:t>10/11/14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532780-2716-2C48-96E8-A650C04DE944}"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B2725D3-EEA7-C844-AF69-0C88B8D9CB13}" type="datetimeFigureOut">
              <a:rPr lang="en-US" smtClean="0"/>
              <a:t>10/11/14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532780-2716-2C48-96E8-A650C04DE944}"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B2725D3-EEA7-C844-AF69-0C88B8D9CB13}" type="datetimeFigureOut">
              <a:rPr lang="en-US" smtClean="0"/>
              <a:t>10/11/14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532780-2716-2C48-96E8-A650C04DE9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1" Type="http://schemas.openxmlformats.org/officeDocument/2006/relationships/image" Target="../media/image30.png"/><Relationship Id="rId12" Type="http://schemas.openxmlformats.org/officeDocument/2006/relationships/image" Target="../media/image31.jpeg"/><Relationship Id="rId13" Type="http://schemas.microsoft.com/office/2007/relationships/hdphoto" Target="../media/hdphoto1.wdp"/><Relationship Id="rId1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jpeg"/><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1" Type="http://schemas.openxmlformats.org/officeDocument/2006/relationships/slideLayout" Target="../slideLayouts/slideLayout12.xml"/><Relationship Id="rId2"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0.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2.png"/><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4.emf"/><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8.png"/><Relationship Id="rId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8832"/>
            <a:ext cx="8743633" cy="5392537"/>
          </a:xfrm>
        </p:spPr>
        <p:txBody>
          <a:bodyPr>
            <a:normAutofit/>
          </a:bodyPr>
          <a:lstStyle/>
          <a:p>
            <a:r>
              <a:rPr lang="en-US" dirty="0" smtClean="0"/>
              <a:t/>
            </a:r>
            <a:br>
              <a:rPr lang="en-US" dirty="0" smtClean="0"/>
            </a:br>
            <a:r>
              <a:rPr lang="en-US" sz="3600" b="1" dirty="0"/>
              <a:t>Optimal Control of a Microgrid </a:t>
            </a:r>
            <a:r>
              <a:rPr lang="en-US" sz="3600" b="1"/>
              <a:t>with </a:t>
            </a:r>
            <a:r>
              <a:rPr lang="en-US" sz="3600" b="1" smtClean="0"/>
              <a:t>Quantized </a:t>
            </a:r>
            <a:r>
              <a:rPr lang="en-US" sz="3600" b="1" dirty="0" smtClean="0"/>
              <a:t>Laxity Loads and significant Renewable Generation Via</a:t>
            </a:r>
            <a:r>
              <a:rPr lang="en-US" b="1" dirty="0" smtClean="0"/>
              <a:t> </a:t>
            </a:r>
            <a:r>
              <a:rPr lang="en-US" sz="3600" b="1" dirty="0" smtClean="0"/>
              <a:t>Smart </a:t>
            </a:r>
            <a:r>
              <a:rPr lang="en-US" sz="3600" b="1" dirty="0"/>
              <a:t>Energy Analytic Disaggregation System(SEADS) </a:t>
            </a:r>
            <a:r>
              <a:rPr lang="en-US" b="1" dirty="0" smtClean="0"/>
              <a:t/>
            </a:r>
            <a:br>
              <a:rPr lang="en-US" b="1" dirty="0" smtClean="0"/>
            </a:br>
            <a:endParaRPr lang="en-US" b="1" dirty="0"/>
          </a:p>
        </p:txBody>
      </p:sp>
      <p:sp>
        <p:nvSpPr>
          <p:cNvPr id="3" name="Subtitle 2"/>
          <p:cNvSpPr>
            <a:spLocks noGrp="1"/>
          </p:cNvSpPr>
          <p:nvPr>
            <p:ph type="subTitle" idx="1"/>
          </p:nvPr>
        </p:nvSpPr>
        <p:spPr/>
        <p:txBody>
          <a:bodyPr/>
          <a:lstStyle/>
          <a:p>
            <a:r>
              <a:rPr lang="en-US" dirty="0" smtClean="0"/>
              <a:t>Presenter: Ali </a:t>
            </a:r>
            <a:r>
              <a:rPr lang="en-US" dirty="0" err="1" smtClean="0"/>
              <a:t>Adabi</a:t>
            </a:r>
            <a:endParaRPr lang="en-US" dirty="0"/>
          </a:p>
        </p:txBody>
      </p:sp>
      <p:pic>
        <p:nvPicPr>
          <p:cNvPr id="4" name="Picture 3"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4330" y="6050037"/>
            <a:ext cx="1274421" cy="807963"/>
          </a:xfrm>
          <a:prstGeom prst="rect">
            <a:avLst/>
          </a:prstGeom>
        </p:spPr>
      </p:pic>
    </p:spTree>
    <p:extLst>
      <p:ext uri="{BB962C8B-B14F-4D97-AF65-F5344CB8AC3E}">
        <p14:creationId xmlns:p14="http://schemas.microsoft.com/office/powerpoint/2010/main" val="326735528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Response</a:t>
            </a:r>
            <a:endParaRPr lang="en-US" dirty="0"/>
          </a:p>
        </p:txBody>
      </p:sp>
      <p:sp>
        <p:nvSpPr>
          <p:cNvPr id="3" name="Content Placeholder 2"/>
          <p:cNvSpPr>
            <a:spLocks noGrp="1"/>
          </p:cNvSpPr>
          <p:nvPr>
            <p:ph sz="quarter" idx="1"/>
          </p:nvPr>
        </p:nvSpPr>
        <p:spPr/>
        <p:txBody>
          <a:bodyPr>
            <a:normAutofit fontScale="92500"/>
          </a:bodyPr>
          <a:lstStyle/>
          <a:p>
            <a:r>
              <a:rPr lang="en-US" sz="3200" dirty="0" smtClean="0"/>
              <a:t>“</a:t>
            </a:r>
            <a:r>
              <a:rPr lang="en-US" sz="3200" dirty="0"/>
              <a:t>Demand-response” engages consumers to balance their consumption to match changes in available </a:t>
            </a:r>
            <a:r>
              <a:rPr lang="en-US" sz="3200" dirty="0" smtClean="0"/>
              <a:t>generation.</a:t>
            </a:r>
          </a:p>
          <a:p>
            <a:r>
              <a:rPr lang="en-US" sz="3200" dirty="0" smtClean="0"/>
              <a:t>How does a utility company enable demand response?</a:t>
            </a:r>
          </a:p>
          <a:p>
            <a:pPr lvl="1"/>
            <a:r>
              <a:rPr lang="en-US" dirty="0" smtClean="0"/>
              <a:t>Time Based pricing:</a:t>
            </a:r>
          </a:p>
          <a:p>
            <a:pPr lvl="2"/>
            <a:r>
              <a:rPr lang="en-US" dirty="0" smtClean="0"/>
              <a:t>TOU: Time of use policy incentivizes consumers to use less power</a:t>
            </a:r>
          </a:p>
          <a:p>
            <a:pPr lvl="2"/>
            <a:r>
              <a:rPr lang="en-US" dirty="0" smtClean="0"/>
              <a:t>Real time pricing (Dynamic pricing)</a:t>
            </a:r>
          </a:p>
          <a:p>
            <a:pPr lvl="2"/>
            <a:r>
              <a:rPr lang="en-US" dirty="0" smtClean="0"/>
              <a:t>Critical Peak Pricing</a:t>
            </a:r>
          </a:p>
          <a:p>
            <a:pPr lvl="2"/>
            <a:r>
              <a:rPr lang="en-US" dirty="0" smtClean="0"/>
              <a:t>Peak load reduction credits</a:t>
            </a:r>
            <a:endParaRPr lang="en-US" dirty="0"/>
          </a:p>
        </p:txBody>
      </p:sp>
    </p:spTree>
    <p:extLst>
      <p:ext uri="{BB962C8B-B14F-4D97-AF65-F5344CB8AC3E}">
        <p14:creationId xmlns:p14="http://schemas.microsoft.com/office/powerpoint/2010/main" val="264500209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p:cNvSpPr/>
          <p:nvPr/>
        </p:nvSpPr>
        <p:spPr>
          <a:xfrm>
            <a:off x="0" y="2219180"/>
            <a:ext cx="9144000" cy="456617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Microgrid</a:t>
            </a:r>
            <a:endParaRPr lang="en-US" dirty="0"/>
          </a:p>
        </p:txBody>
      </p:sp>
      <p:pic>
        <p:nvPicPr>
          <p:cNvPr id="3" name="Picture 2" descr="Screen Shot 2014-09-21 at 12.27.16 AM.png"/>
          <p:cNvPicPr>
            <a:picLocks/>
          </p:cNvPicPr>
          <p:nvPr/>
        </p:nvPicPr>
        <p:blipFill rotWithShape="1">
          <a:blip r:embed="rId3" cstate="email">
            <a:extLst>
              <a:ext uri="{28A0092B-C50C-407E-A947-70E740481C1C}">
                <a14:useLocalDpi xmlns:a14="http://schemas.microsoft.com/office/drawing/2010/main"/>
              </a:ext>
            </a:extLst>
          </a:blip>
          <a:srcRect/>
          <a:stretch/>
        </p:blipFill>
        <p:spPr>
          <a:xfrm>
            <a:off x="324456" y="4453841"/>
            <a:ext cx="1371600" cy="914400"/>
          </a:xfrm>
          <a:prstGeom prst="rect">
            <a:avLst/>
          </a:prstGeom>
          <a:ln>
            <a:solidFill>
              <a:schemeClr val="bg1"/>
            </a:solidFill>
          </a:ln>
        </p:spPr>
      </p:pic>
      <p:pic>
        <p:nvPicPr>
          <p:cNvPr id="5" name="Picture 4" descr="Screen Shot 2014-09-21 at 12.29.13 AM.png"/>
          <p:cNvPicPr>
            <a:picLocks/>
          </p:cNvPicPr>
          <p:nvPr/>
        </p:nvPicPr>
        <p:blipFill>
          <a:blip r:embed="rId4">
            <a:extLst>
              <a:ext uri="{28A0092B-C50C-407E-A947-70E740481C1C}">
                <a14:useLocalDpi xmlns:a14="http://schemas.microsoft.com/office/drawing/2010/main"/>
              </a:ext>
            </a:extLst>
          </a:blip>
          <a:stretch>
            <a:fillRect/>
          </a:stretch>
        </p:blipFill>
        <p:spPr>
          <a:xfrm>
            <a:off x="324456" y="3471203"/>
            <a:ext cx="1371600" cy="914400"/>
          </a:xfrm>
          <a:prstGeom prst="rect">
            <a:avLst/>
          </a:prstGeom>
        </p:spPr>
      </p:pic>
      <p:pic>
        <p:nvPicPr>
          <p:cNvPr id="6" name="Picture 5" descr="Screen Shot 2014-09-21 at 12.30.13 AM.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51344" y="6296895"/>
            <a:ext cx="712385" cy="561104"/>
          </a:xfrm>
          <a:prstGeom prst="rect">
            <a:avLst/>
          </a:prstGeom>
        </p:spPr>
      </p:pic>
      <p:pic>
        <p:nvPicPr>
          <p:cNvPr id="7" name="Picture 6" descr="Screen Shot 2014-09-21 at 12.31.43 AM.png"/>
          <p:cNvPicPr>
            <a:picLocks/>
          </p:cNvPicPr>
          <p:nvPr/>
        </p:nvPicPr>
        <p:blipFill>
          <a:blip r:embed="rId6" cstate="email">
            <a:extLst>
              <a:ext uri="{28A0092B-C50C-407E-A947-70E740481C1C}">
                <a14:useLocalDpi xmlns:a14="http://schemas.microsoft.com/office/drawing/2010/main"/>
              </a:ext>
            </a:extLst>
          </a:blip>
          <a:stretch>
            <a:fillRect/>
          </a:stretch>
        </p:blipFill>
        <p:spPr>
          <a:xfrm>
            <a:off x="324456" y="2463800"/>
            <a:ext cx="1371600" cy="914400"/>
          </a:xfrm>
          <a:prstGeom prst="rect">
            <a:avLst/>
          </a:prstGeom>
        </p:spPr>
      </p:pic>
      <p:pic>
        <p:nvPicPr>
          <p:cNvPr id="8" name="Picture 7" descr="Screen Shot 2014-09-21 at 12.32.27 AM.png"/>
          <p:cNvPicPr>
            <a:picLocks/>
          </p:cNvPicPr>
          <p:nvPr/>
        </p:nvPicPr>
        <p:blipFill>
          <a:blip r:embed="rId7" cstate="email">
            <a:extLst>
              <a:ext uri="{28A0092B-C50C-407E-A947-70E740481C1C}">
                <a14:useLocalDpi xmlns:a14="http://schemas.microsoft.com/office/drawing/2010/main"/>
              </a:ext>
            </a:extLst>
          </a:blip>
          <a:stretch>
            <a:fillRect/>
          </a:stretch>
        </p:blipFill>
        <p:spPr>
          <a:xfrm>
            <a:off x="7394448" y="3270367"/>
            <a:ext cx="1371600" cy="914400"/>
          </a:xfrm>
          <a:prstGeom prst="rect">
            <a:avLst/>
          </a:prstGeom>
        </p:spPr>
      </p:pic>
      <p:pic>
        <p:nvPicPr>
          <p:cNvPr id="9" name="Picture 8" descr="Screen Shot 2014-09-21 at 12.33.54 AM.png"/>
          <p:cNvPicPr>
            <a:picLocks/>
          </p:cNvPicPr>
          <p:nvPr/>
        </p:nvPicPr>
        <p:blipFill>
          <a:blip r:embed="rId8" cstate="email">
            <a:extLst>
              <a:ext uri="{28A0092B-C50C-407E-A947-70E740481C1C}">
                <a14:useLocalDpi xmlns:a14="http://schemas.microsoft.com/office/drawing/2010/main"/>
              </a:ext>
            </a:extLst>
          </a:blip>
          <a:stretch>
            <a:fillRect/>
          </a:stretch>
        </p:blipFill>
        <p:spPr>
          <a:xfrm>
            <a:off x="7336050" y="2396704"/>
            <a:ext cx="1371600" cy="577946"/>
          </a:xfrm>
          <a:prstGeom prst="rect">
            <a:avLst/>
          </a:prstGeom>
        </p:spPr>
      </p:pic>
      <p:pic>
        <p:nvPicPr>
          <p:cNvPr id="10" name="Picture 9" descr="Screen Shot 2014-09-21 at 12.34.49 AM.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72125" y="6296894"/>
            <a:ext cx="658943" cy="561105"/>
          </a:xfrm>
          <a:prstGeom prst="rect">
            <a:avLst/>
          </a:prstGeom>
        </p:spPr>
      </p:pic>
      <p:pic>
        <p:nvPicPr>
          <p:cNvPr id="11" name="Picture 10" descr="Screen Shot 2014-09-21 at 12.37.50 AM.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788538" y="1510011"/>
            <a:ext cx="1044258" cy="709169"/>
          </a:xfrm>
          <a:prstGeom prst="rect">
            <a:avLst/>
          </a:prstGeom>
        </p:spPr>
      </p:pic>
      <p:cxnSp>
        <p:nvCxnSpPr>
          <p:cNvPr id="13" name="Straight Connector 12"/>
          <p:cNvCxnSpPr>
            <a:stCxn id="7" idx="3"/>
            <a:endCxn id="29" idx="1"/>
          </p:cNvCxnSpPr>
          <p:nvPr/>
        </p:nvCxnSpPr>
        <p:spPr>
          <a:xfrm>
            <a:off x="1696056" y="2921000"/>
            <a:ext cx="61461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38" idx="1"/>
            <a:endCxn id="5" idx="3"/>
          </p:cNvCxnSpPr>
          <p:nvPr/>
        </p:nvCxnSpPr>
        <p:spPr>
          <a:xfrm flipH="1">
            <a:off x="1696056" y="3928403"/>
            <a:ext cx="61461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endCxn id="9" idx="1"/>
          </p:cNvCxnSpPr>
          <p:nvPr/>
        </p:nvCxnSpPr>
        <p:spPr>
          <a:xfrm flipV="1">
            <a:off x="6557658" y="2685677"/>
            <a:ext cx="778392" cy="40355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6557654" y="3711485"/>
            <a:ext cx="7783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1" idx="3"/>
            <a:endCxn id="21" idx="1"/>
          </p:cNvCxnSpPr>
          <p:nvPr/>
        </p:nvCxnSpPr>
        <p:spPr>
          <a:xfrm>
            <a:off x="2832796" y="1864596"/>
            <a:ext cx="871610"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Content Placeholder 19"/>
          <p:cNvSpPr>
            <a:spLocks noGrp="1"/>
          </p:cNvSpPr>
          <p:nvPr>
            <p:ph sz="quarter" idx="1"/>
          </p:nvPr>
        </p:nvSpPr>
        <p:spPr>
          <a:prstGeom prst="rect">
            <a:avLst/>
          </a:prstGeom>
        </p:spPr>
        <p:txBody>
          <a:bodyPr/>
          <a:lstStyle/>
          <a:p>
            <a:pPr marL="0" indent="0">
              <a:buNone/>
            </a:pPr>
            <a:r>
              <a:rPr lang="en-US" dirty="0" smtClean="0"/>
              <a:t> </a:t>
            </a:r>
            <a:endParaRPr lang="en-US" dirty="0"/>
          </a:p>
        </p:txBody>
      </p:sp>
      <p:sp>
        <p:nvSpPr>
          <p:cNvPr id="21" name="Rectangle 20"/>
          <p:cNvSpPr/>
          <p:nvPr/>
        </p:nvSpPr>
        <p:spPr>
          <a:xfrm>
            <a:off x="3704406" y="1600200"/>
            <a:ext cx="1393739" cy="528791"/>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Grid</a:t>
            </a:r>
            <a:endParaRPr lang="en-US" dirty="0"/>
          </a:p>
        </p:txBody>
      </p:sp>
      <p:sp>
        <p:nvSpPr>
          <p:cNvPr id="29" name="Rectangle 28"/>
          <p:cNvSpPr/>
          <p:nvPr/>
        </p:nvSpPr>
        <p:spPr>
          <a:xfrm>
            <a:off x="2310667" y="2571632"/>
            <a:ext cx="1393739" cy="6987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Fossil</a:t>
            </a:r>
          </a:p>
          <a:p>
            <a:pPr algn="ctr"/>
            <a:r>
              <a:rPr lang="en-US" dirty="0" smtClean="0"/>
              <a:t>Generation</a:t>
            </a:r>
            <a:endParaRPr lang="en-US" dirty="0"/>
          </a:p>
        </p:txBody>
      </p:sp>
      <p:sp>
        <p:nvSpPr>
          <p:cNvPr id="38" name="Rectangle 37"/>
          <p:cNvSpPr/>
          <p:nvPr/>
        </p:nvSpPr>
        <p:spPr>
          <a:xfrm>
            <a:off x="2310667" y="3579035"/>
            <a:ext cx="1393739" cy="6987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Wind Turbine</a:t>
            </a:r>
          </a:p>
        </p:txBody>
      </p:sp>
      <p:sp>
        <p:nvSpPr>
          <p:cNvPr id="48" name="Rectangle 47"/>
          <p:cNvSpPr/>
          <p:nvPr/>
        </p:nvSpPr>
        <p:spPr>
          <a:xfrm>
            <a:off x="2321363" y="4669506"/>
            <a:ext cx="1393739" cy="6987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Solar</a:t>
            </a:r>
          </a:p>
          <a:p>
            <a:pPr algn="ctr"/>
            <a:r>
              <a:rPr lang="en-US" dirty="0" smtClean="0"/>
              <a:t>Generation</a:t>
            </a:r>
          </a:p>
        </p:txBody>
      </p:sp>
      <p:cxnSp>
        <p:nvCxnSpPr>
          <p:cNvPr id="55" name="Straight Connector 54"/>
          <p:cNvCxnSpPr/>
          <p:nvPr/>
        </p:nvCxnSpPr>
        <p:spPr>
          <a:xfrm flipH="1">
            <a:off x="1706752" y="4969803"/>
            <a:ext cx="61461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890448" y="2571633"/>
            <a:ext cx="667206" cy="2796608"/>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Load</a:t>
            </a:r>
          </a:p>
        </p:txBody>
      </p:sp>
      <p:cxnSp>
        <p:nvCxnSpPr>
          <p:cNvPr id="58" name="Straight Connector 57"/>
          <p:cNvCxnSpPr/>
          <p:nvPr/>
        </p:nvCxnSpPr>
        <p:spPr>
          <a:xfrm>
            <a:off x="3715102" y="2974650"/>
            <a:ext cx="68227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3715102" y="3927150"/>
            <a:ext cx="682273" cy="12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704406" y="4969803"/>
            <a:ext cx="69296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4397375" y="2974650"/>
            <a:ext cx="0" cy="27934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5230988" y="3929656"/>
            <a:ext cx="682273" cy="12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3770176" y="5768104"/>
            <a:ext cx="1393739" cy="528791"/>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Storage</a:t>
            </a:r>
            <a:endParaRPr lang="en-US" dirty="0"/>
          </a:p>
        </p:txBody>
      </p:sp>
      <p:cxnSp>
        <p:nvCxnSpPr>
          <p:cNvPr id="85" name="Straight Connector 84"/>
          <p:cNvCxnSpPr/>
          <p:nvPr/>
        </p:nvCxnSpPr>
        <p:spPr>
          <a:xfrm flipV="1">
            <a:off x="3305893" y="6296894"/>
            <a:ext cx="464283" cy="2803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5169446" y="6309101"/>
            <a:ext cx="402679" cy="2681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4397375" y="2128991"/>
            <a:ext cx="0" cy="44264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93" name="Picture 92" descr="Screen Shot 2014-09-22 at 8.26.01 PM.png"/>
          <p:cNvPicPr>
            <a:picLocks/>
          </p:cNvPicPr>
          <p:nvPr/>
        </p:nvPicPr>
        <p:blipFill>
          <a:blip r:embed="rId11" cstate="email">
            <a:extLst>
              <a:ext uri="{28A0092B-C50C-407E-A947-70E740481C1C}">
                <a14:useLocalDpi xmlns:a14="http://schemas.microsoft.com/office/drawing/2010/main"/>
              </a:ext>
            </a:extLst>
          </a:blip>
          <a:stretch>
            <a:fillRect/>
          </a:stretch>
        </p:blipFill>
        <p:spPr>
          <a:xfrm>
            <a:off x="7336046" y="4273667"/>
            <a:ext cx="458579" cy="672865"/>
          </a:xfrm>
          <a:prstGeom prst="rect">
            <a:avLst/>
          </a:prstGeom>
        </p:spPr>
      </p:pic>
      <p:pic>
        <p:nvPicPr>
          <p:cNvPr id="95" name="Picture 94" descr="Screen Shot 2014-09-22 at 8.28.35 PM.png"/>
          <p:cNvPicPr>
            <a:picLocks/>
          </p:cNvPicPr>
          <p:nvPr/>
        </p:nvPicPr>
        <p:blipFill>
          <a:blip r:embed="rId12" cstate="email">
            <a:extLst>
              <a:ext uri="{28A0092B-C50C-407E-A947-70E740481C1C}">
                <a14:useLocalDpi xmlns:a14="http://schemas.microsoft.com/office/drawing/2010/main"/>
              </a:ext>
            </a:extLst>
          </a:blip>
          <a:stretch>
            <a:fillRect/>
          </a:stretch>
        </p:blipFill>
        <p:spPr>
          <a:xfrm>
            <a:off x="7794625" y="4277770"/>
            <a:ext cx="603250" cy="630205"/>
          </a:xfrm>
          <a:prstGeom prst="rect">
            <a:avLst/>
          </a:prstGeom>
        </p:spPr>
      </p:pic>
      <p:pic>
        <p:nvPicPr>
          <p:cNvPr id="96" name="Picture 95" descr="Screen Shot 2014-09-22 at 8.32.31 PM.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7282101" y="4904345"/>
            <a:ext cx="876300" cy="1672936"/>
          </a:xfrm>
          <a:prstGeom prst="rect">
            <a:avLst/>
          </a:prstGeom>
        </p:spPr>
      </p:pic>
      <p:cxnSp>
        <p:nvCxnSpPr>
          <p:cNvPr id="97" name="Straight Connector 96"/>
          <p:cNvCxnSpPr>
            <a:stCxn id="96" idx="1"/>
          </p:cNvCxnSpPr>
          <p:nvPr/>
        </p:nvCxnSpPr>
        <p:spPr>
          <a:xfrm flipH="1" flipV="1">
            <a:off x="6557650" y="5358626"/>
            <a:ext cx="724451" cy="3821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99" name="Picture 98" descr="Screen Shot 2014-09-22 at 8.34.34 PM.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158401" y="4904344"/>
            <a:ext cx="879200" cy="863759"/>
          </a:xfrm>
          <a:prstGeom prst="rect">
            <a:avLst/>
          </a:prstGeom>
        </p:spPr>
      </p:pic>
      <p:pic>
        <p:nvPicPr>
          <p:cNvPr id="100" name="Picture 99" descr="Screen Shot 2014-09-22 at 8.36.11 PM.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158401" y="5674832"/>
            <a:ext cx="806449" cy="1110519"/>
          </a:xfrm>
          <a:prstGeom prst="rect">
            <a:avLst/>
          </a:prstGeom>
        </p:spPr>
      </p:pic>
      <p:pic>
        <p:nvPicPr>
          <p:cNvPr id="101" name="Picture 100" descr="Screen Shot 2014-09-22 at 8.37.02 PM.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8392986" y="4216526"/>
            <a:ext cx="476483" cy="691449"/>
          </a:xfrm>
          <a:prstGeom prst="rect">
            <a:avLst/>
          </a:prstGeom>
        </p:spPr>
      </p:pic>
      <p:sp>
        <p:nvSpPr>
          <p:cNvPr id="113" name="TextBox 112"/>
          <p:cNvSpPr txBox="1"/>
          <p:nvPr/>
        </p:nvSpPr>
        <p:spPr>
          <a:xfrm>
            <a:off x="3854386" y="2501011"/>
            <a:ext cx="1085978" cy="369332"/>
          </a:xfrm>
          <a:prstGeom prst="rect">
            <a:avLst/>
          </a:prstGeom>
          <a:noFill/>
        </p:spPr>
        <p:txBody>
          <a:bodyPr wrap="square" rtlCol="0">
            <a:spAutoFit/>
          </a:bodyPr>
          <a:lstStyle/>
          <a:p>
            <a:r>
              <a:rPr lang="en-US" dirty="0" smtClean="0"/>
              <a:t>Microgrid</a:t>
            </a:r>
            <a:endParaRPr lang="en-US" dirty="0"/>
          </a:p>
        </p:txBody>
      </p:sp>
      <p:sp>
        <p:nvSpPr>
          <p:cNvPr id="41" name="Rectangle 40"/>
          <p:cNvSpPr/>
          <p:nvPr/>
        </p:nvSpPr>
        <p:spPr>
          <a:xfrm>
            <a:off x="4086498" y="3263622"/>
            <a:ext cx="1233314" cy="1405883"/>
          </a:xfrm>
          <a:prstGeom prst="rect">
            <a:avLst/>
          </a:prstGeom>
          <a:solidFill>
            <a:srgbClr val="008000"/>
          </a:solidFill>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Microgrid</a:t>
            </a:r>
          </a:p>
          <a:p>
            <a:pPr algn="ctr"/>
            <a:r>
              <a:rPr lang="en-US" dirty="0" smtClean="0"/>
              <a:t>Monitoring</a:t>
            </a:r>
          </a:p>
          <a:p>
            <a:pPr algn="ctr"/>
            <a:r>
              <a:rPr lang="en-US" dirty="0" smtClean="0"/>
              <a:t>And Control</a:t>
            </a:r>
            <a:endParaRPr lang="en-US" dirty="0"/>
          </a:p>
        </p:txBody>
      </p:sp>
      <p:sp>
        <p:nvSpPr>
          <p:cNvPr id="14" name="Rectangle 13"/>
          <p:cNvSpPr/>
          <p:nvPr/>
        </p:nvSpPr>
        <p:spPr>
          <a:xfrm>
            <a:off x="6687931" y="2577977"/>
            <a:ext cx="456938" cy="511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LM</a:t>
            </a:r>
            <a:endParaRPr lang="en-US" dirty="0"/>
          </a:p>
        </p:txBody>
      </p:sp>
      <p:sp>
        <p:nvSpPr>
          <p:cNvPr id="52" name="Rectangle 51"/>
          <p:cNvSpPr/>
          <p:nvPr/>
        </p:nvSpPr>
        <p:spPr>
          <a:xfrm>
            <a:off x="6872272" y="3473484"/>
            <a:ext cx="456938" cy="511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LM</a:t>
            </a:r>
            <a:endParaRPr lang="en-US" dirty="0"/>
          </a:p>
        </p:txBody>
      </p:sp>
      <p:sp>
        <p:nvSpPr>
          <p:cNvPr id="53" name="Rectangle 52"/>
          <p:cNvSpPr/>
          <p:nvPr/>
        </p:nvSpPr>
        <p:spPr>
          <a:xfrm>
            <a:off x="6687931" y="5256854"/>
            <a:ext cx="456938" cy="511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LM</a:t>
            </a:r>
            <a:endParaRPr lang="en-US" dirty="0"/>
          </a:p>
        </p:txBody>
      </p:sp>
      <p:sp>
        <p:nvSpPr>
          <p:cNvPr id="54" name="Rectangle 53"/>
          <p:cNvSpPr/>
          <p:nvPr/>
        </p:nvSpPr>
        <p:spPr>
          <a:xfrm>
            <a:off x="6083392" y="1546051"/>
            <a:ext cx="2075009" cy="511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LM=Load Monitor</a:t>
            </a:r>
            <a:endParaRPr lang="en-US" dirty="0"/>
          </a:p>
        </p:txBody>
      </p:sp>
    </p:spTree>
    <p:extLst>
      <p:ext uri="{BB962C8B-B14F-4D97-AF65-F5344CB8AC3E}">
        <p14:creationId xmlns:p14="http://schemas.microsoft.com/office/powerpoint/2010/main" val="29881396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Microgrid 	</a:t>
            </a:r>
            <a:endParaRPr lang="en-US" dirty="0"/>
          </a:p>
        </p:txBody>
      </p:sp>
      <p:sp>
        <p:nvSpPr>
          <p:cNvPr id="3" name="Content Placeholder 2"/>
          <p:cNvSpPr>
            <a:spLocks noGrp="1"/>
          </p:cNvSpPr>
          <p:nvPr>
            <p:ph sz="quarter" idx="1"/>
          </p:nvPr>
        </p:nvSpPr>
        <p:spPr/>
        <p:txBody>
          <a:bodyPr/>
          <a:lstStyle/>
          <a:p>
            <a:r>
              <a:rPr lang="en-US" dirty="0" smtClean="0"/>
              <a:t>What is the challenge here?</a:t>
            </a:r>
          </a:p>
          <a:p>
            <a:pPr lvl="1"/>
            <a:r>
              <a:rPr lang="en-US" dirty="0" smtClean="0"/>
              <a:t>We are trying to sense loads activities(bug bites) using the lowest amount of cost</a:t>
            </a:r>
            <a:endParaRPr lang="en-US" dirty="0"/>
          </a:p>
          <a:p>
            <a:pPr lvl="2"/>
            <a:r>
              <a:rPr lang="en-US" dirty="0" smtClean="0"/>
              <a:t>Make low cost sensors and put them in every plug that communicate wirelessly with some base?</a:t>
            </a:r>
          </a:p>
          <a:p>
            <a:pPr lvl="2"/>
            <a:r>
              <a:rPr lang="en-US" dirty="0" smtClean="0"/>
              <a:t>Train an intelligent system(like brain) learn loads behavior (bug bites) </a:t>
            </a:r>
          </a:p>
          <a:p>
            <a:pPr lvl="2"/>
            <a:r>
              <a:rPr lang="en-US" dirty="0"/>
              <a:t>T</a:t>
            </a:r>
            <a:r>
              <a:rPr lang="en-US" dirty="0" smtClean="0"/>
              <a:t>ouch sensors = voltage, current, sonar sensors </a:t>
            </a:r>
            <a:endParaRPr lang="en-US" dirty="0"/>
          </a:p>
        </p:txBody>
      </p:sp>
    </p:spTree>
    <p:extLst>
      <p:ext uri="{BB962C8B-B14F-4D97-AF65-F5344CB8AC3E}">
        <p14:creationId xmlns:p14="http://schemas.microsoft.com/office/powerpoint/2010/main" val="7362006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a:t>
            </a:r>
            <a:endParaRPr lang="en-US" dirty="0"/>
          </a:p>
        </p:txBody>
      </p:sp>
      <p:sp>
        <p:nvSpPr>
          <p:cNvPr id="3" name="Content Placeholder 2"/>
          <p:cNvSpPr>
            <a:spLocks noGrp="1"/>
          </p:cNvSpPr>
          <p:nvPr>
            <p:ph sz="quarter" idx="1"/>
          </p:nvPr>
        </p:nvSpPr>
        <p:spPr/>
        <p:txBody>
          <a:bodyPr>
            <a:normAutofit/>
          </a:bodyPr>
          <a:lstStyle/>
          <a:p>
            <a:r>
              <a:rPr lang="en-US" dirty="0" smtClean="0"/>
              <a:t>To find optimum sampling rate and cost effective instrumentation for load detection: </a:t>
            </a:r>
          </a:p>
          <a:p>
            <a:pPr lvl="1"/>
            <a:r>
              <a:rPr lang="en-US" dirty="0" smtClean="0"/>
              <a:t>Microgrid control </a:t>
            </a:r>
          </a:p>
          <a:p>
            <a:pPr lvl="1"/>
            <a:r>
              <a:rPr lang="en-US" dirty="0" smtClean="0"/>
              <a:t>Demand Response </a:t>
            </a:r>
            <a:endParaRPr lang="en-US" dirty="0"/>
          </a:p>
          <a:p>
            <a:pPr lvl="1"/>
            <a:r>
              <a:rPr lang="en-US" dirty="0" smtClean="0"/>
              <a:t>Study appliances’ </a:t>
            </a:r>
            <a:r>
              <a:rPr lang="en-US" dirty="0"/>
              <a:t>training process </a:t>
            </a:r>
            <a:r>
              <a:rPr lang="en-US" dirty="0" smtClean="0"/>
              <a:t>(&amp; Make it faster)</a:t>
            </a:r>
          </a:p>
          <a:p>
            <a:pPr lvl="0"/>
            <a:r>
              <a:rPr lang="en-US" dirty="0" smtClean="0"/>
              <a:t>Autonomous </a:t>
            </a:r>
            <a:r>
              <a:rPr lang="en-US" dirty="0"/>
              <a:t>signature detection based on the clustering results for unknown devices (unrecognized signatures) and </a:t>
            </a:r>
            <a:r>
              <a:rPr lang="en-US" dirty="0" smtClean="0"/>
              <a:t>develop </a:t>
            </a:r>
            <a:r>
              <a:rPr lang="en-US" dirty="0"/>
              <a:t>generalized signatures</a:t>
            </a:r>
          </a:p>
          <a:p>
            <a:endParaRPr lang="en-US" dirty="0"/>
          </a:p>
        </p:txBody>
      </p:sp>
    </p:spTree>
    <p:extLst>
      <p:ext uri="{BB962C8B-B14F-4D97-AF65-F5344CB8AC3E}">
        <p14:creationId xmlns:p14="http://schemas.microsoft.com/office/powerpoint/2010/main" val="29271460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NILM(Non Intrusive Load Monitoring)</a:t>
            </a:r>
            <a:endParaRPr lang="en-US" dirty="0"/>
          </a:p>
        </p:txBody>
      </p:sp>
      <p:pic>
        <p:nvPicPr>
          <p:cNvPr id="4" name="Content Placeholder 3" descr="Screen Shot 2014-09-07 at 7.18.38 PM.png"/>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4028" r="-34028"/>
          <a:stretch>
            <a:fillRect/>
          </a:stretch>
        </p:blipFill>
        <p:spPr/>
      </p:pic>
    </p:spTree>
    <p:extLst>
      <p:ext uri="{BB962C8B-B14F-4D97-AF65-F5344CB8AC3E}">
        <p14:creationId xmlns:p14="http://schemas.microsoft.com/office/powerpoint/2010/main" val="1640777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NILM’s Motivation </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Why NILM?</a:t>
            </a:r>
          </a:p>
          <a:p>
            <a:pPr lvl="1"/>
            <a:r>
              <a:rPr lang="en-US" dirty="0" smtClean="0"/>
              <a:t>Lower cost</a:t>
            </a:r>
          </a:p>
          <a:p>
            <a:pPr lvl="1"/>
            <a:r>
              <a:rPr lang="en-US" dirty="0" smtClean="0"/>
              <a:t>Easy installation</a:t>
            </a:r>
          </a:p>
          <a:p>
            <a:pPr lvl="1"/>
            <a:r>
              <a:rPr lang="en-US" dirty="0" smtClean="0"/>
              <a:t>Automation</a:t>
            </a:r>
          </a:p>
          <a:p>
            <a:r>
              <a:rPr lang="en-US" dirty="0" smtClean="0"/>
              <a:t>Where can it be used?</a:t>
            </a:r>
          </a:p>
          <a:p>
            <a:pPr lvl="1"/>
            <a:r>
              <a:rPr lang="en-US" dirty="0" smtClean="0"/>
              <a:t>Microgrid(Island)</a:t>
            </a:r>
          </a:p>
          <a:p>
            <a:pPr lvl="1"/>
            <a:r>
              <a:rPr lang="en-US" dirty="0" smtClean="0"/>
              <a:t>Grid connected</a:t>
            </a:r>
          </a:p>
          <a:p>
            <a:pPr lvl="2"/>
            <a:r>
              <a:rPr lang="en-US" dirty="0" smtClean="0"/>
              <a:t>Residential</a:t>
            </a:r>
          </a:p>
          <a:p>
            <a:pPr lvl="2"/>
            <a:r>
              <a:rPr lang="en-US" dirty="0" smtClean="0"/>
              <a:t>Businesses and Services</a:t>
            </a:r>
          </a:p>
          <a:p>
            <a:pPr lvl="2"/>
            <a:r>
              <a:rPr lang="en-US" dirty="0" smtClean="0"/>
              <a:t>Utility </a:t>
            </a:r>
          </a:p>
          <a:p>
            <a:r>
              <a:rPr lang="en-US" dirty="0" smtClean="0"/>
              <a:t>Why there isn’t any NILM device out there? (</a:t>
            </a:r>
            <a:r>
              <a:rPr lang="en-US" dirty="0" err="1" smtClean="0"/>
              <a:t>Bidgely</a:t>
            </a:r>
            <a:r>
              <a:rPr lang="en-US" dirty="0" smtClean="0"/>
              <a:t>, Energy Detective, </a:t>
            </a:r>
            <a:r>
              <a:rPr lang="en-US" dirty="0" err="1" smtClean="0"/>
              <a:t>Neurieo</a:t>
            </a:r>
            <a:r>
              <a:rPr lang="en-US" dirty="0" smtClean="0"/>
              <a:t>)/ (sampling rate)</a:t>
            </a:r>
          </a:p>
          <a:p>
            <a:pPr lvl="2"/>
            <a:r>
              <a:rPr lang="en-US" dirty="0" smtClean="0"/>
              <a:t>Cost</a:t>
            </a:r>
          </a:p>
          <a:p>
            <a:pPr lvl="2"/>
            <a:r>
              <a:rPr lang="en-US" dirty="0" smtClean="0"/>
              <a:t>Installation</a:t>
            </a:r>
          </a:p>
          <a:p>
            <a:pPr lvl="2"/>
            <a:r>
              <a:rPr lang="en-US" dirty="0" smtClean="0"/>
              <a:t>Training</a:t>
            </a:r>
          </a:p>
          <a:p>
            <a:pPr lvl="2"/>
            <a:r>
              <a:rPr lang="en-US" dirty="0" smtClean="0"/>
              <a:t>Accuracy and Performance</a:t>
            </a:r>
            <a:endParaRPr lang="en-US" dirty="0"/>
          </a:p>
        </p:txBody>
      </p:sp>
    </p:spTree>
    <p:extLst>
      <p:ext uri="{BB962C8B-B14F-4D97-AF65-F5344CB8AC3E}">
        <p14:creationId xmlns:p14="http://schemas.microsoft.com/office/powerpoint/2010/main" val="30407374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Meters</a:t>
            </a:r>
            <a:endParaRPr lang="en-US" dirty="0"/>
          </a:p>
        </p:txBody>
      </p:sp>
      <p:pic>
        <p:nvPicPr>
          <p:cNvPr id="4" name="Picture 3" descr="P1070350.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9299" y="2509451"/>
            <a:ext cx="1708848" cy="2025255"/>
          </a:xfrm>
          <a:prstGeom prst="rect">
            <a:avLst/>
          </a:prstGeom>
        </p:spPr>
      </p:pic>
      <p:pic>
        <p:nvPicPr>
          <p:cNvPr id="5" name="Picture 4" descr="402px-Eaton_circuit_breaker_panel_open.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50397" y="3675571"/>
            <a:ext cx="1587603" cy="1265327"/>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073536" y="2213805"/>
            <a:ext cx="1692512" cy="1402631"/>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73536" y="3774665"/>
            <a:ext cx="1692513" cy="1484519"/>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73536" y="5095465"/>
            <a:ext cx="1762535" cy="1762535"/>
          </a:xfrm>
          <a:prstGeom prst="rect">
            <a:avLst/>
          </a:prstGeom>
        </p:spPr>
      </p:pic>
      <p:pic>
        <p:nvPicPr>
          <p:cNvPr id="9"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640657" y="5435594"/>
            <a:ext cx="1185923" cy="1422405"/>
          </a:xfrm>
          <a:prstGeom prst="rect">
            <a:avLst/>
          </a:prstGeom>
        </p:spPr>
      </p:pic>
      <p:pic>
        <p:nvPicPr>
          <p:cNvPr id="10" name="Picture 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444312" y="2213806"/>
            <a:ext cx="1382268" cy="1382268"/>
          </a:xfrm>
          <a:prstGeom prst="rect">
            <a:avLst/>
          </a:prstGeom>
        </p:spPr>
      </p:pic>
      <p:pic>
        <p:nvPicPr>
          <p:cNvPr id="11" name="Picture 1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488229" y="3675571"/>
            <a:ext cx="1338351" cy="1760023"/>
          </a:xfrm>
          <a:prstGeom prst="rect">
            <a:avLst/>
          </a:prstGeom>
        </p:spPr>
      </p:pic>
      <p:pic>
        <p:nvPicPr>
          <p:cNvPr id="12" name="Picture 1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002247" y="5824878"/>
            <a:ext cx="1065074" cy="1033122"/>
          </a:xfrm>
          <a:prstGeom prst="rect">
            <a:avLst/>
          </a:prstGeom>
        </p:spPr>
      </p:pic>
      <p:pic>
        <p:nvPicPr>
          <p:cNvPr id="13" name="Picture 12"/>
          <p:cNvPicPr>
            <a:picLocks noChangeAspect="1"/>
          </p:cNvPicPr>
          <p:nvPr/>
        </p:nvPicPr>
        <p:blipFill rotWithShape="1">
          <a:blip r:embed="rId12" cstate="email">
            <a:grayscl/>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a:ext>
            </a:extLst>
          </a:blip>
          <a:srcRect/>
          <a:stretch/>
        </p:blipFill>
        <p:spPr>
          <a:xfrm>
            <a:off x="1996458" y="5459253"/>
            <a:ext cx="1707877" cy="1398747"/>
          </a:xfrm>
          <a:prstGeom prst="rect">
            <a:avLst/>
          </a:prstGeom>
        </p:spPr>
      </p:pic>
      <p:pic>
        <p:nvPicPr>
          <p:cNvPr id="14" name="Picture 13"/>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850396" y="1484594"/>
            <a:ext cx="1636483" cy="575859"/>
          </a:xfrm>
          <a:prstGeom prst="rect">
            <a:avLst/>
          </a:prstGeom>
        </p:spPr>
      </p:pic>
      <p:sp>
        <p:nvSpPr>
          <p:cNvPr id="18" name="Right Arrow 17"/>
          <p:cNvSpPr/>
          <p:nvPr/>
        </p:nvSpPr>
        <p:spPr>
          <a:xfrm>
            <a:off x="1948147" y="3433255"/>
            <a:ext cx="735417"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9" name="Right Arrow 18"/>
          <p:cNvSpPr/>
          <p:nvPr/>
        </p:nvSpPr>
        <p:spPr>
          <a:xfrm>
            <a:off x="4438000" y="2555663"/>
            <a:ext cx="735417"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Right Arrow 19"/>
          <p:cNvSpPr/>
          <p:nvPr/>
        </p:nvSpPr>
        <p:spPr>
          <a:xfrm>
            <a:off x="4438000" y="3353758"/>
            <a:ext cx="735417"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ight Arrow 22"/>
          <p:cNvSpPr/>
          <p:nvPr/>
        </p:nvSpPr>
        <p:spPr>
          <a:xfrm>
            <a:off x="4438000" y="4196279"/>
            <a:ext cx="735417"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Right Arrow 23"/>
          <p:cNvSpPr/>
          <p:nvPr/>
        </p:nvSpPr>
        <p:spPr>
          <a:xfrm rot="5400000">
            <a:off x="2725003" y="5074107"/>
            <a:ext cx="735417"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6" name="Right Arrow 25"/>
          <p:cNvSpPr/>
          <p:nvPr/>
        </p:nvSpPr>
        <p:spPr>
          <a:xfrm rot="5400000">
            <a:off x="3876856" y="5066291"/>
            <a:ext cx="735415"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7" name="Right Arrow 26"/>
          <p:cNvSpPr/>
          <p:nvPr/>
        </p:nvSpPr>
        <p:spPr>
          <a:xfrm rot="16200000">
            <a:off x="3442198" y="1953284"/>
            <a:ext cx="270294" cy="4846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28" name="Picture 27" descr="402px-Eaton_circuit_breaker_panel_open.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50397" y="2483146"/>
            <a:ext cx="1587604" cy="1265327"/>
          </a:xfrm>
          <a:prstGeom prst="rect">
            <a:avLst/>
          </a:prstGeom>
        </p:spPr>
      </p:pic>
    </p:spTree>
    <p:extLst>
      <p:ext uri="{BB962C8B-B14F-4D97-AF65-F5344CB8AC3E}">
        <p14:creationId xmlns:p14="http://schemas.microsoft.com/office/powerpoint/2010/main" val="10980458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Bidgley</a:t>
            </a:r>
            <a:endParaRPr lang="en-US" dirty="0"/>
          </a:p>
        </p:txBody>
      </p:sp>
      <p:pic>
        <p:nvPicPr>
          <p:cNvPr id="4" name="Content Placeholder 3" descr="Screen Shot 2014-09-23 at 7.29.22 PM.png"/>
          <p:cNvPicPr>
            <a:picLocks noGrp="1" noChangeAspect="1"/>
          </p:cNvPicPr>
          <p:nvPr>
            <p:ph sz="quarter" idx="1"/>
          </p:nvPr>
        </p:nvPicPr>
        <p:blipFill>
          <a:blip r:embed="rId3" cstate="email">
            <a:extLst>
              <a:ext uri="{28A0092B-C50C-407E-A947-70E740481C1C}">
                <a14:useLocalDpi xmlns:a14="http://schemas.microsoft.com/office/drawing/2010/main"/>
              </a:ext>
            </a:extLst>
          </a:blip>
          <a:srcRect t="-19430" b="-19430"/>
          <a:stretch>
            <a:fillRect/>
          </a:stretch>
        </p:blipFill>
        <p:spPr/>
      </p:pic>
    </p:spTree>
    <p:extLst>
      <p:ext uri="{BB962C8B-B14F-4D97-AF65-F5344CB8AC3E}">
        <p14:creationId xmlns:p14="http://schemas.microsoft.com/office/powerpoint/2010/main" val="300876470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Meters Application</a:t>
            </a:r>
            <a:endParaRPr lang="en-US" dirty="0"/>
          </a:p>
        </p:txBody>
      </p:sp>
      <p:pic>
        <p:nvPicPr>
          <p:cNvPr id="4" name="Content Placeholder 3" descr="Screen Shot 2014-09-18 at 5.08.38 PM.png"/>
          <p:cNvPicPr>
            <a:picLocks noGrp="1" noChangeAspect="1"/>
          </p:cNvPicPr>
          <p:nvPr>
            <p:ph sz="quarter" idx="1"/>
          </p:nvPr>
        </p:nvPicPr>
        <p:blipFill>
          <a:blip r:embed="rId3" cstate="email">
            <a:extLst>
              <a:ext uri="{28A0092B-C50C-407E-A947-70E740481C1C}">
                <a14:useLocalDpi xmlns:a14="http://schemas.microsoft.com/office/drawing/2010/main"/>
              </a:ext>
            </a:extLst>
          </a:blip>
          <a:srcRect/>
          <a:stretch>
            <a:fillRect/>
          </a:stretch>
        </p:blipFill>
        <p:spPr>
          <a:xfrm>
            <a:off x="612648" y="1600201"/>
            <a:ext cx="8126349" cy="2298614"/>
          </a:xfrm>
        </p:spPr>
      </p:pic>
      <p:pic>
        <p:nvPicPr>
          <p:cNvPr id="5" name="Picture 4" descr="Screen Shot 2014-09-18 at 5.08.55 PM.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63169" y="4194179"/>
            <a:ext cx="7675827" cy="2663820"/>
          </a:xfrm>
          <a:prstGeom prst="rect">
            <a:avLst/>
          </a:prstGeom>
        </p:spPr>
      </p:pic>
    </p:spTree>
    <p:extLst>
      <p:ext uri="{BB962C8B-B14F-4D97-AF65-F5344CB8AC3E}">
        <p14:creationId xmlns:p14="http://schemas.microsoft.com/office/powerpoint/2010/main" val="2993195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NILM Near </a:t>
            </a:r>
            <a:r>
              <a:rPr lang="en-US" dirty="0"/>
              <a:t>Term </a:t>
            </a:r>
            <a:r>
              <a:rPr lang="en-US" dirty="0" smtClean="0"/>
              <a:t>Application</a:t>
            </a:r>
            <a:endParaRPr lang="en-US" dirty="0"/>
          </a:p>
        </p:txBody>
      </p:sp>
      <p:sp>
        <p:nvSpPr>
          <p:cNvPr id="3" name="Content Placeholder 2"/>
          <p:cNvSpPr>
            <a:spLocks noGrp="1"/>
          </p:cNvSpPr>
          <p:nvPr>
            <p:ph sz="quarter" idx="1"/>
          </p:nvPr>
        </p:nvSpPr>
        <p:spPr/>
        <p:txBody>
          <a:bodyPr>
            <a:normAutofit/>
          </a:bodyPr>
          <a:lstStyle/>
          <a:p>
            <a:pPr lvl="1"/>
            <a:r>
              <a:rPr lang="en-US" dirty="0" smtClean="0"/>
              <a:t>Deliver feedback and visualization</a:t>
            </a:r>
          </a:p>
          <a:p>
            <a:pPr lvl="1"/>
            <a:r>
              <a:rPr lang="en-US" dirty="0" smtClean="0"/>
              <a:t>Demand Response (provided by utility incentives)</a:t>
            </a:r>
          </a:p>
          <a:p>
            <a:pPr lvl="2"/>
            <a:r>
              <a:rPr lang="en-US" dirty="0" smtClean="0"/>
              <a:t>Dynamic pricing</a:t>
            </a:r>
          </a:p>
          <a:p>
            <a:pPr lvl="1"/>
            <a:r>
              <a:rPr lang="en-US" dirty="0" smtClean="0"/>
              <a:t>Smart Energy Efficiency methods </a:t>
            </a:r>
          </a:p>
          <a:p>
            <a:pPr lvl="1"/>
            <a:r>
              <a:rPr lang="en-US" dirty="0"/>
              <a:t>Understand Occupancy </a:t>
            </a:r>
          </a:p>
          <a:p>
            <a:pPr lvl="1"/>
            <a:r>
              <a:rPr lang="en-US" dirty="0" smtClean="0"/>
              <a:t>Usage Profiles</a:t>
            </a:r>
          </a:p>
          <a:p>
            <a:pPr marL="365760" lvl="1" indent="0">
              <a:buNone/>
            </a:pPr>
            <a:endParaRPr lang="en-US" dirty="0" smtClean="0"/>
          </a:p>
          <a:p>
            <a:pPr marL="365760" lvl="1" indent="0">
              <a:buNone/>
            </a:pPr>
            <a:endParaRPr lang="en-US" dirty="0" smtClean="0"/>
          </a:p>
          <a:p>
            <a:endParaRPr lang="en-US" dirty="0"/>
          </a:p>
        </p:txBody>
      </p:sp>
    </p:spTree>
    <p:extLst>
      <p:ext uri="{BB962C8B-B14F-4D97-AF65-F5344CB8AC3E}">
        <p14:creationId xmlns:p14="http://schemas.microsoft.com/office/powerpoint/2010/main" val="40406179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Microgrid Energy Management</a:t>
            </a:r>
          </a:p>
          <a:p>
            <a:pPr lvl="1"/>
            <a:r>
              <a:rPr lang="en-US" dirty="0" smtClean="0"/>
              <a:t>Load and generation (+ storage ?)</a:t>
            </a:r>
          </a:p>
          <a:p>
            <a:pPr lvl="1"/>
            <a:r>
              <a:rPr lang="en-US" dirty="0" smtClean="0"/>
              <a:t>Control of a Microgrid</a:t>
            </a:r>
          </a:p>
          <a:p>
            <a:r>
              <a:rPr lang="en-US" dirty="0" smtClean="0"/>
              <a:t>Research Objective</a:t>
            </a:r>
          </a:p>
          <a:p>
            <a:r>
              <a:rPr lang="en-US" dirty="0" smtClean="0"/>
              <a:t>How to monitor loads</a:t>
            </a:r>
          </a:p>
          <a:p>
            <a:pPr lvl="1"/>
            <a:r>
              <a:rPr lang="en-US" dirty="0" smtClean="0"/>
              <a:t>Non-Intrusive Load Monitoring</a:t>
            </a:r>
          </a:p>
          <a:p>
            <a:pPr lvl="2"/>
            <a:r>
              <a:rPr lang="en-US" dirty="0" smtClean="0"/>
              <a:t>Context and motivation</a:t>
            </a:r>
          </a:p>
          <a:p>
            <a:pPr lvl="2"/>
            <a:r>
              <a:rPr lang="en-US" dirty="0" smtClean="0"/>
              <a:t>Research Issues</a:t>
            </a:r>
          </a:p>
          <a:p>
            <a:r>
              <a:rPr lang="en-US" dirty="0" smtClean="0"/>
              <a:t>An embedded systems for load monitoring and control(SEADS)</a:t>
            </a:r>
          </a:p>
          <a:p>
            <a:pPr lvl="1"/>
            <a:r>
              <a:rPr lang="en-US" dirty="0" smtClean="0"/>
              <a:t>Data Rates (sampling rate)</a:t>
            </a:r>
          </a:p>
          <a:p>
            <a:pPr lvl="1"/>
            <a:r>
              <a:rPr lang="en-US" dirty="0" smtClean="0"/>
              <a:t>Accuracy</a:t>
            </a:r>
          </a:p>
          <a:p>
            <a:pPr lvl="1"/>
            <a:r>
              <a:rPr lang="en-US" dirty="0" smtClean="0"/>
              <a:t>Training</a:t>
            </a:r>
          </a:p>
          <a:p>
            <a:r>
              <a:rPr lang="en-US" dirty="0" smtClean="0"/>
              <a:t> Future Thesis Work</a:t>
            </a:r>
          </a:p>
          <a:p>
            <a:pPr lvl="1"/>
            <a:r>
              <a:rPr lang="en-US" dirty="0" smtClean="0"/>
              <a:t>Research Contributions</a:t>
            </a:r>
          </a:p>
          <a:p>
            <a:pPr lvl="1"/>
            <a:r>
              <a:rPr lang="en-US" dirty="0" smtClean="0"/>
              <a:t>Thesis Areas and Coursework</a:t>
            </a:r>
          </a:p>
          <a:p>
            <a:pPr marL="365760" lvl="1" indent="0">
              <a:buNone/>
            </a:pPr>
            <a:endParaRPr lang="en-US" dirty="0" smtClean="0"/>
          </a:p>
          <a:p>
            <a:endParaRPr lang="en-US" dirty="0"/>
          </a:p>
        </p:txBody>
      </p:sp>
    </p:spTree>
    <p:extLst>
      <p:ext uri="{BB962C8B-B14F-4D97-AF65-F5344CB8AC3E}">
        <p14:creationId xmlns:p14="http://schemas.microsoft.com/office/powerpoint/2010/main" val="31535904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NILM Long </a:t>
            </a:r>
            <a:r>
              <a:rPr lang="en-US" dirty="0"/>
              <a:t>Term Application:</a:t>
            </a:r>
          </a:p>
        </p:txBody>
      </p:sp>
      <p:sp>
        <p:nvSpPr>
          <p:cNvPr id="3" name="Content Placeholder 2"/>
          <p:cNvSpPr>
            <a:spLocks noGrp="1"/>
          </p:cNvSpPr>
          <p:nvPr>
            <p:ph sz="quarter" idx="1"/>
          </p:nvPr>
        </p:nvSpPr>
        <p:spPr/>
        <p:txBody>
          <a:bodyPr>
            <a:normAutofit/>
          </a:bodyPr>
          <a:lstStyle/>
          <a:p>
            <a:pPr lvl="1"/>
            <a:r>
              <a:rPr lang="en-US" dirty="0"/>
              <a:t>Advanced Microgrid </a:t>
            </a:r>
            <a:r>
              <a:rPr lang="en-US" dirty="0" smtClean="0"/>
              <a:t>controls</a:t>
            </a:r>
          </a:p>
          <a:p>
            <a:pPr lvl="1"/>
            <a:r>
              <a:rPr lang="en-US" dirty="0" smtClean="0"/>
              <a:t>A </a:t>
            </a:r>
            <a:r>
              <a:rPr lang="en-US" dirty="0"/>
              <a:t>toolkit for automating whole-house energy use, cost and </a:t>
            </a:r>
            <a:r>
              <a:rPr lang="en-US" dirty="0" smtClean="0"/>
              <a:t>comfort</a:t>
            </a:r>
          </a:p>
          <a:p>
            <a:pPr lvl="2"/>
            <a:r>
              <a:rPr lang="en-US" dirty="0"/>
              <a:t>Continuous home audit </a:t>
            </a:r>
          </a:p>
          <a:p>
            <a:pPr lvl="1"/>
            <a:r>
              <a:rPr lang="en-US" dirty="0"/>
              <a:t>Identifying poor preforming </a:t>
            </a:r>
            <a:r>
              <a:rPr lang="en-US" dirty="0" smtClean="0"/>
              <a:t>appliances</a:t>
            </a:r>
          </a:p>
          <a:p>
            <a:pPr lvl="1"/>
            <a:r>
              <a:rPr lang="en-US" dirty="0" smtClean="0"/>
              <a:t>Fault </a:t>
            </a:r>
            <a:r>
              <a:rPr lang="en-US" dirty="0"/>
              <a:t>detection and diagnostics and possible prognostics</a:t>
            </a:r>
          </a:p>
          <a:p>
            <a:pPr lvl="1"/>
            <a:r>
              <a:rPr lang="en-US" dirty="0" smtClean="0"/>
              <a:t>Electric </a:t>
            </a:r>
            <a:r>
              <a:rPr lang="en-US" dirty="0"/>
              <a:t>car charging detection(utilities current </a:t>
            </a:r>
            <a:r>
              <a:rPr lang="en-US" dirty="0" smtClean="0"/>
              <a:t>sub meter </a:t>
            </a:r>
            <a:r>
              <a:rPr lang="en-US" dirty="0"/>
              <a:t>EVs and charge them at a different rate)  </a:t>
            </a:r>
          </a:p>
          <a:p>
            <a:endParaRPr lang="en-US" dirty="0"/>
          </a:p>
        </p:txBody>
      </p:sp>
    </p:spTree>
    <p:extLst>
      <p:ext uri="{BB962C8B-B14F-4D97-AF65-F5344CB8AC3E}">
        <p14:creationId xmlns:p14="http://schemas.microsoft.com/office/powerpoint/2010/main" val="8509980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sz="quarter" idx="1"/>
          </p:nvPr>
        </p:nvSpPr>
        <p:spPr/>
        <p:txBody>
          <a:bodyPr/>
          <a:lstStyle/>
          <a:p>
            <a:r>
              <a:rPr lang="en-US" dirty="0" smtClean="0"/>
              <a:t>10 order of Magnitude sampling rates</a:t>
            </a:r>
          </a:p>
          <a:p>
            <a:r>
              <a:rPr lang="en-US" dirty="0" smtClean="0"/>
              <a:t>Accuracy Varies</a:t>
            </a:r>
          </a:p>
          <a:p>
            <a:r>
              <a:rPr lang="en-US" dirty="0" smtClean="0"/>
              <a:t>Non Intrusive Load Disaggregation:</a:t>
            </a:r>
          </a:p>
          <a:p>
            <a:pPr lvl="1"/>
            <a:r>
              <a:rPr lang="en-US" dirty="0" smtClean="0"/>
              <a:t>Low Frequency </a:t>
            </a:r>
          </a:p>
          <a:p>
            <a:pPr lvl="1"/>
            <a:r>
              <a:rPr lang="en-US" dirty="0" smtClean="0"/>
              <a:t>High Frequency</a:t>
            </a:r>
            <a:endParaRPr lang="en-US" dirty="0"/>
          </a:p>
        </p:txBody>
      </p:sp>
    </p:spTree>
    <p:extLst>
      <p:ext uri="{BB962C8B-B14F-4D97-AF65-F5344CB8AC3E}">
        <p14:creationId xmlns:p14="http://schemas.microsoft.com/office/powerpoint/2010/main" val="9856700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76"/>
          <p:cNvSpPr txBox="1">
            <a:spLocks noGrp="1"/>
          </p:cNvSpPr>
          <p:nvPr>
            <p:ph type="title"/>
          </p:nvPr>
        </p:nvSpPr>
        <p:spPr>
          <a:prstGeom prst="rect">
            <a:avLst/>
          </a:prstGeom>
          <a:noFill/>
          <a:ln>
            <a:noFill/>
          </a:ln>
        </p:spPr>
        <p:txBody>
          <a:bodyPr lIns="91425" tIns="91425" rIns="91425" bIns="91425" anchor="t" anchorCtr="0">
            <a:noAutofit/>
          </a:bodyPr>
          <a:lstStyle/>
          <a:p>
            <a:pPr algn="ctr">
              <a:spcBef>
                <a:spcPts val="0"/>
              </a:spcBef>
              <a:buNone/>
            </a:pPr>
            <a:r>
              <a:rPr lang="en" dirty="0"/>
              <a:t>Low Sampling Frequency</a:t>
            </a:r>
          </a:p>
        </p:txBody>
      </p:sp>
      <p:graphicFrame>
        <p:nvGraphicFramePr>
          <p:cNvPr id="5" name="Shape 75"/>
          <p:cNvGraphicFramePr>
            <a:graphicFrameLocks noGrp="1"/>
          </p:cNvGraphicFramePr>
          <p:nvPr>
            <p:ph sz="quarter" idx="1"/>
            <p:extLst>
              <p:ext uri="{D42A27DB-BD31-4B8C-83A1-F6EECF244321}">
                <p14:modId xmlns:p14="http://schemas.microsoft.com/office/powerpoint/2010/main" val="1090273938"/>
              </p:ext>
            </p:extLst>
          </p:nvPr>
        </p:nvGraphicFramePr>
        <p:xfrm>
          <a:off x="298126" y="1733247"/>
          <a:ext cx="8579780" cy="3941560"/>
        </p:xfrm>
        <a:graphic>
          <a:graphicData uri="http://schemas.openxmlformats.org/drawingml/2006/table">
            <a:tbl>
              <a:tblPr>
                <a:noFill/>
              </a:tblPr>
              <a:tblGrid>
                <a:gridCol w="1715956"/>
                <a:gridCol w="2237409"/>
                <a:gridCol w="909250"/>
                <a:gridCol w="1547408"/>
                <a:gridCol w="2169757"/>
              </a:tblGrid>
              <a:tr h="433625">
                <a:tc>
                  <a:txBody>
                    <a:bodyPr/>
                    <a:lstStyle/>
                    <a:p>
                      <a:pPr lvl="0" algn="ctr" rtl="0">
                        <a:spcBef>
                          <a:spcPts val="0"/>
                        </a:spcBef>
                        <a:buNone/>
                      </a:pPr>
                      <a:r>
                        <a:rPr lang="en" sz="1200" b="1" dirty="0"/>
                        <a:t>RealPower Based</a:t>
                      </a:r>
                    </a:p>
                    <a:p>
                      <a:pPr lvl="0" algn="ctr" rtl="0">
                        <a:spcBef>
                          <a:spcPts val="0"/>
                        </a:spcBef>
                        <a:buNone/>
                      </a:pPr>
                      <a:r>
                        <a:rPr lang="en" sz="1200" b="1" dirty="0"/>
                        <a:t>Algorithms</a:t>
                      </a:r>
                    </a:p>
                  </a:txBody>
                  <a:tcPr marL="63500" marR="63500" marT="63500" marB="63500"/>
                </a:tc>
                <a:tc>
                  <a:txBody>
                    <a:bodyPr/>
                    <a:lstStyle/>
                    <a:p>
                      <a:pPr lvl="0" algn="ctr" rtl="0">
                        <a:spcBef>
                          <a:spcPts val="0"/>
                        </a:spcBef>
                        <a:buNone/>
                      </a:pPr>
                      <a:r>
                        <a:rPr lang="en" sz="1200" b="1"/>
                        <a:t>Description</a:t>
                      </a:r>
                    </a:p>
                  </a:txBody>
                  <a:tcPr marL="63500" marR="63500" marT="63500" marB="63500"/>
                </a:tc>
                <a:tc>
                  <a:txBody>
                    <a:bodyPr/>
                    <a:lstStyle/>
                    <a:p>
                      <a:pPr lvl="0" algn="ctr" rtl="0">
                        <a:spcBef>
                          <a:spcPts val="0"/>
                        </a:spcBef>
                        <a:buNone/>
                      </a:pPr>
                      <a:r>
                        <a:rPr lang="en" sz="1200" b="1"/>
                        <a:t>Sampling Rate</a:t>
                      </a:r>
                    </a:p>
                  </a:txBody>
                  <a:tcPr marL="63500" marR="63500" marT="63500" marB="63500"/>
                </a:tc>
                <a:tc>
                  <a:txBody>
                    <a:bodyPr/>
                    <a:lstStyle/>
                    <a:p>
                      <a:pPr lvl="0" algn="ctr" rtl="0">
                        <a:spcBef>
                          <a:spcPts val="0"/>
                        </a:spcBef>
                        <a:buNone/>
                      </a:pPr>
                      <a:r>
                        <a:rPr lang="en" sz="1200" b="1"/>
                        <a:t>Benefits</a:t>
                      </a:r>
                    </a:p>
                  </a:txBody>
                  <a:tcPr marL="63500" marR="63500" marT="63500" marB="63500"/>
                </a:tc>
                <a:tc>
                  <a:txBody>
                    <a:bodyPr/>
                    <a:lstStyle/>
                    <a:p>
                      <a:pPr lvl="0" rtl="0">
                        <a:spcBef>
                          <a:spcPts val="0"/>
                        </a:spcBef>
                        <a:buNone/>
                      </a:pPr>
                      <a:r>
                        <a:rPr lang="en" sz="1200" b="1"/>
                        <a:t>Drawbacks</a:t>
                      </a:r>
                    </a:p>
                  </a:txBody>
                  <a:tcPr marL="63500" marR="63500" marT="63500" marB="63500"/>
                </a:tc>
              </a:tr>
              <a:tr h="879575">
                <a:tc>
                  <a:txBody>
                    <a:bodyPr/>
                    <a:lstStyle/>
                    <a:p>
                      <a:pPr lvl="0" rtl="0">
                        <a:spcBef>
                          <a:spcPts val="0"/>
                        </a:spcBef>
                        <a:buNone/>
                      </a:pPr>
                      <a:r>
                        <a:rPr lang="en" sz="1200" b="1"/>
                        <a:t>Heuristic End-Use Load Profiler</a:t>
                      </a:r>
                    </a:p>
                  </a:txBody>
                  <a:tcPr marL="63500" marR="63500" marT="63500" marB="63500"/>
                </a:tc>
                <a:tc>
                  <a:txBody>
                    <a:bodyPr/>
                    <a:lstStyle/>
                    <a:p>
                      <a:pPr lvl="0" rtl="0">
                        <a:spcBef>
                          <a:spcPts val="0"/>
                        </a:spcBef>
                        <a:buNone/>
                      </a:pPr>
                      <a:r>
                        <a:rPr lang="en" sz="1000"/>
                        <a:t>Scans the whole home-level power draw profile and records the occurrence, timing, and magnitude of all large changes (or spikes) in power draw. </a:t>
                      </a:r>
                    </a:p>
                  </a:txBody>
                  <a:tcPr marL="63500" marR="63500" marT="63500" marB="63500"/>
                </a:tc>
                <a:tc>
                  <a:txBody>
                    <a:bodyPr/>
                    <a:lstStyle/>
                    <a:p>
                      <a:pPr lvl="0" rtl="0">
                        <a:spcBef>
                          <a:spcPts val="0"/>
                        </a:spcBef>
                        <a:buNone/>
                      </a:pPr>
                      <a:r>
                        <a:rPr lang="en" sz="1200" b="1"/>
                        <a:t>every 15 min</a:t>
                      </a:r>
                    </a:p>
                  </a:txBody>
                  <a:tcPr marL="63500" marR="63500" marT="63500" marB="63500"/>
                </a:tc>
                <a:tc>
                  <a:txBody>
                    <a:bodyPr/>
                    <a:lstStyle/>
                    <a:p>
                      <a:pPr lvl="0" rtl="0">
                        <a:spcBef>
                          <a:spcPts val="0"/>
                        </a:spcBef>
                        <a:buNone/>
                      </a:pPr>
                      <a:r>
                        <a:rPr lang="en" sz="1000"/>
                        <a:t>Inexpensive</a:t>
                      </a:r>
                    </a:p>
                  </a:txBody>
                  <a:tcPr marL="63500" marR="63500" marT="63500" marB="63500"/>
                </a:tc>
                <a:tc>
                  <a:txBody>
                    <a:bodyPr/>
                    <a:lstStyle/>
                    <a:p>
                      <a:pPr lvl="0" rtl="0">
                        <a:spcBef>
                          <a:spcPts val="0"/>
                        </a:spcBef>
                        <a:buNone/>
                      </a:pPr>
                      <a:r>
                        <a:rPr lang="en" sz="1000"/>
                        <a:t>1. Not accurate</a:t>
                      </a:r>
                    </a:p>
                    <a:p>
                      <a:pPr lvl="0" rtl="0">
                        <a:spcBef>
                          <a:spcPts val="0"/>
                        </a:spcBef>
                        <a:buNone/>
                      </a:pPr>
                      <a:r>
                        <a:rPr lang="en" sz="1000"/>
                        <a:t>2. This method can’t be used to monitor consumer electronics devices.</a:t>
                      </a:r>
                    </a:p>
                  </a:txBody>
                  <a:tcPr marL="63500" marR="63500" marT="63500" marB="63500"/>
                </a:tc>
              </a:tr>
              <a:tr h="865600">
                <a:tc>
                  <a:txBody>
                    <a:bodyPr/>
                    <a:lstStyle/>
                    <a:p>
                      <a:pPr lvl="0" rtl="0">
                        <a:spcBef>
                          <a:spcPts val="0"/>
                        </a:spcBef>
                        <a:buNone/>
                      </a:pPr>
                      <a:r>
                        <a:rPr lang="en" sz="1200" b="1"/>
                        <a:t>Concordia University(CU) data disaggregation</a:t>
                      </a:r>
                    </a:p>
                  </a:txBody>
                  <a:tcPr marL="63500" marR="63500" marT="63500" marB="63500"/>
                </a:tc>
                <a:tc>
                  <a:txBody>
                    <a:bodyPr/>
                    <a:lstStyle/>
                    <a:p>
                      <a:pPr lvl="0" rtl="0">
                        <a:spcBef>
                          <a:spcPts val="0"/>
                        </a:spcBef>
                        <a:buNone/>
                      </a:pPr>
                      <a:r>
                        <a:rPr lang="en" sz="1000" dirty="0"/>
                        <a:t>This group constitutes a decision tree and uses pattern recognition to </a:t>
                      </a:r>
                      <a:r>
                        <a:rPr lang="en-US" sz="1000" dirty="0" smtClean="0"/>
                        <a:t>identify loads </a:t>
                      </a:r>
                      <a:endParaRPr lang="en" sz="1000" dirty="0"/>
                    </a:p>
                  </a:txBody>
                  <a:tcPr marL="63500" marR="63500" marT="63500" marB="63500"/>
                </a:tc>
                <a:tc>
                  <a:txBody>
                    <a:bodyPr/>
                    <a:lstStyle/>
                    <a:p>
                      <a:pPr lvl="0" rtl="0">
                        <a:spcBef>
                          <a:spcPts val="0"/>
                        </a:spcBef>
                        <a:buNone/>
                      </a:pPr>
                      <a:r>
                        <a:rPr lang="en" sz="1200" b="1"/>
                        <a:t>every 16s </a:t>
                      </a:r>
                    </a:p>
                  </a:txBody>
                  <a:tcPr marL="63500" marR="63500" marT="63500" marB="63500"/>
                </a:tc>
                <a:tc>
                  <a:txBody>
                    <a:bodyPr/>
                    <a:lstStyle/>
                    <a:p>
                      <a:pPr lvl="0" rtl="0">
                        <a:spcBef>
                          <a:spcPts val="0"/>
                        </a:spcBef>
                        <a:buNone/>
                      </a:pPr>
                      <a:r>
                        <a:rPr lang="en" sz="1000"/>
                        <a:t>Accuracy of about 80% </a:t>
                      </a:r>
                    </a:p>
                    <a:p>
                      <a:pPr lvl="0" rtl="0">
                        <a:spcBef>
                          <a:spcPts val="0"/>
                        </a:spcBef>
                        <a:buNone/>
                      </a:pPr>
                      <a:r>
                        <a:rPr lang="en" sz="1000"/>
                        <a:t>Detects water heaters and refrigerators</a:t>
                      </a:r>
                    </a:p>
                  </a:txBody>
                  <a:tcPr marL="63500" marR="63500" marT="63500" marB="63500"/>
                </a:tc>
                <a:tc>
                  <a:txBody>
                    <a:bodyPr/>
                    <a:lstStyle/>
                    <a:p>
                      <a:pPr lvl="0" rtl="0">
                        <a:spcBef>
                          <a:spcPts val="0"/>
                        </a:spcBef>
                        <a:buNone/>
                      </a:pPr>
                      <a:r>
                        <a:rPr lang="en" sz="1000"/>
                        <a:t>1.Require excessive training (one week) during which each appliance individually monitored.</a:t>
                      </a:r>
                    </a:p>
                    <a:p>
                      <a:pPr lvl="0" rtl="0">
                        <a:spcBef>
                          <a:spcPts val="0"/>
                        </a:spcBef>
                        <a:buNone/>
                      </a:pPr>
                      <a:r>
                        <a:rPr lang="en" sz="1000"/>
                        <a:t>2. Need to create appliance specific rules limit </a:t>
                      </a:r>
                    </a:p>
                  </a:txBody>
                  <a:tcPr marL="63500" marR="63500" marT="63500" marB="63500"/>
                </a:tc>
              </a:tr>
              <a:tr h="957975">
                <a:tc>
                  <a:txBody>
                    <a:bodyPr/>
                    <a:lstStyle/>
                    <a:p>
                      <a:pPr lvl="0" rtl="0">
                        <a:spcBef>
                          <a:spcPts val="0"/>
                        </a:spcBef>
                        <a:buNone/>
                      </a:pPr>
                      <a:r>
                        <a:rPr lang="en" sz="1200" b="1"/>
                        <a:t>Extension to CU method</a:t>
                      </a:r>
                    </a:p>
                  </a:txBody>
                  <a:tcPr marL="63500" marR="63500" marT="63500" marB="63500"/>
                </a:tc>
                <a:tc>
                  <a:txBody>
                    <a:bodyPr/>
                    <a:lstStyle/>
                    <a:p>
                      <a:pPr lvl="0" rtl="0">
                        <a:spcBef>
                          <a:spcPts val="0"/>
                        </a:spcBef>
                        <a:buNone/>
                      </a:pPr>
                      <a:r>
                        <a:rPr lang="en" sz="1000" dirty="0"/>
                        <a:t>Using real power data, this time CU group applies signal filtering and smoothing as MIT group to find on off events </a:t>
                      </a:r>
                    </a:p>
                  </a:txBody>
                  <a:tcPr marL="63500" marR="63500" marT="63500" marB="63500"/>
                </a:tc>
                <a:tc>
                  <a:txBody>
                    <a:bodyPr/>
                    <a:lstStyle/>
                    <a:p>
                      <a:pPr lvl="0" rtl="0">
                        <a:spcBef>
                          <a:spcPts val="0"/>
                        </a:spcBef>
                        <a:buNone/>
                      </a:pPr>
                      <a:r>
                        <a:rPr lang="en" sz="1200" b="1"/>
                        <a:t>every 16s</a:t>
                      </a:r>
                    </a:p>
                  </a:txBody>
                  <a:tcPr marL="63500" marR="63500" marT="63500" marB="63500"/>
                </a:tc>
                <a:tc>
                  <a:txBody>
                    <a:bodyPr/>
                    <a:lstStyle/>
                    <a:p>
                      <a:pPr lvl="0" rtl="0">
                        <a:spcBef>
                          <a:spcPts val="0"/>
                        </a:spcBef>
                        <a:buNone/>
                      </a:pPr>
                      <a:r>
                        <a:rPr lang="en" sz="1000"/>
                        <a:t>Accuracy 90%</a:t>
                      </a:r>
                    </a:p>
                    <a:p>
                      <a:pPr lvl="0" rtl="0">
                        <a:spcBef>
                          <a:spcPts val="0"/>
                        </a:spcBef>
                        <a:buNone/>
                      </a:pPr>
                      <a:r>
                        <a:rPr lang="en" sz="1000"/>
                        <a:t>Detect water Heater,</a:t>
                      </a:r>
                    </a:p>
                    <a:p>
                      <a:pPr lvl="0" rtl="0">
                        <a:spcBef>
                          <a:spcPts val="0"/>
                        </a:spcBef>
                        <a:buNone/>
                      </a:pPr>
                      <a:r>
                        <a:rPr lang="en" sz="1000"/>
                        <a:t>Refrigerator, Clothes washer, Stove, Clothes Dryer, Dishwasher,</a:t>
                      </a:r>
                    </a:p>
                    <a:p>
                      <a:pPr lvl="0" rtl="0">
                        <a:spcBef>
                          <a:spcPts val="0"/>
                        </a:spcBef>
                        <a:buNone/>
                      </a:pPr>
                      <a:r>
                        <a:rPr lang="en" sz="1000"/>
                        <a:t>Baseboard heater</a:t>
                      </a:r>
                    </a:p>
                  </a:txBody>
                  <a:tcPr marL="63500" marR="63500" marT="63500" marB="63500"/>
                </a:tc>
                <a:tc>
                  <a:txBody>
                    <a:bodyPr/>
                    <a:lstStyle/>
                    <a:p>
                      <a:pPr lvl="0" rtl="0">
                        <a:spcBef>
                          <a:spcPts val="0"/>
                        </a:spcBef>
                        <a:buNone/>
                      </a:pPr>
                      <a:r>
                        <a:rPr lang="en" sz="1000"/>
                        <a:t>1.Every equipment needed to be monitored separately and continually for a week</a:t>
                      </a:r>
                    </a:p>
                    <a:p>
                      <a:pPr lvl="0" rtl="0">
                        <a:spcBef>
                          <a:spcPts val="0"/>
                        </a:spcBef>
                        <a:buNone/>
                      </a:pPr>
                      <a:r>
                        <a:rPr lang="en" sz="1000"/>
                        <a:t>2. Only monitors big appliance usages</a:t>
                      </a:r>
                    </a:p>
                  </a:txBody>
                  <a:tcPr marL="63500" marR="63500" marT="63500" marB="63500"/>
                </a:tc>
              </a:tr>
              <a:tr h="638825">
                <a:tc>
                  <a:txBody>
                    <a:bodyPr/>
                    <a:lstStyle/>
                    <a:p>
                      <a:pPr lvl="0" rtl="0">
                        <a:spcBef>
                          <a:spcPts val="0"/>
                        </a:spcBef>
                        <a:buNone/>
                      </a:pPr>
                      <a:r>
                        <a:rPr lang="en" sz="1200" b="1"/>
                        <a:t>Baranksi method</a:t>
                      </a:r>
                    </a:p>
                  </a:txBody>
                  <a:tcPr marL="63500" marR="63500" marT="63500" marB="63500"/>
                </a:tc>
                <a:tc>
                  <a:txBody>
                    <a:bodyPr/>
                    <a:lstStyle/>
                    <a:p>
                      <a:pPr lvl="0" rtl="0">
                        <a:spcBef>
                          <a:spcPts val="0"/>
                        </a:spcBef>
                        <a:buNone/>
                      </a:pPr>
                      <a:r>
                        <a:rPr lang="en" sz="1000"/>
                        <a:t>Inexpensive optical sensor on power meter that monitors overall real power.</a:t>
                      </a:r>
                      <a:r>
                        <a:rPr lang="en" sz="1000" b="1"/>
                        <a:t> </a:t>
                      </a:r>
                    </a:p>
                    <a:p>
                      <a:pPr lvl="0" rtl="0">
                        <a:spcBef>
                          <a:spcPts val="0"/>
                        </a:spcBef>
                        <a:buNone/>
                      </a:pPr>
                      <a:endParaRPr sz="1000"/>
                    </a:p>
                  </a:txBody>
                  <a:tcPr marL="63500" marR="63500" marT="63500" marB="63500"/>
                </a:tc>
                <a:tc>
                  <a:txBody>
                    <a:bodyPr/>
                    <a:lstStyle/>
                    <a:p>
                      <a:pPr lvl="0" rtl="0">
                        <a:spcBef>
                          <a:spcPts val="0"/>
                        </a:spcBef>
                        <a:buNone/>
                      </a:pPr>
                      <a:r>
                        <a:rPr lang="en" sz="1200" b="1"/>
                        <a:t>1 Hz</a:t>
                      </a:r>
                    </a:p>
                  </a:txBody>
                  <a:tcPr marL="63500" marR="63500" marT="63500" marB="63500"/>
                </a:tc>
                <a:tc>
                  <a:txBody>
                    <a:bodyPr/>
                    <a:lstStyle/>
                    <a:p>
                      <a:pPr lvl="0" rtl="0">
                        <a:spcBef>
                          <a:spcPts val="0"/>
                        </a:spcBef>
                        <a:buNone/>
                      </a:pPr>
                      <a:r>
                        <a:rPr lang="en" sz="1000"/>
                        <a:t>1. No require Training</a:t>
                      </a:r>
                    </a:p>
                    <a:p>
                      <a:pPr lvl="0" rtl="0">
                        <a:spcBef>
                          <a:spcPts val="0"/>
                        </a:spcBef>
                        <a:buNone/>
                      </a:pPr>
                      <a:r>
                        <a:rPr lang="en" sz="1000"/>
                        <a:t>2. Simultaneous matching increases accuracy</a:t>
                      </a:r>
                    </a:p>
                  </a:txBody>
                  <a:tcPr marL="63500" marR="63500" marT="63500" marB="63500"/>
                </a:tc>
                <a:tc>
                  <a:txBody>
                    <a:bodyPr/>
                    <a:lstStyle/>
                    <a:p>
                      <a:pPr lvl="0" rtl="0">
                        <a:spcBef>
                          <a:spcPts val="0"/>
                        </a:spcBef>
                        <a:buNone/>
                      </a:pPr>
                      <a:r>
                        <a:rPr lang="en" sz="1000" dirty="0"/>
                        <a:t>Simulation method that may or may not provide the optimal solution.</a:t>
                      </a:r>
                    </a:p>
                  </a:txBody>
                  <a:tcPr marL="63500" marR="63500" marT="63500" marB="63500"/>
                </a:tc>
              </a:tr>
            </a:tbl>
          </a:graphicData>
        </a:graphic>
      </p:graphicFrame>
    </p:spTree>
    <p:extLst>
      <p:ext uri="{BB962C8B-B14F-4D97-AF65-F5344CB8AC3E}">
        <p14:creationId xmlns:p14="http://schemas.microsoft.com/office/powerpoint/2010/main" val="324092545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Shape 82"/>
          <p:cNvSpPr txBox="1">
            <a:spLocks noGrp="1"/>
          </p:cNvSpPr>
          <p:nvPr>
            <p:ph type="body" idx="1"/>
          </p:nvPr>
        </p:nvSpPr>
        <p:spPr>
          <a:xfrm>
            <a:off x="457200" y="1600201"/>
            <a:ext cx="8229600" cy="4967599"/>
          </a:xfrm>
          <a:prstGeom prst="rect">
            <a:avLst/>
          </a:prstGeom>
        </p:spPr>
        <p:txBody>
          <a:bodyPr lIns="91425" tIns="91425" rIns="91425" bIns="91425" anchor="t" anchorCtr="0">
            <a:noAutofit/>
          </a:bodyPr>
          <a:lstStyle/>
          <a:p>
            <a:pPr lvl="0" rtl="0">
              <a:spcBef>
                <a:spcPts val="0"/>
              </a:spcBef>
              <a:buNone/>
            </a:pPr>
            <a:r>
              <a:rPr lang="en" sz="800" b="1"/>
              <a:t>    </a:t>
            </a:r>
          </a:p>
          <a:p>
            <a:pPr lvl="0" rtl="0">
              <a:spcBef>
                <a:spcPts val="0"/>
              </a:spcBef>
              <a:buClr>
                <a:srgbClr val="000000"/>
              </a:buClr>
              <a:buFont typeface="Arial"/>
              <a:buNone/>
            </a:pPr>
            <a:endParaRPr sz="800"/>
          </a:p>
          <a:p>
            <a:pPr>
              <a:spcBef>
                <a:spcPts val="0"/>
              </a:spcBef>
              <a:buNone/>
            </a:pPr>
            <a:endParaRPr/>
          </a:p>
        </p:txBody>
      </p:sp>
      <p:sp>
        <p:nvSpPr>
          <p:cNvPr id="83" name="Shape 83"/>
          <p:cNvSpPr txBox="1"/>
          <p:nvPr/>
        </p:nvSpPr>
        <p:spPr>
          <a:xfrm>
            <a:off x="457200" y="2256567"/>
            <a:ext cx="6757500" cy="3880000"/>
          </a:xfrm>
          <a:prstGeom prst="rect">
            <a:avLst/>
          </a:prstGeom>
          <a:noFill/>
          <a:ln>
            <a:noFill/>
          </a:ln>
        </p:spPr>
        <p:txBody>
          <a:bodyPr lIns="91425" tIns="91425" rIns="91425" bIns="91425" anchor="t" anchorCtr="0">
            <a:noAutofit/>
          </a:bodyPr>
          <a:lstStyle/>
          <a:p>
            <a:pPr>
              <a:spcBef>
                <a:spcPts val="0"/>
              </a:spcBef>
              <a:buNone/>
            </a:pPr>
            <a:endParaRPr/>
          </a:p>
        </p:txBody>
      </p:sp>
      <p:graphicFrame>
        <p:nvGraphicFramePr>
          <p:cNvPr id="84" name="Shape 84"/>
          <p:cNvGraphicFramePr/>
          <p:nvPr>
            <p:extLst>
              <p:ext uri="{D42A27DB-BD31-4B8C-83A1-F6EECF244321}">
                <p14:modId xmlns:p14="http://schemas.microsoft.com/office/powerpoint/2010/main" val="1510353292"/>
              </p:ext>
            </p:extLst>
          </p:nvPr>
        </p:nvGraphicFramePr>
        <p:xfrm>
          <a:off x="169334" y="1670393"/>
          <a:ext cx="8769047" cy="3936717"/>
        </p:xfrm>
        <a:graphic>
          <a:graphicData uri="http://schemas.openxmlformats.org/drawingml/2006/table">
            <a:tbl>
              <a:tblPr>
                <a:noFill/>
              </a:tblPr>
              <a:tblGrid>
                <a:gridCol w="1308230"/>
                <a:gridCol w="2112162"/>
                <a:gridCol w="919669"/>
                <a:gridCol w="998805"/>
                <a:gridCol w="878926"/>
                <a:gridCol w="1660376"/>
                <a:gridCol w="890879"/>
              </a:tblGrid>
              <a:tr h="526053">
                <a:tc>
                  <a:txBody>
                    <a:bodyPr/>
                    <a:lstStyle/>
                    <a:p>
                      <a:pPr lvl="0" algn="ctr" rtl="0">
                        <a:spcBef>
                          <a:spcPts val="0"/>
                        </a:spcBef>
                        <a:buNone/>
                      </a:pPr>
                      <a:r>
                        <a:rPr lang="en" sz="1000" dirty="0"/>
                        <a:t>Name</a:t>
                      </a:r>
                    </a:p>
                  </a:txBody>
                  <a:tcPr marL="91425" marR="91425" marT="121900" marB="121900"/>
                </a:tc>
                <a:tc>
                  <a:txBody>
                    <a:bodyPr/>
                    <a:lstStyle/>
                    <a:p>
                      <a:pPr algn="ctr">
                        <a:spcBef>
                          <a:spcPts val="0"/>
                        </a:spcBef>
                        <a:buNone/>
                      </a:pPr>
                      <a:r>
                        <a:rPr lang="en" sz="1000" dirty="0">
                          <a:solidFill>
                            <a:schemeClr val="dk1"/>
                          </a:solidFill>
                        </a:rPr>
                        <a:t>Description</a:t>
                      </a:r>
                    </a:p>
                  </a:txBody>
                  <a:tcPr marL="91425" marR="91425" marT="121900" marB="121900"/>
                </a:tc>
                <a:tc>
                  <a:txBody>
                    <a:bodyPr/>
                    <a:lstStyle/>
                    <a:p>
                      <a:pPr algn="ctr">
                        <a:spcBef>
                          <a:spcPts val="0"/>
                        </a:spcBef>
                        <a:buNone/>
                      </a:pPr>
                      <a:r>
                        <a:rPr lang="en" sz="1000">
                          <a:solidFill>
                            <a:schemeClr val="dk1"/>
                          </a:solidFill>
                        </a:rPr>
                        <a:t> Variable</a:t>
                      </a:r>
                    </a:p>
                  </a:txBody>
                  <a:tcPr marL="91425" marR="91425" marT="121900" marB="121900"/>
                </a:tc>
                <a:tc>
                  <a:txBody>
                    <a:bodyPr/>
                    <a:lstStyle/>
                    <a:p>
                      <a:pPr algn="ctr" rtl="0">
                        <a:spcBef>
                          <a:spcPts val="0"/>
                        </a:spcBef>
                        <a:buNone/>
                      </a:pPr>
                      <a:r>
                        <a:rPr lang="en" sz="1000">
                          <a:solidFill>
                            <a:schemeClr val="dk1"/>
                          </a:solidFill>
                        </a:rPr>
                        <a:t>Appliances</a:t>
                      </a:r>
                    </a:p>
                  </a:txBody>
                  <a:tcPr marL="91425" marR="91425" marT="121900" marB="121900"/>
                </a:tc>
                <a:tc>
                  <a:txBody>
                    <a:bodyPr/>
                    <a:lstStyle/>
                    <a:p>
                      <a:pPr algn="ctr">
                        <a:spcBef>
                          <a:spcPts val="0"/>
                        </a:spcBef>
                        <a:buNone/>
                      </a:pPr>
                      <a:r>
                        <a:rPr lang="en" sz="1000">
                          <a:solidFill>
                            <a:schemeClr val="dk1"/>
                          </a:solidFill>
                        </a:rPr>
                        <a:t>Sample rate </a:t>
                      </a:r>
                    </a:p>
                  </a:txBody>
                  <a:tcPr marL="91425" marR="91425" marT="121900" marB="121900"/>
                </a:tc>
                <a:tc>
                  <a:txBody>
                    <a:bodyPr/>
                    <a:lstStyle/>
                    <a:p>
                      <a:pPr algn="l">
                        <a:spcBef>
                          <a:spcPts val="0"/>
                        </a:spcBef>
                        <a:buNone/>
                      </a:pPr>
                      <a:r>
                        <a:rPr lang="en" sz="1000"/>
                        <a:t>Training</a:t>
                      </a:r>
                    </a:p>
                  </a:txBody>
                  <a:tcPr marL="91425" marR="91425" marT="121900" marB="121900"/>
                </a:tc>
                <a:tc>
                  <a:txBody>
                    <a:bodyPr/>
                    <a:lstStyle/>
                    <a:p>
                      <a:pPr algn="ctr" rtl="0">
                        <a:spcBef>
                          <a:spcPts val="0"/>
                        </a:spcBef>
                        <a:buNone/>
                      </a:pPr>
                      <a:r>
                        <a:rPr lang="en" sz="1000">
                          <a:solidFill>
                            <a:schemeClr val="dk1"/>
                          </a:solidFill>
                        </a:rPr>
                        <a:t>Accuracy</a:t>
                      </a:r>
                    </a:p>
                  </a:txBody>
                  <a:tcPr marL="91425" marR="91425" marT="121900" marB="121900"/>
                </a:tc>
              </a:tr>
              <a:tr h="697602">
                <a:tc>
                  <a:txBody>
                    <a:bodyPr/>
                    <a:lstStyle/>
                    <a:p>
                      <a:pPr>
                        <a:spcBef>
                          <a:spcPts val="0"/>
                        </a:spcBef>
                        <a:buNone/>
                      </a:pPr>
                      <a:r>
                        <a:rPr lang="en" sz="1000" dirty="0"/>
                        <a:t>Berges et al. (2010)</a:t>
                      </a:r>
                    </a:p>
                  </a:txBody>
                  <a:tcPr marL="91425" marR="91425" marT="121900" marB="121900"/>
                </a:tc>
                <a:tc>
                  <a:txBody>
                    <a:bodyPr/>
                    <a:lstStyle/>
                    <a:p>
                      <a:pPr>
                        <a:spcBef>
                          <a:spcPts val="0"/>
                        </a:spcBef>
                        <a:buNone/>
                      </a:pPr>
                      <a:r>
                        <a:rPr lang="en-US" sz="1000" dirty="0" smtClean="0"/>
                        <a:t>M</a:t>
                      </a:r>
                      <a:r>
                        <a:rPr lang="en" sz="1000" dirty="0" smtClean="0"/>
                        <a:t>achine </a:t>
                      </a:r>
                      <a:r>
                        <a:rPr lang="en" sz="1000" dirty="0"/>
                        <a:t>learning classification based on signatures</a:t>
                      </a:r>
                    </a:p>
                  </a:txBody>
                  <a:tcPr marL="91425" marR="91425" marT="121900" marB="121900"/>
                </a:tc>
                <a:tc>
                  <a:txBody>
                    <a:bodyPr/>
                    <a:lstStyle/>
                    <a:p>
                      <a:pPr lvl="0" rtl="0">
                        <a:spcBef>
                          <a:spcPts val="0"/>
                        </a:spcBef>
                        <a:buNone/>
                      </a:pPr>
                      <a:r>
                        <a:rPr lang="en" sz="1000" dirty="0"/>
                        <a:t>power</a:t>
                      </a:r>
                    </a:p>
                    <a:p>
                      <a:pPr>
                        <a:spcBef>
                          <a:spcPts val="0"/>
                        </a:spcBef>
                        <a:buNone/>
                      </a:pPr>
                      <a:r>
                        <a:rPr lang="en" sz="1000" dirty="0"/>
                        <a:t>voltage</a:t>
                      </a:r>
                    </a:p>
                  </a:txBody>
                  <a:tcPr marL="91425" marR="91425" marT="121900" marB="121900"/>
                </a:tc>
                <a:tc>
                  <a:txBody>
                    <a:bodyPr/>
                    <a:lstStyle/>
                    <a:p>
                      <a:pPr rtl="0">
                        <a:spcBef>
                          <a:spcPts val="0"/>
                        </a:spcBef>
                        <a:buNone/>
                      </a:pPr>
                      <a:r>
                        <a:rPr lang="en" sz="1000" dirty="0"/>
                        <a:t>        17 </a:t>
                      </a:r>
                    </a:p>
                  </a:txBody>
                  <a:tcPr marL="91425" marR="91425" marT="121900" marB="121900"/>
                </a:tc>
                <a:tc>
                  <a:txBody>
                    <a:bodyPr/>
                    <a:lstStyle/>
                    <a:p>
                      <a:pPr>
                        <a:spcBef>
                          <a:spcPts val="0"/>
                        </a:spcBef>
                        <a:buNone/>
                      </a:pPr>
                      <a:r>
                        <a:rPr lang="en" sz="1000" dirty="0"/>
                        <a:t>10kHz</a:t>
                      </a:r>
                    </a:p>
                  </a:txBody>
                  <a:tcPr marL="91425" marR="91425" marT="121900" marB="121900"/>
                </a:tc>
                <a:tc>
                  <a:txBody>
                    <a:bodyPr/>
                    <a:lstStyle/>
                    <a:p>
                      <a:pPr>
                        <a:spcBef>
                          <a:spcPts val="0"/>
                        </a:spcBef>
                        <a:buNone/>
                      </a:pPr>
                      <a:r>
                        <a:rPr lang="en" sz="1000"/>
                        <a:t>5 days non real time</a:t>
                      </a:r>
                    </a:p>
                  </a:txBody>
                  <a:tcPr marL="91425" marR="91425" marT="121900" marB="121900"/>
                </a:tc>
                <a:tc>
                  <a:txBody>
                    <a:bodyPr/>
                    <a:lstStyle/>
                    <a:p>
                      <a:pPr rtl="0">
                        <a:spcBef>
                          <a:spcPts val="0"/>
                        </a:spcBef>
                        <a:buNone/>
                      </a:pPr>
                      <a:r>
                        <a:rPr lang="en" sz="1000"/>
                        <a:t>86%</a:t>
                      </a:r>
                    </a:p>
                  </a:txBody>
                  <a:tcPr marL="91425" marR="91425" marT="121900" marB="121900"/>
                </a:tc>
              </a:tr>
              <a:tr h="578991">
                <a:tc>
                  <a:txBody>
                    <a:bodyPr/>
                    <a:lstStyle/>
                    <a:p>
                      <a:pPr>
                        <a:spcBef>
                          <a:spcPts val="0"/>
                        </a:spcBef>
                        <a:buNone/>
                      </a:pPr>
                      <a:r>
                        <a:rPr lang="en" sz="1000" dirty="0"/>
                        <a:t>Kolter(2012)</a:t>
                      </a:r>
                    </a:p>
                  </a:txBody>
                  <a:tcPr marL="91425" marR="91425" marT="121900" marB="121900"/>
                </a:tc>
                <a:tc>
                  <a:txBody>
                    <a:bodyPr/>
                    <a:lstStyle/>
                    <a:p>
                      <a:pPr>
                        <a:spcBef>
                          <a:spcPts val="0"/>
                        </a:spcBef>
                        <a:buNone/>
                      </a:pPr>
                      <a:r>
                        <a:rPr lang="en-US" sz="1000" dirty="0" smtClean="0"/>
                        <a:t>M</a:t>
                      </a:r>
                      <a:r>
                        <a:rPr lang="en" sz="1000" dirty="0" smtClean="0"/>
                        <a:t>achine </a:t>
                      </a:r>
                      <a:r>
                        <a:rPr lang="en" sz="1000" dirty="0"/>
                        <a:t>learning of temporal appliance models using factorial HMM</a:t>
                      </a:r>
                    </a:p>
                  </a:txBody>
                  <a:tcPr marL="91425" marR="91425" marT="121900" marB="121900"/>
                </a:tc>
                <a:tc>
                  <a:txBody>
                    <a:bodyPr/>
                    <a:lstStyle/>
                    <a:p>
                      <a:pPr>
                        <a:spcBef>
                          <a:spcPts val="0"/>
                        </a:spcBef>
                        <a:buNone/>
                      </a:pPr>
                      <a:r>
                        <a:rPr lang="en" sz="1000"/>
                        <a:t>current</a:t>
                      </a:r>
                    </a:p>
                  </a:txBody>
                  <a:tcPr marL="91425" marR="91425" marT="121900" marB="121900"/>
                </a:tc>
                <a:tc>
                  <a:txBody>
                    <a:bodyPr/>
                    <a:lstStyle/>
                    <a:p>
                      <a:pPr rtl="0">
                        <a:spcBef>
                          <a:spcPts val="0"/>
                        </a:spcBef>
                        <a:buNone/>
                      </a:pPr>
                      <a:r>
                        <a:rPr lang="en" sz="1000" dirty="0"/>
                        <a:t>       9</a:t>
                      </a:r>
                    </a:p>
                  </a:txBody>
                  <a:tcPr marL="91425" marR="91425" marT="121900" marB="121900"/>
                </a:tc>
                <a:tc>
                  <a:txBody>
                    <a:bodyPr/>
                    <a:lstStyle/>
                    <a:p>
                      <a:pPr lvl="0" rtl="0">
                        <a:spcBef>
                          <a:spcPts val="0"/>
                        </a:spcBef>
                        <a:buNone/>
                      </a:pPr>
                      <a:r>
                        <a:rPr lang="en" sz="1000" dirty="0"/>
                        <a:t>15kHz</a:t>
                      </a:r>
                    </a:p>
                    <a:p>
                      <a:pPr>
                        <a:spcBef>
                          <a:spcPts val="0"/>
                        </a:spcBef>
                        <a:buNone/>
                      </a:pPr>
                      <a:r>
                        <a:rPr lang="en" sz="1000" dirty="0"/>
                        <a:t>compressed</a:t>
                      </a:r>
                    </a:p>
                  </a:txBody>
                  <a:tcPr marL="91425" marR="91425" marT="121900" marB="121900"/>
                </a:tc>
                <a:tc>
                  <a:txBody>
                    <a:bodyPr/>
                    <a:lstStyle/>
                    <a:p>
                      <a:pPr>
                        <a:spcBef>
                          <a:spcPts val="0"/>
                        </a:spcBef>
                        <a:buNone/>
                      </a:pPr>
                      <a:r>
                        <a:rPr lang="en" sz="1000" dirty="0"/>
                        <a:t>          2 weeks</a:t>
                      </a:r>
                    </a:p>
                  </a:txBody>
                  <a:tcPr marL="91425" marR="91425" marT="121900" marB="121900"/>
                </a:tc>
                <a:tc>
                  <a:txBody>
                    <a:bodyPr/>
                    <a:lstStyle/>
                    <a:p>
                      <a:pPr>
                        <a:spcBef>
                          <a:spcPts val="0"/>
                        </a:spcBef>
                        <a:buNone/>
                      </a:pPr>
                      <a:r>
                        <a:rPr lang="en" sz="1000" dirty="0"/>
                        <a:t>83%</a:t>
                      </a:r>
                    </a:p>
                  </a:txBody>
                  <a:tcPr marL="91425" marR="91425" marT="121900" marB="121900"/>
                </a:tc>
              </a:tr>
              <a:tr h="616858">
                <a:tc>
                  <a:txBody>
                    <a:bodyPr/>
                    <a:lstStyle/>
                    <a:p>
                      <a:pPr rtl="0">
                        <a:spcBef>
                          <a:spcPts val="0"/>
                        </a:spcBef>
                        <a:buNone/>
                      </a:pPr>
                      <a:r>
                        <a:rPr lang="en" sz="1000"/>
                        <a:t>Inagaki(2011)</a:t>
                      </a:r>
                    </a:p>
                  </a:txBody>
                  <a:tcPr marL="91425" marR="91425" marT="121900" marB="121900"/>
                </a:tc>
                <a:tc>
                  <a:txBody>
                    <a:bodyPr/>
                    <a:lstStyle/>
                    <a:p>
                      <a:pPr rtl="0">
                        <a:spcBef>
                          <a:spcPts val="0"/>
                        </a:spcBef>
                        <a:buNone/>
                      </a:pPr>
                      <a:r>
                        <a:rPr lang="en-US" sz="1000" dirty="0" smtClean="0"/>
                        <a:t>A</a:t>
                      </a:r>
                      <a:r>
                        <a:rPr lang="en" sz="1000" dirty="0" smtClean="0"/>
                        <a:t>ppliance </a:t>
                      </a:r>
                      <a:r>
                        <a:rPr lang="en" sz="1000" dirty="0"/>
                        <a:t>configuration distribution using integer programing</a:t>
                      </a:r>
                    </a:p>
                  </a:txBody>
                  <a:tcPr marL="91425" marR="91425" marT="121900" marB="121900"/>
                </a:tc>
                <a:tc>
                  <a:txBody>
                    <a:bodyPr/>
                    <a:lstStyle/>
                    <a:p>
                      <a:pPr lvl="0" rtl="0">
                        <a:spcBef>
                          <a:spcPts val="0"/>
                        </a:spcBef>
                        <a:buNone/>
                      </a:pPr>
                      <a:r>
                        <a:rPr lang="en" sz="1000"/>
                        <a:t>current</a:t>
                      </a:r>
                    </a:p>
                    <a:p>
                      <a:pPr rtl="0">
                        <a:spcBef>
                          <a:spcPts val="0"/>
                        </a:spcBef>
                        <a:buNone/>
                      </a:pPr>
                      <a:r>
                        <a:rPr lang="en" sz="1000"/>
                        <a:t>voltage</a:t>
                      </a:r>
                    </a:p>
                  </a:txBody>
                  <a:tcPr marL="91425" marR="91425" marT="121900" marB="121900"/>
                </a:tc>
                <a:tc>
                  <a:txBody>
                    <a:bodyPr/>
                    <a:lstStyle/>
                    <a:p>
                      <a:pPr rtl="0">
                        <a:spcBef>
                          <a:spcPts val="0"/>
                        </a:spcBef>
                        <a:buNone/>
                      </a:pPr>
                      <a:r>
                        <a:rPr lang="en" sz="1000"/>
                        <a:t>      42</a:t>
                      </a:r>
                    </a:p>
                  </a:txBody>
                  <a:tcPr marL="91425" marR="91425" marT="121900" marB="121900"/>
                </a:tc>
                <a:tc>
                  <a:txBody>
                    <a:bodyPr/>
                    <a:lstStyle/>
                    <a:p>
                      <a:pPr rtl="0">
                        <a:spcBef>
                          <a:spcPts val="0"/>
                        </a:spcBef>
                        <a:buNone/>
                      </a:pPr>
                      <a:r>
                        <a:rPr lang="en" sz="1000" dirty="0"/>
                        <a:t>40kHz</a:t>
                      </a:r>
                    </a:p>
                  </a:txBody>
                  <a:tcPr marL="91425" marR="91425" marT="121900" marB="121900"/>
                </a:tc>
                <a:tc>
                  <a:txBody>
                    <a:bodyPr/>
                    <a:lstStyle/>
                    <a:p>
                      <a:pPr rtl="0">
                        <a:spcBef>
                          <a:spcPts val="0"/>
                        </a:spcBef>
                        <a:buNone/>
                      </a:pPr>
                      <a:r>
                        <a:rPr lang="en" sz="1000" dirty="0"/>
                        <a:t>       not reported</a:t>
                      </a:r>
                    </a:p>
                  </a:txBody>
                  <a:tcPr marL="91425" marR="91425" marT="121900" marB="121900"/>
                </a:tc>
                <a:tc>
                  <a:txBody>
                    <a:bodyPr/>
                    <a:lstStyle/>
                    <a:p>
                      <a:pPr lvl="0" rtl="0">
                        <a:spcBef>
                          <a:spcPts val="0"/>
                        </a:spcBef>
                        <a:buNone/>
                      </a:pPr>
                      <a:r>
                        <a:rPr lang="en" sz="1000" dirty="0"/>
                        <a:t>80%</a:t>
                      </a:r>
                    </a:p>
                  </a:txBody>
                  <a:tcPr marL="91425" marR="91425" marT="121900" marB="121900"/>
                </a:tc>
              </a:tr>
              <a:tr h="697602">
                <a:tc>
                  <a:txBody>
                    <a:bodyPr/>
                    <a:lstStyle/>
                    <a:p>
                      <a:pPr rtl="0">
                        <a:spcBef>
                          <a:spcPts val="0"/>
                        </a:spcBef>
                        <a:buNone/>
                      </a:pPr>
                      <a:r>
                        <a:rPr lang="en" sz="1000"/>
                        <a:t>Patel(2007)</a:t>
                      </a:r>
                    </a:p>
                  </a:txBody>
                  <a:tcPr marL="91425" marR="91425" marT="121900" marB="121900"/>
                </a:tc>
                <a:tc>
                  <a:txBody>
                    <a:bodyPr/>
                    <a:lstStyle/>
                    <a:p>
                      <a:pPr rtl="0">
                        <a:spcBef>
                          <a:spcPts val="0"/>
                        </a:spcBef>
                        <a:buNone/>
                      </a:pPr>
                      <a:r>
                        <a:rPr lang="en" sz="1000"/>
                        <a:t>Machine learning classification based on/off transient noise</a:t>
                      </a:r>
                    </a:p>
                  </a:txBody>
                  <a:tcPr marL="91425" marR="91425" marT="121900" marB="121900"/>
                </a:tc>
                <a:tc>
                  <a:txBody>
                    <a:bodyPr/>
                    <a:lstStyle/>
                    <a:p>
                      <a:pPr lvl="0" rtl="0">
                        <a:spcBef>
                          <a:spcPts val="0"/>
                        </a:spcBef>
                        <a:buNone/>
                      </a:pPr>
                      <a:r>
                        <a:rPr lang="en" sz="1000"/>
                        <a:t>current</a:t>
                      </a:r>
                    </a:p>
                    <a:p>
                      <a:pPr rtl="0">
                        <a:spcBef>
                          <a:spcPts val="0"/>
                        </a:spcBef>
                        <a:buNone/>
                      </a:pPr>
                      <a:r>
                        <a:rPr lang="en" sz="1000"/>
                        <a:t>voltage </a:t>
                      </a:r>
                    </a:p>
                  </a:txBody>
                  <a:tcPr marL="91425" marR="91425" marT="121900" marB="121900"/>
                </a:tc>
                <a:tc>
                  <a:txBody>
                    <a:bodyPr/>
                    <a:lstStyle/>
                    <a:p>
                      <a:pPr rtl="0">
                        <a:spcBef>
                          <a:spcPts val="0"/>
                        </a:spcBef>
                        <a:buNone/>
                      </a:pPr>
                      <a:r>
                        <a:rPr lang="en" sz="1000"/>
                        <a:t>      40 </a:t>
                      </a:r>
                    </a:p>
                  </a:txBody>
                  <a:tcPr marL="91425" marR="91425" marT="121900" marB="121900"/>
                </a:tc>
                <a:tc>
                  <a:txBody>
                    <a:bodyPr/>
                    <a:lstStyle/>
                    <a:p>
                      <a:pPr rtl="0">
                        <a:spcBef>
                          <a:spcPts val="0"/>
                        </a:spcBef>
                        <a:buNone/>
                      </a:pPr>
                      <a:r>
                        <a:rPr lang="en" sz="1000"/>
                        <a:t>100kHz</a:t>
                      </a:r>
                    </a:p>
                  </a:txBody>
                  <a:tcPr marL="91425" marR="91425" marT="121900" marB="121900"/>
                </a:tc>
                <a:tc>
                  <a:txBody>
                    <a:bodyPr/>
                    <a:lstStyle/>
                    <a:p>
                      <a:pPr lvl="0" rtl="0">
                        <a:spcBef>
                          <a:spcPts val="0"/>
                        </a:spcBef>
                        <a:buNone/>
                      </a:pPr>
                      <a:r>
                        <a:rPr lang="en" sz="1000" dirty="0"/>
                        <a:t>    150-350 events(train)</a:t>
                      </a:r>
                    </a:p>
                    <a:p>
                      <a:pPr rtl="0">
                        <a:spcBef>
                          <a:spcPts val="0"/>
                        </a:spcBef>
                        <a:buNone/>
                      </a:pPr>
                      <a:r>
                        <a:rPr lang="en" sz="1000" dirty="0"/>
                        <a:t>80-100 (test)</a:t>
                      </a:r>
                    </a:p>
                  </a:txBody>
                  <a:tcPr marL="91425" marR="91425" marT="121900" marB="121900"/>
                </a:tc>
                <a:tc>
                  <a:txBody>
                    <a:bodyPr/>
                    <a:lstStyle/>
                    <a:p>
                      <a:pPr rtl="0">
                        <a:spcBef>
                          <a:spcPts val="0"/>
                        </a:spcBef>
                        <a:buNone/>
                      </a:pPr>
                      <a:r>
                        <a:rPr lang="en" sz="1000" dirty="0"/>
                        <a:t>85-95%</a:t>
                      </a:r>
                    </a:p>
                  </a:txBody>
                  <a:tcPr marL="91425" marR="91425" marT="121900" marB="121900"/>
                </a:tc>
              </a:tr>
              <a:tr h="697602">
                <a:tc>
                  <a:txBody>
                    <a:bodyPr/>
                    <a:lstStyle/>
                    <a:p>
                      <a:pPr rtl="0">
                        <a:spcBef>
                          <a:spcPts val="0"/>
                        </a:spcBef>
                        <a:buNone/>
                      </a:pPr>
                      <a:r>
                        <a:rPr lang="en" sz="1000" dirty="0"/>
                        <a:t>Gupta(2010)</a:t>
                      </a:r>
                    </a:p>
                  </a:txBody>
                  <a:tcPr marL="91425" marR="91425" marT="121900" marB="121900"/>
                </a:tc>
                <a:tc>
                  <a:txBody>
                    <a:bodyPr/>
                    <a:lstStyle/>
                    <a:p>
                      <a:pPr rtl="0">
                        <a:spcBef>
                          <a:spcPts val="0"/>
                        </a:spcBef>
                        <a:buNone/>
                      </a:pPr>
                      <a:r>
                        <a:rPr lang="en" sz="1000"/>
                        <a:t>Clustering Based on higher order harmonic components</a:t>
                      </a:r>
                    </a:p>
                  </a:txBody>
                  <a:tcPr marL="91425" marR="91425" marT="121900" marB="121900"/>
                </a:tc>
                <a:tc>
                  <a:txBody>
                    <a:bodyPr/>
                    <a:lstStyle/>
                    <a:p>
                      <a:pPr rtl="0">
                        <a:spcBef>
                          <a:spcPts val="0"/>
                        </a:spcBef>
                        <a:buNone/>
                      </a:pPr>
                      <a:r>
                        <a:rPr lang="en" sz="1000"/>
                        <a:t>voltage</a:t>
                      </a:r>
                    </a:p>
                  </a:txBody>
                  <a:tcPr marL="91425" marR="91425" marT="121900" marB="121900"/>
                </a:tc>
                <a:tc>
                  <a:txBody>
                    <a:bodyPr/>
                    <a:lstStyle/>
                    <a:p>
                      <a:pPr rtl="0">
                        <a:spcBef>
                          <a:spcPts val="0"/>
                        </a:spcBef>
                        <a:buNone/>
                      </a:pPr>
                      <a:r>
                        <a:rPr lang="en" sz="1000"/>
                        <a:t>      94</a:t>
                      </a:r>
                    </a:p>
                  </a:txBody>
                  <a:tcPr marL="91425" marR="91425" marT="121900" marB="121900"/>
                </a:tc>
                <a:tc>
                  <a:txBody>
                    <a:bodyPr/>
                    <a:lstStyle/>
                    <a:p>
                      <a:pPr rtl="0">
                        <a:spcBef>
                          <a:spcPts val="0"/>
                        </a:spcBef>
                        <a:buNone/>
                      </a:pPr>
                      <a:r>
                        <a:rPr lang="en" sz="1000"/>
                        <a:t>1MHz</a:t>
                      </a:r>
                    </a:p>
                  </a:txBody>
                  <a:tcPr marL="91425" marR="91425" marT="121900" marB="121900"/>
                </a:tc>
                <a:tc>
                  <a:txBody>
                    <a:bodyPr/>
                    <a:lstStyle/>
                    <a:p>
                      <a:pPr rtl="0">
                        <a:spcBef>
                          <a:spcPts val="0"/>
                        </a:spcBef>
                        <a:buNone/>
                      </a:pPr>
                      <a:r>
                        <a:rPr lang="en" sz="1000"/>
                        <a:t>    6 months</a:t>
                      </a:r>
                    </a:p>
                  </a:txBody>
                  <a:tcPr marL="91425" marR="91425" marT="121900" marB="121900"/>
                </a:tc>
                <a:tc>
                  <a:txBody>
                    <a:bodyPr/>
                    <a:lstStyle/>
                    <a:p>
                      <a:pPr rtl="0">
                        <a:spcBef>
                          <a:spcPts val="0"/>
                        </a:spcBef>
                        <a:buNone/>
                      </a:pPr>
                      <a:r>
                        <a:rPr lang="en" sz="1000" dirty="0"/>
                        <a:t>94%</a:t>
                      </a:r>
                    </a:p>
                  </a:txBody>
                  <a:tcPr marL="91425" marR="91425" marT="121900" marB="121900"/>
                </a:tc>
              </a:tr>
            </a:tbl>
          </a:graphicData>
        </a:graphic>
      </p:graphicFrame>
      <p:sp>
        <p:nvSpPr>
          <p:cNvPr id="7" name="Shape 76"/>
          <p:cNvSpPr txBox="1">
            <a:spLocks noGrp="1"/>
          </p:cNvSpPr>
          <p:nvPr>
            <p:ph type="title"/>
          </p:nvPr>
        </p:nvSpPr>
        <p:spPr>
          <a:prstGeom prst="rect">
            <a:avLst/>
          </a:prstGeom>
          <a:noFill/>
          <a:ln>
            <a:noFill/>
          </a:ln>
        </p:spPr>
        <p:txBody>
          <a:bodyPr lIns="91425" tIns="91425" rIns="91425" bIns="91425" anchor="t" anchorCtr="0">
            <a:noAutofit/>
          </a:bodyPr>
          <a:lstStyle/>
          <a:p>
            <a:pPr algn="ctr">
              <a:spcBef>
                <a:spcPts val="0"/>
              </a:spcBef>
              <a:buNone/>
            </a:pPr>
            <a:r>
              <a:rPr lang="en-US" dirty="0" smtClean="0"/>
              <a:t>High</a:t>
            </a:r>
            <a:r>
              <a:rPr lang="en" dirty="0" smtClean="0"/>
              <a:t> </a:t>
            </a:r>
            <a:r>
              <a:rPr lang="en" dirty="0"/>
              <a:t>Sampling Frequency</a:t>
            </a:r>
          </a:p>
        </p:txBody>
      </p:sp>
    </p:spTree>
    <p:extLst>
      <p:ext uri="{BB962C8B-B14F-4D97-AF65-F5344CB8AC3E}">
        <p14:creationId xmlns:p14="http://schemas.microsoft.com/office/powerpoint/2010/main" val="38500961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Metering on the Panel/Circuit?</a:t>
            </a:r>
            <a:endParaRPr lang="en-US" dirty="0"/>
          </a:p>
        </p:txBody>
      </p:sp>
      <p:sp>
        <p:nvSpPr>
          <p:cNvPr id="3" name="Text Placeholder 2"/>
          <p:cNvSpPr>
            <a:spLocks noGrp="1"/>
          </p:cNvSpPr>
          <p:nvPr>
            <p:ph type="body" idx="1"/>
          </p:nvPr>
        </p:nvSpPr>
        <p:spPr/>
        <p:txBody>
          <a:bodyPr/>
          <a:lstStyle/>
          <a:p>
            <a:r>
              <a:rPr lang="en-US" dirty="0" smtClean="0"/>
              <a:t>Localization and disaggregation.</a:t>
            </a:r>
          </a:p>
          <a:p>
            <a:r>
              <a:rPr lang="en-US" dirty="0" smtClean="0"/>
              <a:t>Easier identification.</a:t>
            </a:r>
          </a:p>
          <a:p>
            <a:r>
              <a:rPr lang="en-US" dirty="0" smtClean="0"/>
              <a:t>Devices are inherently belong to certain circuits</a:t>
            </a:r>
          </a:p>
          <a:p>
            <a:pPr lvl="1"/>
            <a:r>
              <a:rPr lang="en-US" dirty="0" smtClean="0"/>
              <a:t>Kitchen Circuit typically contains electric oven, refrigerator, microwave.</a:t>
            </a:r>
          </a:p>
          <a:p>
            <a:pPr lvl="1"/>
            <a:r>
              <a:rPr lang="en-US" dirty="0" smtClean="0"/>
              <a:t>Living room Circuit contains TV, lights.</a:t>
            </a:r>
          </a:p>
          <a:p>
            <a:pPr lvl="1"/>
            <a:r>
              <a:rPr lang="en-US" dirty="0" smtClean="0"/>
              <a:t>Garage typically contains garage door</a:t>
            </a:r>
          </a:p>
          <a:p>
            <a:pPr marL="365760" lvl="1" indent="0">
              <a:buNone/>
            </a:pPr>
            <a:r>
              <a:rPr lang="en-US" dirty="0"/>
              <a:t>o</a:t>
            </a:r>
            <a:r>
              <a:rPr lang="en-US" dirty="0" smtClean="0"/>
              <a:t>pener and lamp.</a:t>
            </a:r>
          </a:p>
          <a:p>
            <a:pPr marL="365760" lvl="1" indent="0">
              <a:buNone/>
            </a:pPr>
            <a:r>
              <a:rPr lang="en-US" dirty="0" smtClean="0"/>
              <a:t>  </a:t>
            </a:r>
          </a:p>
          <a:p>
            <a:endParaRPr lang="en-US" dirty="0"/>
          </a:p>
        </p:txBody>
      </p:sp>
      <p:pic>
        <p:nvPicPr>
          <p:cNvPr id="4" name="Shape 95"/>
          <p:cNvPicPr preferRelativeResize="0"/>
          <p:nvPr/>
        </p:nvPicPr>
        <p:blipFill>
          <a:blip r:embed="rId2">
            <a:alphaModFix/>
          </a:blip>
          <a:stretch>
            <a:fillRect/>
          </a:stretch>
        </p:blipFill>
        <p:spPr>
          <a:xfrm>
            <a:off x="6458857" y="3696033"/>
            <a:ext cx="2175268" cy="2543175"/>
          </a:xfrm>
          <a:prstGeom prst="rect">
            <a:avLst/>
          </a:prstGeom>
          <a:noFill/>
          <a:ln>
            <a:noFill/>
          </a:ln>
        </p:spPr>
      </p:pic>
    </p:spTree>
    <p:extLst>
      <p:ext uri="{BB962C8B-B14F-4D97-AF65-F5344CB8AC3E}">
        <p14:creationId xmlns:p14="http://schemas.microsoft.com/office/powerpoint/2010/main" val="22669464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SEADS</a:t>
            </a:r>
            <a:endParaRPr lang="en-US" dirty="0"/>
          </a:p>
        </p:txBody>
      </p:sp>
      <p:sp>
        <p:nvSpPr>
          <p:cNvPr id="3" name="Text Placeholder 2"/>
          <p:cNvSpPr>
            <a:spLocks noGrp="1"/>
          </p:cNvSpPr>
          <p:nvPr>
            <p:ph type="body" idx="1"/>
          </p:nvPr>
        </p:nvSpPr>
        <p:spPr/>
        <p:txBody>
          <a:bodyPr/>
          <a:lstStyle/>
          <a:p>
            <a:r>
              <a:rPr lang="en-US" dirty="0" smtClean="0"/>
              <a:t>What is SEADS?</a:t>
            </a:r>
          </a:p>
          <a:p>
            <a:pPr lvl="1"/>
            <a:r>
              <a:rPr lang="en-US" dirty="0" smtClean="0"/>
              <a:t>Smart Energy Analytic Disaggregation Systems</a:t>
            </a:r>
          </a:p>
          <a:p>
            <a:r>
              <a:rPr lang="en-US" dirty="0" smtClean="0"/>
              <a:t>SEADS has Two Parts:</a:t>
            </a:r>
          </a:p>
          <a:p>
            <a:pPr lvl="1"/>
            <a:r>
              <a:rPr lang="en-US" dirty="0" smtClean="0"/>
              <a:t>SEAD Plug collects signatures</a:t>
            </a:r>
          </a:p>
          <a:p>
            <a:pPr lvl="1"/>
            <a:r>
              <a:rPr lang="en-US" dirty="0" smtClean="0"/>
              <a:t>SEAD Panel Analyzes and Disaggregates</a:t>
            </a:r>
          </a:p>
          <a:p>
            <a:endParaRPr lang="en-US" dirty="0" smtClean="0"/>
          </a:p>
        </p:txBody>
      </p:sp>
      <p:pic>
        <p:nvPicPr>
          <p:cNvPr id="4" name="Picture 3" descr="seads_system_250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spTree>
    <p:extLst>
      <p:ext uri="{BB962C8B-B14F-4D97-AF65-F5344CB8AC3E}">
        <p14:creationId xmlns:p14="http://schemas.microsoft.com/office/powerpoint/2010/main" val="23810996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SEAD System Architecture</a:t>
            </a:r>
            <a:endParaRPr lang="en-US" dirty="0"/>
          </a:p>
        </p:txBody>
      </p:sp>
      <p:sp>
        <p:nvSpPr>
          <p:cNvPr id="15" name="Shape 112"/>
          <p:cNvSpPr/>
          <p:nvPr/>
        </p:nvSpPr>
        <p:spPr>
          <a:xfrm>
            <a:off x="1911473" y="2135576"/>
            <a:ext cx="6318900" cy="1615199"/>
          </a:xfrm>
          <a:prstGeom prst="rect">
            <a:avLst/>
          </a:prstGeom>
          <a:solidFill>
            <a:srgbClr val="1782B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25" tIns="91425" rIns="91425" bIns="91425" anchor="ctr" anchorCtr="0">
            <a:normAutofit/>
          </a:bodyPr>
          <a:lstStyle/>
          <a:p>
            <a:pPr>
              <a:spcBef>
                <a:spcPts val="0"/>
              </a:spcBef>
              <a:buNone/>
            </a:pPr>
            <a:endParaRPr/>
          </a:p>
        </p:txBody>
      </p:sp>
      <p:sp>
        <p:nvSpPr>
          <p:cNvPr id="16" name="Shape 114"/>
          <p:cNvSpPr/>
          <p:nvPr/>
        </p:nvSpPr>
        <p:spPr>
          <a:xfrm>
            <a:off x="297506" y="2541126"/>
            <a:ext cx="833700" cy="857400"/>
          </a:xfrm>
          <a:prstGeom prst="rect">
            <a:avLst/>
          </a:prstGeom>
          <a:solidFill>
            <a:srgbClr val="1782B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25" tIns="91425" rIns="91425" bIns="91425" anchor="ctr" anchorCtr="0">
            <a:normAutofit/>
          </a:bodyPr>
          <a:lstStyle/>
          <a:p>
            <a:pPr algn="ctr">
              <a:spcBef>
                <a:spcPts val="0"/>
              </a:spcBef>
              <a:buNone/>
            </a:pPr>
            <a:r>
              <a:rPr lang="en" dirty="0"/>
              <a:t>Power Line </a:t>
            </a:r>
          </a:p>
        </p:txBody>
      </p:sp>
      <p:cxnSp>
        <p:nvCxnSpPr>
          <p:cNvPr id="17" name="Shape 115"/>
          <p:cNvCxnSpPr>
            <a:stCxn id="16" idx="3"/>
          </p:cNvCxnSpPr>
          <p:nvPr/>
        </p:nvCxnSpPr>
        <p:spPr>
          <a:xfrm>
            <a:off x="1131206" y="2969826"/>
            <a:ext cx="780242" cy="1800"/>
          </a:xfrm>
          <a:prstGeom prst="straightConnector1">
            <a:avLst/>
          </a:prstGeom>
          <a:noFill/>
          <a:ln w="19050" cap="flat">
            <a:solidFill>
              <a:srgbClr val="073779"/>
            </a:solidFill>
            <a:prstDash val="solid"/>
            <a:round/>
            <a:headEnd type="none" w="lg" len="lg"/>
            <a:tailEnd type="triangle" w="lg" len="lg"/>
          </a:ln>
        </p:spPr>
      </p:cxnSp>
      <p:sp>
        <p:nvSpPr>
          <p:cNvPr id="18" name="Shape 116"/>
          <p:cNvSpPr/>
          <p:nvPr/>
        </p:nvSpPr>
        <p:spPr>
          <a:xfrm>
            <a:off x="2093623" y="2542326"/>
            <a:ext cx="1094099" cy="8574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fontScale="92500" lnSpcReduction="20000"/>
          </a:bodyPr>
          <a:lstStyle/>
          <a:p>
            <a:pPr>
              <a:spcBef>
                <a:spcPts val="0"/>
              </a:spcBef>
              <a:buNone/>
            </a:pPr>
            <a:r>
              <a:rPr lang="en" dirty="0"/>
              <a:t>High Frequency Sampling</a:t>
            </a:r>
          </a:p>
        </p:txBody>
      </p:sp>
      <p:cxnSp>
        <p:nvCxnSpPr>
          <p:cNvPr id="19" name="Shape 117"/>
          <p:cNvCxnSpPr/>
          <p:nvPr/>
        </p:nvCxnSpPr>
        <p:spPr>
          <a:xfrm>
            <a:off x="3189373" y="2969226"/>
            <a:ext cx="532499" cy="2400"/>
          </a:xfrm>
          <a:prstGeom prst="straightConnector1">
            <a:avLst/>
          </a:prstGeom>
          <a:noFill/>
          <a:ln w="19050" cap="flat">
            <a:solidFill>
              <a:srgbClr val="073779"/>
            </a:solidFill>
            <a:prstDash val="solid"/>
            <a:round/>
            <a:headEnd type="none" w="lg" len="lg"/>
            <a:tailEnd type="triangle" w="lg" len="lg"/>
          </a:ln>
        </p:spPr>
      </p:cxnSp>
      <p:sp>
        <p:nvSpPr>
          <p:cNvPr id="20" name="Shape 118"/>
          <p:cNvSpPr/>
          <p:nvPr/>
        </p:nvSpPr>
        <p:spPr>
          <a:xfrm>
            <a:off x="3723523" y="2541726"/>
            <a:ext cx="1289400" cy="8574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a:bodyPr>
          <a:lstStyle/>
          <a:p>
            <a:pPr algn="ctr">
              <a:spcBef>
                <a:spcPts val="0"/>
              </a:spcBef>
              <a:buNone/>
            </a:pPr>
            <a:r>
              <a:rPr lang="en" dirty="0"/>
              <a:t>Real Time FFT</a:t>
            </a:r>
          </a:p>
        </p:txBody>
      </p:sp>
      <p:cxnSp>
        <p:nvCxnSpPr>
          <p:cNvPr id="21" name="Shape 119"/>
          <p:cNvCxnSpPr>
            <a:stCxn id="20" idx="3"/>
          </p:cNvCxnSpPr>
          <p:nvPr/>
        </p:nvCxnSpPr>
        <p:spPr>
          <a:xfrm>
            <a:off x="5012923" y="2970426"/>
            <a:ext cx="788100" cy="1200"/>
          </a:xfrm>
          <a:prstGeom prst="straightConnector1">
            <a:avLst/>
          </a:prstGeom>
          <a:noFill/>
          <a:ln w="19050" cap="flat">
            <a:solidFill>
              <a:schemeClr val="dk2"/>
            </a:solidFill>
            <a:prstDash val="solid"/>
            <a:round/>
            <a:headEnd type="none" w="lg" len="lg"/>
            <a:tailEnd type="triangle" w="lg" len="lg"/>
          </a:ln>
        </p:spPr>
      </p:cxnSp>
      <p:sp>
        <p:nvSpPr>
          <p:cNvPr id="22" name="Shape 120"/>
          <p:cNvSpPr/>
          <p:nvPr/>
        </p:nvSpPr>
        <p:spPr>
          <a:xfrm>
            <a:off x="5359309" y="2404097"/>
            <a:ext cx="1105024" cy="113025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a:bodyPr>
          <a:lstStyle/>
          <a:p>
            <a:pPr lvl="0" algn="ctr" rtl="0">
              <a:spcBef>
                <a:spcPts val="0"/>
              </a:spcBef>
              <a:buNone/>
            </a:pPr>
            <a:r>
              <a:rPr lang="en" sz="1200" dirty="0"/>
              <a:t>Query Generation</a:t>
            </a:r>
          </a:p>
          <a:p>
            <a:pPr lvl="0" algn="ctr" rtl="0">
              <a:spcBef>
                <a:spcPts val="0"/>
              </a:spcBef>
              <a:buNone/>
            </a:pPr>
            <a:r>
              <a:rPr lang="en" sz="1200" dirty="0"/>
              <a:t>&amp;</a:t>
            </a:r>
          </a:p>
          <a:p>
            <a:pPr algn="ctr">
              <a:spcBef>
                <a:spcPts val="0"/>
              </a:spcBef>
              <a:buNone/>
            </a:pPr>
            <a:r>
              <a:rPr lang="en" sz="1200" dirty="0"/>
              <a:t>Compression</a:t>
            </a:r>
          </a:p>
        </p:txBody>
      </p:sp>
      <p:sp>
        <p:nvSpPr>
          <p:cNvPr id="23" name="Shape 122"/>
          <p:cNvSpPr/>
          <p:nvPr/>
        </p:nvSpPr>
        <p:spPr>
          <a:xfrm>
            <a:off x="1940700" y="4101081"/>
            <a:ext cx="6318900" cy="1927513"/>
          </a:xfrm>
          <a:prstGeom prst="rect">
            <a:avLst/>
          </a:prstGeom>
          <a:solidFill>
            <a:srgbClr val="1782BF"/>
          </a:solidFill>
          <a:ln w="19050" cap="flat">
            <a:solidFill>
              <a:srgbClr val="4A86E8"/>
            </a:solidFill>
            <a:prstDash val="solid"/>
            <a:round/>
            <a:headEnd type="none" w="med" len="med"/>
            <a:tailEnd type="none" w="med" len="med"/>
          </a:ln>
        </p:spPr>
        <p:txBody>
          <a:bodyPr lIns="91425" tIns="91425" rIns="91425" bIns="91425" anchor="ctr" anchorCtr="0">
            <a:normAutofit/>
          </a:bodyPr>
          <a:lstStyle/>
          <a:p>
            <a:pPr>
              <a:spcBef>
                <a:spcPts val="0"/>
              </a:spcBef>
              <a:buNone/>
            </a:pPr>
            <a:endParaRPr/>
          </a:p>
        </p:txBody>
      </p:sp>
      <p:sp>
        <p:nvSpPr>
          <p:cNvPr id="24" name="Shape 123"/>
          <p:cNvSpPr txBox="1"/>
          <p:nvPr/>
        </p:nvSpPr>
        <p:spPr>
          <a:xfrm>
            <a:off x="3816223" y="1966226"/>
            <a:ext cx="2057999" cy="338699"/>
          </a:xfrm>
          <a:prstGeom prst="rect">
            <a:avLst/>
          </a:prstGeom>
          <a:noFill/>
          <a:ln>
            <a:noFill/>
          </a:ln>
        </p:spPr>
        <p:txBody>
          <a:bodyPr lIns="91425" tIns="91425" rIns="91425" bIns="91425" anchor="t" anchorCtr="0">
            <a:noAutofit/>
          </a:bodyPr>
          <a:lstStyle/>
          <a:p>
            <a:pPr algn="ctr">
              <a:spcBef>
                <a:spcPts val="0"/>
              </a:spcBef>
              <a:buNone/>
            </a:pP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SEAD</a:t>
            </a:r>
            <a:r>
              <a:rPr lang="e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 sz="2000" dirty="0">
                <a:ln w="18415" cmpd="sng">
                  <a:solidFill>
                    <a:srgbClr val="FFFFFF"/>
                  </a:solidFill>
                  <a:prstDash val="solid"/>
                </a:ln>
                <a:solidFill>
                  <a:srgbClr val="FFFFFF"/>
                </a:solidFill>
                <a:effectLst>
                  <a:outerShdw blurRad="63500" dir="3600000" algn="tl" rotWithShape="0">
                    <a:srgbClr val="000000">
                      <a:alpha val="70000"/>
                    </a:srgbClr>
                  </a:outerShdw>
                </a:effectLst>
              </a:rPr>
              <a:t>Panel</a:t>
            </a:r>
          </a:p>
        </p:txBody>
      </p:sp>
      <p:sp>
        <p:nvSpPr>
          <p:cNvPr id="25" name="Shape 124"/>
          <p:cNvSpPr/>
          <p:nvPr/>
        </p:nvSpPr>
        <p:spPr>
          <a:xfrm>
            <a:off x="6845961" y="2542926"/>
            <a:ext cx="1289400" cy="857400"/>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a:bodyPr>
          <a:lstStyle/>
          <a:p>
            <a:pPr>
              <a:spcBef>
                <a:spcPts val="0"/>
              </a:spcBef>
              <a:buNone/>
            </a:pPr>
            <a:r>
              <a:rPr lang="en" dirty="0"/>
              <a:t>Transmission</a:t>
            </a:r>
          </a:p>
        </p:txBody>
      </p:sp>
      <p:sp>
        <p:nvSpPr>
          <p:cNvPr id="26" name="Shape 127"/>
          <p:cNvSpPr/>
          <p:nvPr/>
        </p:nvSpPr>
        <p:spPr>
          <a:xfrm>
            <a:off x="326758" y="4590198"/>
            <a:ext cx="833700" cy="784523"/>
          </a:xfrm>
          <a:prstGeom prst="rect">
            <a:avLst/>
          </a:prstGeom>
          <a:solidFill>
            <a:schemeClr val="tx2"/>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25" tIns="91425" rIns="91425" bIns="91425" anchor="ctr" anchorCtr="0">
            <a:normAutofit/>
          </a:bodyPr>
          <a:lstStyle/>
          <a:p>
            <a:pPr lvl="0" rtl="0">
              <a:spcBef>
                <a:spcPts val="0"/>
              </a:spcBef>
              <a:buNone/>
            </a:pPr>
            <a:r>
              <a:rPr lang="en-US" dirty="0" smtClean="0"/>
              <a:t>SEAD</a:t>
            </a:r>
            <a:br>
              <a:rPr lang="en-US" dirty="0" smtClean="0"/>
            </a:br>
            <a:r>
              <a:rPr lang="en-US" dirty="0" smtClean="0"/>
              <a:t>Panel</a:t>
            </a:r>
            <a:endParaRPr lang="en" dirty="0"/>
          </a:p>
        </p:txBody>
      </p:sp>
      <p:sp>
        <p:nvSpPr>
          <p:cNvPr id="27" name="Shape 129"/>
          <p:cNvSpPr/>
          <p:nvPr/>
        </p:nvSpPr>
        <p:spPr>
          <a:xfrm>
            <a:off x="2122873" y="4590199"/>
            <a:ext cx="1004400" cy="78452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fontScale="85000" lnSpcReduction="10000"/>
          </a:bodyPr>
          <a:lstStyle/>
          <a:p>
            <a:pPr lvl="0" algn="ctr" rtl="0">
              <a:spcBef>
                <a:spcPts val="0"/>
              </a:spcBef>
              <a:buNone/>
            </a:pPr>
            <a:r>
              <a:rPr lang="en" dirty="0"/>
              <a:t>Feature</a:t>
            </a:r>
          </a:p>
          <a:p>
            <a:pPr algn="ctr">
              <a:spcBef>
                <a:spcPts val="0"/>
              </a:spcBef>
              <a:buNone/>
            </a:pPr>
            <a:r>
              <a:rPr lang="en" dirty="0"/>
              <a:t>Extraction </a:t>
            </a:r>
          </a:p>
        </p:txBody>
      </p:sp>
      <p:cxnSp>
        <p:nvCxnSpPr>
          <p:cNvPr id="28" name="Shape 130"/>
          <p:cNvCxnSpPr/>
          <p:nvPr/>
        </p:nvCxnSpPr>
        <p:spPr>
          <a:xfrm>
            <a:off x="3127274" y="4956307"/>
            <a:ext cx="623850" cy="0"/>
          </a:xfrm>
          <a:prstGeom prst="straightConnector1">
            <a:avLst/>
          </a:prstGeom>
          <a:noFill/>
          <a:ln w="19050" cap="flat">
            <a:solidFill>
              <a:srgbClr val="073779"/>
            </a:solidFill>
            <a:prstDash val="solid"/>
            <a:round/>
            <a:headEnd type="none" w="lg" len="lg"/>
            <a:tailEnd type="triangle" w="lg" len="lg"/>
          </a:ln>
        </p:spPr>
      </p:cxnSp>
      <p:sp>
        <p:nvSpPr>
          <p:cNvPr id="30" name="Shape 133"/>
          <p:cNvSpPr/>
          <p:nvPr/>
        </p:nvSpPr>
        <p:spPr>
          <a:xfrm>
            <a:off x="3751124" y="4604654"/>
            <a:ext cx="1258349" cy="77727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a:bodyPr>
          <a:lstStyle/>
          <a:p>
            <a:pPr>
              <a:spcBef>
                <a:spcPts val="0"/>
              </a:spcBef>
              <a:buNone/>
            </a:pPr>
            <a:r>
              <a:rPr lang="en" dirty="0"/>
              <a:t>KNN Classifier </a:t>
            </a:r>
          </a:p>
        </p:txBody>
      </p:sp>
      <p:sp>
        <p:nvSpPr>
          <p:cNvPr id="31" name="Shape 134"/>
          <p:cNvSpPr/>
          <p:nvPr/>
        </p:nvSpPr>
        <p:spPr>
          <a:xfrm>
            <a:off x="5388562" y="4604654"/>
            <a:ext cx="1105024" cy="77727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a:bodyPr>
          <a:lstStyle/>
          <a:p>
            <a:pPr lvl="0" rtl="0">
              <a:spcBef>
                <a:spcPts val="0"/>
              </a:spcBef>
              <a:buNone/>
            </a:pPr>
            <a:r>
              <a:rPr lang="en" dirty="0"/>
              <a:t>Event Detection </a:t>
            </a:r>
          </a:p>
        </p:txBody>
      </p:sp>
      <p:cxnSp>
        <p:nvCxnSpPr>
          <p:cNvPr id="35" name="Shape 115"/>
          <p:cNvCxnSpPr/>
          <p:nvPr/>
        </p:nvCxnSpPr>
        <p:spPr>
          <a:xfrm flipV="1">
            <a:off x="1160458" y="4993290"/>
            <a:ext cx="780242" cy="8101"/>
          </a:xfrm>
          <a:prstGeom prst="straightConnector1">
            <a:avLst/>
          </a:prstGeom>
          <a:noFill/>
          <a:ln w="19050" cap="flat">
            <a:solidFill>
              <a:srgbClr val="073779"/>
            </a:solidFill>
            <a:prstDash val="solid"/>
            <a:round/>
            <a:headEnd type="none" w="lg" len="lg"/>
            <a:tailEnd type="triangle" w="lg" len="lg"/>
          </a:ln>
        </p:spPr>
      </p:cxnSp>
      <p:cxnSp>
        <p:nvCxnSpPr>
          <p:cNvPr id="37" name="Shape 117"/>
          <p:cNvCxnSpPr/>
          <p:nvPr/>
        </p:nvCxnSpPr>
        <p:spPr>
          <a:xfrm flipV="1">
            <a:off x="4815971" y="2969226"/>
            <a:ext cx="543338" cy="7200"/>
          </a:xfrm>
          <a:prstGeom prst="straightConnector1">
            <a:avLst/>
          </a:prstGeom>
          <a:noFill/>
          <a:ln w="19050" cap="flat">
            <a:solidFill>
              <a:srgbClr val="073779"/>
            </a:solidFill>
            <a:prstDash val="solid"/>
            <a:round/>
            <a:headEnd type="none" w="lg" len="lg"/>
            <a:tailEnd type="triangle" w="lg" len="lg"/>
          </a:ln>
        </p:spPr>
      </p:cxnSp>
      <p:cxnSp>
        <p:nvCxnSpPr>
          <p:cNvPr id="38" name="Shape 117"/>
          <p:cNvCxnSpPr/>
          <p:nvPr/>
        </p:nvCxnSpPr>
        <p:spPr>
          <a:xfrm>
            <a:off x="6464333" y="2974026"/>
            <a:ext cx="381628" cy="2400"/>
          </a:xfrm>
          <a:prstGeom prst="straightConnector1">
            <a:avLst/>
          </a:prstGeom>
          <a:noFill/>
          <a:ln w="19050" cap="flat">
            <a:solidFill>
              <a:srgbClr val="073779"/>
            </a:solidFill>
            <a:prstDash val="solid"/>
            <a:round/>
            <a:headEnd type="none" w="lg" len="lg"/>
            <a:tailEnd type="triangle" w="lg" len="lg"/>
          </a:ln>
        </p:spPr>
      </p:cxnSp>
      <p:pic>
        <p:nvPicPr>
          <p:cNvPr id="43" name="Picture 42"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82401" y="379668"/>
            <a:ext cx="1161143" cy="1161143"/>
          </a:xfrm>
          <a:prstGeom prst="rect">
            <a:avLst/>
          </a:prstGeom>
        </p:spPr>
      </p:pic>
      <p:sp>
        <p:nvSpPr>
          <p:cNvPr id="45" name="Shape 123"/>
          <p:cNvSpPr txBox="1"/>
          <p:nvPr/>
        </p:nvSpPr>
        <p:spPr>
          <a:xfrm>
            <a:off x="3845475" y="4101081"/>
            <a:ext cx="2057999" cy="338699"/>
          </a:xfrm>
          <a:prstGeom prst="rect">
            <a:avLst/>
          </a:prstGeom>
          <a:noFill/>
          <a:ln>
            <a:noFill/>
          </a:ln>
        </p:spPr>
        <p:txBody>
          <a:bodyPr lIns="91425" tIns="91425" rIns="91425" bIns="91425" anchor="t" anchorCtr="0">
            <a:noAutofit/>
          </a:bodyPr>
          <a:lstStyle/>
          <a:p>
            <a:pPr algn="ctr">
              <a:spcBef>
                <a:spcPts val="0"/>
              </a:spcBef>
              <a:buNone/>
            </a:pP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SEAD</a:t>
            </a:r>
            <a:r>
              <a:rPr lang="e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Server</a:t>
            </a:r>
            <a:endParaRPr lang="en"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8" name="Shape 130"/>
          <p:cNvCxnSpPr/>
          <p:nvPr/>
        </p:nvCxnSpPr>
        <p:spPr>
          <a:xfrm>
            <a:off x="5009473" y="4956307"/>
            <a:ext cx="379088" cy="0"/>
          </a:xfrm>
          <a:prstGeom prst="straightConnector1">
            <a:avLst/>
          </a:prstGeom>
          <a:noFill/>
          <a:ln w="19050" cap="flat">
            <a:solidFill>
              <a:srgbClr val="073779"/>
            </a:solidFill>
            <a:prstDash val="solid"/>
            <a:round/>
            <a:headEnd type="none" w="lg" len="lg"/>
            <a:tailEnd type="triangle" w="lg" len="lg"/>
          </a:ln>
        </p:spPr>
      </p:cxnSp>
      <p:sp>
        <p:nvSpPr>
          <p:cNvPr id="57" name="Shape 134"/>
          <p:cNvSpPr/>
          <p:nvPr/>
        </p:nvSpPr>
        <p:spPr>
          <a:xfrm>
            <a:off x="6845961" y="4612755"/>
            <a:ext cx="1105024" cy="77727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rmAutofit/>
          </a:bodyPr>
          <a:lstStyle/>
          <a:p>
            <a:pPr lvl="0" rtl="0">
              <a:spcBef>
                <a:spcPts val="0"/>
              </a:spcBef>
              <a:buNone/>
            </a:pPr>
            <a:r>
              <a:rPr lang="en-US" dirty="0" smtClean="0"/>
              <a:t>Microgrid</a:t>
            </a:r>
          </a:p>
          <a:p>
            <a:pPr lvl="0" rtl="0">
              <a:spcBef>
                <a:spcPts val="0"/>
              </a:spcBef>
              <a:buNone/>
            </a:pPr>
            <a:r>
              <a:rPr lang="en-US" dirty="0" smtClean="0"/>
              <a:t>Control</a:t>
            </a:r>
            <a:endParaRPr lang="en" dirty="0"/>
          </a:p>
        </p:txBody>
      </p:sp>
      <p:cxnSp>
        <p:nvCxnSpPr>
          <p:cNvPr id="58" name="Shape 130"/>
          <p:cNvCxnSpPr/>
          <p:nvPr/>
        </p:nvCxnSpPr>
        <p:spPr>
          <a:xfrm>
            <a:off x="6493586" y="4927438"/>
            <a:ext cx="379088" cy="0"/>
          </a:xfrm>
          <a:prstGeom prst="straightConnector1">
            <a:avLst/>
          </a:prstGeom>
          <a:noFill/>
          <a:ln w="19050" cap="flat">
            <a:solidFill>
              <a:srgbClr val="073779"/>
            </a:solidFill>
            <a:prstDash val="solid"/>
            <a:round/>
            <a:headEnd type="none" w="lg" len="lg"/>
            <a:tailEnd type="triangle" w="lg" len="lg"/>
          </a:ln>
        </p:spPr>
      </p:cxnSp>
    </p:spTree>
    <p:extLst>
      <p:ext uri="{BB962C8B-B14F-4D97-AF65-F5344CB8AC3E}">
        <p14:creationId xmlns:p14="http://schemas.microsoft.com/office/powerpoint/2010/main" val="75102946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SEAD Plug Specs</a:t>
            </a:r>
            <a:endParaRPr lang="en-US" dirty="0"/>
          </a:p>
        </p:txBody>
      </p:sp>
      <p:sp>
        <p:nvSpPr>
          <p:cNvPr id="3" name="Text Placeholder 2"/>
          <p:cNvSpPr>
            <a:spLocks noGrp="1"/>
          </p:cNvSpPr>
          <p:nvPr>
            <p:ph type="body" idx="1"/>
          </p:nvPr>
        </p:nvSpPr>
        <p:spPr/>
        <p:txBody>
          <a:bodyPr/>
          <a:lstStyle/>
          <a:p>
            <a:r>
              <a:rPr lang="en-US" dirty="0" smtClean="0"/>
              <a:t>Samples at 2.4KhZ</a:t>
            </a:r>
          </a:p>
          <a:p>
            <a:pPr lvl="1"/>
            <a:r>
              <a:rPr lang="en-US" dirty="0" smtClean="0"/>
              <a:t>Based on </a:t>
            </a:r>
            <a:r>
              <a:rPr lang="en-US" dirty="0" err="1" smtClean="0"/>
              <a:t>Nyquist</a:t>
            </a:r>
            <a:r>
              <a:rPr lang="en-US" dirty="0" smtClean="0"/>
              <a:t> we can have valid 20</a:t>
            </a:r>
            <a:r>
              <a:rPr lang="en-US" baseline="30000" dirty="0" smtClean="0"/>
              <a:t>th</a:t>
            </a:r>
            <a:r>
              <a:rPr lang="en-US" dirty="0" smtClean="0"/>
              <a:t> harmonic(1.2Khz)</a:t>
            </a:r>
          </a:p>
          <a:p>
            <a:r>
              <a:rPr lang="en-US" dirty="0" smtClean="0"/>
              <a:t>5 seconds of interesting current data</a:t>
            </a:r>
          </a:p>
          <a:p>
            <a:r>
              <a:rPr lang="en-US" dirty="0" smtClean="0"/>
              <a:t>Every 5 seconds wattage data are reported</a:t>
            </a:r>
          </a:p>
          <a:p>
            <a:r>
              <a:rPr lang="en-US" dirty="0" smtClean="0"/>
              <a:t>Voltage will be reported every second if it is interesting</a:t>
            </a:r>
          </a:p>
          <a:p>
            <a:r>
              <a:rPr lang="en-US" dirty="0" smtClean="0"/>
              <a:t>MSP430 with 16KByte of RAM</a:t>
            </a:r>
          </a:p>
          <a:p>
            <a:r>
              <a:rPr lang="en-US" dirty="0" smtClean="0"/>
              <a:t>Accuracy of wattage reporting before calibration 4%</a:t>
            </a:r>
          </a:p>
          <a:p>
            <a:endParaRPr lang="en-US" dirty="0" smtClean="0"/>
          </a:p>
          <a:p>
            <a:endParaRPr lang="en-US" dirty="0" smtClean="0"/>
          </a:p>
          <a:p>
            <a:endParaRPr lang="en-US" dirty="0"/>
          </a:p>
        </p:txBody>
      </p:sp>
      <p:pic>
        <p:nvPicPr>
          <p:cNvPr id="4" name="Picture 3" descr="seadplug.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48325" y="1959516"/>
            <a:ext cx="1838475" cy="1838475"/>
          </a:xfrm>
          <a:prstGeom prst="rect">
            <a:avLst/>
          </a:prstGeom>
        </p:spPr>
      </p:pic>
      <p:pic>
        <p:nvPicPr>
          <p:cNvPr id="5" name="Picture 4"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spTree>
    <p:extLst>
      <p:ext uri="{BB962C8B-B14F-4D97-AF65-F5344CB8AC3E}">
        <p14:creationId xmlns:p14="http://schemas.microsoft.com/office/powerpoint/2010/main" val="10697362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Load signature is defined as the electrical behavior of an individual appliance when it is in operation.</a:t>
            </a:r>
          </a:p>
          <a:p>
            <a:r>
              <a:rPr lang="en-US" dirty="0" smtClean="0"/>
              <a:t>Direct signatures are normally </a:t>
            </a:r>
          </a:p>
          <a:p>
            <a:pPr lvl="1"/>
            <a:r>
              <a:rPr lang="en-US" dirty="0"/>
              <a:t>V</a:t>
            </a:r>
            <a:r>
              <a:rPr lang="en-US" dirty="0" smtClean="0"/>
              <a:t>oltage</a:t>
            </a:r>
          </a:p>
          <a:p>
            <a:pPr lvl="1"/>
            <a:r>
              <a:rPr lang="en-US" dirty="0" smtClean="0"/>
              <a:t>Current</a:t>
            </a:r>
          </a:p>
          <a:p>
            <a:pPr lvl="1"/>
            <a:r>
              <a:rPr lang="en-US" dirty="0" smtClean="0"/>
              <a:t>Power</a:t>
            </a:r>
          </a:p>
          <a:p>
            <a:pPr lvl="1"/>
            <a:r>
              <a:rPr lang="en-US" dirty="0" smtClean="0"/>
              <a:t>Sound(Equipment with motors )</a:t>
            </a:r>
          </a:p>
          <a:p>
            <a:pPr lvl="1"/>
            <a:r>
              <a:rPr lang="en-US" dirty="0" smtClean="0"/>
              <a:t>EMI(TV)</a:t>
            </a:r>
          </a:p>
          <a:p>
            <a:r>
              <a:rPr lang="en-US" dirty="0" smtClean="0"/>
              <a:t>Combinational</a:t>
            </a:r>
          </a:p>
          <a:p>
            <a:pPr lvl="1"/>
            <a:r>
              <a:rPr lang="en-US" dirty="0" smtClean="0"/>
              <a:t>Current/Voltage etc. power spectrum density(Spectrogram)) </a:t>
            </a:r>
            <a:endParaRPr lang="en-US" dirty="0"/>
          </a:p>
          <a:p>
            <a:pPr lvl="1"/>
            <a:endParaRPr lang="en-US" dirty="0"/>
          </a:p>
        </p:txBody>
      </p:sp>
    </p:spTree>
    <p:extLst>
      <p:ext uri="{BB962C8B-B14F-4D97-AF65-F5344CB8AC3E}">
        <p14:creationId xmlns:p14="http://schemas.microsoft.com/office/powerpoint/2010/main" val="97913184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200"/>
          </a:xfrm>
        </p:spPr>
        <p:txBody>
          <a:bodyPr>
            <a:normAutofit fontScale="90000"/>
          </a:bodyPr>
          <a:lstStyle/>
          <a:p>
            <a:r>
              <a:rPr lang="en-US" dirty="0"/>
              <a:t>Computer + Microwave Current </a:t>
            </a:r>
            <a:r>
              <a:rPr lang="en-US" dirty="0" smtClean="0"/>
              <a:t>Harmonics</a:t>
            </a:r>
            <a:br>
              <a:rPr lang="en-US" dirty="0" smtClean="0"/>
            </a:br>
            <a:r>
              <a:rPr lang="en-US" dirty="0" smtClean="0"/>
              <a:t>Via SEAD Plug</a:t>
            </a:r>
            <a:endParaRPr lang="en-US" dirty="0"/>
          </a:p>
        </p:txBody>
      </p:sp>
      <p:pic>
        <p:nvPicPr>
          <p:cNvPr id="4" name="Picture 3" descr="computer_microwave_Amperage_psd.png"/>
          <p:cNvPicPr>
            <a:picLocks/>
          </p:cNvPicPr>
          <p:nvPr/>
        </p:nvPicPr>
        <p:blipFill>
          <a:blip r:embed="rId3" cstate="email">
            <a:extLst>
              <a:ext uri="{28A0092B-C50C-407E-A947-70E740481C1C}">
                <a14:useLocalDpi xmlns:a14="http://schemas.microsoft.com/office/drawing/2010/main"/>
              </a:ext>
            </a:extLst>
          </a:blip>
          <a:stretch>
            <a:fillRect/>
          </a:stretch>
        </p:blipFill>
        <p:spPr>
          <a:xfrm>
            <a:off x="6040882" y="1600200"/>
            <a:ext cx="2944368" cy="5257800"/>
          </a:xfrm>
          <a:prstGeom prst="rect">
            <a:avLst/>
          </a:prstGeom>
        </p:spPr>
      </p:pic>
      <p:pic>
        <p:nvPicPr>
          <p:cNvPr id="5" name="Picture 4" descr="Macbook_Amperage_psd.png"/>
          <p:cNvPicPr>
            <a:picLocks/>
          </p:cNvPicPr>
          <p:nvPr/>
        </p:nvPicPr>
        <p:blipFill>
          <a:blip r:embed="rId4" cstate="email">
            <a:extLst>
              <a:ext uri="{28A0092B-C50C-407E-A947-70E740481C1C}">
                <a14:useLocalDpi xmlns:a14="http://schemas.microsoft.com/office/drawing/2010/main"/>
              </a:ext>
            </a:extLst>
          </a:blip>
          <a:stretch>
            <a:fillRect/>
          </a:stretch>
        </p:blipFill>
        <p:spPr>
          <a:xfrm>
            <a:off x="87758" y="1600201"/>
            <a:ext cx="2944368" cy="5257799"/>
          </a:xfrm>
          <a:prstGeom prst="rect">
            <a:avLst/>
          </a:prstGeom>
        </p:spPr>
      </p:pic>
      <p:pic>
        <p:nvPicPr>
          <p:cNvPr id="6" name="Picture 5" descr="microwave_new_Amperage_ps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095626" y="1600202"/>
            <a:ext cx="2936874" cy="5257798"/>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9750" y="1600199"/>
            <a:ext cx="1793875" cy="381016"/>
          </a:xfrm>
          <a:prstGeom prst="rect">
            <a:avLst/>
          </a:prstGeom>
        </p:spPr>
      </p:pic>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835231" y="1600199"/>
            <a:ext cx="1713940" cy="381017"/>
          </a:xfrm>
          <a:prstGeom prst="rect">
            <a:avLst/>
          </a:prstGeom>
        </p:spPr>
      </p:pic>
      <p:sp>
        <p:nvSpPr>
          <p:cNvPr id="9" name="Plus 8"/>
          <p:cNvSpPr/>
          <p:nvPr/>
        </p:nvSpPr>
        <p:spPr>
          <a:xfrm>
            <a:off x="2803526" y="1524016"/>
            <a:ext cx="457200" cy="457200"/>
          </a:xfrm>
          <a:prstGeom prst="mathPlus">
            <a:avLst/>
          </a:prstGeom>
          <a:solidFill>
            <a:srgbClr val="8FD9F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Bent-Up Arrow 9"/>
          <p:cNvSpPr/>
          <p:nvPr/>
        </p:nvSpPr>
        <p:spPr>
          <a:xfrm flipV="1">
            <a:off x="5810251" y="1730377"/>
            <a:ext cx="1825624" cy="250837"/>
          </a:xfrm>
          <a:prstGeom prst="bentUpArrow">
            <a:avLst/>
          </a:prstGeom>
          <a:solidFill>
            <a:srgbClr val="8FD9FB"/>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095625" y="512073"/>
            <a:ext cx="739605" cy="631127"/>
          </a:xfrm>
          <a:prstGeom prst="rect">
            <a:avLst/>
          </a:prstGeom>
        </p:spPr>
      </p:pic>
    </p:spTree>
    <p:extLst>
      <p:ext uri="{BB962C8B-B14F-4D97-AF65-F5344CB8AC3E}">
        <p14:creationId xmlns:p14="http://schemas.microsoft.com/office/powerpoint/2010/main" val="4900856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107"/>
          <p:cNvSpPr/>
          <p:nvPr/>
        </p:nvSpPr>
        <p:spPr>
          <a:xfrm>
            <a:off x="2016125" y="2219180"/>
            <a:ext cx="4889500" cy="422607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Microgrid</a:t>
            </a:r>
            <a:endParaRPr lang="en-US" dirty="0"/>
          </a:p>
        </p:txBody>
      </p:sp>
      <p:pic>
        <p:nvPicPr>
          <p:cNvPr id="3" name="Picture 2" descr="Screen Shot 2014-09-21 at 12.27.16 AM.png"/>
          <p:cNvPicPr>
            <a:picLocks/>
          </p:cNvPicPr>
          <p:nvPr/>
        </p:nvPicPr>
        <p:blipFill rotWithShape="1">
          <a:blip r:embed="rId3" cstate="email">
            <a:extLst>
              <a:ext uri="{28A0092B-C50C-407E-A947-70E740481C1C}">
                <a14:useLocalDpi xmlns:a14="http://schemas.microsoft.com/office/drawing/2010/main"/>
              </a:ext>
            </a:extLst>
          </a:blip>
          <a:srcRect/>
          <a:stretch/>
        </p:blipFill>
        <p:spPr>
          <a:xfrm>
            <a:off x="324456" y="4453841"/>
            <a:ext cx="1371600" cy="914400"/>
          </a:xfrm>
          <a:prstGeom prst="rect">
            <a:avLst/>
          </a:prstGeom>
          <a:ln>
            <a:solidFill>
              <a:schemeClr val="bg1"/>
            </a:solidFill>
          </a:ln>
        </p:spPr>
      </p:pic>
      <p:pic>
        <p:nvPicPr>
          <p:cNvPr id="5" name="Picture 4" descr="Screen Shot 2014-09-21 at 12.29.13 AM.png"/>
          <p:cNvPicPr>
            <a:picLocks/>
          </p:cNvPicPr>
          <p:nvPr/>
        </p:nvPicPr>
        <p:blipFill>
          <a:blip r:embed="rId4">
            <a:extLst>
              <a:ext uri="{28A0092B-C50C-407E-A947-70E740481C1C}">
                <a14:useLocalDpi xmlns:a14="http://schemas.microsoft.com/office/drawing/2010/main"/>
              </a:ext>
            </a:extLst>
          </a:blip>
          <a:stretch>
            <a:fillRect/>
          </a:stretch>
        </p:blipFill>
        <p:spPr>
          <a:xfrm>
            <a:off x="324456" y="3471203"/>
            <a:ext cx="1371600" cy="914400"/>
          </a:xfrm>
          <a:prstGeom prst="rect">
            <a:avLst/>
          </a:prstGeom>
        </p:spPr>
      </p:pic>
      <p:pic>
        <p:nvPicPr>
          <p:cNvPr id="6" name="Picture 5" descr="Screen Shot 2014-09-21 at 12.30.13 AM.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51344" y="6296895"/>
            <a:ext cx="712385" cy="561104"/>
          </a:xfrm>
          <a:prstGeom prst="rect">
            <a:avLst/>
          </a:prstGeom>
        </p:spPr>
      </p:pic>
      <p:pic>
        <p:nvPicPr>
          <p:cNvPr id="7" name="Picture 6" descr="Screen Shot 2014-09-21 at 12.31.43 AM.png"/>
          <p:cNvPicPr>
            <a:picLocks/>
          </p:cNvPicPr>
          <p:nvPr/>
        </p:nvPicPr>
        <p:blipFill>
          <a:blip r:embed="rId6" cstate="email">
            <a:extLst>
              <a:ext uri="{28A0092B-C50C-407E-A947-70E740481C1C}">
                <a14:useLocalDpi xmlns:a14="http://schemas.microsoft.com/office/drawing/2010/main"/>
              </a:ext>
            </a:extLst>
          </a:blip>
          <a:stretch>
            <a:fillRect/>
          </a:stretch>
        </p:blipFill>
        <p:spPr>
          <a:xfrm>
            <a:off x="324456" y="2463800"/>
            <a:ext cx="1371600" cy="914400"/>
          </a:xfrm>
          <a:prstGeom prst="rect">
            <a:avLst/>
          </a:prstGeom>
        </p:spPr>
      </p:pic>
      <p:pic>
        <p:nvPicPr>
          <p:cNvPr id="8" name="Picture 7" descr="Screen Shot 2014-09-21 at 12.32.27 AM.png"/>
          <p:cNvPicPr>
            <a:picLocks/>
          </p:cNvPicPr>
          <p:nvPr/>
        </p:nvPicPr>
        <p:blipFill>
          <a:blip r:embed="rId7" cstate="email">
            <a:extLst>
              <a:ext uri="{28A0092B-C50C-407E-A947-70E740481C1C}">
                <a14:useLocalDpi xmlns:a14="http://schemas.microsoft.com/office/drawing/2010/main"/>
              </a:ext>
            </a:extLst>
          </a:blip>
          <a:stretch>
            <a:fillRect/>
          </a:stretch>
        </p:blipFill>
        <p:spPr>
          <a:xfrm>
            <a:off x="7394448" y="3270367"/>
            <a:ext cx="1371600" cy="914400"/>
          </a:xfrm>
          <a:prstGeom prst="rect">
            <a:avLst/>
          </a:prstGeom>
        </p:spPr>
      </p:pic>
      <p:pic>
        <p:nvPicPr>
          <p:cNvPr id="9" name="Picture 8" descr="Screen Shot 2014-09-21 at 12.33.54 AM.png"/>
          <p:cNvPicPr>
            <a:picLocks/>
          </p:cNvPicPr>
          <p:nvPr/>
        </p:nvPicPr>
        <p:blipFill>
          <a:blip r:embed="rId8" cstate="email">
            <a:extLst>
              <a:ext uri="{28A0092B-C50C-407E-A947-70E740481C1C}">
                <a14:useLocalDpi xmlns:a14="http://schemas.microsoft.com/office/drawing/2010/main"/>
              </a:ext>
            </a:extLst>
          </a:blip>
          <a:stretch>
            <a:fillRect/>
          </a:stretch>
        </p:blipFill>
        <p:spPr>
          <a:xfrm>
            <a:off x="7336046" y="2685677"/>
            <a:ext cx="1371600" cy="577946"/>
          </a:xfrm>
          <a:prstGeom prst="rect">
            <a:avLst/>
          </a:prstGeom>
        </p:spPr>
      </p:pic>
      <p:pic>
        <p:nvPicPr>
          <p:cNvPr id="10" name="Picture 9" descr="Screen Shot 2014-09-21 at 12.34.49 AM.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72125" y="6296894"/>
            <a:ext cx="658943" cy="561105"/>
          </a:xfrm>
          <a:prstGeom prst="rect">
            <a:avLst/>
          </a:prstGeom>
        </p:spPr>
      </p:pic>
      <p:pic>
        <p:nvPicPr>
          <p:cNvPr id="11" name="Picture 10" descr="Screen Shot 2014-09-21 at 12.37.50 AM.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788538" y="1510011"/>
            <a:ext cx="1044258" cy="709169"/>
          </a:xfrm>
          <a:prstGeom prst="rect">
            <a:avLst/>
          </a:prstGeom>
        </p:spPr>
      </p:pic>
      <p:cxnSp>
        <p:nvCxnSpPr>
          <p:cNvPr id="13" name="Straight Connector 12"/>
          <p:cNvCxnSpPr>
            <a:stCxn id="7" idx="3"/>
            <a:endCxn id="29" idx="1"/>
          </p:cNvCxnSpPr>
          <p:nvPr/>
        </p:nvCxnSpPr>
        <p:spPr>
          <a:xfrm>
            <a:off x="1696056" y="2921000"/>
            <a:ext cx="61461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38" idx="1"/>
            <a:endCxn id="5" idx="3"/>
          </p:cNvCxnSpPr>
          <p:nvPr/>
        </p:nvCxnSpPr>
        <p:spPr>
          <a:xfrm flipH="1">
            <a:off x="1696056" y="3928403"/>
            <a:ext cx="61461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a:endCxn id="9" idx="1"/>
          </p:cNvCxnSpPr>
          <p:nvPr/>
        </p:nvCxnSpPr>
        <p:spPr>
          <a:xfrm flipV="1">
            <a:off x="6557654" y="2974650"/>
            <a:ext cx="778392" cy="41284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6557654" y="3711485"/>
            <a:ext cx="7783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11" idx="3"/>
            <a:endCxn id="21" idx="1"/>
          </p:cNvCxnSpPr>
          <p:nvPr/>
        </p:nvCxnSpPr>
        <p:spPr>
          <a:xfrm>
            <a:off x="2832796" y="1864596"/>
            <a:ext cx="871610"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Content Placeholder 19"/>
          <p:cNvSpPr>
            <a:spLocks noGrp="1"/>
          </p:cNvSpPr>
          <p:nvPr>
            <p:ph sz="quarter" idx="1"/>
          </p:nvPr>
        </p:nvSpPr>
        <p:spPr>
          <a:prstGeom prst="rect">
            <a:avLst/>
          </a:prstGeom>
        </p:spPr>
        <p:txBody>
          <a:bodyPr/>
          <a:lstStyle/>
          <a:p>
            <a:pPr marL="0" indent="0">
              <a:buNone/>
            </a:pPr>
            <a:r>
              <a:rPr lang="en-US" dirty="0" smtClean="0"/>
              <a:t> </a:t>
            </a:r>
            <a:endParaRPr lang="en-US" dirty="0"/>
          </a:p>
        </p:txBody>
      </p:sp>
      <p:sp>
        <p:nvSpPr>
          <p:cNvPr id="21" name="Rectangle 20"/>
          <p:cNvSpPr/>
          <p:nvPr/>
        </p:nvSpPr>
        <p:spPr>
          <a:xfrm>
            <a:off x="3704406" y="1600200"/>
            <a:ext cx="1393739" cy="528791"/>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Grid</a:t>
            </a:r>
            <a:endParaRPr lang="en-US" dirty="0"/>
          </a:p>
        </p:txBody>
      </p:sp>
      <p:sp>
        <p:nvSpPr>
          <p:cNvPr id="29" name="Rectangle 28"/>
          <p:cNvSpPr/>
          <p:nvPr/>
        </p:nvSpPr>
        <p:spPr>
          <a:xfrm>
            <a:off x="2310667" y="2571632"/>
            <a:ext cx="1393739" cy="6987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Fossil</a:t>
            </a:r>
          </a:p>
          <a:p>
            <a:pPr algn="ctr"/>
            <a:r>
              <a:rPr lang="en-US" dirty="0" smtClean="0"/>
              <a:t>Generation</a:t>
            </a:r>
            <a:endParaRPr lang="en-US" dirty="0"/>
          </a:p>
        </p:txBody>
      </p:sp>
      <p:sp>
        <p:nvSpPr>
          <p:cNvPr id="38" name="Rectangle 37"/>
          <p:cNvSpPr/>
          <p:nvPr/>
        </p:nvSpPr>
        <p:spPr>
          <a:xfrm>
            <a:off x="2310667" y="3579035"/>
            <a:ext cx="1393739" cy="6987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Wind Turbine</a:t>
            </a:r>
          </a:p>
        </p:txBody>
      </p:sp>
      <p:sp>
        <p:nvSpPr>
          <p:cNvPr id="48" name="Rectangle 47"/>
          <p:cNvSpPr/>
          <p:nvPr/>
        </p:nvSpPr>
        <p:spPr>
          <a:xfrm>
            <a:off x="2321363" y="4669506"/>
            <a:ext cx="1393739" cy="698735"/>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Solar</a:t>
            </a:r>
          </a:p>
          <a:p>
            <a:pPr algn="ctr"/>
            <a:r>
              <a:rPr lang="en-US" dirty="0" smtClean="0"/>
              <a:t>Generation</a:t>
            </a:r>
          </a:p>
        </p:txBody>
      </p:sp>
      <p:cxnSp>
        <p:nvCxnSpPr>
          <p:cNvPr id="55" name="Straight Connector 54"/>
          <p:cNvCxnSpPr/>
          <p:nvPr/>
        </p:nvCxnSpPr>
        <p:spPr>
          <a:xfrm flipH="1">
            <a:off x="1706752" y="4969803"/>
            <a:ext cx="61461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5163915" y="2571633"/>
            <a:ext cx="1393739" cy="2796608"/>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Load</a:t>
            </a:r>
          </a:p>
        </p:txBody>
      </p:sp>
      <p:cxnSp>
        <p:nvCxnSpPr>
          <p:cNvPr id="58" name="Straight Connector 57"/>
          <p:cNvCxnSpPr/>
          <p:nvPr/>
        </p:nvCxnSpPr>
        <p:spPr>
          <a:xfrm>
            <a:off x="3715102" y="2974650"/>
            <a:ext cx="68227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3715102" y="3927150"/>
            <a:ext cx="682273" cy="12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704406" y="4969803"/>
            <a:ext cx="69296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4397375" y="2974650"/>
            <a:ext cx="0" cy="279345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4397375" y="3928403"/>
            <a:ext cx="682273" cy="12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3770176" y="5768104"/>
            <a:ext cx="1393739" cy="528791"/>
          </a:xfrm>
          <a:prstGeom prst="rect">
            <a:avLst/>
          </a:prstGeom>
          <a:effectLst>
            <a:outerShdw blurRad="50800" dist="38100" dir="2700000" algn="tl" rotWithShape="0">
              <a:prstClr val="black">
                <a:alpha val="40000"/>
              </a:prstClr>
            </a:outerShdw>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Storage</a:t>
            </a:r>
            <a:endParaRPr lang="en-US" dirty="0"/>
          </a:p>
        </p:txBody>
      </p:sp>
      <p:cxnSp>
        <p:nvCxnSpPr>
          <p:cNvPr id="85" name="Straight Connector 84"/>
          <p:cNvCxnSpPr/>
          <p:nvPr/>
        </p:nvCxnSpPr>
        <p:spPr>
          <a:xfrm flipV="1">
            <a:off x="3305893" y="6296894"/>
            <a:ext cx="464283" cy="2803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flipV="1">
            <a:off x="5169446" y="6309101"/>
            <a:ext cx="402679" cy="2681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4397375" y="2128991"/>
            <a:ext cx="0" cy="44264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93" name="Picture 92" descr="Screen Shot 2014-09-22 at 8.26.01 PM.png"/>
          <p:cNvPicPr>
            <a:picLocks/>
          </p:cNvPicPr>
          <p:nvPr/>
        </p:nvPicPr>
        <p:blipFill>
          <a:blip r:embed="rId11" cstate="email">
            <a:extLst>
              <a:ext uri="{28A0092B-C50C-407E-A947-70E740481C1C}">
                <a14:useLocalDpi xmlns:a14="http://schemas.microsoft.com/office/drawing/2010/main"/>
              </a:ext>
            </a:extLst>
          </a:blip>
          <a:stretch>
            <a:fillRect/>
          </a:stretch>
        </p:blipFill>
        <p:spPr>
          <a:xfrm>
            <a:off x="7336046" y="4273667"/>
            <a:ext cx="458579" cy="672865"/>
          </a:xfrm>
          <a:prstGeom prst="rect">
            <a:avLst/>
          </a:prstGeom>
        </p:spPr>
      </p:pic>
      <p:pic>
        <p:nvPicPr>
          <p:cNvPr id="95" name="Picture 94" descr="Screen Shot 2014-09-22 at 8.28.35 PM.png"/>
          <p:cNvPicPr>
            <a:picLocks/>
          </p:cNvPicPr>
          <p:nvPr/>
        </p:nvPicPr>
        <p:blipFill>
          <a:blip r:embed="rId12" cstate="email">
            <a:extLst>
              <a:ext uri="{28A0092B-C50C-407E-A947-70E740481C1C}">
                <a14:useLocalDpi xmlns:a14="http://schemas.microsoft.com/office/drawing/2010/main"/>
              </a:ext>
            </a:extLst>
          </a:blip>
          <a:stretch>
            <a:fillRect/>
          </a:stretch>
        </p:blipFill>
        <p:spPr>
          <a:xfrm>
            <a:off x="7794625" y="4277770"/>
            <a:ext cx="603250" cy="630205"/>
          </a:xfrm>
          <a:prstGeom prst="rect">
            <a:avLst/>
          </a:prstGeom>
        </p:spPr>
      </p:pic>
      <p:pic>
        <p:nvPicPr>
          <p:cNvPr id="96" name="Picture 95" descr="Screen Shot 2014-09-22 at 8.32.31 PM.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7282101" y="4904345"/>
            <a:ext cx="876300" cy="1672936"/>
          </a:xfrm>
          <a:prstGeom prst="rect">
            <a:avLst/>
          </a:prstGeom>
        </p:spPr>
      </p:pic>
      <p:cxnSp>
        <p:nvCxnSpPr>
          <p:cNvPr id="97" name="Straight Connector 96"/>
          <p:cNvCxnSpPr>
            <a:stCxn id="96" idx="1"/>
          </p:cNvCxnSpPr>
          <p:nvPr/>
        </p:nvCxnSpPr>
        <p:spPr>
          <a:xfrm flipH="1" flipV="1">
            <a:off x="6557650" y="5358626"/>
            <a:ext cx="724451" cy="3821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99" name="Picture 98" descr="Screen Shot 2014-09-22 at 8.34.34 PM.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158401" y="4904344"/>
            <a:ext cx="879200" cy="863759"/>
          </a:xfrm>
          <a:prstGeom prst="rect">
            <a:avLst/>
          </a:prstGeom>
        </p:spPr>
      </p:pic>
      <p:pic>
        <p:nvPicPr>
          <p:cNvPr id="100" name="Picture 99" descr="Screen Shot 2014-09-22 at 8.36.11 PM.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158401" y="5674832"/>
            <a:ext cx="806449" cy="1110519"/>
          </a:xfrm>
          <a:prstGeom prst="rect">
            <a:avLst/>
          </a:prstGeom>
        </p:spPr>
      </p:pic>
      <p:pic>
        <p:nvPicPr>
          <p:cNvPr id="101" name="Picture 100" descr="Screen Shot 2014-09-22 at 8.37.02 PM.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8392986" y="4216526"/>
            <a:ext cx="476483" cy="691449"/>
          </a:xfrm>
          <a:prstGeom prst="rect">
            <a:avLst/>
          </a:prstGeom>
        </p:spPr>
      </p:pic>
      <p:sp>
        <p:nvSpPr>
          <p:cNvPr id="113" name="TextBox 112"/>
          <p:cNvSpPr txBox="1"/>
          <p:nvPr/>
        </p:nvSpPr>
        <p:spPr>
          <a:xfrm>
            <a:off x="3854386" y="2501011"/>
            <a:ext cx="1085978" cy="369332"/>
          </a:xfrm>
          <a:prstGeom prst="rect">
            <a:avLst/>
          </a:prstGeom>
          <a:noFill/>
        </p:spPr>
        <p:txBody>
          <a:bodyPr wrap="square" rtlCol="0">
            <a:spAutoFit/>
          </a:bodyPr>
          <a:lstStyle/>
          <a:p>
            <a:r>
              <a:rPr lang="en-US" dirty="0" smtClean="0"/>
              <a:t>Microgrid</a:t>
            </a:r>
            <a:endParaRPr lang="en-US" dirty="0"/>
          </a:p>
        </p:txBody>
      </p:sp>
    </p:spTree>
    <p:extLst>
      <p:ext uri="{BB962C8B-B14F-4D97-AF65-F5344CB8AC3E}">
        <p14:creationId xmlns:p14="http://schemas.microsoft.com/office/powerpoint/2010/main" val="401777279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72339" cy="1143200"/>
          </a:xfrm>
        </p:spPr>
        <p:txBody>
          <a:bodyPr>
            <a:normAutofit fontScale="90000"/>
          </a:bodyPr>
          <a:lstStyle/>
          <a:p>
            <a:r>
              <a:rPr lang="en-US" dirty="0" smtClean="0"/>
              <a:t>Computer + Microwave Current Harmonics</a:t>
            </a:r>
            <a:br>
              <a:rPr lang="en-US" dirty="0" smtClean="0"/>
            </a:br>
            <a:r>
              <a:rPr lang="en-US" dirty="0" smtClean="0"/>
              <a:t>Via Power Analyzer</a:t>
            </a:r>
            <a:endParaRPr lang="en-US" dirty="0"/>
          </a:p>
        </p:txBody>
      </p:sp>
      <p:pic>
        <p:nvPicPr>
          <p:cNvPr id="10" name="Picture 9" descr="computer_on_microwave_on.xlsx_harmonics.png"/>
          <p:cNvPicPr>
            <a:picLocks/>
          </p:cNvPicPr>
          <p:nvPr/>
        </p:nvPicPr>
        <p:blipFill rotWithShape="1">
          <a:blip r:embed="rId2" cstate="email">
            <a:extLst>
              <a:ext uri="{28A0092B-C50C-407E-A947-70E740481C1C}">
                <a14:useLocalDpi xmlns:a14="http://schemas.microsoft.com/office/drawing/2010/main"/>
              </a:ext>
            </a:extLst>
          </a:blip>
          <a:srcRect/>
          <a:stretch/>
        </p:blipFill>
        <p:spPr>
          <a:xfrm>
            <a:off x="6401139" y="1966905"/>
            <a:ext cx="2742861" cy="2740771"/>
          </a:xfrm>
          <a:prstGeom prst="rect">
            <a:avLst/>
          </a:prstGeom>
        </p:spPr>
      </p:pic>
      <p:pic>
        <p:nvPicPr>
          <p:cNvPr id="11" name="Picture 10" descr="MacbookPro.xlsx_harmonics.png"/>
          <p:cNvPicPr>
            <a:picLocks/>
          </p:cNvPicPr>
          <p:nvPr/>
        </p:nvPicPr>
        <p:blipFill rotWithShape="1">
          <a:blip r:embed="rId3" cstate="email">
            <a:extLst>
              <a:ext uri="{28A0092B-C50C-407E-A947-70E740481C1C}">
                <a14:useLocalDpi xmlns:a14="http://schemas.microsoft.com/office/drawing/2010/main"/>
              </a:ext>
            </a:extLst>
          </a:blip>
          <a:srcRect/>
          <a:stretch/>
        </p:blipFill>
        <p:spPr>
          <a:xfrm>
            <a:off x="0" y="1966905"/>
            <a:ext cx="2737695" cy="2735252"/>
          </a:xfrm>
          <a:prstGeom prst="rect">
            <a:avLst/>
          </a:prstGeom>
        </p:spPr>
      </p:pic>
      <p:pic>
        <p:nvPicPr>
          <p:cNvPr id="12" name="Picture 11" descr="Microwave_num2.xlsx_harmonics.png"/>
          <p:cNvPicPr>
            <a:picLocks/>
          </p:cNvPicPr>
          <p:nvPr/>
        </p:nvPicPr>
        <p:blipFill rotWithShape="1">
          <a:blip r:embed="rId4" cstate="email">
            <a:extLst>
              <a:ext uri="{28A0092B-C50C-407E-A947-70E740481C1C}">
                <a14:useLocalDpi xmlns:a14="http://schemas.microsoft.com/office/drawing/2010/main"/>
              </a:ext>
            </a:extLst>
          </a:blip>
          <a:srcRect/>
          <a:stretch/>
        </p:blipFill>
        <p:spPr>
          <a:xfrm>
            <a:off x="3279607" y="1847494"/>
            <a:ext cx="2740094" cy="2739492"/>
          </a:xfrm>
          <a:prstGeom prst="rect">
            <a:avLst/>
          </a:prstGeom>
        </p:spPr>
      </p:pic>
      <p:pic>
        <p:nvPicPr>
          <p:cNvPr id="13" name="Picture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5130098"/>
            <a:ext cx="2573103" cy="1561868"/>
          </a:xfrm>
          <a:prstGeom prst="rect">
            <a:avLst/>
          </a:prstGeom>
        </p:spPr>
      </p:pic>
      <p:pic>
        <p:nvPicPr>
          <p:cNvPr id="14" name="Picture 1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279606" y="5023957"/>
            <a:ext cx="1713940" cy="1713940"/>
          </a:xfrm>
          <a:prstGeom prst="rect">
            <a:avLst/>
          </a:prstGeom>
        </p:spPr>
      </p:pic>
      <p:sp>
        <p:nvSpPr>
          <p:cNvPr id="15" name="Plus 14"/>
          <p:cNvSpPr/>
          <p:nvPr/>
        </p:nvSpPr>
        <p:spPr>
          <a:xfrm>
            <a:off x="2518120" y="5476504"/>
            <a:ext cx="560805" cy="560846"/>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Plus 15"/>
          <p:cNvSpPr/>
          <p:nvPr/>
        </p:nvSpPr>
        <p:spPr>
          <a:xfrm>
            <a:off x="2518120" y="3336031"/>
            <a:ext cx="560805" cy="560846"/>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Equal 16"/>
          <p:cNvSpPr/>
          <p:nvPr/>
        </p:nvSpPr>
        <p:spPr>
          <a:xfrm>
            <a:off x="6019701" y="3167134"/>
            <a:ext cx="566928" cy="56692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Bent-Up Arrow 17"/>
          <p:cNvSpPr/>
          <p:nvPr/>
        </p:nvSpPr>
        <p:spPr>
          <a:xfrm>
            <a:off x="6019701" y="4957976"/>
            <a:ext cx="1595888" cy="1005283"/>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Equal 19"/>
          <p:cNvSpPr/>
          <p:nvPr/>
        </p:nvSpPr>
        <p:spPr>
          <a:xfrm>
            <a:off x="5264918" y="5482585"/>
            <a:ext cx="566928" cy="566928"/>
          </a:xfrm>
          <a:prstGeom prst="mathEqua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3" name="Picture 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78709" y="449711"/>
            <a:ext cx="1772417" cy="635983"/>
          </a:xfrm>
          <a:prstGeom prst="rect">
            <a:avLst/>
          </a:prstGeom>
        </p:spPr>
      </p:pic>
    </p:spTree>
    <p:extLst>
      <p:ext uri="{BB962C8B-B14F-4D97-AF65-F5344CB8AC3E}">
        <p14:creationId xmlns:p14="http://schemas.microsoft.com/office/powerpoint/2010/main" val="412860288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SEAD Panel</a:t>
            </a:r>
            <a:endParaRPr lang="en-US" dirty="0"/>
          </a:p>
        </p:txBody>
      </p:sp>
      <p:sp>
        <p:nvSpPr>
          <p:cNvPr id="3" name="Text Placeholder 2"/>
          <p:cNvSpPr>
            <a:spLocks noGrp="1"/>
          </p:cNvSpPr>
          <p:nvPr>
            <p:ph type="body" idx="1"/>
          </p:nvPr>
        </p:nvSpPr>
        <p:spPr/>
        <p:txBody>
          <a:bodyPr/>
          <a:lstStyle/>
          <a:p>
            <a:pPr marL="0" indent="0">
              <a:buNone/>
            </a:pPr>
            <a:r>
              <a:rPr lang="en-US" dirty="0" smtClean="0"/>
              <a:t>1)Measures Current and Voltage</a:t>
            </a:r>
          </a:p>
          <a:p>
            <a:pPr marL="0" indent="0">
              <a:buNone/>
            </a:pPr>
            <a:r>
              <a:rPr lang="en-US" dirty="0" smtClean="0"/>
              <a:t>2)Power and FFT calculation</a:t>
            </a:r>
          </a:p>
          <a:p>
            <a:pPr marL="0" indent="0">
              <a:buNone/>
            </a:pPr>
            <a:r>
              <a:rPr lang="en-US" dirty="0" smtClean="0"/>
              <a:t>3)Extracts signatures and report them to the base</a:t>
            </a:r>
          </a:p>
          <a:p>
            <a:pPr marL="0" indent="0">
              <a:buNone/>
            </a:pPr>
            <a:r>
              <a:rPr lang="en-US" dirty="0" smtClean="0"/>
              <a:t>DAQ Prototype version 2.0:</a:t>
            </a:r>
            <a:endParaRPr lang="en-US" dirty="0"/>
          </a:p>
        </p:txBody>
      </p:sp>
      <p:pic>
        <p:nvPicPr>
          <p:cNvPr id="4" name="Picture 3"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3711485"/>
            <a:ext cx="9144000" cy="2681414"/>
          </a:xfrm>
          <a:prstGeom prst="rect">
            <a:avLst/>
          </a:prstGeom>
        </p:spPr>
      </p:pic>
    </p:spTree>
    <p:extLst>
      <p:ext uri="{BB962C8B-B14F-4D97-AF65-F5344CB8AC3E}">
        <p14:creationId xmlns:p14="http://schemas.microsoft.com/office/powerpoint/2010/main" val="6546524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SEAD Panel</a:t>
            </a:r>
            <a:endParaRPr lang="en-US" dirty="0"/>
          </a:p>
        </p:txBody>
      </p:sp>
      <p:sp>
        <p:nvSpPr>
          <p:cNvPr id="3" name="Text Placeholder 2"/>
          <p:cNvSpPr>
            <a:spLocks noGrp="1"/>
          </p:cNvSpPr>
          <p:nvPr>
            <p:ph type="body" idx="1"/>
          </p:nvPr>
        </p:nvSpPr>
        <p:spPr/>
        <p:txBody>
          <a:bodyPr/>
          <a:lstStyle/>
          <a:p>
            <a:r>
              <a:rPr lang="en-US" dirty="0" err="1" smtClean="0"/>
              <a:t>BeagleBoardBlack</a:t>
            </a:r>
            <a:endParaRPr lang="en-US" dirty="0"/>
          </a:p>
        </p:txBody>
      </p:sp>
      <p:pic>
        <p:nvPicPr>
          <p:cNvPr id="4" name="Picture 3" descr="seads_system_250logo.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pic>
        <p:nvPicPr>
          <p:cNvPr id="5" name="Picture 4"/>
          <p:cNvPicPr>
            <a:picLocks noChangeAspect="1"/>
          </p:cNvPicPr>
          <p:nvPr/>
        </p:nvPicPr>
        <p:blipFill>
          <a:blip r:embed="rId3"/>
          <a:stretch>
            <a:fillRect/>
          </a:stretch>
        </p:blipFill>
        <p:spPr>
          <a:xfrm>
            <a:off x="677333" y="2314222"/>
            <a:ext cx="7910285" cy="4066016"/>
          </a:xfrm>
          <a:prstGeom prst="rect">
            <a:avLst/>
          </a:prstGeom>
        </p:spPr>
      </p:pic>
    </p:spTree>
    <p:extLst>
      <p:ext uri="{BB962C8B-B14F-4D97-AF65-F5344CB8AC3E}">
        <p14:creationId xmlns:p14="http://schemas.microsoft.com/office/powerpoint/2010/main" val="21631603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SEAD Panel</a:t>
            </a:r>
            <a:endParaRPr lang="en-US" dirty="0"/>
          </a:p>
        </p:txBody>
      </p:sp>
      <p:sp>
        <p:nvSpPr>
          <p:cNvPr id="3" name="Text Placeholder 2"/>
          <p:cNvSpPr>
            <a:spLocks noGrp="1"/>
          </p:cNvSpPr>
          <p:nvPr>
            <p:ph type="body" idx="1"/>
          </p:nvPr>
        </p:nvSpPr>
        <p:spPr>
          <a:xfrm>
            <a:off x="457200" y="1600202"/>
            <a:ext cx="8229600" cy="4735688"/>
          </a:xfrm>
        </p:spPr>
        <p:txBody>
          <a:bodyPr>
            <a:normAutofit fontScale="62500" lnSpcReduction="20000"/>
          </a:bodyPr>
          <a:lstStyle/>
          <a:p>
            <a:r>
              <a:rPr lang="en-US" dirty="0" smtClean="0"/>
              <a:t>Current Prototype:</a:t>
            </a:r>
            <a:endParaRPr lang="en-US" dirty="0"/>
          </a:p>
          <a:p>
            <a:pPr lvl="1"/>
            <a:r>
              <a:rPr lang="en-US" dirty="0" smtClean="0"/>
              <a:t>SPI Connection</a:t>
            </a:r>
          </a:p>
          <a:p>
            <a:pPr lvl="1"/>
            <a:r>
              <a:rPr lang="en-US" dirty="0" smtClean="0"/>
              <a:t>Sampling at 3.0Khz</a:t>
            </a:r>
          </a:p>
          <a:p>
            <a:pPr lvl="1"/>
            <a:r>
              <a:rPr lang="en-US" dirty="0" smtClean="0"/>
              <a:t>Noisy </a:t>
            </a:r>
          </a:p>
          <a:p>
            <a:pPr lvl="1"/>
            <a:r>
              <a:rPr lang="en-US" dirty="0" smtClean="0"/>
              <a:t>3 input power supply</a:t>
            </a:r>
          </a:p>
          <a:p>
            <a:pPr lvl="1"/>
            <a:endParaRPr lang="en-US" dirty="0" smtClean="0"/>
          </a:p>
          <a:p>
            <a:pPr lvl="1"/>
            <a:endParaRPr lang="en-US" dirty="0" smtClean="0"/>
          </a:p>
          <a:p>
            <a:pPr lvl="1"/>
            <a:endParaRPr lang="en-US" dirty="0" smtClean="0"/>
          </a:p>
          <a:p>
            <a:pPr lvl="1"/>
            <a:endParaRPr lang="en-US" dirty="0" smtClean="0"/>
          </a:p>
          <a:p>
            <a:pPr lvl="1"/>
            <a:endParaRPr lang="en-US" dirty="0"/>
          </a:p>
          <a:p>
            <a:endParaRPr lang="en-US" dirty="0" smtClean="0"/>
          </a:p>
          <a:p>
            <a:endParaRPr lang="en-US" dirty="0"/>
          </a:p>
          <a:p>
            <a:endParaRPr lang="en-US" dirty="0" smtClean="0"/>
          </a:p>
          <a:p>
            <a:r>
              <a:rPr lang="en-US" dirty="0" smtClean="0"/>
              <a:t>Future prototype:</a:t>
            </a:r>
          </a:p>
          <a:p>
            <a:pPr lvl="1"/>
            <a:r>
              <a:rPr lang="en-US" dirty="0" smtClean="0"/>
              <a:t>UART</a:t>
            </a:r>
          </a:p>
          <a:p>
            <a:pPr lvl="1"/>
            <a:r>
              <a:rPr lang="en-US" dirty="0" smtClean="0"/>
              <a:t>Capacitance matching on the IO pins</a:t>
            </a:r>
          </a:p>
          <a:p>
            <a:pPr lvl="1"/>
            <a:r>
              <a:rPr lang="en-US" dirty="0" smtClean="0"/>
              <a:t>Integrating the transformers</a:t>
            </a:r>
          </a:p>
          <a:p>
            <a:pPr lvl="1"/>
            <a:r>
              <a:rPr lang="en-US" dirty="0" smtClean="0"/>
              <a:t>Signature Detection</a:t>
            </a:r>
          </a:p>
          <a:p>
            <a:pPr lvl="1"/>
            <a:r>
              <a:rPr lang="en-US" dirty="0" err="1" smtClean="0"/>
              <a:t>Wifi</a:t>
            </a:r>
            <a:r>
              <a:rPr lang="en-US" dirty="0" smtClean="0"/>
              <a:t> connectivity</a:t>
            </a:r>
          </a:p>
          <a:p>
            <a:pPr lvl="1"/>
            <a:r>
              <a:rPr lang="en-US" dirty="0" smtClean="0"/>
              <a:t>Sampling 30Khz</a:t>
            </a:r>
          </a:p>
          <a:p>
            <a:pPr lvl="1"/>
            <a:r>
              <a:rPr lang="en-US" dirty="0" smtClean="0"/>
              <a:t>Two input power supply</a:t>
            </a:r>
          </a:p>
          <a:p>
            <a:pPr lvl="1"/>
            <a:endParaRPr lang="en-US" dirty="0"/>
          </a:p>
        </p:txBody>
      </p:sp>
      <p:pic>
        <p:nvPicPr>
          <p:cNvPr id="4" name="Picture 3"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pic>
        <p:nvPicPr>
          <p:cNvPr id="5" name="Picture 4" descr="Screen Shot 2014-09-20 at 3.06.51 P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62023" y="1600201"/>
            <a:ext cx="4924777" cy="2774551"/>
          </a:xfrm>
          <a:prstGeom prst="rect">
            <a:avLst/>
          </a:prstGeom>
        </p:spPr>
      </p:pic>
    </p:spTree>
    <p:extLst>
      <p:ext uri="{BB962C8B-B14F-4D97-AF65-F5344CB8AC3E}">
        <p14:creationId xmlns:p14="http://schemas.microsoft.com/office/powerpoint/2010/main" val="346619236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Operation</a:t>
            </a:r>
            <a:endParaRPr lang="en-US" dirty="0"/>
          </a:p>
        </p:txBody>
      </p:sp>
      <p:sp>
        <p:nvSpPr>
          <p:cNvPr id="3" name="Content Placeholder 2"/>
          <p:cNvSpPr>
            <a:spLocks noGrp="1"/>
          </p:cNvSpPr>
          <p:nvPr>
            <p:ph sz="quarter" idx="1"/>
          </p:nvPr>
        </p:nvSpPr>
        <p:spPr/>
        <p:txBody>
          <a:bodyPr>
            <a:normAutofit/>
          </a:bodyPr>
          <a:lstStyle/>
          <a:p>
            <a:r>
              <a:rPr lang="en-US" dirty="0"/>
              <a:t>S</a:t>
            </a:r>
            <a:r>
              <a:rPr lang="en-US" dirty="0" smtClean="0"/>
              <a:t>witched electrical loads produce electrical noise in form of a transient or continuous noise. </a:t>
            </a:r>
          </a:p>
          <a:p>
            <a:r>
              <a:rPr lang="en-US" dirty="0" smtClean="0"/>
              <a:t>Noise characteristics</a:t>
            </a:r>
          </a:p>
          <a:p>
            <a:pPr lvl="1"/>
            <a:r>
              <a:rPr lang="en-US" dirty="0" smtClean="0"/>
              <a:t>Noise can be either due to the light switch itself</a:t>
            </a:r>
          </a:p>
          <a:p>
            <a:pPr lvl="1"/>
            <a:r>
              <a:rPr lang="en-US" dirty="0" smtClean="0"/>
              <a:t>SMPS(switching mode power supply)</a:t>
            </a:r>
          </a:p>
          <a:p>
            <a:r>
              <a:rPr lang="en-US" dirty="0" smtClean="0"/>
              <a:t>Signature </a:t>
            </a:r>
          </a:p>
          <a:p>
            <a:pPr lvl="1"/>
            <a:r>
              <a:rPr lang="en-US" dirty="0" smtClean="0"/>
              <a:t>A signature should be similar to DNA of a device and should entail all unique characteristics of a device</a:t>
            </a:r>
          </a:p>
          <a:p>
            <a:endParaRPr lang="en-US" dirty="0" smtClean="0"/>
          </a:p>
          <a:p>
            <a:endParaRPr lang="en-US" dirty="0"/>
          </a:p>
        </p:txBody>
      </p:sp>
      <p:pic>
        <p:nvPicPr>
          <p:cNvPr id="4" name="Picture 3"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spTree>
    <p:extLst>
      <p:ext uri="{BB962C8B-B14F-4D97-AF65-F5344CB8AC3E}">
        <p14:creationId xmlns:p14="http://schemas.microsoft.com/office/powerpoint/2010/main" val="247315703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Detection</a:t>
            </a:r>
            <a:endParaRPr lang="en-US" dirty="0"/>
          </a:p>
        </p:txBody>
      </p:sp>
      <p:pic>
        <p:nvPicPr>
          <p:cNvPr id="4" name="Shape 168"/>
          <p:cNvPicPr preferRelativeResize="0">
            <a:picLocks noGrp="1"/>
          </p:cNvPicPr>
          <p:nvPr>
            <p:ph sz="quarter" idx="1"/>
          </p:nvPr>
        </p:nvPicPr>
        <p:blipFill>
          <a:blip r:embed="rId2" cstate="email">
            <a:alphaModFix/>
            <a:extLst>
              <a:ext uri="{28A0092B-C50C-407E-A947-70E740481C1C}">
                <a14:useLocalDpi xmlns:a14="http://schemas.microsoft.com/office/drawing/2010/main"/>
              </a:ext>
            </a:extLst>
          </a:blip>
          <a:srcRect t="-127618" b="-127618"/>
          <a:stretch>
            <a:fillRect/>
          </a:stretch>
        </p:blipFill>
        <p:spPr>
          <a:xfrm>
            <a:off x="612648" y="796229"/>
            <a:ext cx="8153400" cy="5299771"/>
          </a:xfrm>
          <a:prstGeom prst="rect">
            <a:avLst/>
          </a:prstGeom>
          <a:noFill/>
          <a:ln>
            <a:noFill/>
          </a:ln>
        </p:spPr>
      </p:pic>
      <p:pic>
        <p:nvPicPr>
          <p:cNvPr id="5" name="Picture 4"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spTree>
    <p:extLst>
      <p:ext uri="{BB962C8B-B14F-4D97-AF65-F5344CB8AC3E}">
        <p14:creationId xmlns:p14="http://schemas.microsoft.com/office/powerpoint/2010/main" val="9036087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a:t>
            </a:r>
            <a:endParaRPr lang="en-US" dirty="0"/>
          </a:p>
        </p:txBody>
      </p:sp>
      <p:sp>
        <p:nvSpPr>
          <p:cNvPr id="3" name="Content Placeholder 2"/>
          <p:cNvSpPr>
            <a:spLocks noGrp="1"/>
          </p:cNvSpPr>
          <p:nvPr>
            <p:ph sz="quarter" idx="1"/>
          </p:nvPr>
        </p:nvSpPr>
        <p:spPr/>
        <p:txBody>
          <a:bodyPr>
            <a:normAutofit/>
          </a:bodyPr>
          <a:lstStyle/>
          <a:p>
            <a:r>
              <a:rPr lang="en-US" dirty="0" smtClean="0"/>
              <a:t>Where does the noise come from?</a:t>
            </a:r>
          </a:p>
          <a:p>
            <a:pPr lvl="1"/>
            <a:r>
              <a:rPr lang="en-US" dirty="0" smtClean="0"/>
              <a:t>Transmission lines</a:t>
            </a:r>
          </a:p>
          <a:p>
            <a:pPr lvl="1"/>
            <a:r>
              <a:rPr lang="en-US" dirty="0" smtClean="0"/>
              <a:t>Switches</a:t>
            </a:r>
          </a:p>
          <a:p>
            <a:pPr lvl="1"/>
            <a:r>
              <a:rPr lang="en-US" dirty="0" smtClean="0"/>
              <a:t>Devices</a:t>
            </a:r>
          </a:p>
          <a:p>
            <a:pPr marL="365760" lvl="1" indent="0">
              <a:buNone/>
            </a:pPr>
            <a:endParaRPr lang="en-US" dirty="0" smtClean="0"/>
          </a:p>
          <a:p>
            <a:pPr marL="365760" lvl="1" indent="0">
              <a:buNone/>
            </a:pPr>
            <a:endParaRPr lang="en-US" dirty="0"/>
          </a:p>
        </p:txBody>
      </p:sp>
      <p:pic>
        <p:nvPicPr>
          <p:cNvPr id="4" name="Picture 3"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476" y="342296"/>
            <a:ext cx="1161143" cy="1161143"/>
          </a:xfrm>
          <a:prstGeom prst="rect">
            <a:avLst/>
          </a:prstGeom>
        </p:spPr>
      </p:pic>
      <p:pic>
        <p:nvPicPr>
          <p:cNvPr id="5" name="Content Placeholder 3"/>
          <p:cNvPicPr>
            <a:picLocks noChangeAspect="1"/>
          </p:cNvPicPr>
          <p:nvPr/>
        </p:nvPicPr>
        <p:blipFill>
          <a:blip r:embed="rId4" cstate="email">
            <a:extLst>
              <a:ext uri="{28A0092B-C50C-407E-A947-70E740481C1C}">
                <a14:useLocalDpi xmlns:a14="http://schemas.microsoft.com/office/drawing/2010/main"/>
              </a:ext>
            </a:extLst>
          </a:blip>
          <a:srcRect t="-4793" b="-4793"/>
          <a:stretch>
            <a:fillRect/>
          </a:stretch>
        </p:blipFill>
        <p:spPr>
          <a:xfrm>
            <a:off x="818444" y="3440804"/>
            <a:ext cx="2155650" cy="1683218"/>
          </a:xfrm>
          <a:prstGeom prst="rect">
            <a:avLst/>
          </a:prstGeom>
        </p:spPr>
      </p:pic>
      <p:sp>
        <p:nvSpPr>
          <p:cNvPr id="7" name="TextBox 6"/>
          <p:cNvSpPr txBox="1"/>
          <p:nvPr/>
        </p:nvSpPr>
        <p:spPr>
          <a:xfrm>
            <a:off x="3504569" y="3267610"/>
            <a:ext cx="2796629" cy="523220"/>
          </a:xfrm>
          <a:prstGeom prst="rect">
            <a:avLst/>
          </a:prstGeom>
          <a:noFill/>
        </p:spPr>
        <p:txBody>
          <a:bodyPr wrap="square" rtlCol="0">
            <a:spAutoFit/>
          </a:bodyPr>
          <a:lstStyle/>
          <a:p>
            <a:r>
              <a:rPr lang="en-US" sz="2800" dirty="0" smtClean="0"/>
              <a:t>Resistive Load</a:t>
            </a:r>
            <a:endParaRPr lang="en-US" sz="2800" dirty="0"/>
          </a:p>
        </p:txBody>
      </p:sp>
      <p:sp>
        <p:nvSpPr>
          <p:cNvPr id="8" name="TextBox 7"/>
          <p:cNvSpPr txBox="1"/>
          <p:nvPr/>
        </p:nvSpPr>
        <p:spPr>
          <a:xfrm>
            <a:off x="3504569" y="3811012"/>
            <a:ext cx="5497719" cy="3046988"/>
          </a:xfrm>
          <a:prstGeom prst="rect">
            <a:avLst/>
          </a:prstGeom>
          <a:noFill/>
        </p:spPr>
        <p:txBody>
          <a:bodyPr wrap="none" rtlCol="0">
            <a:spAutoFit/>
          </a:bodyPr>
          <a:lstStyle/>
          <a:p>
            <a:r>
              <a:rPr lang="en-US" sz="2400" dirty="0" smtClean="0"/>
              <a:t>Inductive Loads</a:t>
            </a:r>
          </a:p>
          <a:p>
            <a:pPr marL="342900" indent="-342900">
              <a:buAutoNum type="arabicPeriod"/>
            </a:pPr>
            <a:r>
              <a:rPr lang="en-US" sz="2400" dirty="0" smtClean="0"/>
              <a:t>Mechanical(fan motor)</a:t>
            </a:r>
          </a:p>
          <a:p>
            <a:pPr marL="342900" indent="-342900">
              <a:buAutoNum type="arabicPeriod"/>
            </a:pPr>
            <a:r>
              <a:rPr lang="en-US" sz="2400" dirty="0" smtClean="0"/>
              <a:t>Solid State Switching</a:t>
            </a:r>
          </a:p>
          <a:p>
            <a:r>
              <a:rPr lang="en-US" sz="2400" dirty="0" smtClean="0"/>
              <a:t>(PC Power Supply)</a:t>
            </a:r>
          </a:p>
          <a:p>
            <a:r>
              <a:rPr lang="en-US" sz="2400" dirty="0"/>
              <a:t>FCC </a:t>
            </a:r>
            <a:endParaRPr lang="en-US" sz="2400" dirty="0" smtClean="0"/>
          </a:p>
          <a:p>
            <a:r>
              <a:rPr lang="en-US" sz="2400" dirty="0" smtClean="0"/>
              <a:t>Device </a:t>
            </a:r>
            <a:r>
              <a:rPr lang="en-US" sz="2400" dirty="0"/>
              <a:t>generated noise between </a:t>
            </a:r>
            <a:endParaRPr lang="en-US" sz="2400" dirty="0" smtClean="0"/>
          </a:p>
          <a:p>
            <a:r>
              <a:rPr lang="en-US" sz="2400" dirty="0" smtClean="0"/>
              <a:t>150kHz</a:t>
            </a:r>
            <a:r>
              <a:rPr lang="en-US" sz="2400" dirty="0"/>
              <a:t>-3MHz cannot exceed certain limits.</a:t>
            </a:r>
          </a:p>
          <a:p>
            <a:endParaRPr lang="en-US" sz="2400" dirty="0"/>
          </a:p>
        </p:txBody>
      </p:sp>
    </p:spTree>
    <p:extLst>
      <p:ext uri="{BB962C8B-B14F-4D97-AF65-F5344CB8AC3E}">
        <p14:creationId xmlns:p14="http://schemas.microsoft.com/office/powerpoint/2010/main" val="387341957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meters</a:t>
            </a:r>
            <a:endParaRPr lang="en-US" dirty="0"/>
          </a:p>
        </p:txBody>
      </p:sp>
      <p:sp>
        <p:nvSpPr>
          <p:cNvPr id="3" name="Content Placeholder 2"/>
          <p:cNvSpPr>
            <a:spLocks noGrp="1"/>
          </p:cNvSpPr>
          <p:nvPr>
            <p:ph sz="quarter" idx="1"/>
          </p:nvPr>
        </p:nvSpPr>
        <p:spPr/>
        <p:txBody>
          <a:bodyPr/>
          <a:lstStyle/>
          <a:p>
            <a:r>
              <a:rPr lang="en-US" dirty="0" smtClean="0"/>
              <a:t>We are investigating solid states meter from glen canyon which stores 1min data on the cloud and have been applied to over 30 million house holds in China.</a:t>
            </a:r>
          </a:p>
          <a:p>
            <a:endParaRPr lang="en-US" dirty="0"/>
          </a:p>
        </p:txBody>
      </p:sp>
      <p:pic>
        <p:nvPicPr>
          <p:cNvPr id="4" name="Picture 3" descr="Screen Shot 2014-09-18 at 11.49.30 P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8179" y="3517580"/>
            <a:ext cx="3045377" cy="2578419"/>
          </a:xfrm>
          <a:prstGeom prst="rect">
            <a:avLst/>
          </a:prstGeom>
        </p:spPr>
      </p:pic>
      <p:pic>
        <p:nvPicPr>
          <p:cNvPr id="5" name="Picture 4"/>
          <p:cNvPicPr>
            <a:picLocks noChangeAspect="1"/>
          </p:cNvPicPr>
          <p:nvPr/>
        </p:nvPicPr>
        <p:blipFill>
          <a:blip r:embed="rId4"/>
          <a:stretch>
            <a:fillRect/>
          </a:stretch>
        </p:blipFill>
        <p:spPr>
          <a:xfrm>
            <a:off x="4776965" y="3517580"/>
            <a:ext cx="3690402" cy="2578419"/>
          </a:xfrm>
          <a:prstGeom prst="rect">
            <a:avLst/>
          </a:prstGeom>
        </p:spPr>
      </p:pic>
    </p:spTree>
    <p:extLst>
      <p:ext uri="{BB962C8B-B14F-4D97-AF65-F5344CB8AC3E}">
        <p14:creationId xmlns:p14="http://schemas.microsoft.com/office/powerpoint/2010/main" val="241664648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Capturing </a:t>
            </a:r>
            <a:r>
              <a:rPr lang="en-US" dirty="0"/>
              <a:t>the device signature for </a:t>
            </a:r>
            <a:r>
              <a:rPr lang="en-US" dirty="0" smtClean="0"/>
              <a:t>range </a:t>
            </a:r>
            <a:r>
              <a:rPr lang="en-US" dirty="0"/>
              <a:t>of devices and appliances </a:t>
            </a:r>
            <a:r>
              <a:rPr lang="en-US" dirty="0" smtClean="0"/>
              <a:t>(for maximum sampling rate, about 30kHz)</a:t>
            </a:r>
          </a:p>
          <a:p>
            <a:pPr lvl="1"/>
            <a:r>
              <a:rPr lang="en-US" dirty="0" smtClean="0">
                <a:solidFill>
                  <a:schemeClr val="bg2">
                    <a:lumMod val="75000"/>
                  </a:schemeClr>
                </a:solidFill>
              </a:rPr>
              <a:t>Choosing the lowest effective sample rate for acceptable  accuracy and training time and cost based on simulation and signature analysis.</a:t>
            </a:r>
          </a:p>
          <a:p>
            <a:pPr lvl="1"/>
            <a:r>
              <a:rPr lang="en-US" dirty="0" smtClean="0">
                <a:solidFill>
                  <a:schemeClr val="bg2">
                    <a:lumMod val="75000"/>
                  </a:schemeClr>
                </a:solidFill>
              </a:rPr>
              <a:t>Create a methodology for choosing sampling rate and data requirement. </a:t>
            </a:r>
          </a:p>
          <a:p>
            <a:pPr lvl="1"/>
            <a:r>
              <a:rPr lang="en-US" dirty="0" smtClean="0">
                <a:solidFill>
                  <a:schemeClr val="bg2">
                    <a:lumMod val="75000"/>
                  </a:schemeClr>
                </a:solidFill>
              </a:rPr>
              <a:t>Find minimum variables that need to be measured.</a:t>
            </a:r>
            <a:endParaRPr lang="en-US" dirty="0">
              <a:solidFill>
                <a:schemeClr val="bg2">
                  <a:lumMod val="75000"/>
                </a:schemeClr>
              </a:solidFill>
            </a:endParaRPr>
          </a:p>
          <a:p>
            <a:r>
              <a:rPr lang="en-US" dirty="0"/>
              <a:t>Analysis of the capturing process from occupants' point </a:t>
            </a:r>
            <a:r>
              <a:rPr lang="en-US" dirty="0" smtClean="0"/>
              <a:t>of view. </a:t>
            </a:r>
          </a:p>
          <a:p>
            <a:r>
              <a:rPr lang="en-US" dirty="0" smtClean="0"/>
              <a:t>Analysis </a:t>
            </a:r>
            <a:r>
              <a:rPr lang="en-US" dirty="0"/>
              <a:t>of the captured signatures using machine </a:t>
            </a:r>
            <a:r>
              <a:rPr lang="en-US" dirty="0" smtClean="0"/>
              <a:t>learning(SVM, HMM, </a:t>
            </a:r>
            <a:r>
              <a:rPr lang="en-US" dirty="0" err="1" smtClean="0"/>
              <a:t>etc</a:t>
            </a:r>
            <a:r>
              <a:rPr lang="en-US" dirty="0" smtClean="0"/>
              <a:t>)</a:t>
            </a:r>
            <a:endParaRPr lang="en-US" dirty="0"/>
          </a:p>
          <a:p>
            <a:endParaRPr lang="en-US" dirty="0"/>
          </a:p>
        </p:txBody>
      </p:sp>
    </p:spTree>
    <p:extLst>
      <p:ext uri="{BB962C8B-B14F-4D97-AF65-F5344CB8AC3E}">
        <p14:creationId xmlns:p14="http://schemas.microsoft.com/office/powerpoint/2010/main" val="86526698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sz="quarter" idx="1"/>
          </p:nvPr>
        </p:nvSpPr>
        <p:spPr/>
        <p:txBody>
          <a:bodyPr>
            <a:normAutofit/>
          </a:bodyPr>
          <a:lstStyle/>
          <a:p>
            <a:pPr lvl="0"/>
            <a:r>
              <a:rPr lang="en-US" dirty="0" smtClean="0"/>
              <a:t>Incorporating </a:t>
            </a:r>
            <a:r>
              <a:rPr lang="en-US" dirty="0"/>
              <a:t>new sources of data </a:t>
            </a:r>
            <a:r>
              <a:rPr lang="en-US" dirty="0" smtClean="0"/>
              <a:t>including audio, </a:t>
            </a:r>
            <a:r>
              <a:rPr lang="en-US" dirty="0"/>
              <a:t>motion sensors, light sensors, temperature </a:t>
            </a:r>
            <a:r>
              <a:rPr lang="en-US" dirty="0" smtClean="0"/>
              <a:t>etc…</a:t>
            </a:r>
            <a:endParaRPr lang="en-US" dirty="0"/>
          </a:p>
          <a:p>
            <a:pPr lvl="0"/>
            <a:r>
              <a:rPr lang="en-US" dirty="0"/>
              <a:t>Improving the event detection techniques based on new collected data</a:t>
            </a:r>
          </a:p>
          <a:p>
            <a:pPr lvl="0"/>
            <a:r>
              <a:rPr lang="en-US" dirty="0" smtClean="0"/>
              <a:t>Incorporating Machine Learning to improve proposed NILM system detection rate</a:t>
            </a:r>
          </a:p>
          <a:p>
            <a:pPr lvl="0"/>
            <a:r>
              <a:rPr lang="en-US" dirty="0" smtClean="0"/>
              <a:t>Improving </a:t>
            </a:r>
            <a:r>
              <a:rPr lang="en-US" dirty="0"/>
              <a:t>the algorithm training </a:t>
            </a:r>
            <a:r>
              <a:rPr lang="en-US" dirty="0" smtClean="0"/>
              <a:t>process</a:t>
            </a:r>
          </a:p>
          <a:p>
            <a:pPr lvl="0"/>
            <a:r>
              <a:rPr lang="en-US" dirty="0" smtClean="0"/>
              <a:t>Simulation and verification</a:t>
            </a:r>
            <a:endParaRPr lang="en-US" dirty="0"/>
          </a:p>
        </p:txBody>
      </p:sp>
    </p:spTree>
    <p:extLst>
      <p:ext uri="{BB962C8B-B14F-4D97-AF65-F5344CB8AC3E}">
        <p14:creationId xmlns:p14="http://schemas.microsoft.com/office/powerpoint/2010/main" val="77699884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855" y="0"/>
            <a:ext cx="8996145" cy="1219200"/>
          </a:xfrm>
        </p:spPr>
        <p:txBody>
          <a:bodyPr>
            <a:normAutofit fontScale="90000"/>
          </a:bodyPr>
          <a:lstStyle/>
          <a:p>
            <a:r>
              <a:rPr lang="en-US" dirty="0" smtClean="0"/>
              <a:t>Microgrid: </a:t>
            </a:r>
            <a:br>
              <a:rPr lang="en-US" dirty="0" smtClean="0"/>
            </a:br>
            <a:r>
              <a:rPr lang="en-US" dirty="0" smtClean="0"/>
              <a:t>Generation Exceeds Loads (Island)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76913590"/>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Screen Shot 2014-09-22 at 9.29.25 PM.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12775" y="2501900"/>
            <a:ext cx="1292225" cy="1373717"/>
          </a:xfrm>
          <a:prstGeom prst="rect">
            <a:avLst/>
          </a:prstGeom>
        </p:spPr>
      </p:pic>
      <p:pic>
        <p:nvPicPr>
          <p:cNvPr id="6" name="Picture 5" descr="Screen Shot 2014-09-22 at 9.31.59 PM.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39515" y="4032250"/>
            <a:ext cx="1265485" cy="1292759"/>
          </a:xfrm>
          <a:prstGeom prst="rect">
            <a:avLst/>
          </a:prstGeom>
        </p:spPr>
      </p:pic>
    </p:spTree>
    <p:extLst>
      <p:ext uri="{BB962C8B-B14F-4D97-AF65-F5344CB8AC3E}">
        <p14:creationId xmlns:p14="http://schemas.microsoft.com/office/powerpoint/2010/main" val="97217543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and Future Thesis Work</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Present</a:t>
            </a:r>
          </a:p>
          <a:p>
            <a:pPr lvl="1"/>
            <a:r>
              <a:rPr lang="en-US" dirty="0" smtClean="0"/>
              <a:t>Studying signature variation and detection	</a:t>
            </a:r>
          </a:p>
          <a:p>
            <a:pPr lvl="1"/>
            <a:r>
              <a:rPr lang="en-US" dirty="0" smtClean="0"/>
              <a:t>Instrumentation and design of hardware of SEAD Panel</a:t>
            </a:r>
          </a:p>
          <a:p>
            <a:pPr lvl="1"/>
            <a:r>
              <a:rPr lang="en-US" dirty="0" smtClean="0"/>
              <a:t>Software backend</a:t>
            </a:r>
          </a:p>
          <a:p>
            <a:pPr lvl="1"/>
            <a:r>
              <a:rPr lang="en-US" dirty="0" smtClean="0"/>
              <a:t>SEAD PLUG</a:t>
            </a:r>
          </a:p>
          <a:p>
            <a:pPr lvl="1"/>
            <a:r>
              <a:rPr lang="en-US" dirty="0" err="1" smtClean="0"/>
              <a:t>Matlab</a:t>
            </a:r>
            <a:r>
              <a:rPr lang="en-US" dirty="0" smtClean="0"/>
              <a:t> and Python Simulation</a:t>
            </a:r>
          </a:p>
          <a:p>
            <a:pPr lvl="1"/>
            <a:r>
              <a:rPr lang="en-US" dirty="0" smtClean="0"/>
              <a:t>Machine learning classification algorithms(WEKA)</a:t>
            </a:r>
            <a:endParaRPr lang="en-US" dirty="0"/>
          </a:p>
          <a:p>
            <a:r>
              <a:rPr lang="en-US" dirty="0" smtClean="0"/>
              <a:t>Future</a:t>
            </a:r>
          </a:p>
          <a:p>
            <a:pPr lvl="1"/>
            <a:r>
              <a:rPr lang="en-US" dirty="0" smtClean="0"/>
              <a:t>Implementing a methodology for finding the right sampling rates and variables to be considered </a:t>
            </a:r>
          </a:p>
          <a:p>
            <a:pPr lvl="1"/>
            <a:r>
              <a:rPr lang="en-US" dirty="0" smtClean="0"/>
              <a:t>Design an embedded system for detection</a:t>
            </a:r>
          </a:p>
          <a:p>
            <a:pPr lvl="1"/>
            <a:r>
              <a:rPr lang="en-US" dirty="0" smtClean="0"/>
              <a:t>Collection of various signatures</a:t>
            </a:r>
          </a:p>
          <a:p>
            <a:pPr lvl="1"/>
            <a:r>
              <a:rPr lang="en-US" dirty="0" smtClean="0"/>
              <a:t>Simulation and control system analysis</a:t>
            </a:r>
          </a:p>
          <a:p>
            <a:pPr lvl="1"/>
            <a:r>
              <a:rPr lang="en-US" dirty="0" smtClean="0"/>
              <a:t>Microgrid deployment</a:t>
            </a:r>
          </a:p>
          <a:p>
            <a:pPr marL="365760" lvl="1" indent="0">
              <a:buNone/>
            </a:pPr>
            <a:endParaRPr lang="en-US" dirty="0" smtClean="0"/>
          </a:p>
          <a:p>
            <a:pPr marL="365760" lvl="1" indent="0">
              <a:buNone/>
            </a:pPr>
            <a:endParaRPr lang="en-US" dirty="0" smtClean="0"/>
          </a:p>
        </p:txBody>
      </p:sp>
    </p:spTree>
    <p:extLst>
      <p:ext uri="{BB962C8B-B14F-4D97-AF65-F5344CB8AC3E}">
        <p14:creationId xmlns:p14="http://schemas.microsoft.com/office/powerpoint/2010/main" val="8972029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Areas and Coursework</a:t>
            </a:r>
            <a:endParaRPr lang="en-US" dirty="0"/>
          </a:p>
        </p:txBody>
      </p:sp>
      <p:sp>
        <p:nvSpPr>
          <p:cNvPr id="3" name="Content Placeholder 2"/>
          <p:cNvSpPr>
            <a:spLocks noGrp="1"/>
          </p:cNvSpPr>
          <p:nvPr>
            <p:ph sz="quarter" idx="1"/>
          </p:nvPr>
        </p:nvSpPr>
        <p:spPr/>
        <p:txBody>
          <a:bodyPr numCol="2">
            <a:normAutofit fontScale="25000" lnSpcReduction="20000"/>
          </a:bodyPr>
          <a:lstStyle/>
          <a:p>
            <a:r>
              <a:rPr lang="en-US" sz="7200" b="1" dirty="0" smtClean="0"/>
              <a:t>Computer Science Courses</a:t>
            </a:r>
          </a:p>
          <a:p>
            <a:pPr lvl="1"/>
            <a:r>
              <a:rPr lang="en-US" sz="7200" dirty="0" smtClean="0"/>
              <a:t>Machine Learning</a:t>
            </a:r>
          </a:p>
          <a:p>
            <a:pPr lvl="1"/>
            <a:r>
              <a:rPr lang="en-US" sz="7200" dirty="0" smtClean="0"/>
              <a:t>Data Structures</a:t>
            </a:r>
          </a:p>
          <a:p>
            <a:pPr lvl="1"/>
            <a:r>
              <a:rPr lang="en-US" sz="7200" dirty="0" smtClean="0"/>
              <a:t>Mobile Computing</a:t>
            </a:r>
          </a:p>
          <a:p>
            <a:pPr lvl="1"/>
            <a:r>
              <a:rPr lang="en-US" sz="7200" dirty="0" smtClean="0"/>
              <a:t>Web Programming</a:t>
            </a:r>
          </a:p>
          <a:p>
            <a:r>
              <a:rPr lang="en-US" sz="7200" b="1" dirty="0" smtClean="0"/>
              <a:t>Electrical Engineering:</a:t>
            </a:r>
          </a:p>
          <a:p>
            <a:pPr lvl="1"/>
            <a:r>
              <a:rPr lang="en-US" sz="7200" dirty="0" smtClean="0"/>
              <a:t>Feedback and Control Systems</a:t>
            </a:r>
          </a:p>
          <a:p>
            <a:pPr lvl="1"/>
            <a:r>
              <a:rPr lang="en-US" sz="7200" dirty="0" smtClean="0"/>
              <a:t>Digital and Analog Circuits</a:t>
            </a:r>
          </a:p>
          <a:p>
            <a:pPr lvl="1"/>
            <a:r>
              <a:rPr lang="en-US" sz="7200" dirty="0"/>
              <a:t>US </a:t>
            </a:r>
            <a:r>
              <a:rPr lang="en-US" sz="7200" dirty="0" err="1"/>
              <a:t>Denmak</a:t>
            </a:r>
            <a:r>
              <a:rPr lang="en-US" sz="7200" dirty="0"/>
              <a:t> Summer </a:t>
            </a:r>
            <a:r>
              <a:rPr lang="en-US" sz="7200" dirty="0" smtClean="0"/>
              <a:t>workshop</a:t>
            </a:r>
          </a:p>
          <a:p>
            <a:pPr lvl="1"/>
            <a:r>
              <a:rPr lang="en-US" sz="7200" dirty="0" smtClean="0"/>
              <a:t>Signal and Systems</a:t>
            </a:r>
          </a:p>
          <a:p>
            <a:r>
              <a:rPr lang="en-US" sz="7200" b="1" dirty="0" smtClean="0"/>
              <a:t>Industry Experiences:</a:t>
            </a:r>
          </a:p>
          <a:p>
            <a:pPr lvl="1"/>
            <a:r>
              <a:rPr lang="en-US" sz="7200" dirty="0" smtClean="0"/>
              <a:t>Intel: Design Automation</a:t>
            </a:r>
          </a:p>
          <a:p>
            <a:pPr lvl="1"/>
            <a:r>
              <a:rPr lang="en-US" sz="7200" dirty="0" err="1" smtClean="0"/>
              <a:t>Tivo</a:t>
            </a:r>
            <a:r>
              <a:rPr lang="en-US" sz="7200" dirty="0" smtClean="0"/>
              <a:t>: Software Security</a:t>
            </a:r>
          </a:p>
          <a:p>
            <a:pPr lvl="1"/>
            <a:r>
              <a:rPr lang="en-US" sz="7200" dirty="0" err="1" smtClean="0"/>
              <a:t>Playstation</a:t>
            </a:r>
            <a:r>
              <a:rPr lang="en-US" sz="7200" dirty="0" smtClean="0"/>
              <a:t>: Big Data Analytics System</a:t>
            </a:r>
          </a:p>
          <a:p>
            <a:pPr marL="0" indent="0">
              <a:buNone/>
            </a:pPr>
            <a:endParaRPr lang="en-US" sz="7200" b="1" dirty="0"/>
          </a:p>
          <a:p>
            <a:r>
              <a:rPr lang="en-US" sz="7200" b="1" dirty="0" smtClean="0"/>
              <a:t>Research Papers:</a:t>
            </a:r>
          </a:p>
          <a:p>
            <a:pPr lvl="1"/>
            <a:r>
              <a:rPr lang="en-US" sz="7200" dirty="0" smtClean="0"/>
              <a:t>Recommendation Algorithms (2012)</a:t>
            </a:r>
          </a:p>
          <a:p>
            <a:pPr lvl="1"/>
            <a:r>
              <a:rPr lang="en-US" sz="7200" dirty="0" smtClean="0"/>
              <a:t>Smart Glove for Stroke patients(submitted)</a:t>
            </a:r>
          </a:p>
          <a:p>
            <a:r>
              <a:rPr lang="en-US" sz="7200" b="1" dirty="0" smtClean="0"/>
              <a:t>Competitions:</a:t>
            </a:r>
          </a:p>
          <a:p>
            <a:pPr lvl="1"/>
            <a:r>
              <a:rPr lang="en-US" sz="7200" dirty="0" err="1" smtClean="0"/>
              <a:t>Dronezilla</a:t>
            </a:r>
            <a:r>
              <a:rPr lang="en-US" sz="7200" dirty="0" smtClean="0"/>
              <a:t>(2</a:t>
            </a:r>
            <a:r>
              <a:rPr lang="en-US" sz="7200" baseline="30000" dirty="0" smtClean="0"/>
              <a:t>nd</a:t>
            </a:r>
            <a:r>
              <a:rPr lang="en-US" sz="7200" dirty="0" smtClean="0"/>
              <a:t> Angle Hack 2013)</a:t>
            </a:r>
          </a:p>
          <a:p>
            <a:pPr lvl="1"/>
            <a:r>
              <a:rPr lang="en-US" sz="7200" dirty="0" err="1" smtClean="0"/>
              <a:t>Memsight</a:t>
            </a:r>
            <a:r>
              <a:rPr lang="en-US" sz="7200" dirty="0" smtClean="0"/>
              <a:t>(Launch 2014)</a:t>
            </a:r>
          </a:p>
          <a:p>
            <a:r>
              <a:rPr lang="en-US" sz="7200" b="1" dirty="0" smtClean="0"/>
              <a:t>TA</a:t>
            </a:r>
          </a:p>
          <a:p>
            <a:pPr lvl="1"/>
            <a:r>
              <a:rPr lang="en-US" sz="7200" dirty="0" smtClean="0"/>
              <a:t>EE101 3 times</a:t>
            </a:r>
          </a:p>
          <a:p>
            <a:pPr lvl="1"/>
            <a:r>
              <a:rPr lang="en-US" sz="7200" dirty="0" smtClean="0"/>
              <a:t>CMPS100 1 time</a:t>
            </a:r>
          </a:p>
          <a:p>
            <a:pPr lvl="1"/>
            <a:r>
              <a:rPr lang="en-US" sz="7200" dirty="0" smtClean="0"/>
              <a:t>EE 80J 1 time</a:t>
            </a:r>
          </a:p>
          <a:p>
            <a:pPr lvl="1"/>
            <a:r>
              <a:rPr lang="en-US" sz="7200" dirty="0" smtClean="0"/>
              <a:t>EE80S 1 time</a:t>
            </a:r>
          </a:p>
          <a:p>
            <a:pPr lvl="1"/>
            <a:endParaRPr lang="en-US" dirty="0" smtClean="0"/>
          </a:p>
          <a:p>
            <a:pPr marL="457200" lvl="1" indent="0">
              <a:buNone/>
            </a:pPr>
            <a:endParaRPr lang="en-US"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384158507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  </a:t>
            </a:r>
            <a:endParaRPr lang="en-US" dirty="0"/>
          </a:p>
        </p:txBody>
      </p:sp>
      <p:sp>
        <p:nvSpPr>
          <p:cNvPr id="3" name="Content Placeholder 2"/>
          <p:cNvSpPr>
            <a:spLocks noGrp="1"/>
          </p:cNvSpPr>
          <p:nvPr>
            <p:ph sz="quarter" idx="1"/>
          </p:nvPr>
        </p:nvSpPr>
        <p:spPr/>
        <p:txBody>
          <a:bodyPr/>
          <a:lstStyle/>
          <a:p>
            <a:r>
              <a:rPr lang="en-US" dirty="0" smtClean="0"/>
              <a:t>Research Advisor: Professor Pat </a:t>
            </a:r>
            <a:r>
              <a:rPr lang="en-US" dirty="0" err="1" smtClean="0"/>
              <a:t>Mantey</a:t>
            </a:r>
            <a:endParaRPr lang="en-US" dirty="0" smtClean="0"/>
          </a:p>
          <a:p>
            <a:r>
              <a:rPr lang="en-US" dirty="0" smtClean="0"/>
              <a:t>Professors: Mike </a:t>
            </a:r>
            <a:r>
              <a:rPr lang="en-US" dirty="0" err="1" smtClean="0"/>
              <a:t>Issacson</a:t>
            </a:r>
            <a:r>
              <a:rPr lang="en-US" dirty="0" smtClean="0"/>
              <a:t>, Joel </a:t>
            </a:r>
            <a:r>
              <a:rPr lang="en-US" dirty="0" err="1" smtClean="0"/>
              <a:t>Kubby</a:t>
            </a:r>
            <a:r>
              <a:rPr lang="en-US" dirty="0" smtClean="0"/>
              <a:t>, John </a:t>
            </a:r>
            <a:r>
              <a:rPr lang="en-US" dirty="0" err="1" smtClean="0"/>
              <a:t>Vesecky</a:t>
            </a:r>
            <a:endParaRPr lang="en-US" dirty="0" smtClean="0"/>
          </a:p>
          <a:p>
            <a:r>
              <a:rPr lang="en-US" dirty="0" smtClean="0"/>
              <a:t>CITRIS, CENSEPS,BELS</a:t>
            </a:r>
          </a:p>
          <a:p>
            <a:r>
              <a:rPr lang="en-US" dirty="0" smtClean="0"/>
              <a:t>Undergraduate Students: Henry </a:t>
            </a:r>
            <a:r>
              <a:rPr lang="en-US" dirty="0" err="1" smtClean="0"/>
              <a:t>Crute</a:t>
            </a:r>
            <a:r>
              <a:rPr lang="en-US" dirty="0" smtClean="0"/>
              <a:t>, </a:t>
            </a:r>
            <a:r>
              <a:rPr lang="en-US" dirty="0" err="1" smtClean="0"/>
              <a:t>Micheal</a:t>
            </a:r>
            <a:r>
              <a:rPr lang="en-US" dirty="0" smtClean="0"/>
              <a:t> Sit, </a:t>
            </a:r>
            <a:r>
              <a:rPr lang="en-US" dirty="0" err="1" smtClean="0"/>
              <a:t>Pavlo</a:t>
            </a:r>
            <a:r>
              <a:rPr lang="en-US" dirty="0" smtClean="0"/>
              <a:t> </a:t>
            </a:r>
            <a:r>
              <a:rPr lang="en-US" dirty="0" err="1" smtClean="0"/>
              <a:t>Manovy</a:t>
            </a:r>
            <a:r>
              <a:rPr lang="en-US" dirty="0" smtClean="0"/>
              <a:t>, Brian Smith</a:t>
            </a:r>
            <a:endParaRPr lang="en-US" dirty="0"/>
          </a:p>
        </p:txBody>
      </p:sp>
      <p:pic>
        <p:nvPicPr>
          <p:cNvPr id="4" name="Picture 3" descr="seads_system_250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93043" y="0"/>
            <a:ext cx="1673005" cy="1673005"/>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2210" y="4580427"/>
            <a:ext cx="2065768" cy="1515573"/>
          </a:xfrm>
          <a:prstGeom prst="rect">
            <a:avLst/>
          </a:prstGeom>
        </p:spPr>
      </p:pic>
      <p:pic>
        <p:nvPicPr>
          <p:cNvPr id="6" name="Picture 5"/>
          <p:cNvPicPr>
            <a:picLocks noChangeAspect="1"/>
          </p:cNvPicPr>
          <p:nvPr/>
        </p:nvPicPr>
        <p:blipFill>
          <a:blip r:embed="rId5"/>
          <a:stretch>
            <a:fillRect/>
          </a:stretch>
        </p:blipFill>
        <p:spPr>
          <a:xfrm>
            <a:off x="3019628" y="4871111"/>
            <a:ext cx="2432220" cy="1118513"/>
          </a:xfrm>
          <a:prstGeom prst="rect">
            <a:avLst/>
          </a:prstGeom>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31165" y="4925570"/>
            <a:ext cx="3134883" cy="1064054"/>
          </a:xfrm>
          <a:prstGeom prst="rect">
            <a:avLst/>
          </a:prstGeom>
        </p:spPr>
      </p:pic>
    </p:spTree>
    <p:extLst>
      <p:ext uri="{BB962C8B-B14F-4D97-AF65-F5344CB8AC3E}">
        <p14:creationId xmlns:p14="http://schemas.microsoft.com/office/powerpoint/2010/main" val="27731086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457200"/>
            <a:ext cx="8153400" cy="990600"/>
          </a:xfrm>
        </p:spPr>
        <p:txBody>
          <a:bodyPr>
            <a:normAutofit fontScale="90000"/>
          </a:bodyPr>
          <a:lstStyle/>
          <a:p>
            <a:r>
              <a:rPr lang="en-US" dirty="0" smtClean="0"/>
              <a:t>Microgrid Control: </a:t>
            </a:r>
            <a:r>
              <a:rPr lang="en-US" dirty="0"/>
              <a:t/>
            </a:r>
            <a:br>
              <a:rPr lang="en-US" dirty="0"/>
            </a:br>
            <a:r>
              <a:rPr lang="en-US" dirty="0"/>
              <a:t>Generation Exceeds </a:t>
            </a:r>
            <a:r>
              <a:rPr lang="en-US" dirty="0" smtClean="0"/>
              <a:t>Loads(Island)</a:t>
            </a:r>
            <a:br>
              <a:rPr lang="en-US" dirty="0" smtClean="0"/>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4788880"/>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777997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Microgrid : Load Exceeds Generation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782201227"/>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8164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Microgrid : Load Exceeds Generation(Grid Connected)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85476025"/>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562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Microgrid : Load Exceeds Generation(Grid Connected)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010551200"/>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Screen Shot 2014-09-22 at 9.56.38 PM.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603374" y="2762249"/>
            <a:ext cx="1057275" cy="838839"/>
          </a:xfrm>
          <a:prstGeom prst="rect">
            <a:avLst/>
          </a:prstGeom>
        </p:spPr>
      </p:pic>
    </p:spTree>
    <p:extLst>
      <p:ext uri="{BB962C8B-B14F-4D97-AF65-F5344CB8AC3E}">
        <p14:creationId xmlns:p14="http://schemas.microsoft.com/office/powerpoint/2010/main" val="9035992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Microgrid Control: Load Exceeds Generation(Island)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67126315"/>
              </p:ext>
            </p:extLst>
          </p:nvPr>
        </p:nvGraphicFramePr>
        <p:xfrm>
          <a:off x="612775" y="1600200"/>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7439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32318</TotalTime>
  <Words>2956</Words>
  <Application>Microsoft Macintosh PowerPoint</Application>
  <PresentationFormat>On-screen Show (4:3)</PresentationFormat>
  <Paragraphs>532</Paragraphs>
  <Slides>42</Slides>
  <Notes>29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Median</vt:lpstr>
      <vt:lpstr> Optimal Control of a Microgrid with Quantized Laxity Loads and significant Renewable Generation Via Smart Energy Analytic Disaggregation System(SEADS)  </vt:lpstr>
      <vt:lpstr>Agenda</vt:lpstr>
      <vt:lpstr>Microgrid</vt:lpstr>
      <vt:lpstr>Microgrid:  Generation Exceeds Loads (Island)</vt:lpstr>
      <vt:lpstr>Microgrid Control:  Generation Exceeds Loads(Island) </vt:lpstr>
      <vt:lpstr>Microgrid : Load Exceeds Generation</vt:lpstr>
      <vt:lpstr>Microgrid : Load Exceeds Generation(Grid Connected)</vt:lpstr>
      <vt:lpstr>Microgrid : Load Exceeds Generation(Grid Connected)</vt:lpstr>
      <vt:lpstr>Microgrid Control: Load Exceeds Generation(Island)</vt:lpstr>
      <vt:lpstr>Demand Response</vt:lpstr>
      <vt:lpstr>Microgrid</vt:lpstr>
      <vt:lpstr>Microgrid  </vt:lpstr>
      <vt:lpstr>Research Objective</vt:lpstr>
      <vt:lpstr>NILM(Non Intrusive Load Monitoring)</vt:lpstr>
      <vt:lpstr>NILM’s Motivation </vt:lpstr>
      <vt:lpstr>Smart Meters</vt:lpstr>
      <vt:lpstr>Bidgley</vt:lpstr>
      <vt:lpstr>Smart Meters Application</vt:lpstr>
      <vt:lpstr>NILM Near Term Application</vt:lpstr>
      <vt:lpstr>NILM Long Term Application:</vt:lpstr>
      <vt:lpstr>Literature Review</vt:lpstr>
      <vt:lpstr>Low Sampling Frequency</vt:lpstr>
      <vt:lpstr>High Sampling Frequency</vt:lpstr>
      <vt:lpstr>Why Metering on the Panel/Circuit?</vt:lpstr>
      <vt:lpstr>SEADS</vt:lpstr>
      <vt:lpstr>SEAD System Architecture</vt:lpstr>
      <vt:lpstr>SEAD Plug Specs</vt:lpstr>
      <vt:lpstr>Signatures</vt:lpstr>
      <vt:lpstr>Computer + Microwave Current Harmonics Via SEAD Plug</vt:lpstr>
      <vt:lpstr>Computer + Microwave Current Harmonics Via Power Analyzer</vt:lpstr>
      <vt:lpstr>SEAD Panel</vt:lpstr>
      <vt:lpstr>SEAD Panel</vt:lpstr>
      <vt:lpstr>SEAD Panel</vt:lpstr>
      <vt:lpstr>Theory of Operation</vt:lpstr>
      <vt:lpstr>Noise Detection</vt:lpstr>
      <vt:lpstr>Noise</vt:lpstr>
      <vt:lpstr>Other meters</vt:lpstr>
      <vt:lpstr>Tasks</vt:lpstr>
      <vt:lpstr>Tasks</vt:lpstr>
      <vt:lpstr>Current and Future Thesis Work</vt:lpstr>
      <vt:lpstr>Thesis Areas and Coursework</vt:lpstr>
      <vt:lpstr>Acknowledgment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Energy Analytic Disaggregation System(SEADS) for Residential Settings </dc:title>
  <dc:creator>A</dc:creator>
  <cp:lastModifiedBy>A</cp:lastModifiedBy>
  <cp:revision>235</cp:revision>
  <dcterms:created xsi:type="dcterms:W3CDTF">2014-08-19T23:11:37Z</dcterms:created>
  <dcterms:modified xsi:type="dcterms:W3CDTF">2014-10-11T17:33:28Z</dcterms:modified>
</cp:coreProperties>
</file>