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35763" cy="98663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8464-7A1C-483D-884E-029C7A23EA74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02A5-D513-4778-AF7D-00DB489CF9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02A5-D513-4778-AF7D-00DB489CF9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197426-8541-4330-9D5B-EA6202484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DC96FE-73DC-45FE-9FDA-92EFFA5E6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BC6EF3-3C1E-463A-9B5C-743A1826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CB206-0FEA-4DF9-85D0-6A933001A6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63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2DAF06-3D53-42D3-8D28-51FE24C5C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CF117A-B503-4F46-B4ED-17FFC39AA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4B4832-1276-4809-A5CD-ED8172DB3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560B8-678C-4BA3-B6FA-23A3A5E594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80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FAE486-C098-47E1-857D-1A5A197CE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86222-2573-49E4-A1BA-48BBBE014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21685D-4A56-4B27-B620-5AEEAABC1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66CC-F1FB-4B49-A9CA-9A1550730F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244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203D6-74E6-4AF3-A1DE-BEEBAD27D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973242-47CD-47EE-B345-38DAA4C3C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53295F-83DE-4F23-8C2B-57D1DF3339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D5436-422F-4A70-AA70-52B8BA4FC5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210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CB77AF-DA4E-4D5C-B578-8E9E97527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49C1E0-2D1A-4391-81BE-8B1C0623D5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04772C-4097-42A6-A45D-90E26466B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53F5-AEA2-47F1-8C94-2324B62C2B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479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E6D61-026C-4C25-B7C7-17D9BC8DB9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1090D-4866-494B-BFA9-CCED43F22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4D63C-FD8C-4630-9744-D113E67E1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6EE2C-9F9A-4C81-8E87-DFD3CC1A8A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36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31E9A2-E247-4ABD-8F0C-E02D3BCD28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76672F-7AA4-4963-A099-FE8C3BBB5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5D2D25-7496-42EC-9DAB-2D80D7FE6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05BAE-9252-4508-A374-FF3A6E9A34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773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47EEBE-9A22-4EE5-9C54-6419DEEEF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414896-2CF2-47BA-9FAB-9C3735D52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AF2E15-78D4-4472-933F-4E1B263CB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76426-5206-4232-9119-58D0A082A5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688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FA809B5-652E-4E76-BB52-4C950E18D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E937DA-41AA-496F-B525-E86FBA128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5AE290-0DC3-4CB5-A548-73F6C67D8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7B137-9CC1-4E29-A546-70AB7C7338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734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DAAE3-8E9F-498E-99F8-7D2AAC3B2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1F0AE-89E5-44F3-84B6-B8C43D411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42012-6F0C-4A22-83CC-814467248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DC3EA-90A0-4C43-A04F-053DF9B06C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47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AD59B-6F59-4FB2-9867-34FD7A107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BDD3A-EC49-43F3-9269-6739AE59B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A6EDB-BFC8-4F50-9187-EBD86FED2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2D331-3D6D-4E93-B2D6-DB46217655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44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BD010D-8BF8-4A3A-8940-10BEA8D33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68885A-69F6-47DC-9D58-CA23AA238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EC386F-B924-4C2A-A92E-3AB3ED9D94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E710F5-672C-43C2-81B5-2CDF866791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701FE9-E317-4431-9FDD-DF0A0E75D7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C57A47-6E2F-4DB8-9576-F067651B89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8">
            <a:extLst>
              <a:ext uri="{FF2B5EF4-FFF2-40B4-BE49-F238E27FC236}">
                <a16:creationId xmlns:a16="http://schemas.microsoft.com/office/drawing/2014/main" id="{E221C164-29C5-423F-9E9C-81A6DC8DE7F6}"/>
              </a:ext>
            </a:extLst>
          </p:cNvPr>
          <p:cNvGrpSpPr>
            <a:grpSpLocks/>
          </p:cNvGrpSpPr>
          <p:nvPr/>
        </p:nvGrpSpPr>
        <p:grpSpPr bwMode="auto">
          <a:xfrm>
            <a:off x="4361606" y="2187763"/>
            <a:ext cx="1485899" cy="504825"/>
            <a:chOff x="2699" y="1298"/>
            <a:chExt cx="635" cy="272"/>
          </a:xfrm>
        </p:grpSpPr>
        <p:sp>
          <p:nvSpPr>
            <p:cNvPr id="2101" name="Rectangle 5">
              <a:extLst>
                <a:ext uri="{FF2B5EF4-FFF2-40B4-BE49-F238E27FC236}">
                  <a16:creationId xmlns:a16="http://schemas.microsoft.com/office/drawing/2014/main" id="{A55929B5-C1AE-4074-A2D5-90C30E3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dirty="0"/>
                <a:t>トップマネジメント</a:t>
              </a:r>
            </a:p>
          </p:txBody>
        </p:sp>
        <p:sp>
          <p:nvSpPr>
            <p:cNvPr id="2102" name="Rectangle 7">
              <a:extLst>
                <a:ext uri="{FF2B5EF4-FFF2-40B4-BE49-F238E27FC236}">
                  <a16:creationId xmlns:a16="http://schemas.microsoft.com/office/drawing/2014/main" id="{70629847-F8DB-4BCE-8F76-1E2E7A95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100"/>
            </a:p>
          </p:txBody>
        </p:sp>
      </p:grpSp>
      <p:grpSp>
        <p:nvGrpSpPr>
          <p:cNvPr id="2051" name="Group 9">
            <a:extLst>
              <a:ext uri="{FF2B5EF4-FFF2-40B4-BE49-F238E27FC236}">
                <a16:creationId xmlns:a16="http://schemas.microsoft.com/office/drawing/2014/main" id="{BEF8200A-10B1-411C-9CE1-A1178CE5E28A}"/>
              </a:ext>
            </a:extLst>
          </p:cNvPr>
          <p:cNvGrpSpPr>
            <a:grpSpLocks/>
          </p:cNvGrpSpPr>
          <p:nvPr/>
        </p:nvGrpSpPr>
        <p:grpSpPr bwMode="auto">
          <a:xfrm>
            <a:off x="4361606" y="3124388"/>
            <a:ext cx="1485899" cy="503238"/>
            <a:chOff x="2699" y="1298"/>
            <a:chExt cx="635" cy="272"/>
          </a:xfrm>
        </p:grpSpPr>
        <p:sp>
          <p:nvSpPr>
            <p:cNvPr id="2099" name="Rectangle 10">
              <a:extLst>
                <a:ext uri="{FF2B5EF4-FFF2-40B4-BE49-F238E27FC236}">
                  <a16:creationId xmlns:a16="http://schemas.microsoft.com/office/drawing/2014/main" id="{46EE8354-9B5F-465B-A1D3-B3C9B347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dirty="0"/>
                <a:t>個人情報保護管理者</a:t>
              </a:r>
            </a:p>
          </p:txBody>
        </p:sp>
        <p:sp>
          <p:nvSpPr>
            <p:cNvPr id="2100" name="Rectangle 11">
              <a:extLst>
                <a:ext uri="{FF2B5EF4-FFF2-40B4-BE49-F238E27FC236}">
                  <a16:creationId xmlns:a16="http://schemas.microsoft.com/office/drawing/2014/main" id="{09BE75E0-2BFD-4507-A03E-B1C1980B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052" name="Group 12">
            <a:extLst>
              <a:ext uri="{FF2B5EF4-FFF2-40B4-BE49-F238E27FC236}">
                <a16:creationId xmlns:a16="http://schemas.microsoft.com/office/drawing/2014/main" id="{8083F9B9-15CA-4BF6-8920-FC42401E4C7A}"/>
              </a:ext>
            </a:extLst>
          </p:cNvPr>
          <p:cNvGrpSpPr>
            <a:grpSpLocks/>
          </p:cNvGrpSpPr>
          <p:nvPr/>
        </p:nvGrpSpPr>
        <p:grpSpPr bwMode="auto">
          <a:xfrm>
            <a:off x="6731694" y="2837051"/>
            <a:ext cx="1485900" cy="503237"/>
            <a:chOff x="2699" y="1298"/>
            <a:chExt cx="635" cy="272"/>
          </a:xfrm>
        </p:grpSpPr>
        <p:sp>
          <p:nvSpPr>
            <p:cNvPr id="2097" name="Rectangle 13">
              <a:extLst>
                <a:ext uri="{FF2B5EF4-FFF2-40B4-BE49-F238E27FC236}">
                  <a16:creationId xmlns:a16="http://schemas.microsoft.com/office/drawing/2014/main" id="{7C586B52-841D-4A97-A159-406281B7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dirty="0"/>
                <a:t>個人情報保護監査責任者</a:t>
              </a:r>
            </a:p>
          </p:txBody>
        </p:sp>
        <p:sp>
          <p:nvSpPr>
            <p:cNvPr id="2098" name="Rectangle 14">
              <a:extLst>
                <a:ext uri="{FF2B5EF4-FFF2-40B4-BE49-F238E27FC236}">
                  <a16:creationId xmlns:a16="http://schemas.microsoft.com/office/drawing/2014/main" id="{9F6BD135-153A-4B02-963C-9E9F56EA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053" name="AutoShape 15">
            <a:extLst>
              <a:ext uri="{FF2B5EF4-FFF2-40B4-BE49-F238E27FC236}">
                <a16:creationId xmlns:a16="http://schemas.microsoft.com/office/drawing/2014/main" id="{682058E7-1C53-4FEF-B3CF-121C3D2E4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069" y="2875151"/>
            <a:ext cx="1676400" cy="646331"/>
          </a:xfrm>
          <a:prstGeom prst="wedgeRectCallout">
            <a:avLst>
              <a:gd name="adj1" fmla="val 88011"/>
              <a:gd name="adj2" fmla="val 10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当社ＰＭＳの統括責任者として、ＰＭＳの構築、維持および個人情報取扱いの管理全般について責任を負う</a:t>
            </a:r>
          </a:p>
        </p:txBody>
      </p:sp>
      <p:sp>
        <p:nvSpPr>
          <p:cNvPr id="2054" name="AutoShape 16">
            <a:extLst>
              <a:ext uri="{FF2B5EF4-FFF2-40B4-BE49-F238E27FC236}">
                <a16:creationId xmlns:a16="http://schemas.microsoft.com/office/drawing/2014/main" id="{95494EFF-9BA0-4B4E-89F2-E0EEEA09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082" y="2268048"/>
            <a:ext cx="1676400" cy="369332"/>
          </a:xfrm>
          <a:prstGeom prst="wedgeRectCallout">
            <a:avLst>
              <a:gd name="adj1" fmla="val -27930"/>
              <a:gd name="adj2" fmla="val 9319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全部門の監査を計画、実行し、代表者に報告する</a:t>
            </a:r>
          </a:p>
        </p:txBody>
      </p:sp>
      <p:grpSp>
        <p:nvGrpSpPr>
          <p:cNvPr id="2058" name="Group 29">
            <a:extLst>
              <a:ext uri="{FF2B5EF4-FFF2-40B4-BE49-F238E27FC236}">
                <a16:creationId xmlns:a16="http://schemas.microsoft.com/office/drawing/2014/main" id="{45CD6E5B-A64C-4E6D-8C48-5F3FDAFAFFD1}"/>
              </a:ext>
            </a:extLst>
          </p:cNvPr>
          <p:cNvGrpSpPr>
            <a:grpSpLocks/>
          </p:cNvGrpSpPr>
          <p:nvPr/>
        </p:nvGrpSpPr>
        <p:grpSpPr bwMode="auto">
          <a:xfrm>
            <a:off x="3000015" y="4191188"/>
            <a:ext cx="1485899" cy="503238"/>
            <a:chOff x="2699" y="1298"/>
            <a:chExt cx="635" cy="272"/>
          </a:xfrm>
        </p:grpSpPr>
        <p:sp>
          <p:nvSpPr>
            <p:cNvPr id="2089" name="Rectangle 30">
              <a:extLst>
                <a:ext uri="{FF2B5EF4-FFF2-40B4-BE49-F238E27FC236}">
                  <a16:creationId xmlns:a16="http://schemas.microsoft.com/office/drawing/2014/main" id="{6CA48061-4445-430B-8EA8-525A1E3A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dirty="0"/>
                <a:t>情報システム管理者</a:t>
              </a:r>
            </a:p>
          </p:txBody>
        </p:sp>
        <p:sp>
          <p:nvSpPr>
            <p:cNvPr id="2090" name="Rectangle 31">
              <a:extLst>
                <a:ext uri="{FF2B5EF4-FFF2-40B4-BE49-F238E27FC236}">
                  <a16:creationId xmlns:a16="http://schemas.microsoft.com/office/drawing/2014/main" id="{5349D160-9DAE-4EB6-9D0A-A042BB14A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060" name="Group 35">
            <a:extLst>
              <a:ext uri="{FF2B5EF4-FFF2-40B4-BE49-F238E27FC236}">
                <a16:creationId xmlns:a16="http://schemas.microsoft.com/office/drawing/2014/main" id="{16406927-4BE7-49B9-B466-29A99C88A81F}"/>
              </a:ext>
            </a:extLst>
          </p:cNvPr>
          <p:cNvGrpSpPr>
            <a:grpSpLocks/>
          </p:cNvGrpSpPr>
          <p:nvPr/>
        </p:nvGrpSpPr>
        <p:grpSpPr bwMode="auto">
          <a:xfrm>
            <a:off x="516681" y="4191188"/>
            <a:ext cx="1485899" cy="503238"/>
            <a:chOff x="2699" y="1298"/>
            <a:chExt cx="635" cy="272"/>
          </a:xfrm>
        </p:grpSpPr>
        <p:sp>
          <p:nvSpPr>
            <p:cNvPr id="2085" name="Rectangle 36">
              <a:extLst>
                <a:ext uri="{FF2B5EF4-FFF2-40B4-BE49-F238E27FC236}">
                  <a16:creationId xmlns:a16="http://schemas.microsoft.com/office/drawing/2014/main" id="{D5B905A7-4C98-4EB0-9417-09D5205B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900" dirty="0"/>
                <a:t>苦情相談窓口責任者</a:t>
              </a:r>
              <a:endParaRPr lang="ja-JP" altLang="en-US" sz="900" dirty="0"/>
            </a:p>
          </p:txBody>
        </p:sp>
        <p:sp>
          <p:nvSpPr>
            <p:cNvPr id="2086" name="Rectangle 37">
              <a:extLst>
                <a:ext uri="{FF2B5EF4-FFF2-40B4-BE49-F238E27FC236}">
                  <a16:creationId xmlns:a16="http://schemas.microsoft.com/office/drawing/2014/main" id="{EBB8A9F8-E3E0-4E57-A91C-7B77ABC1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063" name="AutoShape 44">
            <a:extLst>
              <a:ext uri="{FF2B5EF4-FFF2-40B4-BE49-F238E27FC236}">
                <a16:creationId xmlns:a16="http://schemas.microsoft.com/office/drawing/2014/main" id="{D9581BB8-4D64-44BE-B346-4058A261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144" y="4948426"/>
            <a:ext cx="1414464" cy="507831"/>
          </a:xfrm>
          <a:prstGeom prst="wedgeRectCallout">
            <a:avLst>
              <a:gd name="adj1" fmla="val -5231"/>
              <a:gd name="adj2" fmla="val -710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情報システムに関して、ＰＭＳを維持するための安全管理対策を実施する。</a:t>
            </a:r>
          </a:p>
        </p:txBody>
      </p:sp>
      <p:sp>
        <p:nvSpPr>
          <p:cNvPr id="2065" name="AutoShape 46">
            <a:extLst>
              <a:ext uri="{FF2B5EF4-FFF2-40B4-BE49-F238E27FC236}">
                <a16:creationId xmlns:a16="http://schemas.microsoft.com/office/drawing/2014/main" id="{6F437D7D-64E4-4EC2-8069-713E4CD0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07" y="4948426"/>
            <a:ext cx="1570183" cy="646331"/>
          </a:xfrm>
          <a:prstGeom prst="wedgeRectCallout">
            <a:avLst>
              <a:gd name="adj1" fmla="val -5231"/>
              <a:gd name="adj2" fmla="val -686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保有個人データに関する問合せや各種依頼への対応、及び個人情報取扱についての苦情相談等に対応する</a:t>
            </a:r>
          </a:p>
        </p:txBody>
      </p:sp>
      <p:cxnSp>
        <p:nvCxnSpPr>
          <p:cNvPr id="2066" name="AutoShape 47">
            <a:extLst>
              <a:ext uri="{FF2B5EF4-FFF2-40B4-BE49-F238E27FC236}">
                <a16:creationId xmlns:a16="http://schemas.microsoft.com/office/drawing/2014/main" id="{153E4E16-0CF3-4AF8-BE34-4835F60D4D20}"/>
              </a:ext>
            </a:extLst>
          </p:cNvPr>
          <p:cNvCxnSpPr>
            <a:cxnSpLocks noChangeShapeType="1"/>
            <a:stCxn id="2102" idx="2"/>
            <a:endCxn id="2099" idx="0"/>
          </p:cNvCxnSpPr>
          <p:nvPr/>
        </p:nvCxnSpPr>
        <p:spPr bwMode="auto">
          <a:xfrm>
            <a:off x="5104556" y="2692589"/>
            <a:ext cx="0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48">
            <a:extLst>
              <a:ext uri="{FF2B5EF4-FFF2-40B4-BE49-F238E27FC236}">
                <a16:creationId xmlns:a16="http://schemas.microsoft.com/office/drawing/2014/main" id="{FB48BE4C-F92E-42A8-9CE5-B6E6772A45E8}"/>
              </a:ext>
            </a:extLst>
          </p:cNvPr>
          <p:cNvCxnSpPr>
            <a:cxnSpLocks noChangeShapeType="1"/>
            <a:stCxn id="2102" idx="2"/>
            <a:endCxn id="2097" idx="1"/>
          </p:cNvCxnSpPr>
          <p:nvPr/>
        </p:nvCxnSpPr>
        <p:spPr bwMode="auto">
          <a:xfrm rot="16200000" flipH="1">
            <a:off x="5782989" y="2014156"/>
            <a:ext cx="270272" cy="16271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1" name="AutoShape 52">
            <a:extLst>
              <a:ext uri="{FF2B5EF4-FFF2-40B4-BE49-F238E27FC236}">
                <a16:creationId xmlns:a16="http://schemas.microsoft.com/office/drawing/2014/main" id="{8E38D9D8-45C7-41D9-9CEC-55CA2B9F1474}"/>
              </a:ext>
            </a:extLst>
          </p:cNvPr>
          <p:cNvCxnSpPr>
            <a:cxnSpLocks noChangeShapeType="1"/>
            <a:stCxn id="2089" idx="0"/>
            <a:endCxn id="2100" idx="2"/>
          </p:cNvCxnSpPr>
          <p:nvPr/>
        </p:nvCxnSpPr>
        <p:spPr bwMode="auto">
          <a:xfrm rot="5400000" flipH="1" flipV="1">
            <a:off x="4141979" y="3228612"/>
            <a:ext cx="563562" cy="13615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3" name="AutoShape 54">
            <a:extLst>
              <a:ext uri="{FF2B5EF4-FFF2-40B4-BE49-F238E27FC236}">
                <a16:creationId xmlns:a16="http://schemas.microsoft.com/office/drawing/2014/main" id="{1AE091FB-0C7B-403B-AB24-7642253559D4}"/>
              </a:ext>
            </a:extLst>
          </p:cNvPr>
          <p:cNvCxnSpPr>
            <a:cxnSpLocks noChangeShapeType="1"/>
            <a:stCxn id="2100" idx="2"/>
            <a:endCxn id="2085" idx="0"/>
          </p:cNvCxnSpPr>
          <p:nvPr/>
        </p:nvCxnSpPr>
        <p:spPr bwMode="auto">
          <a:xfrm rot="5400000">
            <a:off x="2900313" y="1986945"/>
            <a:ext cx="563562" cy="38449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6" name="Rectangle 58">
            <a:extLst>
              <a:ext uri="{FF2B5EF4-FFF2-40B4-BE49-F238E27FC236}">
                <a16:creationId xmlns:a16="http://schemas.microsoft.com/office/drawing/2014/main" id="{3D146ACB-13DA-4739-8BFD-C3967E89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69" y="1370567"/>
            <a:ext cx="3529012" cy="115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ja-JP" altLang="en-US" sz="1000" u="sng" dirty="0"/>
              <a:t>個人情報保護管理者と個人情報保護監査責任者は、</a:t>
            </a:r>
            <a:br>
              <a:rPr lang="ja-JP" altLang="en-US" sz="1000" u="sng" dirty="0"/>
            </a:br>
            <a:r>
              <a:rPr lang="ja-JP" altLang="en-US" sz="1000" u="sng" dirty="0"/>
              <a:t>従業員から選ぶ。他は外注でもよい。</a:t>
            </a:r>
          </a:p>
          <a:p>
            <a:pPr eaLnBrk="1" hangingPunct="1">
              <a:spcBef>
                <a:spcPct val="0"/>
              </a:spcBef>
            </a:pPr>
            <a:r>
              <a:rPr lang="ja-JP" altLang="en-US" sz="1000" u="sng" dirty="0"/>
              <a:t>次の兼任は認められない。</a:t>
            </a:r>
            <a:br>
              <a:rPr lang="ja-JP" altLang="en-US" sz="1000" u="sng" dirty="0"/>
            </a:br>
            <a:r>
              <a:rPr lang="ja-JP" altLang="en-US" sz="1000" dirty="0"/>
              <a:t>　</a:t>
            </a:r>
            <a:r>
              <a:rPr lang="ja-JP" altLang="en-US" sz="1000" u="sng" dirty="0"/>
              <a:t>「個人情報保護管理者」と「個人情報保護監査責任者」</a:t>
            </a:r>
            <a:br>
              <a:rPr lang="ja-JP" altLang="en-US" sz="1000" u="sng" dirty="0"/>
            </a:br>
            <a:r>
              <a:rPr lang="ja-JP" altLang="en-US" sz="1000" dirty="0"/>
              <a:t>　</a:t>
            </a:r>
            <a:r>
              <a:rPr lang="ja-JP" altLang="en-US" sz="1000" u="sng" dirty="0"/>
              <a:t>「代表者」と「個人情報保護監査責任者」</a:t>
            </a:r>
            <a:br>
              <a:rPr lang="ja-JP" altLang="en-US" sz="1000" u="sng" dirty="0"/>
            </a:br>
            <a:r>
              <a:rPr lang="ja-JP" altLang="en-US" sz="1000" dirty="0"/>
              <a:t>　</a:t>
            </a:r>
            <a:r>
              <a:rPr lang="ja-JP" altLang="en-US" sz="1000" u="sng" dirty="0"/>
              <a:t>他は兼任でよい。</a:t>
            </a:r>
          </a:p>
          <a:p>
            <a:pPr eaLnBrk="1" hangingPunct="1">
              <a:spcBef>
                <a:spcPct val="0"/>
              </a:spcBef>
            </a:pPr>
            <a:r>
              <a:rPr lang="ja-JP" altLang="en-US" sz="1000" u="sng" dirty="0"/>
              <a:t>会社法上の監査役は、ＰＭＳ体制に加えないこと。</a:t>
            </a:r>
          </a:p>
        </p:txBody>
      </p:sp>
      <p:sp>
        <p:nvSpPr>
          <p:cNvPr id="2077" name="正方形/長方形 1">
            <a:extLst>
              <a:ext uri="{FF2B5EF4-FFF2-40B4-BE49-F238E27FC236}">
                <a16:creationId xmlns:a16="http://schemas.microsoft.com/office/drawing/2014/main" id="{198B5385-CF26-4AC4-8A1D-7B6F7748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857" y="3351182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曽田 健嗣</a:t>
            </a:r>
            <a:endParaRPr lang="ja-JP" altLang="en-US" sz="1100" dirty="0"/>
          </a:p>
        </p:txBody>
      </p:sp>
      <p:sp>
        <p:nvSpPr>
          <p:cNvPr id="2078" name="正方形/長方形 47">
            <a:extLst>
              <a:ext uri="{FF2B5EF4-FFF2-40B4-BE49-F238E27FC236}">
                <a16:creationId xmlns:a16="http://schemas.microsoft.com/office/drawing/2014/main" id="{3FBE3188-2077-4068-AF5A-FF2F2E2C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857" y="2425726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中野 拓磨</a:t>
            </a:r>
            <a:endParaRPr lang="ja-JP" altLang="en-US" sz="1100" dirty="0"/>
          </a:p>
        </p:txBody>
      </p:sp>
      <p:sp>
        <p:nvSpPr>
          <p:cNvPr id="2079" name="正方形/長方形 48">
            <a:extLst>
              <a:ext uri="{FF2B5EF4-FFF2-40B4-BE49-F238E27FC236}">
                <a16:creationId xmlns:a16="http://schemas.microsoft.com/office/drawing/2014/main" id="{79EAEEFA-E409-479A-8660-7E24D345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44" y="3067347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線﨑 千里</a:t>
            </a:r>
            <a:endParaRPr lang="ja-JP" altLang="en-US" sz="1100" dirty="0"/>
          </a:p>
        </p:txBody>
      </p:sp>
      <p:grpSp>
        <p:nvGrpSpPr>
          <p:cNvPr id="2080" name="Group 17">
            <a:extLst>
              <a:ext uri="{FF2B5EF4-FFF2-40B4-BE49-F238E27FC236}">
                <a16:creationId xmlns:a16="http://schemas.microsoft.com/office/drawing/2014/main" id="{0BC7B1CA-B6BE-4B13-8FF3-16B77159167E}"/>
              </a:ext>
            </a:extLst>
          </p:cNvPr>
          <p:cNvGrpSpPr>
            <a:grpSpLocks/>
          </p:cNvGrpSpPr>
          <p:nvPr/>
        </p:nvGrpSpPr>
        <p:grpSpPr bwMode="auto">
          <a:xfrm>
            <a:off x="5483349" y="4191188"/>
            <a:ext cx="1485900" cy="503238"/>
            <a:chOff x="2699" y="1298"/>
            <a:chExt cx="635" cy="272"/>
          </a:xfrm>
        </p:grpSpPr>
        <p:sp>
          <p:nvSpPr>
            <p:cNvPr id="2083" name="Rectangle 18">
              <a:extLst>
                <a:ext uri="{FF2B5EF4-FFF2-40B4-BE49-F238E27FC236}">
                  <a16:creationId xmlns:a16="http://schemas.microsoft.com/office/drawing/2014/main" id="{E2F9112A-EC55-415F-A615-2A2D4DB0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298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/>
                <a:t>特定個人情報等事務取扱責任者</a:t>
              </a:r>
            </a:p>
          </p:txBody>
        </p:sp>
        <p:sp>
          <p:nvSpPr>
            <p:cNvPr id="2084" name="Rectangle 19">
              <a:extLst>
                <a:ext uri="{FF2B5EF4-FFF2-40B4-BE49-F238E27FC236}">
                  <a16:creationId xmlns:a16="http://schemas.microsoft.com/office/drawing/2014/main" id="{E442E7C1-FB87-42D4-B1E1-FFA89850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434"/>
              <a:ext cx="63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100" dirty="0"/>
            </a:p>
          </p:txBody>
        </p:sp>
      </p:grpSp>
      <p:sp>
        <p:nvSpPr>
          <p:cNvPr id="2081" name="AutoShape 42">
            <a:extLst>
              <a:ext uri="{FF2B5EF4-FFF2-40B4-BE49-F238E27FC236}">
                <a16:creationId xmlns:a16="http://schemas.microsoft.com/office/drawing/2014/main" id="{D59A00DA-CA12-4689-8573-1D743A7A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787" y="4948426"/>
            <a:ext cx="1414462" cy="784830"/>
          </a:xfrm>
          <a:prstGeom prst="wedgeRectCallout">
            <a:avLst>
              <a:gd name="adj1" fmla="val -5231"/>
              <a:gd name="adj2" fmla="val -710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個人番号を含む個人情報の取扱いについて、特定個人情報取扱いの管理全般について責任を負う</a:t>
            </a:r>
          </a:p>
        </p:txBody>
      </p:sp>
      <p:cxnSp>
        <p:nvCxnSpPr>
          <p:cNvPr id="2082" name="AutoShape 49">
            <a:extLst>
              <a:ext uri="{FF2B5EF4-FFF2-40B4-BE49-F238E27FC236}">
                <a16:creationId xmlns:a16="http://schemas.microsoft.com/office/drawing/2014/main" id="{0CC37465-CDFC-4D50-A490-BE108292B878}"/>
              </a:ext>
            </a:extLst>
          </p:cNvPr>
          <p:cNvCxnSpPr>
            <a:cxnSpLocks noChangeShapeType="1"/>
            <a:stCxn id="2083" idx="0"/>
            <a:endCxn id="2100" idx="2"/>
          </p:cNvCxnSpPr>
          <p:nvPr/>
        </p:nvCxnSpPr>
        <p:spPr bwMode="auto">
          <a:xfrm rot="16200000" flipV="1">
            <a:off x="5383647" y="3348535"/>
            <a:ext cx="563562" cy="11217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AutoShape 16">
            <a:extLst>
              <a:ext uri="{FF2B5EF4-FFF2-40B4-BE49-F238E27FC236}">
                <a16:creationId xmlns:a16="http://schemas.microsoft.com/office/drawing/2014/main" id="{19315367-6C0C-4902-AB4B-AF2215B3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049" y="1551953"/>
            <a:ext cx="1676400" cy="511175"/>
          </a:xfrm>
          <a:prstGeom prst="wedgeRectCallout">
            <a:avLst>
              <a:gd name="adj1" fmla="val -60456"/>
              <a:gd name="adj2" fmla="val 853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900" dirty="0"/>
              <a:t>当社ＰＭＳの最高責任者として、管理責任者、監査責任者を指名し、ＰＭＳを実施させる</a:t>
            </a:r>
          </a:p>
        </p:txBody>
      </p:sp>
      <p:sp>
        <p:nvSpPr>
          <p:cNvPr id="80" name="正方形/長方形 1">
            <a:extLst>
              <a:ext uri="{FF2B5EF4-FFF2-40B4-BE49-F238E27FC236}">
                <a16:creationId xmlns:a16="http://schemas.microsoft.com/office/drawing/2014/main" id="{038301BC-FC1E-400E-9A9E-CFA8EC06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32" y="4428519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曽田 健嗣</a:t>
            </a:r>
            <a:endParaRPr lang="ja-JP" altLang="en-US" sz="1100" dirty="0"/>
          </a:p>
        </p:txBody>
      </p:sp>
      <p:sp>
        <p:nvSpPr>
          <p:cNvPr id="81" name="正方形/長方形 1">
            <a:extLst>
              <a:ext uri="{FF2B5EF4-FFF2-40B4-BE49-F238E27FC236}">
                <a16:creationId xmlns:a16="http://schemas.microsoft.com/office/drawing/2014/main" id="{18757DCF-1B79-4450-8D1C-CCBEA3D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266" y="4428519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曽田 健嗣</a:t>
            </a:r>
            <a:endParaRPr lang="ja-JP" altLang="en-US" sz="1100" dirty="0"/>
          </a:p>
        </p:txBody>
      </p:sp>
      <p:sp>
        <p:nvSpPr>
          <p:cNvPr id="82" name="正方形/長方形 1">
            <a:extLst>
              <a:ext uri="{FF2B5EF4-FFF2-40B4-BE49-F238E27FC236}">
                <a16:creationId xmlns:a16="http://schemas.microsoft.com/office/drawing/2014/main" id="{364471F6-91D8-487B-9476-43A2DCD2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601" y="4426643"/>
            <a:ext cx="7873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100"/>
              <a:t>曽田 健嗣</a:t>
            </a:r>
            <a:endParaRPr lang="ja-JP" altLang="en-US" sz="1100" dirty="0"/>
          </a:p>
        </p:txBody>
      </p:sp>
      <p:sp>
        <p:nvSpPr>
          <p:cNvPr id="2" name="正方形/長方形 1"/>
          <p:cNvSpPr/>
          <p:nvPr/>
        </p:nvSpPr>
        <p:spPr>
          <a:xfrm>
            <a:off x="272964" y="40751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個人</a:t>
            </a:r>
            <a:r>
              <a:rPr lang="zh-TW" altLang="en-US" dirty="0"/>
              <a:t>情報保護体制図</a:t>
            </a:r>
            <a:endParaRPr lang="ja-JP" altLang="en-US" dirty="0"/>
          </a:p>
        </p:txBody>
      </p:sp>
      <p:sp>
        <p:nvSpPr>
          <p:cNvPr id="39" name="正方形/長方形 47">
            <a:extLst>
              <a:ext uri="{FF2B5EF4-FFF2-40B4-BE49-F238E27FC236}">
                <a16:creationId xmlns:a16="http://schemas.microsoft.com/office/drawing/2014/main" id="{7872451B-964C-47AD-971D-6D1F223E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769" y="421014"/>
            <a:ext cx="14398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100"/>
              <a:t>2021</a:t>
            </a:r>
            <a:r>
              <a:rPr lang="zh-TW" altLang="en-US" sz="1100"/>
              <a:t>年</a:t>
            </a:r>
            <a:r>
              <a:rPr lang="en-US" altLang="zh-TW" sz="1100"/>
              <a:t>10</a:t>
            </a:r>
            <a:r>
              <a:rPr lang="zh-TW" altLang="en-US" sz="1100"/>
              <a:t>月</a:t>
            </a:r>
            <a:r>
              <a:rPr lang="en-US" altLang="zh-TW" sz="1100"/>
              <a:t>1</a:t>
            </a:r>
            <a:r>
              <a:rPr lang="zh-TW" altLang="en-US" sz="1100"/>
              <a:t>日現在</a:t>
            </a:r>
            <a:endParaRPr lang="ja-JP" altLang="en-US" sz="1100" dirty="0"/>
          </a:p>
        </p:txBody>
      </p:sp>
      <p:sp>
        <p:nvSpPr>
          <p:cNvPr id="40" name="正方形/長方形 47">
            <a:extLst>
              <a:ext uri="{FF2B5EF4-FFF2-40B4-BE49-F238E27FC236}">
                <a16:creationId xmlns:a16="http://schemas.microsoft.com/office/drawing/2014/main" id="{02EB486C-7CCD-4586-B8DA-9EBDCC1F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85" y="190718"/>
            <a:ext cx="5309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100" dirty="0"/>
              <a:t>PB01</a:t>
            </a:r>
            <a:endParaRPr lang="ja-JP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252</Words>
  <Application>Microsoft Office PowerPoint</Application>
  <PresentationFormat>画面に合わせる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PB01個人情報保護体制図</dc:title>
  <dc:creator>vlc</dc:creator>
  <cp:lastModifiedBy>バルク システム担当</cp:lastModifiedBy>
  <cp:revision>28</cp:revision>
  <cp:lastPrinted>2018-09-18T00:35:15Z</cp:lastPrinted>
  <dcterms:created xsi:type="dcterms:W3CDTF">2009-09-10T00:10:02Z</dcterms:created>
  <dcterms:modified xsi:type="dcterms:W3CDTF">2021-10-19T07:11:40Z</dcterms:modified>
</cp:coreProperties>
</file>