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01" r:id="rId1"/>
  </p:sldMasterIdLst>
  <p:notesMasterIdLst>
    <p:notesMasterId r:id="rId24"/>
  </p:notesMasterIdLst>
  <p:handoutMasterIdLst>
    <p:handoutMasterId r:id="rId25"/>
  </p:handoutMasterIdLst>
  <p:sldIdLst>
    <p:sldId id="256" r:id="rId2"/>
    <p:sldId id="1009" r:id="rId3"/>
    <p:sldId id="314" r:id="rId4"/>
    <p:sldId id="334" r:id="rId5"/>
    <p:sldId id="1012" r:id="rId6"/>
    <p:sldId id="1013" r:id="rId7"/>
    <p:sldId id="1008" r:id="rId8"/>
    <p:sldId id="1014" r:id="rId9"/>
    <p:sldId id="1015" r:id="rId10"/>
    <p:sldId id="1005" r:id="rId11"/>
    <p:sldId id="1016" r:id="rId12"/>
    <p:sldId id="1017" r:id="rId13"/>
    <p:sldId id="799" r:id="rId14"/>
    <p:sldId id="816" r:id="rId15"/>
    <p:sldId id="1018" r:id="rId16"/>
    <p:sldId id="1004" r:id="rId17"/>
    <p:sldId id="1019" r:id="rId18"/>
    <p:sldId id="856" r:id="rId19"/>
    <p:sldId id="1006" r:id="rId20"/>
    <p:sldId id="1007" r:id="rId21"/>
    <p:sldId id="1020" r:id="rId22"/>
    <p:sldId id="1021" r:id="rId23"/>
  </p:sldIdLst>
  <p:sldSz cx="9144000" cy="6858000" type="screen4x3"/>
  <p:notesSz cx="6735763" cy="9866313"/>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DCC"/>
    <a:srgbClr val="0000CC"/>
    <a:srgbClr val="0033CC"/>
    <a:srgbClr val="FB725F"/>
    <a:srgbClr val="5F5F5F"/>
    <a:srgbClr val="969696"/>
    <a:srgbClr val="D9CFB1"/>
    <a:srgbClr val="CABC90"/>
    <a:srgbClr val="FF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2" autoAdjust="0"/>
    <p:restoredTop sz="95300" autoAdjust="0"/>
  </p:normalViewPr>
  <p:slideViewPr>
    <p:cSldViewPr>
      <p:cViewPr varScale="1">
        <p:scale>
          <a:sx n="86" d="100"/>
          <a:sy n="86" d="100"/>
        </p:scale>
        <p:origin x="168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D26CA0E-D92F-40B7-9720-15DEDE2D9242}"/>
              </a:ext>
            </a:extLst>
          </p:cNvPr>
          <p:cNvSpPr>
            <a:spLocks noGrp="1" noChangeArrowheads="1"/>
          </p:cNvSpPr>
          <p:nvPr>
            <p:ph type="hdr" sz="quarter"/>
          </p:nvPr>
        </p:nvSpPr>
        <p:spPr bwMode="auto">
          <a:xfrm>
            <a:off x="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defTabSz="914406" eaLnBrk="1" hangingPunct="1">
              <a:defRPr sz="1200"/>
            </a:lvl1pPr>
          </a:lstStyle>
          <a:p>
            <a:pPr>
              <a:defRPr/>
            </a:pPr>
            <a:endParaRPr lang="en-US" altLang="ja-JP"/>
          </a:p>
        </p:txBody>
      </p:sp>
      <p:sp>
        <p:nvSpPr>
          <p:cNvPr id="55299" name="Rectangle 3">
            <a:extLst>
              <a:ext uri="{FF2B5EF4-FFF2-40B4-BE49-F238E27FC236}">
                <a16:creationId xmlns:a16="http://schemas.microsoft.com/office/drawing/2014/main" id="{2019754A-A631-438D-A9CB-D299E6A92E74}"/>
              </a:ext>
            </a:extLst>
          </p:cNvPr>
          <p:cNvSpPr>
            <a:spLocks noGrp="1" noChangeArrowheads="1"/>
          </p:cNvSpPr>
          <p:nvPr>
            <p:ph type="dt" sz="quarter"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algn="r" defTabSz="914406" eaLnBrk="1" hangingPunct="1">
              <a:defRPr sz="1200"/>
            </a:lvl1pPr>
          </a:lstStyle>
          <a:p>
            <a:pPr>
              <a:defRPr/>
            </a:pPr>
            <a:endParaRPr lang="en-US" altLang="ja-JP"/>
          </a:p>
        </p:txBody>
      </p:sp>
      <p:sp>
        <p:nvSpPr>
          <p:cNvPr id="55300" name="Rectangle 4">
            <a:extLst>
              <a:ext uri="{FF2B5EF4-FFF2-40B4-BE49-F238E27FC236}">
                <a16:creationId xmlns:a16="http://schemas.microsoft.com/office/drawing/2014/main" id="{3DD145EE-5273-446F-B623-DFB40E899EBC}"/>
              </a:ext>
            </a:extLst>
          </p:cNvPr>
          <p:cNvSpPr>
            <a:spLocks noGrp="1" noChangeArrowheads="1"/>
          </p:cNvSpPr>
          <p:nvPr>
            <p:ph type="ftr" sz="quarter" idx="2"/>
          </p:nvPr>
        </p:nvSpPr>
        <p:spPr bwMode="auto">
          <a:xfrm>
            <a:off x="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defTabSz="914406" eaLnBrk="1" hangingPunct="1">
              <a:defRPr sz="1200"/>
            </a:lvl1pPr>
          </a:lstStyle>
          <a:p>
            <a:pPr>
              <a:defRPr/>
            </a:pPr>
            <a:endParaRPr lang="en-US" altLang="ja-JP"/>
          </a:p>
        </p:txBody>
      </p:sp>
      <p:sp>
        <p:nvSpPr>
          <p:cNvPr id="55301" name="Rectangle 5">
            <a:extLst>
              <a:ext uri="{FF2B5EF4-FFF2-40B4-BE49-F238E27FC236}">
                <a16:creationId xmlns:a16="http://schemas.microsoft.com/office/drawing/2014/main" id="{3EB6B1B4-16E4-4FB9-B546-781FA5CC4C2B}"/>
              </a:ext>
            </a:extLst>
          </p:cNvPr>
          <p:cNvSpPr>
            <a:spLocks noGrp="1" noChangeArrowheads="1"/>
          </p:cNvSpPr>
          <p:nvPr>
            <p:ph type="sldNum" sz="quarter" idx="3"/>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algn="r" defTabSz="914406" eaLnBrk="1" hangingPunct="1">
              <a:defRPr sz="1200"/>
            </a:lvl1pPr>
          </a:lstStyle>
          <a:p>
            <a:pPr>
              <a:defRPr/>
            </a:pPr>
            <a:fld id="{F50C501C-BDBA-441F-A907-3C746CF6D79E}" type="slidenum">
              <a:rPr lang="en-US" altLang="ja-JP"/>
              <a:pPr>
                <a:defRPr/>
              </a:pPr>
              <a:t>‹#›</a:t>
            </a:fld>
            <a:endParaRPr lang="en-US" altLang="ja-JP"/>
          </a:p>
        </p:txBody>
      </p:sp>
    </p:spTree>
    <p:extLst>
      <p:ext uri="{BB962C8B-B14F-4D97-AF65-F5344CB8AC3E}">
        <p14:creationId xmlns:p14="http://schemas.microsoft.com/office/powerpoint/2010/main" val="2815552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AC5FB0C-1F91-45E1-9E92-0838B4B8F768}"/>
              </a:ext>
            </a:extLst>
          </p:cNvPr>
          <p:cNvSpPr>
            <a:spLocks noGrp="1" noChangeArrowheads="1"/>
          </p:cNvSpPr>
          <p:nvPr>
            <p:ph type="hdr" sz="quarter"/>
          </p:nvPr>
        </p:nvSpPr>
        <p:spPr bwMode="auto">
          <a:xfrm>
            <a:off x="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defTabSz="914406" eaLnBrk="1" hangingPunct="1">
              <a:defRPr sz="1200"/>
            </a:lvl1pPr>
          </a:lstStyle>
          <a:p>
            <a:pPr>
              <a:defRPr/>
            </a:pPr>
            <a:endParaRPr lang="en-US" altLang="ja-JP"/>
          </a:p>
        </p:txBody>
      </p:sp>
      <p:sp>
        <p:nvSpPr>
          <p:cNvPr id="9219" name="Rectangle 3">
            <a:extLst>
              <a:ext uri="{FF2B5EF4-FFF2-40B4-BE49-F238E27FC236}">
                <a16:creationId xmlns:a16="http://schemas.microsoft.com/office/drawing/2014/main" id="{8FAB9389-0A42-41AC-B3F5-FCBB719C2386}"/>
              </a:ext>
            </a:extLst>
          </p:cNvPr>
          <p:cNvSpPr>
            <a:spLocks noGrp="1" noChangeArrowheads="1"/>
          </p:cNvSpPr>
          <p:nvPr>
            <p:ph type="dt" idx="1"/>
          </p:nvPr>
        </p:nvSpPr>
        <p:spPr bwMode="auto">
          <a:xfrm>
            <a:off x="3816350" y="0"/>
            <a:ext cx="29178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algn="r" defTabSz="914406" eaLnBrk="1" hangingPunct="1">
              <a:defRPr sz="1200"/>
            </a:lvl1pPr>
          </a:lstStyle>
          <a:p>
            <a:pPr>
              <a:defRPr/>
            </a:pPr>
            <a:endParaRPr lang="en-US" altLang="ja-JP"/>
          </a:p>
        </p:txBody>
      </p:sp>
      <p:sp>
        <p:nvSpPr>
          <p:cNvPr id="3076" name="Rectangle 4">
            <a:extLst>
              <a:ext uri="{FF2B5EF4-FFF2-40B4-BE49-F238E27FC236}">
                <a16:creationId xmlns:a16="http://schemas.microsoft.com/office/drawing/2014/main" id="{5785B012-04B3-4616-BE87-E28920136146}"/>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D6BD7D0E-7828-4F41-A1AA-C515A606636B}"/>
              </a:ext>
            </a:extLst>
          </p:cNvPr>
          <p:cNvSpPr>
            <a:spLocks noGrp="1" noChangeArrowheads="1"/>
          </p:cNvSpPr>
          <p:nvPr>
            <p:ph type="body" sz="quarter" idx="3"/>
          </p:nvPr>
        </p:nvSpPr>
        <p:spPr bwMode="auto">
          <a:xfrm>
            <a:off x="674688" y="4687888"/>
            <a:ext cx="53879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9222" name="Rectangle 6">
            <a:extLst>
              <a:ext uri="{FF2B5EF4-FFF2-40B4-BE49-F238E27FC236}">
                <a16:creationId xmlns:a16="http://schemas.microsoft.com/office/drawing/2014/main" id="{24E06FDD-AE9D-4D7E-A526-3647465E6415}"/>
              </a:ext>
            </a:extLst>
          </p:cNvPr>
          <p:cNvSpPr>
            <a:spLocks noGrp="1" noChangeArrowheads="1"/>
          </p:cNvSpPr>
          <p:nvPr>
            <p:ph type="ftr" sz="quarter" idx="4"/>
          </p:nvPr>
        </p:nvSpPr>
        <p:spPr bwMode="auto">
          <a:xfrm>
            <a:off x="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defTabSz="914406" eaLnBrk="1" hangingPunct="1">
              <a:defRPr sz="1200"/>
            </a:lvl1pPr>
          </a:lstStyle>
          <a:p>
            <a:pPr>
              <a:defRPr/>
            </a:pPr>
            <a:endParaRPr lang="en-US" altLang="ja-JP"/>
          </a:p>
        </p:txBody>
      </p:sp>
      <p:sp>
        <p:nvSpPr>
          <p:cNvPr id="9223" name="Rectangle 7">
            <a:extLst>
              <a:ext uri="{FF2B5EF4-FFF2-40B4-BE49-F238E27FC236}">
                <a16:creationId xmlns:a16="http://schemas.microsoft.com/office/drawing/2014/main" id="{EB980782-D055-4B98-8364-680E2F526925}"/>
              </a:ext>
            </a:extLst>
          </p:cNvPr>
          <p:cNvSpPr>
            <a:spLocks noGrp="1" noChangeArrowheads="1"/>
          </p:cNvSpPr>
          <p:nvPr>
            <p:ph type="sldNum" sz="quarter" idx="5"/>
          </p:nvPr>
        </p:nvSpPr>
        <p:spPr bwMode="auto">
          <a:xfrm>
            <a:off x="3816350" y="9371013"/>
            <a:ext cx="291782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algn="r" defTabSz="914406" eaLnBrk="1" hangingPunct="1">
              <a:defRPr sz="1200"/>
            </a:lvl1pPr>
          </a:lstStyle>
          <a:p>
            <a:pPr>
              <a:defRPr/>
            </a:pPr>
            <a:fld id="{747E4BBC-78F8-42B1-8EEB-E1B267C1791A}" type="slidenum">
              <a:rPr lang="en-US" altLang="ja-JP"/>
              <a:pPr>
                <a:defRPr/>
              </a:pPr>
              <a:t>‹#›</a:t>
            </a:fld>
            <a:endParaRPr lang="en-US" altLang="ja-JP"/>
          </a:p>
        </p:txBody>
      </p:sp>
    </p:spTree>
    <p:extLst>
      <p:ext uri="{BB962C8B-B14F-4D97-AF65-F5344CB8AC3E}">
        <p14:creationId xmlns:p14="http://schemas.microsoft.com/office/powerpoint/2010/main" val="351169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C13B53B-7356-4F87-A53A-742477D1E03D}"/>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35013" indent="-282575">
              <a:defRPr kumimoji="1">
                <a:solidFill>
                  <a:schemeClr val="tx1"/>
                </a:solidFill>
                <a:latin typeface="Arial" panose="020B0604020202020204" pitchFamily="34" charset="0"/>
                <a:ea typeface="ＭＳ Ｐゴシック" panose="020B0600070205080204" pitchFamily="50" charset="-128"/>
              </a:defRPr>
            </a:lvl2pPr>
            <a:lvl3pPr marL="1131888" indent="-225425">
              <a:defRPr kumimoji="1">
                <a:solidFill>
                  <a:schemeClr val="tx1"/>
                </a:solidFill>
                <a:latin typeface="Arial" panose="020B0604020202020204" pitchFamily="34" charset="0"/>
                <a:ea typeface="ＭＳ Ｐゴシック" panose="020B0600070205080204" pitchFamily="50" charset="-128"/>
              </a:defRPr>
            </a:lvl3pPr>
            <a:lvl4pPr marL="1585913" indent="-225425">
              <a:defRPr kumimoji="1">
                <a:solidFill>
                  <a:schemeClr val="tx1"/>
                </a:solidFill>
                <a:latin typeface="Arial" panose="020B0604020202020204" pitchFamily="34" charset="0"/>
                <a:ea typeface="ＭＳ Ｐゴシック" panose="020B0600070205080204" pitchFamily="50" charset="-128"/>
              </a:defRPr>
            </a:lvl4pPr>
            <a:lvl5pPr marL="2038350" indent="-225425">
              <a:defRPr kumimoji="1">
                <a:solidFill>
                  <a:schemeClr val="tx1"/>
                </a:solidFill>
                <a:latin typeface="Arial" panose="020B0604020202020204" pitchFamily="34" charset="0"/>
                <a:ea typeface="ＭＳ Ｐゴシック" panose="020B0600070205080204" pitchFamily="50" charset="-128"/>
              </a:defRPr>
            </a:lvl5pPr>
            <a:lvl6pPr marL="24955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527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099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671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defTabSz="914400"/>
            <a:fld id="{DD731954-D1A2-461F-B40A-FEAD34F68C1D}" type="slidenum">
              <a:rPr lang="en-US" altLang="ja-JP" smtClean="0"/>
              <a:pPr defTabSz="914400"/>
              <a:t>1</a:t>
            </a:fld>
            <a:endParaRPr lang="en-US" altLang="ja-JP"/>
          </a:p>
        </p:txBody>
      </p:sp>
      <p:sp>
        <p:nvSpPr>
          <p:cNvPr id="6147" name="Rectangle 1026">
            <a:extLst>
              <a:ext uri="{FF2B5EF4-FFF2-40B4-BE49-F238E27FC236}">
                <a16:creationId xmlns:a16="http://schemas.microsoft.com/office/drawing/2014/main" id="{E012CA40-24E9-4102-8137-2C2A07860E18}"/>
              </a:ext>
            </a:extLst>
          </p:cNvPr>
          <p:cNvSpPr>
            <a:spLocks noGrp="1" noRot="1" noChangeAspect="1" noChangeArrowheads="1" noTextEdit="1"/>
          </p:cNvSpPr>
          <p:nvPr>
            <p:ph type="sldImg"/>
          </p:nvPr>
        </p:nvSpPr>
        <p:spPr>
          <a:ln/>
        </p:spPr>
      </p:sp>
      <p:sp>
        <p:nvSpPr>
          <p:cNvPr id="6148" name="Rectangle 1027">
            <a:extLst>
              <a:ext uri="{FF2B5EF4-FFF2-40B4-BE49-F238E27FC236}">
                <a16:creationId xmlns:a16="http://schemas.microsoft.com/office/drawing/2014/main" id="{B7712AF8-9AD4-42BA-87C5-F9241E33A376}"/>
              </a:ext>
            </a:extLst>
          </p:cNvPr>
          <p:cNvSpPr>
            <a:spLocks noGrp="1" noChangeArrowheads="1"/>
          </p:cNvSpPr>
          <p:nvPr>
            <p:ph type="body" idx="1"/>
          </p:nvPr>
        </p:nvSpPr>
        <p:spPr>
          <a:noFill/>
        </p:spPr>
        <p:txBody>
          <a:bodyPr/>
          <a:lstStyle/>
          <a:p>
            <a:pPr eaLnBrk="1" hangingPunct="1"/>
            <a:endParaRPr lang="ja-JP" altLang="ja-JP"/>
          </a:p>
        </p:txBody>
      </p:sp>
    </p:spTree>
    <p:extLst>
      <p:ext uri="{BB962C8B-B14F-4D97-AF65-F5344CB8AC3E}">
        <p14:creationId xmlns:p14="http://schemas.microsoft.com/office/powerpoint/2010/main" val="315594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049FE396-EAC8-42B3-B3C1-B18C730FC507}"/>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35013" indent="-282575">
              <a:defRPr kumimoji="1">
                <a:solidFill>
                  <a:schemeClr val="tx1"/>
                </a:solidFill>
                <a:latin typeface="Arial" panose="020B0604020202020204" pitchFamily="34" charset="0"/>
                <a:ea typeface="ＭＳ Ｐゴシック" panose="020B0600070205080204" pitchFamily="50" charset="-128"/>
              </a:defRPr>
            </a:lvl2pPr>
            <a:lvl3pPr marL="1131888" indent="-225425">
              <a:defRPr kumimoji="1">
                <a:solidFill>
                  <a:schemeClr val="tx1"/>
                </a:solidFill>
                <a:latin typeface="Arial" panose="020B0604020202020204" pitchFamily="34" charset="0"/>
                <a:ea typeface="ＭＳ Ｐゴシック" panose="020B0600070205080204" pitchFamily="50" charset="-128"/>
              </a:defRPr>
            </a:lvl3pPr>
            <a:lvl4pPr marL="1585913" indent="-225425">
              <a:defRPr kumimoji="1">
                <a:solidFill>
                  <a:schemeClr val="tx1"/>
                </a:solidFill>
                <a:latin typeface="Arial" panose="020B0604020202020204" pitchFamily="34" charset="0"/>
                <a:ea typeface="ＭＳ Ｐゴシック" panose="020B0600070205080204" pitchFamily="50" charset="-128"/>
              </a:defRPr>
            </a:lvl4pPr>
            <a:lvl5pPr marL="2038350" indent="-225425">
              <a:defRPr kumimoji="1">
                <a:solidFill>
                  <a:schemeClr val="tx1"/>
                </a:solidFill>
                <a:latin typeface="Arial" panose="020B0604020202020204" pitchFamily="34" charset="0"/>
                <a:ea typeface="ＭＳ Ｐゴシック" panose="020B0600070205080204" pitchFamily="50" charset="-128"/>
              </a:defRPr>
            </a:lvl5pPr>
            <a:lvl6pPr marL="24955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527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099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671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defTabSz="914400"/>
            <a:fld id="{39C4C3D2-A768-478D-8B66-1F0EE75C278F}" type="slidenum">
              <a:rPr lang="en-US" altLang="ja-JP" smtClean="0"/>
              <a:pPr defTabSz="914400"/>
              <a:t>3</a:t>
            </a:fld>
            <a:endParaRPr lang="en-US" altLang="ja-JP"/>
          </a:p>
        </p:txBody>
      </p:sp>
      <p:sp>
        <p:nvSpPr>
          <p:cNvPr id="8195" name="Rectangle 2050">
            <a:extLst>
              <a:ext uri="{FF2B5EF4-FFF2-40B4-BE49-F238E27FC236}">
                <a16:creationId xmlns:a16="http://schemas.microsoft.com/office/drawing/2014/main" id="{251CCD5E-530F-4B3E-BF44-827BD4B5751F}"/>
              </a:ext>
            </a:extLst>
          </p:cNvPr>
          <p:cNvSpPr>
            <a:spLocks noGrp="1" noRot="1" noChangeAspect="1" noChangeArrowheads="1" noTextEdit="1"/>
          </p:cNvSpPr>
          <p:nvPr>
            <p:ph type="sldImg"/>
          </p:nvPr>
        </p:nvSpPr>
        <p:spPr>
          <a:ln/>
        </p:spPr>
      </p:sp>
      <p:sp>
        <p:nvSpPr>
          <p:cNvPr id="8196" name="Rectangle 2051">
            <a:extLst>
              <a:ext uri="{FF2B5EF4-FFF2-40B4-BE49-F238E27FC236}">
                <a16:creationId xmlns:a16="http://schemas.microsoft.com/office/drawing/2014/main" id="{C157F0C4-D30E-41E5-9A86-E4EA12356BBC}"/>
              </a:ext>
            </a:extLst>
          </p:cNvPr>
          <p:cNvSpPr>
            <a:spLocks noGrp="1" noChangeArrowheads="1"/>
          </p:cNvSpPr>
          <p:nvPr>
            <p:ph type="body" idx="1"/>
          </p:nvPr>
        </p:nvSpPr>
        <p:spPr>
          <a:noFill/>
        </p:spPr>
        <p:txBody>
          <a:bodyPr/>
          <a:lstStyle/>
          <a:p>
            <a:pPr eaLnBrk="1" hangingPunct="1"/>
            <a:endParaRPr lang="ja-JP" altLang="ja-JP"/>
          </a:p>
        </p:txBody>
      </p:sp>
    </p:spTree>
    <p:extLst>
      <p:ext uri="{BB962C8B-B14F-4D97-AF65-F5344CB8AC3E}">
        <p14:creationId xmlns:p14="http://schemas.microsoft.com/office/powerpoint/2010/main" val="213592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AADE824-9C2A-4A49-A3DF-D3E0286E08F7}"/>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35013" indent="-282575">
              <a:defRPr kumimoji="1">
                <a:solidFill>
                  <a:schemeClr val="tx1"/>
                </a:solidFill>
                <a:latin typeface="Arial" panose="020B0604020202020204" pitchFamily="34" charset="0"/>
                <a:ea typeface="ＭＳ Ｐゴシック" panose="020B0600070205080204" pitchFamily="50" charset="-128"/>
              </a:defRPr>
            </a:lvl2pPr>
            <a:lvl3pPr marL="1131888" indent="-225425">
              <a:defRPr kumimoji="1">
                <a:solidFill>
                  <a:schemeClr val="tx1"/>
                </a:solidFill>
                <a:latin typeface="Arial" panose="020B0604020202020204" pitchFamily="34" charset="0"/>
                <a:ea typeface="ＭＳ Ｐゴシック" panose="020B0600070205080204" pitchFamily="50" charset="-128"/>
              </a:defRPr>
            </a:lvl3pPr>
            <a:lvl4pPr marL="1585913" indent="-225425">
              <a:defRPr kumimoji="1">
                <a:solidFill>
                  <a:schemeClr val="tx1"/>
                </a:solidFill>
                <a:latin typeface="Arial" panose="020B0604020202020204" pitchFamily="34" charset="0"/>
                <a:ea typeface="ＭＳ Ｐゴシック" panose="020B0600070205080204" pitchFamily="50" charset="-128"/>
              </a:defRPr>
            </a:lvl4pPr>
            <a:lvl5pPr marL="2038350" indent="-225425">
              <a:defRPr kumimoji="1">
                <a:solidFill>
                  <a:schemeClr val="tx1"/>
                </a:solidFill>
                <a:latin typeface="Arial" panose="020B0604020202020204" pitchFamily="34" charset="0"/>
                <a:ea typeface="ＭＳ Ｐゴシック" panose="020B0600070205080204" pitchFamily="50" charset="-128"/>
              </a:defRPr>
            </a:lvl5pPr>
            <a:lvl6pPr marL="24955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527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099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67150" indent="-225425"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defTabSz="914400"/>
            <a:fld id="{9C785FC8-C74F-421F-80A8-623D6E6B22C5}" type="slidenum">
              <a:rPr lang="en-US" altLang="ja-JP" smtClean="0"/>
              <a:pPr defTabSz="914400"/>
              <a:t>6</a:t>
            </a:fld>
            <a:endParaRPr lang="en-US" altLang="ja-JP"/>
          </a:p>
        </p:txBody>
      </p:sp>
      <p:sp>
        <p:nvSpPr>
          <p:cNvPr id="12291" name="Rectangle 1026">
            <a:extLst>
              <a:ext uri="{FF2B5EF4-FFF2-40B4-BE49-F238E27FC236}">
                <a16:creationId xmlns:a16="http://schemas.microsoft.com/office/drawing/2014/main" id="{DCF7E8CB-60F3-4DD5-9D81-56D4E005A60F}"/>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290EB0B-7861-40F7-BABD-AF40F48B219D}"/>
              </a:ext>
            </a:extLst>
          </p:cNvPr>
          <p:cNvSpPr>
            <a:spLocks noGrp="1" noChangeArrowheads="1"/>
          </p:cNvSpPr>
          <p:nvPr>
            <p:ph type="body" idx="1"/>
          </p:nvPr>
        </p:nvSpPr>
        <p:spPr>
          <a:noFill/>
        </p:spPr>
        <p:txBody>
          <a:bodyPr/>
          <a:lstStyle/>
          <a:p>
            <a:pPr eaLnBrk="1" hangingPunct="1"/>
            <a:endParaRPr lang="ja-JP" altLang="ja-JP"/>
          </a:p>
        </p:txBody>
      </p:sp>
    </p:spTree>
    <p:extLst>
      <p:ext uri="{BB962C8B-B14F-4D97-AF65-F5344CB8AC3E}">
        <p14:creationId xmlns:p14="http://schemas.microsoft.com/office/powerpoint/2010/main" val="259872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 イメージ プレースホルダー 1">
            <a:extLst>
              <a:ext uri="{FF2B5EF4-FFF2-40B4-BE49-F238E27FC236}">
                <a16:creationId xmlns:a16="http://schemas.microsoft.com/office/drawing/2014/main" id="{D1DD6CFB-8150-47CC-BE12-3D7D0FB648C0}"/>
              </a:ext>
            </a:extLst>
          </p:cNvPr>
          <p:cNvSpPr>
            <a:spLocks noGrp="1" noRot="1" noChangeAspect="1" noChangeArrowheads="1" noTextEdit="1"/>
          </p:cNvSpPr>
          <p:nvPr>
            <p:ph type="sldImg"/>
          </p:nvPr>
        </p:nvSpPr>
        <p:spPr>
          <a:ln/>
        </p:spPr>
      </p:sp>
      <p:sp>
        <p:nvSpPr>
          <p:cNvPr id="16387" name="ノート プレースホルダー 2">
            <a:extLst>
              <a:ext uri="{FF2B5EF4-FFF2-40B4-BE49-F238E27FC236}">
                <a16:creationId xmlns:a16="http://schemas.microsoft.com/office/drawing/2014/main" id="{9EDF5362-FD25-4E10-92D4-1D5EBCC1A6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 name="スライド番号プレースホルダー 3">
            <a:extLst>
              <a:ext uri="{FF2B5EF4-FFF2-40B4-BE49-F238E27FC236}">
                <a16:creationId xmlns:a16="http://schemas.microsoft.com/office/drawing/2014/main" id="{2401E780-EC15-4236-851C-E9E4BA85D053}"/>
              </a:ext>
            </a:extLst>
          </p:cNvPr>
          <p:cNvSpPr>
            <a:spLocks noGrp="1"/>
          </p:cNvSpPr>
          <p:nvPr>
            <p:ph type="sldNum" sz="quarter" idx="5"/>
          </p:nvPr>
        </p:nvSpPr>
        <p:spPr/>
        <p:txBody>
          <a:bodyPr/>
          <a:lstStyle/>
          <a:p>
            <a:pPr>
              <a:defRPr/>
            </a:pPr>
            <a:fld id="{B84D47D1-67E4-48CF-BB3A-73A131E67761}" type="slidenum">
              <a:rPr lang="en-US" altLang="ja-JP" smtClean="0"/>
              <a:pPr>
                <a:defRPr/>
              </a:pPr>
              <a:t>10</a:t>
            </a:fld>
            <a:endParaRPr lang="en-US" altLang="ja-JP"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747E4BBC-78F8-42B1-8EEB-E1B267C1791A}" type="slidenum">
              <a:rPr lang="en-US" altLang="ja-JP" smtClean="0"/>
              <a:pPr>
                <a:defRPr/>
              </a:pPr>
              <a:t>11</a:t>
            </a:fld>
            <a:endParaRPr lang="en-US" altLang="ja-JP"/>
          </a:p>
        </p:txBody>
      </p:sp>
    </p:spTree>
    <p:extLst>
      <p:ext uri="{BB962C8B-B14F-4D97-AF65-F5344CB8AC3E}">
        <p14:creationId xmlns:p14="http://schemas.microsoft.com/office/powerpoint/2010/main" val="399778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DA2D62-3299-4E1A-8718-DEDC420A62B9}"/>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CA7553A-CDE4-48F9-B296-AD7C8BDAB2D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5279207-D53C-48B1-884D-F261BFB94299}"/>
              </a:ext>
            </a:extLst>
          </p:cNvPr>
          <p:cNvSpPr>
            <a:spLocks noGrp="1"/>
          </p:cNvSpPr>
          <p:nvPr>
            <p:ph type="dt" sz="half" idx="10"/>
          </p:nvPr>
        </p:nvSpPr>
        <p:spPr/>
        <p:txBody>
          <a:bodyPr/>
          <a:lstStyle/>
          <a:p>
            <a:pPr>
              <a:defRPr/>
            </a:pPr>
            <a:endParaRPr lang="en-US" altLang="ja-JP">
              <a:solidFill>
                <a:srgbClr val="000000"/>
              </a:solidFill>
            </a:endParaRPr>
          </a:p>
        </p:txBody>
      </p:sp>
      <p:sp>
        <p:nvSpPr>
          <p:cNvPr id="5" name="フッター プレースホルダー 4">
            <a:extLst>
              <a:ext uri="{FF2B5EF4-FFF2-40B4-BE49-F238E27FC236}">
                <a16:creationId xmlns:a16="http://schemas.microsoft.com/office/drawing/2014/main" id="{8FA34BC7-1B5A-451F-B40F-767717FEE9E5}"/>
              </a:ext>
            </a:extLst>
          </p:cNvPr>
          <p:cNvSpPr>
            <a:spLocks noGrp="1"/>
          </p:cNvSpPr>
          <p:nvPr>
            <p:ph type="ftr" sz="quarter" idx="11"/>
          </p:nvPr>
        </p:nvSpPr>
        <p:spPr/>
        <p:txBody>
          <a:bodyPr/>
          <a:lstStyle/>
          <a:p>
            <a:pPr>
              <a:defRPr/>
            </a:pPr>
            <a:endParaRPr lang="en-US" altLang="ja-JP">
              <a:solidFill>
                <a:srgbClr val="000000"/>
              </a:solidFill>
            </a:endParaRPr>
          </a:p>
        </p:txBody>
      </p:sp>
      <p:sp>
        <p:nvSpPr>
          <p:cNvPr id="6" name="スライド番号プレースホルダー 5">
            <a:extLst>
              <a:ext uri="{FF2B5EF4-FFF2-40B4-BE49-F238E27FC236}">
                <a16:creationId xmlns:a16="http://schemas.microsoft.com/office/drawing/2014/main" id="{35FF0D7C-9134-4DD7-A46A-4B219F4D3B01}"/>
              </a:ext>
            </a:extLst>
          </p:cNvPr>
          <p:cNvSpPr>
            <a:spLocks noGrp="1"/>
          </p:cNvSpPr>
          <p:nvPr>
            <p:ph type="sldNum" sz="quarter" idx="12"/>
          </p:nvPr>
        </p:nvSpPr>
        <p:spPr/>
        <p:txBody>
          <a:bodyPr/>
          <a:lstStyle/>
          <a:p>
            <a:pPr>
              <a:defRPr/>
            </a:pPr>
            <a:fld id="{9BDBBCD1-626F-4B01-839C-B6BA1EA6A6CF}"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62115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D29E7-94BB-4A49-B7FD-F19AF7C94F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162001-78C7-4F7E-8C4A-46DB3520CED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3E6BC4-DBE6-414F-94A2-D728EAFB82C3}"/>
              </a:ext>
            </a:extLst>
          </p:cNvPr>
          <p:cNvSpPr>
            <a:spLocks noGrp="1"/>
          </p:cNvSpPr>
          <p:nvPr>
            <p:ph type="dt" sz="half" idx="10"/>
          </p:nvPr>
        </p:nvSpPr>
        <p:spPr/>
        <p:txBody>
          <a:bodyPr/>
          <a:lstStyle/>
          <a:p>
            <a:pPr>
              <a:defRPr/>
            </a:pPr>
            <a:endParaRPr lang="en-US" altLang="ja-JP">
              <a:solidFill>
                <a:srgbClr val="000000"/>
              </a:solidFill>
            </a:endParaRPr>
          </a:p>
        </p:txBody>
      </p:sp>
      <p:sp>
        <p:nvSpPr>
          <p:cNvPr id="5" name="フッター プレースホルダー 4">
            <a:extLst>
              <a:ext uri="{FF2B5EF4-FFF2-40B4-BE49-F238E27FC236}">
                <a16:creationId xmlns:a16="http://schemas.microsoft.com/office/drawing/2014/main" id="{CD764905-5B98-4E0D-AEDF-FB072DBADAF2}"/>
              </a:ext>
            </a:extLst>
          </p:cNvPr>
          <p:cNvSpPr>
            <a:spLocks noGrp="1"/>
          </p:cNvSpPr>
          <p:nvPr>
            <p:ph type="ftr" sz="quarter" idx="11"/>
          </p:nvPr>
        </p:nvSpPr>
        <p:spPr/>
        <p:txBody>
          <a:bodyPr/>
          <a:lstStyle/>
          <a:p>
            <a:pPr>
              <a:defRPr/>
            </a:pPr>
            <a:endParaRPr lang="en-US" altLang="ja-JP">
              <a:solidFill>
                <a:srgbClr val="000000"/>
              </a:solidFill>
            </a:endParaRPr>
          </a:p>
        </p:txBody>
      </p:sp>
      <p:sp>
        <p:nvSpPr>
          <p:cNvPr id="6" name="スライド番号プレースホルダー 5">
            <a:extLst>
              <a:ext uri="{FF2B5EF4-FFF2-40B4-BE49-F238E27FC236}">
                <a16:creationId xmlns:a16="http://schemas.microsoft.com/office/drawing/2014/main" id="{2A9B5309-B3F2-4AA6-9585-706498F0DE0D}"/>
              </a:ext>
            </a:extLst>
          </p:cNvPr>
          <p:cNvSpPr>
            <a:spLocks noGrp="1"/>
          </p:cNvSpPr>
          <p:nvPr>
            <p:ph type="sldNum" sz="quarter" idx="12"/>
          </p:nvPr>
        </p:nvSpPr>
        <p:spPr/>
        <p:txBody>
          <a:bodyPr/>
          <a:lstStyle/>
          <a:p>
            <a:pPr>
              <a:defRPr/>
            </a:pPr>
            <a:fld id="{4B5682E2-F261-43EC-87B4-C55A1446747E}"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89256985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F7EFD-6DC2-4B56-ACA3-2602C9F6BA55}"/>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AE3C68-29DB-4F6D-B471-C98E3B4C3B30}"/>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968730-F1E2-45CE-8CC4-6436E8702366}"/>
              </a:ext>
            </a:extLst>
          </p:cNvPr>
          <p:cNvSpPr>
            <a:spLocks noGrp="1"/>
          </p:cNvSpPr>
          <p:nvPr>
            <p:ph type="dt" sz="half" idx="10"/>
          </p:nvPr>
        </p:nvSpPr>
        <p:spPr/>
        <p:txBody>
          <a:bodyPr/>
          <a:lstStyle/>
          <a:p>
            <a:pPr>
              <a:defRPr/>
            </a:pPr>
            <a:endParaRPr lang="en-US" altLang="ja-JP">
              <a:solidFill>
                <a:srgbClr val="000000"/>
              </a:solidFill>
            </a:endParaRPr>
          </a:p>
        </p:txBody>
      </p:sp>
      <p:sp>
        <p:nvSpPr>
          <p:cNvPr id="5" name="フッター プレースホルダー 4">
            <a:extLst>
              <a:ext uri="{FF2B5EF4-FFF2-40B4-BE49-F238E27FC236}">
                <a16:creationId xmlns:a16="http://schemas.microsoft.com/office/drawing/2014/main" id="{47865D60-36FF-458B-8304-4BFA12E54449}"/>
              </a:ext>
            </a:extLst>
          </p:cNvPr>
          <p:cNvSpPr>
            <a:spLocks noGrp="1"/>
          </p:cNvSpPr>
          <p:nvPr>
            <p:ph type="ftr" sz="quarter" idx="11"/>
          </p:nvPr>
        </p:nvSpPr>
        <p:spPr/>
        <p:txBody>
          <a:bodyPr/>
          <a:lstStyle/>
          <a:p>
            <a:pPr>
              <a:defRPr/>
            </a:pPr>
            <a:endParaRPr lang="en-US" altLang="ja-JP">
              <a:solidFill>
                <a:srgbClr val="000000"/>
              </a:solidFill>
            </a:endParaRPr>
          </a:p>
        </p:txBody>
      </p:sp>
      <p:sp>
        <p:nvSpPr>
          <p:cNvPr id="6" name="スライド番号プレースホルダー 5">
            <a:extLst>
              <a:ext uri="{FF2B5EF4-FFF2-40B4-BE49-F238E27FC236}">
                <a16:creationId xmlns:a16="http://schemas.microsoft.com/office/drawing/2014/main" id="{A904F55D-906C-439B-8792-CA5D9F95DD8A}"/>
              </a:ext>
            </a:extLst>
          </p:cNvPr>
          <p:cNvSpPr>
            <a:spLocks noGrp="1"/>
          </p:cNvSpPr>
          <p:nvPr>
            <p:ph type="sldNum" sz="quarter" idx="12"/>
          </p:nvPr>
        </p:nvSpPr>
        <p:spPr/>
        <p:txBody>
          <a:bodyPr/>
          <a:lstStyle/>
          <a:p>
            <a:pPr>
              <a:defRPr/>
            </a:pPr>
            <a:fld id="{A0660682-1AA7-4231-9BED-FE41E53C146B}"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302007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57200"/>
            <a:ext cx="8229600" cy="1371600"/>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457200" y="1981200"/>
            <a:ext cx="8229600" cy="3886200"/>
          </a:xfrm>
        </p:spPr>
        <p:txBody>
          <a:bodyPr/>
          <a:lstStyle/>
          <a:p>
            <a:pPr lvl="0"/>
            <a:endParaRPr lang="ja-JP" altLang="en-US" noProof="0"/>
          </a:p>
        </p:txBody>
      </p:sp>
      <p:sp>
        <p:nvSpPr>
          <p:cNvPr id="4" name="Rectangle 2">
            <a:extLst>
              <a:ext uri="{FF2B5EF4-FFF2-40B4-BE49-F238E27FC236}">
                <a16:creationId xmlns:a16="http://schemas.microsoft.com/office/drawing/2014/main" id="{C1A78A89-8E0B-42F6-86EC-512FAC444D35}"/>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EBFD936D-E78C-42D2-ADC0-76B9EC9D7D45}"/>
              </a:ext>
            </a:extLst>
          </p:cNvPr>
          <p:cNvSpPr>
            <a:spLocks noGrp="1" noChangeArrowheads="1"/>
          </p:cNvSpPr>
          <p:nvPr>
            <p:ph type="sldNum" sz="quarter" idx="11"/>
          </p:nvPr>
        </p:nvSpPr>
        <p:spPr>
          <a:ln/>
        </p:spPr>
        <p:txBody>
          <a:bodyPr/>
          <a:lstStyle>
            <a:lvl1pPr>
              <a:defRPr/>
            </a:lvl1pPr>
          </a:lstStyle>
          <a:p>
            <a:pPr>
              <a:defRPr/>
            </a:pPr>
            <a:fld id="{C0A3DEDA-0020-483A-B5C5-B4A7701E6C60}" type="slidenum">
              <a:rPr lang="en-US" altLang="ja-JP"/>
              <a:pPr>
                <a:defRPr/>
              </a:pPr>
              <a:t>‹#›</a:t>
            </a:fld>
            <a:endParaRPr lang="en-US" altLang="ja-JP"/>
          </a:p>
        </p:txBody>
      </p:sp>
      <p:sp>
        <p:nvSpPr>
          <p:cNvPr id="6" name="Rectangle 16">
            <a:extLst>
              <a:ext uri="{FF2B5EF4-FFF2-40B4-BE49-F238E27FC236}">
                <a16:creationId xmlns:a16="http://schemas.microsoft.com/office/drawing/2014/main" id="{F155593B-C5F4-4F83-BB60-222EE78BD49F}"/>
              </a:ext>
            </a:extLst>
          </p:cNvPr>
          <p:cNvSpPr>
            <a:spLocks noGrp="1" noChangeArrowheads="1"/>
          </p:cNvSpPr>
          <p:nvPr>
            <p:ph type="dt" sz="half" idx="12"/>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9293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15D0FF-B9E4-4646-9B60-F2D248DFE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6CE63A-0DBB-440D-A113-C4C7401759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1D54C5-30FC-4580-A84B-21D0EC83EC65}"/>
              </a:ext>
            </a:extLst>
          </p:cNvPr>
          <p:cNvSpPr>
            <a:spLocks noGrp="1"/>
          </p:cNvSpPr>
          <p:nvPr>
            <p:ph type="dt" sz="half" idx="10"/>
          </p:nvPr>
        </p:nvSpPr>
        <p:spPr/>
        <p:txBody>
          <a:bodyPr/>
          <a:lstStyle/>
          <a:p>
            <a:pPr>
              <a:defRPr/>
            </a:pPr>
            <a:endParaRPr lang="en-US" altLang="ja-JP">
              <a:solidFill>
                <a:srgbClr val="000000"/>
              </a:solidFill>
            </a:endParaRPr>
          </a:p>
        </p:txBody>
      </p:sp>
      <p:sp>
        <p:nvSpPr>
          <p:cNvPr id="5" name="フッター プレースホルダー 4">
            <a:extLst>
              <a:ext uri="{FF2B5EF4-FFF2-40B4-BE49-F238E27FC236}">
                <a16:creationId xmlns:a16="http://schemas.microsoft.com/office/drawing/2014/main" id="{34809395-662B-4AEB-B0C9-0C082F00087C}"/>
              </a:ext>
            </a:extLst>
          </p:cNvPr>
          <p:cNvSpPr>
            <a:spLocks noGrp="1"/>
          </p:cNvSpPr>
          <p:nvPr>
            <p:ph type="ftr" sz="quarter" idx="11"/>
          </p:nvPr>
        </p:nvSpPr>
        <p:spPr/>
        <p:txBody>
          <a:bodyPr/>
          <a:lstStyle/>
          <a:p>
            <a:pPr>
              <a:defRPr/>
            </a:pPr>
            <a:endParaRPr lang="en-US" altLang="ja-JP">
              <a:solidFill>
                <a:srgbClr val="000000"/>
              </a:solidFill>
            </a:endParaRPr>
          </a:p>
        </p:txBody>
      </p:sp>
      <p:sp>
        <p:nvSpPr>
          <p:cNvPr id="6" name="スライド番号プレースホルダー 5">
            <a:extLst>
              <a:ext uri="{FF2B5EF4-FFF2-40B4-BE49-F238E27FC236}">
                <a16:creationId xmlns:a16="http://schemas.microsoft.com/office/drawing/2014/main" id="{2DD34CE3-D793-4670-8B70-3ED3D2690A4D}"/>
              </a:ext>
            </a:extLst>
          </p:cNvPr>
          <p:cNvSpPr>
            <a:spLocks noGrp="1"/>
          </p:cNvSpPr>
          <p:nvPr>
            <p:ph type="sldNum" sz="quarter" idx="12"/>
          </p:nvPr>
        </p:nvSpPr>
        <p:spPr/>
        <p:txBody>
          <a:bodyPr/>
          <a:lstStyle/>
          <a:p>
            <a:pPr>
              <a:defRPr/>
            </a:pPr>
            <a:fld id="{E681C2EA-66AF-4C17-91E9-970CFD6D0B6D}"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90068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212F2-B042-4D99-886C-F296A156ECCA}"/>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AAEBEA-B2E5-487B-9C38-BD551B1F82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399D9A-6364-4D64-9915-BE43EA9221C5}"/>
              </a:ext>
            </a:extLst>
          </p:cNvPr>
          <p:cNvSpPr>
            <a:spLocks noGrp="1"/>
          </p:cNvSpPr>
          <p:nvPr>
            <p:ph type="dt" sz="half" idx="10"/>
          </p:nvPr>
        </p:nvSpPr>
        <p:spPr/>
        <p:txBody>
          <a:bodyPr/>
          <a:lstStyle/>
          <a:p>
            <a:pPr>
              <a:defRPr/>
            </a:pPr>
            <a:endParaRPr lang="en-US" altLang="ja-JP">
              <a:solidFill>
                <a:srgbClr val="000000"/>
              </a:solidFill>
            </a:endParaRPr>
          </a:p>
        </p:txBody>
      </p:sp>
      <p:sp>
        <p:nvSpPr>
          <p:cNvPr id="5" name="フッター プレースホルダー 4">
            <a:extLst>
              <a:ext uri="{FF2B5EF4-FFF2-40B4-BE49-F238E27FC236}">
                <a16:creationId xmlns:a16="http://schemas.microsoft.com/office/drawing/2014/main" id="{71BC0444-164A-449F-A276-A6977520F845}"/>
              </a:ext>
            </a:extLst>
          </p:cNvPr>
          <p:cNvSpPr>
            <a:spLocks noGrp="1"/>
          </p:cNvSpPr>
          <p:nvPr>
            <p:ph type="ftr" sz="quarter" idx="11"/>
          </p:nvPr>
        </p:nvSpPr>
        <p:spPr/>
        <p:txBody>
          <a:bodyPr/>
          <a:lstStyle/>
          <a:p>
            <a:pPr>
              <a:defRPr/>
            </a:pPr>
            <a:endParaRPr lang="en-US" altLang="ja-JP">
              <a:solidFill>
                <a:srgbClr val="000000"/>
              </a:solidFill>
            </a:endParaRPr>
          </a:p>
        </p:txBody>
      </p:sp>
      <p:sp>
        <p:nvSpPr>
          <p:cNvPr id="6" name="スライド番号プレースホルダー 5">
            <a:extLst>
              <a:ext uri="{FF2B5EF4-FFF2-40B4-BE49-F238E27FC236}">
                <a16:creationId xmlns:a16="http://schemas.microsoft.com/office/drawing/2014/main" id="{BB7271DE-EFA3-43D4-BDE8-002F68E2989E}"/>
              </a:ext>
            </a:extLst>
          </p:cNvPr>
          <p:cNvSpPr>
            <a:spLocks noGrp="1"/>
          </p:cNvSpPr>
          <p:nvPr>
            <p:ph type="sldNum" sz="quarter" idx="12"/>
          </p:nvPr>
        </p:nvSpPr>
        <p:spPr/>
        <p:txBody>
          <a:bodyPr/>
          <a:lstStyle/>
          <a:p>
            <a:pPr>
              <a:defRPr/>
            </a:pPr>
            <a:fld id="{B8809F03-E6E9-4BA7-BF3F-B4B1BE1D6473}"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17272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D4DB3-ABF4-4BCE-8BBD-7745D68DED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7778D9-D1E0-43C4-8CD9-A3D2B0C5DD57}"/>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2273CD-35C0-4B0D-A1E4-CB980B53A4F4}"/>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5198E53-F53E-46A3-B590-1DF778F03780}"/>
              </a:ext>
            </a:extLst>
          </p:cNvPr>
          <p:cNvSpPr>
            <a:spLocks noGrp="1"/>
          </p:cNvSpPr>
          <p:nvPr>
            <p:ph type="dt" sz="half" idx="10"/>
          </p:nvPr>
        </p:nvSpPr>
        <p:spPr/>
        <p:txBody>
          <a:bodyPr/>
          <a:lstStyle/>
          <a:p>
            <a:pPr>
              <a:defRPr/>
            </a:pPr>
            <a:endParaRPr lang="en-US" altLang="ja-JP">
              <a:solidFill>
                <a:srgbClr val="000000"/>
              </a:solidFill>
            </a:endParaRPr>
          </a:p>
        </p:txBody>
      </p:sp>
      <p:sp>
        <p:nvSpPr>
          <p:cNvPr id="6" name="フッター プレースホルダー 5">
            <a:extLst>
              <a:ext uri="{FF2B5EF4-FFF2-40B4-BE49-F238E27FC236}">
                <a16:creationId xmlns:a16="http://schemas.microsoft.com/office/drawing/2014/main" id="{48C5B494-6476-4AF2-8AE7-34701CE21EB4}"/>
              </a:ext>
            </a:extLst>
          </p:cNvPr>
          <p:cNvSpPr>
            <a:spLocks noGrp="1"/>
          </p:cNvSpPr>
          <p:nvPr>
            <p:ph type="ftr" sz="quarter" idx="11"/>
          </p:nvPr>
        </p:nvSpPr>
        <p:spPr/>
        <p:txBody>
          <a:bodyPr/>
          <a:lstStyle/>
          <a:p>
            <a:pPr>
              <a:defRPr/>
            </a:pPr>
            <a:endParaRPr lang="en-US" altLang="ja-JP">
              <a:solidFill>
                <a:srgbClr val="000000"/>
              </a:solidFill>
            </a:endParaRPr>
          </a:p>
        </p:txBody>
      </p:sp>
      <p:sp>
        <p:nvSpPr>
          <p:cNvPr id="7" name="スライド番号プレースホルダー 6">
            <a:extLst>
              <a:ext uri="{FF2B5EF4-FFF2-40B4-BE49-F238E27FC236}">
                <a16:creationId xmlns:a16="http://schemas.microsoft.com/office/drawing/2014/main" id="{38174234-3B8D-4465-A324-FC88F326A112}"/>
              </a:ext>
            </a:extLst>
          </p:cNvPr>
          <p:cNvSpPr>
            <a:spLocks noGrp="1"/>
          </p:cNvSpPr>
          <p:nvPr>
            <p:ph type="sldNum" sz="quarter" idx="12"/>
          </p:nvPr>
        </p:nvSpPr>
        <p:spPr/>
        <p:txBody>
          <a:bodyPr/>
          <a:lstStyle/>
          <a:p>
            <a:pPr>
              <a:defRPr/>
            </a:pPr>
            <a:fld id="{0BDEA149-70DA-4AB7-A5C5-7D12F28F7A5A}"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086250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A2987-4B15-4452-8FF0-370F8B661D1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391AB2-45F6-4470-869F-985A1039C9D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17200FA-3B31-4357-9E2D-199E7EF66DF8}"/>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ADFE68-F1FA-436E-9CB1-E833EDCDB14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39C125-733E-42D7-8EC1-1DBB69CD9833}"/>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E5AE353-C7D5-4CD4-914B-75F07556E4B5}"/>
              </a:ext>
            </a:extLst>
          </p:cNvPr>
          <p:cNvSpPr>
            <a:spLocks noGrp="1"/>
          </p:cNvSpPr>
          <p:nvPr>
            <p:ph type="dt" sz="half" idx="10"/>
          </p:nvPr>
        </p:nvSpPr>
        <p:spPr/>
        <p:txBody>
          <a:bodyPr/>
          <a:lstStyle/>
          <a:p>
            <a:pPr>
              <a:defRPr/>
            </a:pPr>
            <a:endParaRPr lang="en-US" altLang="ja-JP">
              <a:solidFill>
                <a:srgbClr val="000000"/>
              </a:solidFill>
            </a:endParaRPr>
          </a:p>
        </p:txBody>
      </p:sp>
      <p:sp>
        <p:nvSpPr>
          <p:cNvPr id="8" name="フッター プレースホルダー 7">
            <a:extLst>
              <a:ext uri="{FF2B5EF4-FFF2-40B4-BE49-F238E27FC236}">
                <a16:creationId xmlns:a16="http://schemas.microsoft.com/office/drawing/2014/main" id="{BDDF9984-5642-4A9C-858C-1791BB869B66}"/>
              </a:ext>
            </a:extLst>
          </p:cNvPr>
          <p:cNvSpPr>
            <a:spLocks noGrp="1"/>
          </p:cNvSpPr>
          <p:nvPr>
            <p:ph type="ftr" sz="quarter" idx="11"/>
          </p:nvPr>
        </p:nvSpPr>
        <p:spPr/>
        <p:txBody>
          <a:bodyPr/>
          <a:lstStyle/>
          <a:p>
            <a:pPr>
              <a:defRPr/>
            </a:pPr>
            <a:endParaRPr lang="en-US" altLang="ja-JP">
              <a:solidFill>
                <a:srgbClr val="000000"/>
              </a:solidFill>
            </a:endParaRPr>
          </a:p>
        </p:txBody>
      </p:sp>
      <p:sp>
        <p:nvSpPr>
          <p:cNvPr id="9" name="スライド番号プレースホルダー 8">
            <a:extLst>
              <a:ext uri="{FF2B5EF4-FFF2-40B4-BE49-F238E27FC236}">
                <a16:creationId xmlns:a16="http://schemas.microsoft.com/office/drawing/2014/main" id="{56453F2F-E226-4A8A-AA43-48C95CD77095}"/>
              </a:ext>
            </a:extLst>
          </p:cNvPr>
          <p:cNvSpPr>
            <a:spLocks noGrp="1"/>
          </p:cNvSpPr>
          <p:nvPr>
            <p:ph type="sldNum" sz="quarter" idx="12"/>
          </p:nvPr>
        </p:nvSpPr>
        <p:spPr/>
        <p:txBody>
          <a:bodyPr/>
          <a:lstStyle/>
          <a:p>
            <a:pPr>
              <a:defRPr/>
            </a:pPr>
            <a:fld id="{4B172600-E75A-46F1-B3DE-669EAE135930}"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45164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64997-3842-4AE5-B8E4-6D60BDCB94C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0AA1CF0-AE40-4690-8245-CFAAED236F9D}"/>
              </a:ext>
            </a:extLst>
          </p:cNvPr>
          <p:cNvSpPr>
            <a:spLocks noGrp="1"/>
          </p:cNvSpPr>
          <p:nvPr>
            <p:ph type="dt" sz="half" idx="10"/>
          </p:nvPr>
        </p:nvSpPr>
        <p:spPr/>
        <p:txBody>
          <a:bodyPr/>
          <a:lstStyle/>
          <a:p>
            <a:pPr>
              <a:defRPr/>
            </a:pPr>
            <a:endParaRPr lang="en-US" altLang="ja-JP">
              <a:solidFill>
                <a:srgbClr val="000000"/>
              </a:solidFill>
            </a:endParaRPr>
          </a:p>
        </p:txBody>
      </p:sp>
      <p:sp>
        <p:nvSpPr>
          <p:cNvPr id="4" name="フッター プレースホルダー 3">
            <a:extLst>
              <a:ext uri="{FF2B5EF4-FFF2-40B4-BE49-F238E27FC236}">
                <a16:creationId xmlns:a16="http://schemas.microsoft.com/office/drawing/2014/main" id="{737A7214-872E-4657-9C0A-1A4AC66AD7F6}"/>
              </a:ext>
            </a:extLst>
          </p:cNvPr>
          <p:cNvSpPr>
            <a:spLocks noGrp="1"/>
          </p:cNvSpPr>
          <p:nvPr>
            <p:ph type="ftr" sz="quarter" idx="11"/>
          </p:nvPr>
        </p:nvSpPr>
        <p:spPr/>
        <p:txBody>
          <a:bodyPr/>
          <a:lstStyle/>
          <a:p>
            <a:pPr>
              <a:defRPr/>
            </a:pPr>
            <a:endParaRPr lang="en-US" altLang="ja-JP">
              <a:solidFill>
                <a:srgbClr val="000000"/>
              </a:solidFill>
            </a:endParaRPr>
          </a:p>
        </p:txBody>
      </p:sp>
      <p:sp>
        <p:nvSpPr>
          <p:cNvPr id="5" name="スライド番号プレースホルダー 4">
            <a:extLst>
              <a:ext uri="{FF2B5EF4-FFF2-40B4-BE49-F238E27FC236}">
                <a16:creationId xmlns:a16="http://schemas.microsoft.com/office/drawing/2014/main" id="{B46CB514-2D66-4FD8-9AC3-876D6EB3CA17}"/>
              </a:ext>
            </a:extLst>
          </p:cNvPr>
          <p:cNvSpPr>
            <a:spLocks noGrp="1"/>
          </p:cNvSpPr>
          <p:nvPr>
            <p:ph type="sldNum" sz="quarter" idx="12"/>
          </p:nvPr>
        </p:nvSpPr>
        <p:spPr/>
        <p:txBody>
          <a:bodyPr/>
          <a:lstStyle/>
          <a:p>
            <a:pPr>
              <a:defRPr/>
            </a:pPr>
            <a:fld id="{E06A5360-BCAF-4977-965C-EEB0064E8291}"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67695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C524F6D-A80F-47A8-A282-094E080FB44D}"/>
              </a:ext>
            </a:extLst>
          </p:cNvPr>
          <p:cNvSpPr>
            <a:spLocks noGrp="1"/>
          </p:cNvSpPr>
          <p:nvPr>
            <p:ph type="dt" sz="half" idx="10"/>
          </p:nvPr>
        </p:nvSpPr>
        <p:spPr/>
        <p:txBody>
          <a:bodyPr/>
          <a:lstStyle/>
          <a:p>
            <a:pPr>
              <a:defRPr/>
            </a:pPr>
            <a:endParaRPr lang="en-US" altLang="ja-JP">
              <a:solidFill>
                <a:srgbClr val="000000"/>
              </a:solidFill>
            </a:endParaRPr>
          </a:p>
        </p:txBody>
      </p:sp>
      <p:sp>
        <p:nvSpPr>
          <p:cNvPr id="3" name="フッター プレースホルダー 2">
            <a:extLst>
              <a:ext uri="{FF2B5EF4-FFF2-40B4-BE49-F238E27FC236}">
                <a16:creationId xmlns:a16="http://schemas.microsoft.com/office/drawing/2014/main" id="{5D203AE8-EDF5-4F62-998F-B77E3D560CD4}"/>
              </a:ext>
            </a:extLst>
          </p:cNvPr>
          <p:cNvSpPr>
            <a:spLocks noGrp="1"/>
          </p:cNvSpPr>
          <p:nvPr>
            <p:ph type="ftr" sz="quarter" idx="11"/>
          </p:nvPr>
        </p:nvSpPr>
        <p:spPr/>
        <p:txBody>
          <a:bodyPr/>
          <a:lstStyle/>
          <a:p>
            <a:pPr>
              <a:defRPr/>
            </a:pPr>
            <a:endParaRPr lang="en-US" altLang="ja-JP">
              <a:solidFill>
                <a:srgbClr val="000000"/>
              </a:solidFill>
            </a:endParaRPr>
          </a:p>
        </p:txBody>
      </p:sp>
      <p:sp>
        <p:nvSpPr>
          <p:cNvPr id="4" name="スライド番号プレースホルダー 3">
            <a:extLst>
              <a:ext uri="{FF2B5EF4-FFF2-40B4-BE49-F238E27FC236}">
                <a16:creationId xmlns:a16="http://schemas.microsoft.com/office/drawing/2014/main" id="{5FAFB5E4-9A64-4F59-8AA6-1E137DCE7C86}"/>
              </a:ext>
            </a:extLst>
          </p:cNvPr>
          <p:cNvSpPr>
            <a:spLocks noGrp="1"/>
          </p:cNvSpPr>
          <p:nvPr>
            <p:ph type="sldNum" sz="quarter" idx="12"/>
          </p:nvPr>
        </p:nvSpPr>
        <p:spPr/>
        <p:txBody>
          <a:bodyPr/>
          <a:lstStyle/>
          <a:p>
            <a:pPr>
              <a:defRPr/>
            </a:pPr>
            <a:fld id="{D7222466-D081-4382-B344-5DAC5AEFA4E0}"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22782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18E54E-C64C-4452-A74F-33E1A1EBC0DE}"/>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B3EE8E-19C5-4012-AE02-73EE6ED44A6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F85D155-B35E-4ECB-92CB-5EFBCEED4E0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95E6807-6E9D-484A-8408-BF065DC3DB21}"/>
              </a:ext>
            </a:extLst>
          </p:cNvPr>
          <p:cNvSpPr>
            <a:spLocks noGrp="1"/>
          </p:cNvSpPr>
          <p:nvPr>
            <p:ph type="dt" sz="half" idx="10"/>
          </p:nvPr>
        </p:nvSpPr>
        <p:spPr/>
        <p:txBody>
          <a:bodyPr/>
          <a:lstStyle/>
          <a:p>
            <a:pPr>
              <a:defRPr/>
            </a:pPr>
            <a:endParaRPr lang="en-US" altLang="ja-JP">
              <a:solidFill>
                <a:srgbClr val="000000"/>
              </a:solidFill>
            </a:endParaRPr>
          </a:p>
        </p:txBody>
      </p:sp>
      <p:sp>
        <p:nvSpPr>
          <p:cNvPr id="6" name="フッター プレースホルダー 5">
            <a:extLst>
              <a:ext uri="{FF2B5EF4-FFF2-40B4-BE49-F238E27FC236}">
                <a16:creationId xmlns:a16="http://schemas.microsoft.com/office/drawing/2014/main" id="{78AD4236-F68D-4C09-BB54-83D5757B5638}"/>
              </a:ext>
            </a:extLst>
          </p:cNvPr>
          <p:cNvSpPr>
            <a:spLocks noGrp="1"/>
          </p:cNvSpPr>
          <p:nvPr>
            <p:ph type="ftr" sz="quarter" idx="11"/>
          </p:nvPr>
        </p:nvSpPr>
        <p:spPr/>
        <p:txBody>
          <a:bodyPr/>
          <a:lstStyle/>
          <a:p>
            <a:pPr>
              <a:defRPr/>
            </a:pPr>
            <a:endParaRPr lang="en-US" altLang="ja-JP">
              <a:solidFill>
                <a:srgbClr val="000000"/>
              </a:solidFill>
            </a:endParaRPr>
          </a:p>
        </p:txBody>
      </p:sp>
      <p:sp>
        <p:nvSpPr>
          <p:cNvPr id="7" name="スライド番号プレースホルダー 6">
            <a:extLst>
              <a:ext uri="{FF2B5EF4-FFF2-40B4-BE49-F238E27FC236}">
                <a16:creationId xmlns:a16="http://schemas.microsoft.com/office/drawing/2014/main" id="{EBB6A8B2-7EC0-4234-BBD9-A7AF85A143CC}"/>
              </a:ext>
            </a:extLst>
          </p:cNvPr>
          <p:cNvSpPr>
            <a:spLocks noGrp="1"/>
          </p:cNvSpPr>
          <p:nvPr>
            <p:ph type="sldNum" sz="quarter" idx="12"/>
          </p:nvPr>
        </p:nvSpPr>
        <p:spPr/>
        <p:txBody>
          <a:bodyPr/>
          <a:lstStyle/>
          <a:p>
            <a:pPr>
              <a:defRPr/>
            </a:pPr>
            <a:fld id="{4B5682E2-F261-43EC-87B4-C55A1446747E}"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25749105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3D8EC-A305-4EFB-9963-4D66FB8070E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C752FB2-F4D4-48D5-994A-DDF674373E7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EB088AA5-A900-461E-ACFE-A47CB2F1C0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C6D753E-96DF-4367-B409-9F38F62AE0AB}"/>
              </a:ext>
            </a:extLst>
          </p:cNvPr>
          <p:cNvSpPr>
            <a:spLocks noGrp="1"/>
          </p:cNvSpPr>
          <p:nvPr>
            <p:ph type="dt" sz="half" idx="10"/>
          </p:nvPr>
        </p:nvSpPr>
        <p:spPr/>
        <p:txBody>
          <a:bodyPr/>
          <a:lstStyle/>
          <a:p>
            <a:pPr>
              <a:defRPr/>
            </a:pPr>
            <a:endParaRPr lang="en-US" altLang="ja-JP">
              <a:solidFill>
                <a:srgbClr val="000000"/>
              </a:solidFill>
            </a:endParaRPr>
          </a:p>
        </p:txBody>
      </p:sp>
      <p:sp>
        <p:nvSpPr>
          <p:cNvPr id="6" name="フッター プレースホルダー 5">
            <a:extLst>
              <a:ext uri="{FF2B5EF4-FFF2-40B4-BE49-F238E27FC236}">
                <a16:creationId xmlns:a16="http://schemas.microsoft.com/office/drawing/2014/main" id="{8A6FE72B-B2DD-4A46-8159-A9CF105B07AB}"/>
              </a:ext>
            </a:extLst>
          </p:cNvPr>
          <p:cNvSpPr>
            <a:spLocks noGrp="1"/>
          </p:cNvSpPr>
          <p:nvPr>
            <p:ph type="ftr" sz="quarter" idx="11"/>
          </p:nvPr>
        </p:nvSpPr>
        <p:spPr/>
        <p:txBody>
          <a:bodyPr/>
          <a:lstStyle/>
          <a:p>
            <a:pPr>
              <a:defRPr/>
            </a:pPr>
            <a:endParaRPr lang="en-US" altLang="ja-JP">
              <a:solidFill>
                <a:srgbClr val="000000"/>
              </a:solidFill>
            </a:endParaRPr>
          </a:p>
        </p:txBody>
      </p:sp>
      <p:sp>
        <p:nvSpPr>
          <p:cNvPr id="7" name="スライド番号プレースホルダー 6">
            <a:extLst>
              <a:ext uri="{FF2B5EF4-FFF2-40B4-BE49-F238E27FC236}">
                <a16:creationId xmlns:a16="http://schemas.microsoft.com/office/drawing/2014/main" id="{8F14A667-6AEE-4823-B109-F17BFADCC155}"/>
              </a:ext>
            </a:extLst>
          </p:cNvPr>
          <p:cNvSpPr>
            <a:spLocks noGrp="1"/>
          </p:cNvSpPr>
          <p:nvPr>
            <p:ph type="sldNum" sz="quarter" idx="12"/>
          </p:nvPr>
        </p:nvSpPr>
        <p:spPr/>
        <p:txBody>
          <a:bodyPr/>
          <a:lstStyle/>
          <a:p>
            <a:pPr>
              <a:defRPr/>
            </a:pPr>
            <a:fld id="{E39D3DDB-443F-4EFB-8253-483E3B92A8EA}"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43052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9541B88-1A19-433B-BB63-C5E4C66FB44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E8BF4F-B073-4DCB-9B08-281AFB382BA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37D148-2E28-4E39-93B7-7CB04903134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ja-JP">
              <a:solidFill>
                <a:srgbClr val="000000"/>
              </a:solidFill>
            </a:endParaRPr>
          </a:p>
        </p:txBody>
      </p:sp>
      <p:sp>
        <p:nvSpPr>
          <p:cNvPr id="5" name="フッター プレースホルダー 4">
            <a:extLst>
              <a:ext uri="{FF2B5EF4-FFF2-40B4-BE49-F238E27FC236}">
                <a16:creationId xmlns:a16="http://schemas.microsoft.com/office/drawing/2014/main" id="{1F269668-9DAD-488C-A5C1-318D3A39F49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ja-JP">
              <a:solidFill>
                <a:srgbClr val="000000"/>
              </a:solidFill>
            </a:endParaRPr>
          </a:p>
        </p:txBody>
      </p:sp>
      <p:sp>
        <p:nvSpPr>
          <p:cNvPr id="6" name="スライド番号プレースホルダー 5">
            <a:extLst>
              <a:ext uri="{FF2B5EF4-FFF2-40B4-BE49-F238E27FC236}">
                <a16:creationId xmlns:a16="http://schemas.microsoft.com/office/drawing/2014/main" id="{C48ED14B-31B6-4520-9C0A-2A2E8C95576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B5682E2-F261-43EC-87B4-C55A1446747E}" type="slidenum">
              <a:rPr lang="en-US" altLang="ja-JP" smtClean="0">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404377984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pixabay.com/en/padlock-lock-security-protection-303266/" TargetMode="Externa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hyperlink" Target="http://www.glendon.yorku.ca/futurestudents/teachers/" TargetMode="External"/><Relationship Id="rId13" Type="http://schemas.openxmlformats.org/officeDocument/2006/relationships/image" Target="../media/image38.png"/><Relationship Id="rId18" Type="http://schemas.openxmlformats.org/officeDocument/2006/relationships/hyperlink" Target="https://tex.stackexchange.com/questions/254074/how-to-draw-a-bunch-of-documents-icon-with-tikz" TargetMode="External"/><Relationship Id="rId3" Type="http://schemas.openxmlformats.org/officeDocument/2006/relationships/hyperlink" Target="https://pixabay.com/en/letters-symbol-icon-black-white-389108/" TargetMode="External"/><Relationship Id="rId7" Type="http://schemas.openxmlformats.org/officeDocument/2006/relationships/image" Target="../media/image34.png"/><Relationship Id="rId12" Type="http://schemas.openxmlformats.org/officeDocument/2006/relationships/image" Target="../media/image37.png"/><Relationship Id="rId17" Type="http://schemas.openxmlformats.org/officeDocument/2006/relationships/image" Target="../media/image40.png"/><Relationship Id="rId2" Type="http://schemas.openxmlformats.org/officeDocument/2006/relationships/image" Target="../media/image32.png"/><Relationship Id="rId16" Type="http://schemas.openxmlformats.org/officeDocument/2006/relationships/hyperlink" Target="https://cezarywalenciuk.pl/blog/programing/post/sql-server-with-rekurencja-cte" TargetMode="External"/><Relationship Id="rId20" Type="http://schemas.openxmlformats.org/officeDocument/2006/relationships/hyperlink" Target="https://commons.wikimedia.org/wiki/File:Simpleicons_Interface_arrow-pointing-to-right-1.svg" TargetMode="External"/><Relationship Id="rId1" Type="http://schemas.openxmlformats.org/officeDocument/2006/relationships/slideLayout" Target="../slideLayouts/slideLayout7.xml"/><Relationship Id="rId6" Type="http://schemas.openxmlformats.org/officeDocument/2006/relationships/hyperlink" Target="https://pixabay.com/tr/ekran-monit%C3%B6r-bilgisayar-pc-1315650/" TargetMode="External"/><Relationship Id="rId11" Type="http://schemas.openxmlformats.org/officeDocument/2006/relationships/hyperlink" Target="https://www.security-design.jp/security-icons" TargetMode="External"/><Relationship Id="rId5" Type="http://schemas.openxmlformats.org/officeDocument/2006/relationships/image" Target="../media/image33.png"/><Relationship Id="rId15" Type="http://schemas.openxmlformats.org/officeDocument/2006/relationships/image" Target="../media/image39.png"/><Relationship Id="rId10" Type="http://schemas.openxmlformats.org/officeDocument/2006/relationships/image" Target="../media/image36.png"/><Relationship Id="rId19" Type="http://schemas.openxmlformats.org/officeDocument/2006/relationships/image" Target="../media/image41.png"/><Relationship Id="rId4" Type="http://schemas.openxmlformats.org/officeDocument/2006/relationships/image" Target="../media/image22.png"/><Relationship Id="rId9" Type="http://schemas.openxmlformats.org/officeDocument/2006/relationships/image" Target="../media/image35.png"/><Relationship Id="rId14" Type="http://schemas.openxmlformats.org/officeDocument/2006/relationships/hyperlink" Target="https://pixabay.com/en/bones-danger-death-pirate-129435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24.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smarthacks.jp/iot/" TargetMode="External"/><Relationship Id="rId13" Type="http://schemas.openxmlformats.org/officeDocument/2006/relationships/image" Target="../media/image55.svg"/><Relationship Id="rId3" Type="http://schemas.openxmlformats.org/officeDocument/2006/relationships/hyperlink" Target="http://www.tomw.net.au/technology/it/cloud_records_management/" TargetMode="External"/><Relationship Id="rId7" Type="http://schemas.openxmlformats.org/officeDocument/2006/relationships/image" Target="../media/image51.png"/><Relationship Id="rId12" Type="http://schemas.openxmlformats.org/officeDocument/2006/relationships/image" Target="../media/image54.png"/><Relationship Id="rId17" Type="http://schemas.openxmlformats.org/officeDocument/2006/relationships/image" Target="../media/image59.svg"/><Relationship Id="rId2" Type="http://schemas.openxmlformats.org/officeDocument/2006/relationships/image" Target="../media/image47.png"/><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35.png"/><Relationship Id="rId5" Type="http://schemas.openxmlformats.org/officeDocument/2006/relationships/image" Target="../media/image49.png"/><Relationship Id="rId15" Type="http://schemas.openxmlformats.org/officeDocument/2006/relationships/image" Target="../media/image57.svg"/><Relationship Id="rId10" Type="http://schemas.openxmlformats.org/officeDocument/2006/relationships/image" Target="../media/image53.png"/><Relationship Id="rId4" Type="http://schemas.openxmlformats.org/officeDocument/2006/relationships/image" Target="../media/image48.png"/><Relationship Id="rId9" Type="http://schemas.openxmlformats.org/officeDocument/2006/relationships/image" Target="../media/image52.png"/><Relationship Id="rId14"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hyperlink" Target="http://www.tomw.net.au/technology/it/cloud_records_management/" TargetMode="External"/><Relationship Id="rId7"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hyperlink" Target="http://commons.wikimedia.org/wiki/File:Windows_logo_2012-Black.svg" TargetMode="External"/><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ixabay.com/en/book-dictionary-encyclopedia-blank-147592/"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nlinewebfonts.com/icon/510038"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F4C9EA88-2E4D-4F56-ADDF-073338DBA6B3}"/>
              </a:ext>
            </a:extLst>
          </p:cNvPr>
          <p:cNvSpPr>
            <a:spLocks noGrp="1" noChangeArrowheads="1"/>
          </p:cNvSpPr>
          <p:nvPr>
            <p:ph type="subTitle" idx="1"/>
          </p:nvPr>
        </p:nvSpPr>
        <p:spPr bwMode="gray">
          <a:xfrm>
            <a:off x="0" y="5445224"/>
            <a:ext cx="9144000" cy="863600"/>
          </a:xfrm>
        </p:spPr>
        <p:txBody>
          <a:bodyPr/>
          <a:lstStyle/>
          <a:p>
            <a:pPr algn="ctr" eaLnBrk="1" hangingPunct="1"/>
            <a:r>
              <a:rPr lang="ja-JP" altLang="en-US" sz="3000" b="1"/>
              <a:t>株式会社ガーネット</a:t>
            </a:r>
            <a:endParaRPr lang="ja-JP" altLang="en-US" sz="3000" b="1" dirty="0"/>
          </a:p>
        </p:txBody>
      </p:sp>
      <p:sp>
        <p:nvSpPr>
          <p:cNvPr id="5125" name="Text Box 11">
            <a:extLst>
              <a:ext uri="{FF2B5EF4-FFF2-40B4-BE49-F238E27FC236}">
                <a16:creationId xmlns:a16="http://schemas.microsoft.com/office/drawing/2014/main" id="{6E56007A-2F02-4A68-B6F5-D77396CE8843}"/>
              </a:ext>
            </a:extLst>
          </p:cNvPr>
          <p:cNvSpPr txBox="1">
            <a:spLocks noChangeArrowheads="1"/>
          </p:cNvSpPr>
          <p:nvPr/>
        </p:nvSpPr>
        <p:spPr bwMode="gray">
          <a:xfrm>
            <a:off x="7010400" y="304800"/>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lang="ja-JP" altLang="en-US" sz="1200"/>
              <a:t>個人情報保護研修用資料</a:t>
            </a:r>
          </a:p>
        </p:txBody>
      </p:sp>
      <p:sp>
        <p:nvSpPr>
          <p:cNvPr id="3" name="正方形/長方形 2">
            <a:extLst>
              <a:ext uri="{FF2B5EF4-FFF2-40B4-BE49-F238E27FC236}">
                <a16:creationId xmlns:a16="http://schemas.microsoft.com/office/drawing/2014/main" id="{A7EECCFD-6256-4F3B-B24C-46084FE1C39A}"/>
              </a:ext>
            </a:extLst>
          </p:cNvPr>
          <p:cNvSpPr/>
          <p:nvPr/>
        </p:nvSpPr>
        <p:spPr>
          <a:xfrm>
            <a:off x="3491880" y="3722707"/>
            <a:ext cx="2020105" cy="400110"/>
          </a:xfrm>
          <a:prstGeom prst="rect">
            <a:avLst/>
          </a:prstGeom>
        </p:spPr>
        <p:txBody>
          <a:bodyPr wrap="square">
            <a:spAutoFit/>
          </a:bodyPr>
          <a:lstStyle/>
          <a:p>
            <a:r>
              <a:rPr lang="ja-JP" altLang="en-US" sz="2000" i="1" dirty="0">
                <a:latin typeface="HGP創英角ｺﾞｼｯｸUB" panose="020B0900000000000000" pitchFamily="50" charset="-128"/>
                <a:ea typeface="HGP創英角ｺﾞｼｯｸUB" panose="020B0900000000000000" pitchFamily="50" charset="-128"/>
              </a:rPr>
              <a:t>＜</a:t>
            </a:r>
            <a:r>
              <a:rPr lang="en-US" altLang="ja-JP" sz="2000" i="1" dirty="0">
                <a:latin typeface="HGP創英角ｺﾞｼｯｸUB" panose="020B0900000000000000" pitchFamily="50" charset="-128"/>
                <a:ea typeface="HGP創英角ｺﾞｼｯｸUB" panose="020B0900000000000000" pitchFamily="50" charset="-128"/>
              </a:rPr>
              <a:t>JISQ15001</a:t>
            </a:r>
            <a:r>
              <a:rPr lang="ja-JP" altLang="en-US" sz="2000" i="1" dirty="0">
                <a:latin typeface="HGP創英角ｺﾞｼｯｸUB" panose="020B0900000000000000" pitchFamily="50" charset="-128"/>
                <a:ea typeface="HGP創英角ｺﾞｼｯｸUB" panose="020B0900000000000000" pitchFamily="50" charset="-128"/>
              </a:rPr>
              <a:t>＞</a:t>
            </a:r>
            <a:endParaRPr lang="ja-JP" altLang="en-US" sz="2000" dirty="0"/>
          </a:p>
        </p:txBody>
      </p:sp>
      <p:sp>
        <p:nvSpPr>
          <p:cNvPr id="8" name="正方形/長方形 7">
            <a:extLst>
              <a:ext uri="{FF2B5EF4-FFF2-40B4-BE49-F238E27FC236}">
                <a16:creationId xmlns:a16="http://schemas.microsoft.com/office/drawing/2014/main" id="{C97D82E1-EFF3-4A9F-BFFE-F5A1B4923E7A}"/>
              </a:ext>
            </a:extLst>
          </p:cNvPr>
          <p:cNvSpPr/>
          <p:nvPr/>
        </p:nvSpPr>
        <p:spPr>
          <a:xfrm>
            <a:off x="0" y="4445611"/>
            <a:ext cx="9143997" cy="45720"/>
          </a:xfrm>
          <a:prstGeom prst="rect">
            <a:avLst/>
          </a:prstGeom>
          <a:gradFill flip="none" rotWithShape="1">
            <a:gsLst>
              <a:gs pos="0">
                <a:schemeClr val="accent5">
                  <a:lumMod val="40000"/>
                  <a:lumOff val="60000"/>
                </a:schemeClr>
              </a:gs>
              <a:gs pos="100000">
                <a:schemeClr val="bg1">
                  <a:lumMod val="95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A989582-CAEA-4E77-840E-4291C45B2C03}"/>
              </a:ext>
            </a:extLst>
          </p:cNvPr>
          <p:cNvSpPr/>
          <p:nvPr/>
        </p:nvSpPr>
        <p:spPr>
          <a:xfrm flipV="1">
            <a:off x="-1" y="4555596"/>
            <a:ext cx="9144000" cy="45720"/>
          </a:xfrm>
          <a:prstGeom prst="rect">
            <a:avLst/>
          </a:prstGeom>
          <a:gradFill flip="none" rotWithShape="1">
            <a:gsLst>
              <a:gs pos="93583">
                <a:schemeClr val="bg1">
                  <a:lumMod val="95000"/>
                </a:schemeClr>
              </a:gs>
              <a:gs pos="0">
                <a:schemeClr val="accent5">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2">
            <a:extLst>
              <a:ext uri="{FF2B5EF4-FFF2-40B4-BE49-F238E27FC236}">
                <a16:creationId xmlns:a16="http://schemas.microsoft.com/office/drawing/2014/main" id="{5149556E-3BC5-409B-B193-E9EC66589E15}"/>
              </a:ext>
            </a:extLst>
          </p:cNvPr>
          <p:cNvSpPr txBox="1">
            <a:spLocks noChangeArrowheads="1"/>
          </p:cNvSpPr>
          <p:nvPr/>
        </p:nvSpPr>
        <p:spPr>
          <a:xfrm>
            <a:off x="676844" y="2324513"/>
            <a:ext cx="7772400" cy="1368152"/>
          </a:xfrm>
          <a:prstGeom prst="rect">
            <a:avLst/>
          </a:prstGeom>
          <a:solidFill>
            <a:srgbClr val="0070C0">
              <a:alpha val="27000"/>
            </a:srgbClr>
          </a:solidFill>
          <a:ln w="9525">
            <a:miter lim="800000"/>
            <a:headEnd/>
            <a:tailEnd/>
          </a:ln>
          <a:effectLst/>
        </p:spPr>
        <p:txBody>
          <a:bodyPr vert="horz" lIns="91440" tIns="45720" rIns="91440" bIns="45720" rtlCol="0" anchor="ctr" anchorCtr="1">
            <a:normAutofit/>
            <a:flatTx/>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defTabSz="914400" fontAlgn="auto">
              <a:lnSpc>
                <a:spcPct val="125000"/>
              </a:lnSpc>
              <a:spcAft>
                <a:spcPts val="0"/>
              </a:spcAft>
            </a:pPr>
            <a:endParaRPr lang="ja-JP" altLang="en-US" sz="3200" i="1" dirty="0">
              <a:solidFill>
                <a:schemeClr val="bg1">
                  <a:lumMod val="95000"/>
                </a:schemeClr>
              </a:solidFill>
              <a:latin typeface="HGP創英角ｺﾞｼｯｸUB" panose="020B0900000000000000" pitchFamily="50" charset="-128"/>
              <a:ea typeface="HGP創英角ｺﾞｼｯｸUB" panose="020B0900000000000000" pitchFamily="50" charset="-128"/>
              <a:cs typeface="+mn-cs"/>
            </a:endParaRPr>
          </a:p>
        </p:txBody>
      </p:sp>
      <p:sp>
        <p:nvSpPr>
          <p:cNvPr id="5122" name="Rectangle 2">
            <a:extLst>
              <a:ext uri="{FF2B5EF4-FFF2-40B4-BE49-F238E27FC236}">
                <a16:creationId xmlns:a16="http://schemas.microsoft.com/office/drawing/2014/main" id="{95B58C94-4FEF-4EF8-95C4-27315233A1B8}"/>
              </a:ext>
            </a:extLst>
          </p:cNvPr>
          <p:cNvSpPr>
            <a:spLocks noGrp="1" noChangeArrowheads="1"/>
          </p:cNvSpPr>
          <p:nvPr>
            <p:ph type="ctrTitle"/>
          </p:nvPr>
        </p:nvSpPr>
        <p:spPr>
          <a:xfrm>
            <a:off x="467544" y="2150073"/>
            <a:ext cx="7772400" cy="1368152"/>
          </a:xfrm>
          <a:solidFill>
            <a:srgbClr val="0000CC"/>
          </a:solidFill>
          <a:ln w="9525">
            <a:miter lim="800000"/>
            <a:headEnd/>
            <a:tailEnd/>
          </a:ln>
          <a:effectLst/>
        </p:spPr>
        <p:txBody>
          <a:bodyPr anchor="ctr" anchorCtr="1">
            <a:flatTx/>
          </a:bodyPr>
          <a:lstStyle/>
          <a:p>
            <a:pPr defTabSz="914400">
              <a:lnSpc>
                <a:spcPct val="125000"/>
              </a:lnSpc>
            </a:pPr>
            <a:r>
              <a:rPr lang="ja-JP" altLang="en-US" sz="3200" dirty="0">
                <a:solidFill>
                  <a:schemeClr val="bg1">
                    <a:lumMod val="95000"/>
                  </a:schemeClr>
                </a:solidFill>
                <a:latin typeface="HGP明朝E" panose="02020900000000000000" pitchFamily="18" charset="-128"/>
                <a:ea typeface="HGP明朝E" panose="02020900000000000000" pitchFamily="18" charset="-128"/>
                <a:cs typeface="+mn-cs"/>
              </a:rPr>
              <a:t>個人情報保護ハンドブック</a:t>
            </a:r>
          </a:p>
        </p:txBody>
      </p:sp>
      <p:cxnSp>
        <p:nvCxnSpPr>
          <p:cNvPr id="7" name="直線コネクタ 6">
            <a:extLst>
              <a:ext uri="{FF2B5EF4-FFF2-40B4-BE49-F238E27FC236}">
                <a16:creationId xmlns:a16="http://schemas.microsoft.com/office/drawing/2014/main" id="{5D28D900-C514-4DEE-AA59-1992B3B0E4F5}"/>
              </a:ext>
            </a:extLst>
          </p:cNvPr>
          <p:cNvCxnSpPr/>
          <p:nvPr/>
        </p:nvCxnSpPr>
        <p:spPr>
          <a:xfrm>
            <a:off x="665791" y="1916832"/>
            <a:ext cx="0" cy="1296144"/>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33A1CFA-19D0-4325-98A0-36F9B25BC15C}"/>
              </a:ext>
            </a:extLst>
          </p:cNvPr>
          <p:cNvCxnSpPr>
            <a:cxnSpLocks/>
          </p:cNvCxnSpPr>
          <p:nvPr/>
        </p:nvCxnSpPr>
        <p:spPr>
          <a:xfrm>
            <a:off x="251520" y="2324513"/>
            <a:ext cx="2088232"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94376F9-964D-4306-904C-81CEF2DD21ED}"/>
              </a:ext>
            </a:extLst>
          </p:cNvPr>
          <p:cNvCxnSpPr>
            <a:cxnSpLocks/>
          </p:cNvCxnSpPr>
          <p:nvPr/>
        </p:nvCxnSpPr>
        <p:spPr>
          <a:xfrm>
            <a:off x="467544" y="2324513"/>
            <a:ext cx="187220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2482934-A435-4B35-B6E7-4D139AB39833}"/>
              </a:ext>
            </a:extLst>
          </p:cNvPr>
          <p:cNvCxnSpPr>
            <a:cxnSpLocks/>
          </p:cNvCxnSpPr>
          <p:nvPr/>
        </p:nvCxnSpPr>
        <p:spPr>
          <a:xfrm>
            <a:off x="665791" y="2150073"/>
            <a:ext cx="0" cy="10629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072700D-3944-4EC4-9849-9AE28FDBA0FE}"/>
              </a:ext>
            </a:extLst>
          </p:cNvPr>
          <p:cNvCxnSpPr>
            <a:cxnSpLocks/>
          </p:cNvCxnSpPr>
          <p:nvPr/>
        </p:nvCxnSpPr>
        <p:spPr>
          <a:xfrm>
            <a:off x="323528" y="3518225"/>
            <a:ext cx="859187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3C3CF7B4-63F3-48E2-8D74-82218F4594DF}"/>
              </a:ext>
            </a:extLst>
          </p:cNvPr>
          <p:cNvCxnSpPr>
            <a:cxnSpLocks/>
          </p:cNvCxnSpPr>
          <p:nvPr/>
        </p:nvCxnSpPr>
        <p:spPr>
          <a:xfrm>
            <a:off x="8239944" y="2150073"/>
            <a:ext cx="0" cy="15425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正方形/長方形 231">
            <a:extLst>
              <a:ext uri="{FF2B5EF4-FFF2-40B4-BE49-F238E27FC236}">
                <a16:creationId xmlns:a16="http://schemas.microsoft.com/office/drawing/2014/main" id="{C0A8F897-0C48-4323-9EA2-7E1B12677C8C}"/>
              </a:ext>
            </a:extLst>
          </p:cNvPr>
          <p:cNvSpPr/>
          <p:nvPr/>
        </p:nvSpPr>
        <p:spPr>
          <a:xfrm>
            <a:off x="1541463" y="2195513"/>
            <a:ext cx="6846887" cy="3956050"/>
          </a:xfrm>
          <a:prstGeom prst="rect">
            <a:avLst/>
          </a:prstGeom>
          <a:pattFill prst="pct25">
            <a:fgClr>
              <a:schemeClr val="bg1">
                <a:lumMod val="85000"/>
              </a:schemeClr>
            </a:fgClr>
            <a:bgClr>
              <a:schemeClr val="bg1"/>
            </a:bgClr>
          </a:pattFill>
          <a:ln w="9525" algn="ctr">
            <a:solidFill>
              <a:srgbClr val="000066"/>
            </a:solidFill>
            <a:round/>
            <a:headEnd/>
            <a:tailEnd/>
          </a:ln>
          <a:effectLst/>
        </p:spPr>
        <p:txBody>
          <a:bodyPr anchor="ctr"/>
          <a:lstStyle/>
          <a:p>
            <a:pPr eaLnBrk="1" hangingPunct="1">
              <a:defRPr/>
            </a:pPr>
            <a:endParaRPr lang="ja-JP" altLang="en-US">
              <a:latin typeface="Arial" panose="020B0604020202020204" pitchFamily="34" charset="0"/>
              <a:ea typeface="ＭＳ Ｐゴシック" panose="020B0600070205080204" pitchFamily="50" charset="-128"/>
            </a:endParaRPr>
          </a:p>
        </p:txBody>
      </p:sp>
      <p:grpSp>
        <p:nvGrpSpPr>
          <p:cNvPr id="15363" name="Group 46">
            <a:extLst>
              <a:ext uri="{FF2B5EF4-FFF2-40B4-BE49-F238E27FC236}">
                <a16:creationId xmlns:a16="http://schemas.microsoft.com/office/drawing/2014/main" id="{AB499964-7FF7-4D45-8CC3-4DCE2D9F3575}"/>
              </a:ext>
            </a:extLst>
          </p:cNvPr>
          <p:cNvGrpSpPr>
            <a:grpSpLocks/>
          </p:cNvGrpSpPr>
          <p:nvPr/>
        </p:nvGrpSpPr>
        <p:grpSpPr bwMode="auto">
          <a:xfrm>
            <a:off x="4852988" y="4318000"/>
            <a:ext cx="315912" cy="334963"/>
            <a:chOff x="2426" y="1389"/>
            <a:chExt cx="227" cy="258"/>
          </a:xfrm>
        </p:grpSpPr>
        <p:sp>
          <p:nvSpPr>
            <p:cNvPr id="15436" name="Oval 47">
              <a:extLst>
                <a:ext uri="{FF2B5EF4-FFF2-40B4-BE49-F238E27FC236}">
                  <a16:creationId xmlns:a16="http://schemas.microsoft.com/office/drawing/2014/main" id="{1C72C4A3-C837-484C-BF10-35862DFA1B1E}"/>
                </a:ext>
              </a:extLst>
            </p:cNvPr>
            <p:cNvSpPr>
              <a:spLocks noChangeArrowheads="1"/>
            </p:cNvSpPr>
            <p:nvPr/>
          </p:nvSpPr>
          <p:spPr bwMode="auto">
            <a:xfrm>
              <a:off x="2426" y="1480"/>
              <a:ext cx="227" cy="167"/>
            </a:xfrm>
            <a:prstGeom prst="ellipse">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sp>
          <p:nvSpPr>
            <p:cNvPr id="15437" name="AutoShape 48">
              <a:extLst>
                <a:ext uri="{FF2B5EF4-FFF2-40B4-BE49-F238E27FC236}">
                  <a16:creationId xmlns:a16="http://schemas.microsoft.com/office/drawing/2014/main" id="{E07E1EB8-5990-4CE4-8B09-F07519F509F7}"/>
                </a:ext>
              </a:extLst>
            </p:cNvPr>
            <p:cNvSpPr>
              <a:spLocks noChangeArrowheads="1"/>
            </p:cNvSpPr>
            <p:nvPr/>
          </p:nvSpPr>
          <p:spPr bwMode="auto">
            <a:xfrm>
              <a:off x="2449" y="1389"/>
              <a:ext cx="181" cy="90"/>
            </a:xfrm>
            <a:prstGeom prst="flowChartPreparation">
              <a:avLst/>
            </a:prstGeom>
            <a:solidFill>
              <a:schemeClr val="bg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grpSp>
      <p:grpSp>
        <p:nvGrpSpPr>
          <p:cNvPr id="15364" name="Group 28">
            <a:extLst>
              <a:ext uri="{FF2B5EF4-FFF2-40B4-BE49-F238E27FC236}">
                <a16:creationId xmlns:a16="http://schemas.microsoft.com/office/drawing/2014/main" id="{E2D5E507-30BC-427E-8117-84EDB4804535}"/>
              </a:ext>
            </a:extLst>
          </p:cNvPr>
          <p:cNvGrpSpPr>
            <a:grpSpLocks/>
          </p:cNvGrpSpPr>
          <p:nvPr/>
        </p:nvGrpSpPr>
        <p:grpSpPr bwMode="auto">
          <a:xfrm rot="10800000">
            <a:off x="4822825" y="3606800"/>
            <a:ext cx="315913" cy="336550"/>
            <a:chOff x="2426" y="1389"/>
            <a:chExt cx="227" cy="258"/>
          </a:xfrm>
        </p:grpSpPr>
        <p:sp>
          <p:nvSpPr>
            <p:cNvPr id="15434" name="Oval 29">
              <a:extLst>
                <a:ext uri="{FF2B5EF4-FFF2-40B4-BE49-F238E27FC236}">
                  <a16:creationId xmlns:a16="http://schemas.microsoft.com/office/drawing/2014/main" id="{8E96347D-BD52-4CF4-929D-FC3F656126C9}"/>
                </a:ext>
              </a:extLst>
            </p:cNvPr>
            <p:cNvSpPr>
              <a:spLocks noChangeArrowheads="1"/>
            </p:cNvSpPr>
            <p:nvPr/>
          </p:nvSpPr>
          <p:spPr bwMode="auto">
            <a:xfrm>
              <a:off x="2426" y="1480"/>
              <a:ext cx="227" cy="167"/>
            </a:xfrm>
            <a:prstGeom prst="ellipse">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sp>
          <p:nvSpPr>
            <p:cNvPr id="15435" name="AutoShape 30">
              <a:extLst>
                <a:ext uri="{FF2B5EF4-FFF2-40B4-BE49-F238E27FC236}">
                  <a16:creationId xmlns:a16="http://schemas.microsoft.com/office/drawing/2014/main" id="{35CA8B9B-DB4F-4152-9361-52E406E34E5C}"/>
                </a:ext>
              </a:extLst>
            </p:cNvPr>
            <p:cNvSpPr>
              <a:spLocks noChangeArrowheads="1"/>
            </p:cNvSpPr>
            <p:nvPr/>
          </p:nvSpPr>
          <p:spPr bwMode="auto">
            <a:xfrm>
              <a:off x="2449" y="1389"/>
              <a:ext cx="181" cy="90"/>
            </a:xfrm>
            <a:prstGeom prst="flowChartPreparation">
              <a:avLst/>
            </a:prstGeom>
            <a:solidFill>
              <a:schemeClr val="bg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grpSp>
      <p:grpSp>
        <p:nvGrpSpPr>
          <p:cNvPr id="15365" name="Group 34">
            <a:extLst>
              <a:ext uri="{FF2B5EF4-FFF2-40B4-BE49-F238E27FC236}">
                <a16:creationId xmlns:a16="http://schemas.microsoft.com/office/drawing/2014/main" id="{DF1E68C7-5488-4BEA-B307-C1DF157512F3}"/>
              </a:ext>
            </a:extLst>
          </p:cNvPr>
          <p:cNvGrpSpPr>
            <a:grpSpLocks/>
          </p:cNvGrpSpPr>
          <p:nvPr/>
        </p:nvGrpSpPr>
        <p:grpSpPr bwMode="auto">
          <a:xfrm rot="10800000">
            <a:off x="6118225" y="3606800"/>
            <a:ext cx="315913" cy="336550"/>
            <a:chOff x="2426" y="1389"/>
            <a:chExt cx="227" cy="258"/>
          </a:xfrm>
        </p:grpSpPr>
        <p:sp>
          <p:nvSpPr>
            <p:cNvPr id="15432" name="Oval 35">
              <a:extLst>
                <a:ext uri="{FF2B5EF4-FFF2-40B4-BE49-F238E27FC236}">
                  <a16:creationId xmlns:a16="http://schemas.microsoft.com/office/drawing/2014/main" id="{609F2C21-3795-4B50-93F8-8A9106DC2F59}"/>
                </a:ext>
              </a:extLst>
            </p:cNvPr>
            <p:cNvSpPr>
              <a:spLocks noChangeArrowheads="1"/>
            </p:cNvSpPr>
            <p:nvPr/>
          </p:nvSpPr>
          <p:spPr bwMode="auto">
            <a:xfrm>
              <a:off x="2426" y="1480"/>
              <a:ext cx="227" cy="167"/>
            </a:xfrm>
            <a:prstGeom prst="ellipse">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sp>
          <p:nvSpPr>
            <p:cNvPr id="15433" name="AutoShape 36">
              <a:extLst>
                <a:ext uri="{FF2B5EF4-FFF2-40B4-BE49-F238E27FC236}">
                  <a16:creationId xmlns:a16="http://schemas.microsoft.com/office/drawing/2014/main" id="{252C7610-E2BB-45D4-B4DB-E48670A44EFC}"/>
                </a:ext>
              </a:extLst>
            </p:cNvPr>
            <p:cNvSpPr>
              <a:spLocks noChangeArrowheads="1"/>
            </p:cNvSpPr>
            <p:nvPr/>
          </p:nvSpPr>
          <p:spPr bwMode="auto">
            <a:xfrm>
              <a:off x="2449" y="1389"/>
              <a:ext cx="181" cy="90"/>
            </a:xfrm>
            <a:prstGeom prst="flowChartPreparation">
              <a:avLst/>
            </a:prstGeom>
            <a:solidFill>
              <a:schemeClr val="bg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grpSp>
      <p:sp>
        <p:nvSpPr>
          <p:cNvPr id="26629" name="Rectangle 23">
            <a:extLst>
              <a:ext uri="{FF2B5EF4-FFF2-40B4-BE49-F238E27FC236}">
                <a16:creationId xmlns:a16="http://schemas.microsoft.com/office/drawing/2014/main" id="{4DD74D8B-358D-4F2F-8106-ED914656F5FB}"/>
              </a:ext>
            </a:extLst>
          </p:cNvPr>
          <p:cNvSpPr>
            <a:spLocks noChangeArrowheads="1"/>
          </p:cNvSpPr>
          <p:nvPr/>
        </p:nvSpPr>
        <p:spPr bwMode="auto">
          <a:xfrm>
            <a:off x="107504" y="44624"/>
            <a:ext cx="9144000" cy="561975"/>
          </a:xfrm>
          <a:prstGeom prst="rect">
            <a:avLst/>
          </a:prstGeom>
        </p:spPr>
        <p:txBody>
          <a:bodyPr anchor="ctr"/>
          <a:lstStyle/>
          <a:p>
            <a:pPr defTabSz="685800" eaLnBrk="1" hangingPunct="1">
              <a:lnSpc>
                <a:spcPct val="90000"/>
              </a:lnSpc>
              <a:defRPr/>
            </a:pPr>
            <a:r>
              <a:rPr lang="ja-JP" altLang="en-US" sz="2800" dirty="0">
                <a:latin typeface="HGP創英角ｺﾞｼｯｸUB" panose="020B0900000000000000" pitchFamily="50" charset="-128"/>
                <a:ea typeface="HGP創英角ｺﾞｼｯｸUB" panose="020B0900000000000000" pitchFamily="50" charset="-128"/>
                <a:cs typeface="+mj-cs"/>
              </a:rPr>
              <a:t>ソーシャルエンジニアリング対策</a:t>
            </a:r>
          </a:p>
        </p:txBody>
      </p:sp>
      <p:grpSp>
        <p:nvGrpSpPr>
          <p:cNvPr id="15367" name="Group 40">
            <a:extLst>
              <a:ext uri="{FF2B5EF4-FFF2-40B4-BE49-F238E27FC236}">
                <a16:creationId xmlns:a16="http://schemas.microsoft.com/office/drawing/2014/main" id="{D5CAA611-CDBD-4D4E-BDF8-C1D5F27AA064}"/>
              </a:ext>
            </a:extLst>
          </p:cNvPr>
          <p:cNvGrpSpPr>
            <a:grpSpLocks/>
          </p:cNvGrpSpPr>
          <p:nvPr/>
        </p:nvGrpSpPr>
        <p:grpSpPr bwMode="auto">
          <a:xfrm>
            <a:off x="4799013" y="2451100"/>
            <a:ext cx="315912" cy="336550"/>
            <a:chOff x="2426" y="1389"/>
            <a:chExt cx="227" cy="258"/>
          </a:xfrm>
        </p:grpSpPr>
        <p:sp>
          <p:nvSpPr>
            <p:cNvPr id="15430" name="Oval 41">
              <a:extLst>
                <a:ext uri="{FF2B5EF4-FFF2-40B4-BE49-F238E27FC236}">
                  <a16:creationId xmlns:a16="http://schemas.microsoft.com/office/drawing/2014/main" id="{17AB2C59-8E34-46EF-8599-FE06D0944E50}"/>
                </a:ext>
              </a:extLst>
            </p:cNvPr>
            <p:cNvSpPr>
              <a:spLocks noChangeArrowheads="1"/>
            </p:cNvSpPr>
            <p:nvPr/>
          </p:nvSpPr>
          <p:spPr bwMode="auto">
            <a:xfrm>
              <a:off x="2426" y="1480"/>
              <a:ext cx="227" cy="167"/>
            </a:xfrm>
            <a:prstGeom prst="ellipse">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sp>
          <p:nvSpPr>
            <p:cNvPr id="15431" name="AutoShape 42">
              <a:extLst>
                <a:ext uri="{FF2B5EF4-FFF2-40B4-BE49-F238E27FC236}">
                  <a16:creationId xmlns:a16="http://schemas.microsoft.com/office/drawing/2014/main" id="{663E938C-0E79-4188-80A1-B50FC9949498}"/>
                </a:ext>
              </a:extLst>
            </p:cNvPr>
            <p:cNvSpPr>
              <a:spLocks noChangeArrowheads="1"/>
            </p:cNvSpPr>
            <p:nvPr/>
          </p:nvSpPr>
          <p:spPr bwMode="auto">
            <a:xfrm>
              <a:off x="2449" y="1389"/>
              <a:ext cx="181" cy="90"/>
            </a:xfrm>
            <a:prstGeom prst="flowChartPreparation">
              <a:avLst/>
            </a:prstGeom>
            <a:solidFill>
              <a:schemeClr val="bg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grpSp>
      <p:grpSp>
        <p:nvGrpSpPr>
          <p:cNvPr id="15368" name="Group 46">
            <a:extLst>
              <a:ext uri="{FF2B5EF4-FFF2-40B4-BE49-F238E27FC236}">
                <a16:creationId xmlns:a16="http://schemas.microsoft.com/office/drawing/2014/main" id="{D7C50D4F-7586-46B6-9ADA-E6C53D352F28}"/>
              </a:ext>
            </a:extLst>
          </p:cNvPr>
          <p:cNvGrpSpPr>
            <a:grpSpLocks/>
          </p:cNvGrpSpPr>
          <p:nvPr/>
        </p:nvGrpSpPr>
        <p:grpSpPr bwMode="auto">
          <a:xfrm>
            <a:off x="6094413" y="2451100"/>
            <a:ext cx="315912" cy="336550"/>
            <a:chOff x="2426" y="1389"/>
            <a:chExt cx="227" cy="258"/>
          </a:xfrm>
        </p:grpSpPr>
        <p:sp>
          <p:nvSpPr>
            <p:cNvPr id="15428" name="Oval 47">
              <a:extLst>
                <a:ext uri="{FF2B5EF4-FFF2-40B4-BE49-F238E27FC236}">
                  <a16:creationId xmlns:a16="http://schemas.microsoft.com/office/drawing/2014/main" id="{4A9702C1-8026-4C06-8D4B-68E40E8BC5DD}"/>
                </a:ext>
              </a:extLst>
            </p:cNvPr>
            <p:cNvSpPr>
              <a:spLocks noChangeArrowheads="1"/>
            </p:cNvSpPr>
            <p:nvPr/>
          </p:nvSpPr>
          <p:spPr bwMode="auto">
            <a:xfrm>
              <a:off x="2426" y="1480"/>
              <a:ext cx="227" cy="167"/>
            </a:xfrm>
            <a:prstGeom prst="ellipse">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sp>
          <p:nvSpPr>
            <p:cNvPr id="15429" name="AutoShape 48">
              <a:extLst>
                <a:ext uri="{FF2B5EF4-FFF2-40B4-BE49-F238E27FC236}">
                  <a16:creationId xmlns:a16="http://schemas.microsoft.com/office/drawing/2014/main" id="{7C1C1DA2-3909-4C95-916C-7B375AD903D5}"/>
                </a:ext>
              </a:extLst>
            </p:cNvPr>
            <p:cNvSpPr>
              <a:spLocks noChangeArrowheads="1"/>
            </p:cNvSpPr>
            <p:nvPr/>
          </p:nvSpPr>
          <p:spPr bwMode="auto">
            <a:xfrm>
              <a:off x="2449" y="1389"/>
              <a:ext cx="181" cy="90"/>
            </a:xfrm>
            <a:prstGeom prst="flowChartPreparation">
              <a:avLst/>
            </a:prstGeom>
            <a:solidFill>
              <a:schemeClr val="bg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grpSp>
      <p:sp>
        <p:nvSpPr>
          <p:cNvPr id="15369" name="AutoShape 13">
            <a:extLst>
              <a:ext uri="{FF2B5EF4-FFF2-40B4-BE49-F238E27FC236}">
                <a16:creationId xmlns:a16="http://schemas.microsoft.com/office/drawing/2014/main" id="{3E5725F6-8325-4691-BA72-25C3A8C9B02C}"/>
              </a:ext>
            </a:extLst>
          </p:cNvPr>
          <p:cNvSpPr>
            <a:spLocks noChangeArrowheads="1"/>
          </p:cNvSpPr>
          <p:nvPr/>
        </p:nvSpPr>
        <p:spPr bwMode="auto">
          <a:xfrm>
            <a:off x="4348163" y="2716213"/>
            <a:ext cx="2400300" cy="996950"/>
          </a:xfrm>
          <a:prstGeom prst="roundRect">
            <a:avLst>
              <a:gd name="adj" fmla="val 16667"/>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grpSp>
        <p:nvGrpSpPr>
          <p:cNvPr id="15370" name="グループ化 11">
            <a:extLst>
              <a:ext uri="{FF2B5EF4-FFF2-40B4-BE49-F238E27FC236}">
                <a16:creationId xmlns:a16="http://schemas.microsoft.com/office/drawing/2014/main" id="{AC0F002D-E2FC-4744-BA6F-75D559FDA42E}"/>
              </a:ext>
            </a:extLst>
          </p:cNvPr>
          <p:cNvGrpSpPr>
            <a:grpSpLocks/>
          </p:cNvGrpSpPr>
          <p:nvPr/>
        </p:nvGrpSpPr>
        <p:grpSpPr bwMode="auto">
          <a:xfrm rot="5400000">
            <a:off x="1564482" y="3753644"/>
            <a:ext cx="1606550" cy="973137"/>
            <a:chOff x="-274056" y="4236615"/>
            <a:chExt cx="1605695" cy="973356"/>
          </a:xfrm>
        </p:grpSpPr>
        <p:grpSp>
          <p:nvGrpSpPr>
            <p:cNvPr id="15423" name="Group 28">
              <a:extLst>
                <a:ext uri="{FF2B5EF4-FFF2-40B4-BE49-F238E27FC236}">
                  <a16:creationId xmlns:a16="http://schemas.microsoft.com/office/drawing/2014/main" id="{EC773082-5A1E-4F12-A88D-E58CA35639AC}"/>
                </a:ext>
              </a:extLst>
            </p:cNvPr>
            <p:cNvGrpSpPr>
              <a:grpSpLocks/>
            </p:cNvGrpSpPr>
            <p:nvPr/>
          </p:nvGrpSpPr>
          <p:grpSpPr bwMode="auto">
            <a:xfrm rot="10800000">
              <a:off x="317012" y="4800396"/>
              <a:ext cx="360362" cy="409575"/>
              <a:chOff x="2426" y="1389"/>
              <a:chExt cx="227" cy="258"/>
            </a:xfrm>
          </p:grpSpPr>
          <p:sp>
            <p:nvSpPr>
              <p:cNvPr id="15426" name="Oval 29">
                <a:extLst>
                  <a:ext uri="{FF2B5EF4-FFF2-40B4-BE49-F238E27FC236}">
                    <a16:creationId xmlns:a16="http://schemas.microsoft.com/office/drawing/2014/main" id="{59322639-4363-457F-B619-2AF7DCD3DE57}"/>
                  </a:ext>
                </a:extLst>
              </p:cNvPr>
              <p:cNvSpPr>
                <a:spLocks noChangeArrowheads="1"/>
              </p:cNvSpPr>
              <p:nvPr/>
            </p:nvSpPr>
            <p:spPr bwMode="auto">
              <a:xfrm>
                <a:off x="2426" y="1480"/>
                <a:ext cx="227" cy="167"/>
              </a:xfrm>
              <a:prstGeom prst="ellipse">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sp>
            <p:nvSpPr>
              <p:cNvPr id="15427" name="AutoShape 30">
                <a:extLst>
                  <a:ext uri="{FF2B5EF4-FFF2-40B4-BE49-F238E27FC236}">
                    <a16:creationId xmlns:a16="http://schemas.microsoft.com/office/drawing/2014/main" id="{319C7042-F731-4B3A-BEFE-FF593BD011B4}"/>
                  </a:ext>
                </a:extLst>
              </p:cNvPr>
              <p:cNvSpPr>
                <a:spLocks noChangeArrowheads="1"/>
              </p:cNvSpPr>
              <p:nvPr/>
            </p:nvSpPr>
            <p:spPr bwMode="auto">
              <a:xfrm>
                <a:off x="2449" y="1389"/>
                <a:ext cx="181" cy="90"/>
              </a:xfrm>
              <a:prstGeom prst="flowChartPreparation">
                <a:avLst/>
              </a:prstGeom>
              <a:solidFill>
                <a:schemeClr val="bg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grpSp>
        <p:sp>
          <p:nvSpPr>
            <p:cNvPr id="15424" name="AutoShape 13">
              <a:extLst>
                <a:ext uri="{FF2B5EF4-FFF2-40B4-BE49-F238E27FC236}">
                  <a16:creationId xmlns:a16="http://schemas.microsoft.com/office/drawing/2014/main" id="{61EF0496-368B-440A-B8EE-E20ACC96D797}"/>
                </a:ext>
              </a:extLst>
            </p:cNvPr>
            <p:cNvSpPr>
              <a:spLocks noChangeArrowheads="1"/>
            </p:cNvSpPr>
            <p:nvPr/>
          </p:nvSpPr>
          <p:spPr bwMode="auto">
            <a:xfrm>
              <a:off x="-274056" y="4236615"/>
              <a:ext cx="1605695" cy="685325"/>
            </a:xfrm>
            <a:prstGeom prst="roundRect">
              <a:avLst>
                <a:gd name="adj" fmla="val 16667"/>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pic>
          <p:nvPicPr>
            <p:cNvPr id="15425" name="図 83" descr="コンピューターの画面&#10;&#10;自動的に生成された説明">
              <a:extLst>
                <a:ext uri="{FF2B5EF4-FFF2-40B4-BE49-F238E27FC236}">
                  <a16:creationId xmlns:a16="http://schemas.microsoft.com/office/drawing/2014/main" id="{0087AE26-D82A-4B69-9E1F-CBAF8C7EE5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19" y="4390699"/>
              <a:ext cx="624946" cy="53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71" name="図 127">
            <a:extLst>
              <a:ext uri="{FF2B5EF4-FFF2-40B4-BE49-F238E27FC236}">
                <a16:creationId xmlns:a16="http://schemas.microsoft.com/office/drawing/2014/main" id="{FC612DFE-916A-4E56-85F9-29295F2D53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9000" y="3332163"/>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図 128">
            <a:extLst>
              <a:ext uri="{FF2B5EF4-FFF2-40B4-BE49-F238E27FC236}">
                <a16:creationId xmlns:a16="http://schemas.microsoft.com/office/drawing/2014/main" id="{F5F75202-179B-4F3B-8C3B-459EF41A017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8050" y="3362325"/>
            <a:ext cx="538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図 129">
            <a:extLst>
              <a:ext uri="{FF2B5EF4-FFF2-40B4-BE49-F238E27FC236}">
                <a16:creationId xmlns:a16="http://schemas.microsoft.com/office/drawing/2014/main" id="{85FE6F4F-33F5-43D0-880D-A364E4A4F86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70588" y="2738438"/>
            <a:ext cx="53816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図 130">
            <a:extLst>
              <a:ext uri="{FF2B5EF4-FFF2-40B4-BE49-F238E27FC236}">
                <a16:creationId xmlns:a16="http://schemas.microsoft.com/office/drawing/2014/main" id="{76A2C805-74BA-4214-A0E4-00BDCBCB1F1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9000" y="2738438"/>
            <a:ext cx="536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94" descr="pc26">
            <a:extLst>
              <a:ext uri="{FF2B5EF4-FFF2-40B4-BE49-F238E27FC236}">
                <a16:creationId xmlns:a16="http://schemas.microsoft.com/office/drawing/2014/main" id="{4919CB74-2981-4C92-BD31-08B9688408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4250" y="2322513"/>
            <a:ext cx="646113"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6" name="Group 28">
            <a:extLst>
              <a:ext uri="{FF2B5EF4-FFF2-40B4-BE49-F238E27FC236}">
                <a16:creationId xmlns:a16="http://schemas.microsoft.com/office/drawing/2014/main" id="{83E296A4-994E-478E-94E9-EFB2BBACF743}"/>
              </a:ext>
            </a:extLst>
          </p:cNvPr>
          <p:cNvGrpSpPr>
            <a:grpSpLocks/>
          </p:cNvGrpSpPr>
          <p:nvPr/>
        </p:nvGrpSpPr>
        <p:grpSpPr bwMode="auto">
          <a:xfrm rot="10800000">
            <a:off x="4873625" y="5478463"/>
            <a:ext cx="315913" cy="336550"/>
            <a:chOff x="2426" y="1389"/>
            <a:chExt cx="227" cy="258"/>
          </a:xfrm>
        </p:grpSpPr>
        <p:sp>
          <p:nvSpPr>
            <p:cNvPr id="15421" name="Oval 29">
              <a:extLst>
                <a:ext uri="{FF2B5EF4-FFF2-40B4-BE49-F238E27FC236}">
                  <a16:creationId xmlns:a16="http://schemas.microsoft.com/office/drawing/2014/main" id="{D908CF8D-E914-468C-9593-BDABF2344B52}"/>
                </a:ext>
              </a:extLst>
            </p:cNvPr>
            <p:cNvSpPr>
              <a:spLocks noChangeArrowheads="1"/>
            </p:cNvSpPr>
            <p:nvPr/>
          </p:nvSpPr>
          <p:spPr bwMode="auto">
            <a:xfrm>
              <a:off x="2426" y="1480"/>
              <a:ext cx="227" cy="167"/>
            </a:xfrm>
            <a:prstGeom prst="ellipse">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sp>
          <p:nvSpPr>
            <p:cNvPr id="15422" name="AutoShape 30">
              <a:extLst>
                <a:ext uri="{FF2B5EF4-FFF2-40B4-BE49-F238E27FC236}">
                  <a16:creationId xmlns:a16="http://schemas.microsoft.com/office/drawing/2014/main" id="{2AD25ECE-4146-425D-8EE5-467442E6DF56}"/>
                </a:ext>
              </a:extLst>
            </p:cNvPr>
            <p:cNvSpPr>
              <a:spLocks noChangeArrowheads="1"/>
            </p:cNvSpPr>
            <p:nvPr/>
          </p:nvSpPr>
          <p:spPr bwMode="auto">
            <a:xfrm>
              <a:off x="2449" y="1389"/>
              <a:ext cx="181" cy="90"/>
            </a:xfrm>
            <a:prstGeom prst="flowChartPreparation">
              <a:avLst/>
            </a:prstGeom>
            <a:solidFill>
              <a:schemeClr val="bg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grpSp>
      <p:grpSp>
        <p:nvGrpSpPr>
          <p:cNvPr id="15377" name="Group 34">
            <a:extLst>
              <a:ext uri="{FF2B5EF4-FFF2-40B4-BE49-F238E27FC236}">
                <a16:creationId xmlns:a16="http://schemas.microsoft.com/office/drawing/2014/main" id="{2AE18EF1-87F2-461F-B930-708B9913B88F}"/>
              </a:ext>
            </a:extLst>
          </p:cNvPr>
          <p:cNvGrpSpPr>
            <a:grpSpLocks/>
          </p:cNvGrpSpPr>
          <p:nvPr/>
        </p:nvGrpSpPr>
        <p:grpSpPr bwMode="auto">
          <a:xfrm rot="10800000">
            <a:off x="6135688" y="5489575"/>
            <a:ext cx="315912" cy="336550"/>
            <a:chOff x="2426" y="1389"/>
            <a:chExt cx="227" cy="258"/>
          </a:xfrm>
        </p:grpSpPr>
        <p:sp>
          <p:nvSpPr>
            <p:cNvPr id="188" name="Oval 35">
              <a:extLst>
                <a:ext uri="{FF2B5EF4-FFF2-40B4-BE49-F238E27FC236}">
                  <a16:creationId xmlns:a16="http://schemas.microsoft.com/office/drawing/2014/main" id="{AC0F27E8-10ED-45D7-AF41-58B09954EC87}"/>
                </a:ext>
              </a:extLst>
            </p:cNvPr>
            <p:cNvSpPr>
              <a:spLocks noChangeArrowheads="1"/>
            </p:cNvSpPr>
            <p:nvPr/>
          </p:nvSpPr>
          <p:spPr bwMode="auto">
            <a:xfrm>
              <a:off x="2431" y="1485"/>
              <a:ext cx="227" cy="167"/>
            </a:xfrm>
            <a:prstGeom prst="ellipse">
              <a:avLst/>
            </a:prstGeom>
            <a:solidFill>
              <a:schemeClr val="bg1"/>
            </a:solidFill>
            <a:ln w="9525" algn="ctr">
              <a:solidFill>
                <a:schemeClr val="tx1">
                  <a:lumMod val="65000"/>
                  <a:lumOff val="35000"/>
                </a:schemeClr>
              </a:solidFill>
              <a:prstDash val="solid"/>
              <a:round/>
              <a:headEnd/>
              <a:tailEnd/>
            </a:ln>
            <a:effectLst/>
          </p:spPr>
          <p:txBody>
            <a:bodyPr anchor="ctr">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defRPr/>
              </a:pPr>
              <a:endParaRPr lang="ja-JP" altLang="en-US" sz="1800"/>
            </a:p>
          </p:txBody>
        </p:sp>
        <p:sp>
          <p:nvSpPr>
            <p:cNvPr id="189" name="AutoShape 36">
              <a:extLst>
                <a:ext uri="{FF2B5EF4-FFF2-40B4-BE49-F238E27FC236}">
                  <a16:creationId xmlns:a16="http://schemas.microsoft.com/office/drawing/2014/main" id="{4FD045A3-009D-418C-80E0-E3897993D3BE}"/>
                </a:ext>
              </a:extLst>
            </p:cNvPr>
            <p:cNvSpPr>
              <a:spLocks noChangeArrowheads="1"/>
            </p:cNvSpPr>
            <p:nvPr/>
          </p:nvSpPr>
          <p:spPr bwMode="auto">
            <a:xfrm>
              <a:off x="2452" y="1389"/>
              <a:ext cx="180" cy="90"/>
            </a:xfrm>
            <a:prstGeom prst="flowChartPreparation">
              <a:avLst/>
            </a:prstGeom>
            <a:solidFill>
              <a:schemeClr val="bg1"/>
            </a:solidFill>
            <a:ln w="9525" algn="ctr">
              <a:solidFill>
                <a:schemeClr val="tx1">
                  <a:lumMod val="65000"/>
                  <a:lumOff val="35000"/>
                </a:schemeClr>
              </a:solidFill>
              <a:prstDash val="solid"/>
              <a:miter lim="800000"/>
              <a:headEnd/>
              <a:tailEnd/>
            </a:ln>
            <a:effectLst/>
          </p:spPr>
          <p:txBody>
            <a:bodyPr anchor="ctr">
              <a:spAutoFit/>
            </a:bodyPr>
            <a:lstStyle>
              <a:lvl1pPr>
                <a:spcBef>
                  <a:spcPct val="20000"/>
                </a:spcBef>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0"/>
                </a:spcBef>
                <a:buFontTx/>
                <a:buNone/>
                <a:defRPr/>
              </a:pPr>
              <a:endParaRPr lang="ja-JP" altLang="en-US" sz="1800"/>
            </a:p>
          </p:txBody>
        </p:sp>
      </p:grpSp>
      <p:grpSp>
        <p:nvGrpSpPr>
          <p:cNvPr id="15378" name="Group 46">
            <a:extLst>
              <a:ext uri="{FF2B5EF4-FFF2-40B4-BE49-F238E27FC236}">
                <a16:creationId xmlns:a16="http://schemas.microsoft.com/office/drawing/2014/main" id="{E2D3BAE0-78F7-4B4C-AE7F-2D7EFD15BEB2}"/>
              </a:ext>
            </a:extLst>
          </p:cNvPr>
          <p:cNvGrpSpPr>
            <a:grpSpLocks/>
          </p:cNvGrpSpPr>
          <p:nvPr/>
        </p:nvGrpSpPr>
        <p:grpSpPr bwMode="auto">
          <a:xfrm>
            <a:off x="6145213" y="4322763"/>
            <a:ext cx="315912" cy="336550"/>
            <a:chOff x="2426" y="1389"/>
            <a:chExt cx="227" cy="258"/>
          </a:xfrm>
        </p:grpSpPr>
        <p:sp>
          <p:nvSpPr>
            <p:cNvPr id="15417" name="Oval 47">
              <a:extLst>
                <a:ext uri="{FF2B5EF4-FFF2-40B4-BE49-F238E27FC236}">
                  <a16:creationId xmlns:a16="http://schemas.microsoft.com/office/drawing/2014/main" id="{BA33A19E-0FED-4ED2-91F9-66508D41ED8B}"/>
                </a:ext>
              </a:extLst>
            </p:cNvPr>
            <p:cNvSpPr>
              <a:spLocks noChangeArrowheads="1"/>
            </p:cNvSpPr>
            <p:nvPr/>
          </p:nvSpPr>
          <p:spPr bwMode="auto">
            <a:xfrm>
              <a:off x="2426" y="1480"/>
              <a:ext cx="227" cy="167"/>
            </a:xfrm>
            <a:prstGeom prst="ellipse">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sp>
          <p:nvSpPr>
            <p:cNvPr id="15418" name="AutoShape 48">
              <a:extLst>
                <a:ext uri="{FF2B5EF4-FFF2-40B4-BE49-F238E27FC236}">
                  <a16:creationId xmlns:a16="http://schemas.microsoft.com/office/drawing/2014/main" id="{B8F0573D-6C8F-4E26-86E1-107A9898BF45}"/>
                </a:ext>
              </a:extLst>
            </p:cNvPr>
            <p:cNvSpPr>
              <a:spLocks noChangeArrowheads="1"/>
            </p:cNvSpPr>
            <p:nvPr/>
          </p:nvSpPr>
          <p:spPr bwMode="auto">
            <a:xfrm>
              <a:off x="2449" y="1389"/>
              <a:ext cx="181" cy="90"/>
            </a:xfrm>
            <a:prstGeom prst="flowChartPreparation">
              <a:avLst/>
            </a:prstGeom>
            <a:solidFill>
              <a:schemeClr val="bg1"/>
            </a:solidFill>
            <a:ln w="9525" algn="ctr">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grpSp>
      <p:sp>
        <p:nvSpPr>
          <p:cNvPr id="15379" name="AutoShape 13">
            <a:extLst>
              <a:ext uri="{FF2B5EF4-FFF2-40B4-BE49-F238E27FC236}">
                <a16:creationId xmlns:a16="http://schemas.microsoft.com/office/drawing/2014/main" id="{79E3A42F-E555-40D4-BF18-BA657978606E}"/>
              </a:ext>
            </a:extLst>
          </p:cNvPr>
          <p:cNvSpPr>
            <a:spLocks noChangeArrowheads="1"/>
          </p:cNvSpPr>
          <p:nvPr/>
        </p:nvSpPr>
        <p:spPr bwMode="auto">
          <a:xfrm>
            <a:off x="4333875" y="4587875"/>
            <a:ext cx="2466975" cy="998538"/>
          </a:xfrm>
          <a:prstGeom prst="roundRect">
            <a:avLst>
              <a:gd name="adj" fmla="val 16667"/>
            </a:avLst>
          </a:prstGeom>
          <a:solidFill>
            <a:schemeClr val="bg1"/>
          </a:solidFill>
          <a:ln w="9525" algn="ctr">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endParaRPr lang="ja-JP" altLang="en-US" sz="1800">
              <a:latin typeface="Arial" panose="020B0604020202020204" pitchFamily="34" charset="0"/>
              <a:ea typeface="ＭＳ Ｐゴシック" panose="020B0600070205080204" pitchFamily="50" charset="-128"/>
            </a:endParaRPr>
          </a:p>
        </p:txBody>
      </p:sp>
      <p:pic>
        <p:nvPicPr>
          <p:cNvPr id="15380" name="図 8" descr="コンピューターの画面&#10;&#10;自動的に生成された説明">
            <a:extLst>
              <a:ext uri="{FF2B5EF4-FFF2-40B4-BE49-F238E27FC236}">
                <a16:creationId xmlns:a16="http://schemas.microsoft.com/office/drawing/2014/main" id="{DE47FEB9-4B5C-41F6-8FEF-38765CE2631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35513" y="5083175"/>
            <a:ext cx="6016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図 202" descr="コンピューターの画面&#10;&#10;自動的に生成された説明">
            <a:extLst>
              <a:ext uri="{FF2B5EF4-FFF2-40B4-BE49-F238E27FC236}">
                <a16:creationId xmlns:a16="http://schemas.microsoft.com/office/drawing/2014/main" id="{400AF824-BAF1-4CE4-9971-B2EC718F1CD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13450" y="5086350"/>
            <a:ext cx="5873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図 204" descr="コンピューターの画面&#10;&#10;自動的に生成された説明">
            <a:extLst>
              <a:ext uri="{FF2B5EF4-FFF2-40B4-BE49-F238E27FC236}">
                <a16:creationId xmlns:a16="http://schemas.microsoft.com/office/drawing/2014/main" id="{DC33B40C-FD76-411A-AA3B-347B898B078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35513" y="4583113"/>
            <a:ext cx="58896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図 205" descr="コンピューターの画面&#10;&#10;自動的に生成された説明">
            <a:extLst>
              <a:ext uri="{FF2B5EF4-FFF2-40B4-BE49-F238E27FC236}">
                <a16:creationId xmlns:a16="http://schemas.microsoft.com/office/drawing/2014/main" id="{DE648E06-46FE-4F65-A63C-9398985B460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02338" y="4562475"/>
            <a:ext cx="5873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図 41" descr="挿絵 が含まれている画像&#10;&#10;自動的に生成された説明">
            <a:extLst>
              <a:ext uri="{FF2B5EF4-FFF2-40B4-BE49-F238E27FC236}">
                <a16:creationId xmlns:a16="http://schemas.microsoft.com/office/drawing/2014/main" id="{79B71AB9-2C56-4591-BE34-75F3614340A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38438" y="2227263"/>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図 211" descr="コンピューターのスクリーンショット&#10;&#10;自動的に生成された説明">
            <a:extLst>
              <a:ext uri="{FF2B5EF4-FFF2-40B4-BE49-F238E27FC236}">
                <a16:creationId xmlns:a16="http://schemas.microsoft.com/office/drawing/2014/main" id="{BD7DD4DF-9CC8-4282-B6F0-C64CDD77DD8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746625" y="4713288"/>
            <a:ext cx="538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6" name="Line 70">
            <a:extLst>
              <a:ext uri="{FF2B5EF4-FFF2-40B4-BE49-F238E27FC236}">
                <a16:creationId xmlns:a16="http://schemas.microsoft.com/office/drawing/2014/main" id="{BF94FE88-4415-4194-9E64-688BB13D4BD1}"/>
              </a:ext>
            </a:extLst>
          </p:cNvPr>
          <p:cNvSpPr>
            <a:spLocks noChangeShapeType="1"/>
          </p:cNvSpPr>
          <p:nvPr/>
        </p:nvSpPr>
        <p:spPr bwMode="auto">
          <a:xfrm>
            <a:off x="7602538" y="5878513"/>
            <a:ext cx="771525" cy="250825"/>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268" name="Rectangle 1034">
            <a:extLst>
              <a:ext uri="{FF2B5EF4-FFF2-40B4-BE49-F238E27FC236}">
                <a16:creationId xmlns:a16="http://schemas.microsoft.com/office/drawing/2014/main" id="{6CB77A3D-ED93-4C29-BB53-1F83BB551A90}"/>
              </a:ext>
            </a:extLst>
          </p:cNvPr>
          <p:cNvSpPr>
            <a:spLocks noChangeArrowheads="1"/>
          </p:cNvSpPr>
          <p:nvPr/>
        </p:nvSpPr>
        <p:spPr bwMode="gray">
          <a:xfrm>
            <a:off x="195263" y="549275"/>
            <a:ext cx="8499475" cy="830997"/>
          </a:xfrm>
          <a:prstGeom prst="rect">
            <a:avLst/>
          </a:prstGeom>
          <a:noFill/>
          <a:ln w="19050" algn="ctr">
            <a:no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defRPr/>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ソーシャルエンジニアリングには物理的な対策が有効です。オフィスでの作業環境には情報漏えいにつながる様々なリスクがあることに留意しましょう。また、悪意のあるの行為は、外部からの攻撃のみでなく、内部犯行犯による可能性もあることに留意しましょう。</a:t>
            </a:r>
          </a:p>
        </p:txBody>
      </p:sp>
      <p:pic>
        <p:nvPicPr>
          <p:cNvPr id="15388" name="図 2">
            <a:extLst>
              <a:ext uri="{FF2B5EF4-FFF2-40B4-BE49-F238E27FC236}">
                <a16:creationId xmlns:a16="http://schemas.microsoft.com/office/drawing/2014/main" id="{3FC1ED56-E685-4822-9AD6-E40ED3971B3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34250" y="2306638"/>
            <a:ext cx="10541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図 4" descr="ランプ, 挿絵, 時計 が含まれている画像&#10;&#10;自動的に生成された説明">
            <a:extLst>
              <a:ext uri="{FF2B5EF4-FFF2-40B4-BE49-F238E27FC236}">
                <a16:creationId xmlns:a16="http://schemas.microsoft.com/office/drawing/2014/main" id="{81CA3167-DCD2-43FC-9CC0-63AC6F0C26F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486150" y="2900363"/>
            <a:ext cx="5349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0" name="図 6" descr="ノートパソコン, 光 が含まれている画像&#10;&#10;自動的に生成された説明">
            <a:extLst>
              <a:ext uri="{FF2B5EF4-FFF2-40B4-BE49-F238E27FC236}">
                <a16:creationId xmlns:a16="http://schemas.microsoft.com/office/drawing/2014/main" id="{42ADF92A-8D86-475B-9969-B063F349639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478713" y="4883150"/>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1" name="図 9">
            <a:extLst>
              <a:ext uri="{FF2B5EF4-FFF2-40B4-BE49-F238E27FC236}">
                <a16:creationId xmlns:a16="http://schemas.microsoft.com/office/drawing/2014/main" id="{9B50E644-8CB3-4769-BAB6-DCCEFF38FC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541463" y="5246688"/>
            <a:ext cx="107473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2" name="図 212" descr="挿絵 が含まれている画像&#10;&#10;自動的に生成された説明">
            <a:extLst>
              <a:ext uri="{FF2B5EF4-FFF2-40B4-BE49-F238E27FC236}">
                <a16:creationId xmlns:a16="http://schemas.microsoft.com/office/drawing/2014/main" id="{AAA8091E-AC47-4F6C-AED4-196672E1FC3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2727885">
            <a:off x="2278063" y="5256213"/>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3" name="図 74" descr="挿絵 が含まれている画像&#10;&#10;自動的に生成された説明">
            <a:extLst>
              <a:ext uri="{FF2B5EF4-FFF2-40B4-BE49-F238E27FC236}">
                <a16:creationId xmlns:a16="http://schemas.microsoft.com/office/drawing/2014/main" id="{0B46D87F-22CA-4658-BDAD-59D446676D1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2727885">
            <a:off x="7158038" y="2441575"/>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楕円 19">
            <a:extLst>
              <a:ext uri="{FF2B5EF4-FFF2-40B4-BE49-F238E27FC236}">
                <a16:creationId xmlns:a16="http://schemas.microsoft.com/office/drawing/2014/main" id="{51A50362-223E-4C07-8305-B2BBDB03BEC3}"/>
              </a:ext>
            </a:extLst>
          </p:cNvPr>
          <p:cNvSpPr/>
          <p:nvPr/>
        </p:nvSpPr>
        <p:spPr>
          <a:xfrm>
            <a:off x="7396163" y="4764088"/>
            <a:ext cx="1136650" cy="1092200"/>
          </a:xfrm>
          <a:prstGeom prst="ellipse">
            <a:avLst/>
          </a:prstGeom>
          <a:noFill/>
          <a:ln w="12700">
            <a:solidFill>
              <a:schemeClr val="bg1">
                <a:lumMod val="50000"/>
              </a:schemeClr>
            </a:solidFill>
            <a:prstDash val="dash"/>
          </a:ln>
          <a:effectLst/>
        </p:spPr>
        <p:txBody>
          <a:bodyPr anchor="ctr">
            <a:spAutoFit/>
          </a:bodyPr>
          <a:lstStyle/>
          <a:p>
            <a:pPr>
              <a:defRPr/>
            </a:pPr>
            <a:endParaRPr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15395" name="正方形/長方形 20">
            <a:extLst>
              <a:ext uri="{FF2B5EF4-FFF2-40B4-BE49-F238E27FC236}">
                <a16:creationId xmlns:a16="http://schemas.microsoft.com/office/drawing/2014/main" id="{46B2F364-E4B4-4F25-A299-676509D86FFB}"/>
              </a:ext>
            </a:extLst>
          </p:cNvPr>
          <p:cNvSpPr>
            <a:spLocks noChangeArrowheads="1"/>
          </p:cNvSpPr>
          <p:nvPr/>
        </p:nvSpPr>
        <p:spPr bwMode="auto">
          <a:xfrm>
            <a:off x="7485063" y="4386263"/>
            <a:ext cx="1006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sz="1600" dirty="0">
                <a:solidFill>
                  <a:srgbClr val="C00000"/>
                </a:solidFill>
                <a:latin typeface="HGP創英角ｺﾞｼｯｸUB" panose="020B0900000000000000" pitchFamily="50" charset="-128"/>
                <a:ea typeface="HGP創英角ｺﾞｼｯｸUB" panose="020B0900000000000000" pitchFamily="50" charset="-128"/>
              </a:rPr>
              <a:t>構内侵入</a:t>
            </a:r>
          </a:p>
        </p:txBody>
      </p:sp>
      <p:sp>
        <p:nvSpPr>
          <p:cNvPr id="94" name="楕円 93">
            <a:extLst>
              <a:ext uri="{FF2B5EF4-FFF2-40B4-BE49-F238E27FC236}">
                <a16:creationId xmlns:a16="http://schemas.microsoft.com/office/drawing/2014/main" id="{C3F43657-1452-41C4-AA42-D57F1AB62C85}"/>
              </a:ext>
            </a:extLst>
          </p:cNvPr>
          <p:cNvSpPr/>
          <p:nvPr/>
        </p:nvSpPr>
        <p:spPr>
          <a:xfrm>
            <a:off x="2354263" y="2033588"/>
            <a:ext cx="1136650" cy="1090612"/>
          </a:xfrm>
          <a:prstGeom prst="ellipse">
            <a:avLst/>
          </a:prstGeom>
          <a:noFill/>
          <a:ln w="12700">
            <a:solidFill>
              <a:schemeClr val="bg1">
                <a:lumMod val="50000"/>
              </a:schemeClr>
            </a:solidFill>
            <a:prstDash val="dash"/>
          </a:ln>
          <a:effectLst/>
        </p:spPr>
        <p:txBody>
          <a:bodyPr anchor="ctr">
            <a:spAutoFit/>
          </a:bodyPr>
          <a:lstStyle/>
          <a:p>
            <a:pPr>
              <a:defRPr/>
            </a:pPr>
            <a:endParaRPr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15397" name="正方形/長方形 94">
            <a:extLst>
              <a:ext uri="{FF2B5EF4-FFF2-40B4-BE49-F238E27FC236}">
                <a16:creationId xmlns:a16="http://schemas.microsoft.com/office/drawing/2014/main" id="{5FB38C87-A454-49B1-B721-898ED50369F7}"/>
              </a:ext>
            </a:extLst>
          </p:cNvPr>
          <p:cNvSpPr>
            <a:spLocks noChangeArrowheads="1"/>
          </p:cNvSpPr>
          <p:nvPr/>
        </p:nvSpPr>
        <p:spPr bwMode="auto">
          <a:xfrm>
            <a:off x="2392363" y="1703388"/>
            <a:ext cx="1008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a:solidFill>
                  <a:srgbClr val="C00000"/>
                </a:solidFill>
                <a:latin typeface="HGP創英角ｺﾞｼｯｸUB" panose="020B0900000000000000" pitchFamily="50" charset="-128"/>
                <a:ea typeface="HGP創英角ｺﾞｼｯｸUB" panose="020B0900000000000000" pitchFamily="50" charset="-128"/>
              </a:rPr>
              <a:t>持ち去り</a:t>
            </a:r>
          </a:p>
        </p:txBody>
      </p:sp>
      <p:sp>
        <p:nvSpPr>
          <p:cNvPr id="96" name="楕円 95">
            <a:extLst>
              <a:ext uri="{FF2B5EF4-FFF2-40B4-BE49-F238E27FC236}">
                <a16:creationId xmlns:a16="http://schemas.microsoft.com/office/drawing/2014/main" id="{1F2953B6-3A08-4188-8C55-84DC90D38D55}"/>
              </a:ext>
            </a:extLst>
          </p:cNvPr>
          <p:cNvSpPr/>
          <p:nvPr/>
        </p:nvSpPr>
        <p:spPr>
          <a:xfrm>
            <a:off x="7127875" y="2139950"/>
            <a:ext cx="1138238" cy="1090613"/>
          </a:xfrm>
          <a:prstGeom prst="ellipse">
            <a:avLst/>
          </a:prstGeom>
          <a:noFill/>
          <a:ln w="12700">
            <a:solidFill>
              <a:schemeClr val="bg1">
                <a:lumMod val="50000"/>
              </a:schemeClr>
            </a:solidFill>
            <a:prstDash val="dash"/>
          </a:ln>
          <a:effectLst/>
        </p:spPr>
        <p:txBody>
          <a:bodyPr anchor="ctr">
            <a:spAutoFit/>
          </a:bodyPr>
          <a:lstStyle/>
          <a:p>
            <a:pPr>
              <a:defRPr/>
            </a:pPr>
            <a:endParaRPr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15399" name="正方形/長方形 96">
            <a:extLst>
              <a:ext uri="{FF2B5EF4-FFF2-40B4-BE49-F238E27FC236}">
                <a16:creationId xmlns:a16="http://schemas.microsoft.com/office/drawing/2014/main" id="{5F0E4CEA-0A52-4992-936F-1A4FBE779B94}"/>
              </a:ext>
            </a:extLst>
          </p:cNvPr>
          <p:cNvSpPr>
            <a:spLocks noChangeArrowheads="1"/>
          </p:cNvSpPr>
          <p:nvPr/>
        </p:nvSpPr>
        <p:spPr bwMode="auto">
          <a:xfrm>
            <a:off x="7050088" y="1749425"/>
            <a:ext cx="1309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dirty="0">
                <a:solidFill>
                  <a:srgbClr val="C00000"/>
                </a:solidFill>
                <a:latin typeface="HGP創英角ｺﾞｼｯｸUB" panose="020B0900000000000000" pitchFamily="50" charset="-128"/>
                <a:ea typeface="HGP創英角ｺﾞｼｯｸUB" panose="020B0900000000000000" pitchFamily="50" charset="-128"/>
              </a:rPr>
              <a:t>トラッシング</a:t>
            </a:r>
          </a:p>
        </p:txBody>
      </p:sp>
      <p:pic>
        <p:nvPicPr>
          <p:cNvPr id="15400" name="図 25">
            <a:extLst>
              <a:ext uri="{FF2B5EF4-FFF2-40B4-BE49-F238E27FC236}">
                <a16:creationId xmlns:a16="http://schemas.microsoft.com/office/drawing/2014/main" id="{F28031A3-62CB-436D-A1F0-C359F60985D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rot="1879132">
            <a:off x="4343400" y="4508500"/>
            <a:ext cx="3222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1" name="テキスト ボックス 26">
            <a:extLst>
              <a:ext uri="{FF2B5EF4-FFF2-40B4-BE49-F238E27FC236}">
                <a16:creationId xmlns:a16="http://schemas.microsoft.com/office/drawing/2014/main" id="{FF5923FF-DF37-4CB1-8F68-3BC4BB877688}"/>
              </a:ext>
            </a:extLst>
          </p:cNvPr>
          <p:cNvSpPr txBox="1">
            <a:spLocks noChangeArrowheads="1"/>
          </p:cNvSpPr>
          <p:nvPr/>
        </p:nvSpPr>
        <p:spPr bwMode="auto">
          <a:xfrm rot="1861096">
            <a:off x="4241800" y="4603750"/>
            <a:ext cx="444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pPr algn="ctr"/>
            <a:r>
              <a:rPr lang="en-US" altLang="ja-JP" sz="600">
                <a:latin typeface="Arial Black" panose="020B0A04020102020204" pitchFamily="34" charset="0"/>
              </a:rPr>
              <a:t>PASS</a:t>
            </a:r>
          </a:p>
          <a:p>
            <a:pPr algn="ctr"/>
            <a:r>
              <a:rPr lang="en-US" altLang="ja-JP" sz="600">
                <a:latin typeface="Arial Black" panose="020B0A04020102020204" pitchFamily="34" charset="0"/>
              </a:rPr>
              <a:t>WORD</a:t>
            </a:r>
            <a:endParaRPr lang="ja-JP" altLang="en-US" sz="600">
              <a:latin typeface="Arial Black" panose="020B0A04020102020204" pitchFamily="34" charset="0"/>
            </a:endParaRPr>
          </a:p>
        </p:txBody>
      </p:sp>
      <p:sp>
        <p:nvSpPr>
          <p:cNvPr id="108" name="楕円 107">
            <a:extLst>
              <a:ext uri="{FF2B5EF4-FFF2-40B4-BE49-F238E27FC236}">
                <a16:creationId xmlns:a16="http://schemas.microsoft.com/office/drawing/2014/main" id="{17A648B9-805F-41B7-8F32-2D8965153FC6}"/>
              </a:ext>
            </a:extLst>
          </p:cNvPr>
          <p:cNvSpPr/>
          <p:nvPr/>
        </p:nvSpPr>
        <p:spPr>
          <a:xfrm>
            <a:off x="1581150" y="5051425"/>
            <a:ext cx="1138238" cy="1092200"/>
          </a:xfrm>
          <a:prstGeom prst="ellipse">
            <a:avLst/>
          </a:prstGeom>
          <a:noFill/>
          <a:ln w="12700">
            <a:solidFill>
              <a:schemeClr val="bg1">
                <a:lumMod val="50000"/>
              </a:schemeClr>
            </a:solidFill>
            <a:prstDash val="dash"/>
          </a:ln>
          <a:effectLst/>
        </p:spPr>
        <p:txBody>
          <a:bodyPr anchor="ctr">
            <a:spAutoFit/>
          </a:bodyPr>
          <a:lstStyle/>
          <a:p>
            <a:pPr>
              <a:defRPr/>
            </a:pPr>
            <a:endParaRPr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15403" name="正方形/長方形 109">
            <a:extLst>
              <a:ext uri="{FF2B5EF4-FFF2-40B4-BE49-F238E27FC236}">
                <a16:creationId xmlns:a16="http://schemas.microsoft.com/office/drawing/2014/main" id="{B42EBC80-F39A-4ED7-87D1-F1D5FA650F9D}"/>
              </a:ext>
            </a:extLst>
          </p:cNvPr>
          <p:cNvSpPr>
            <a:spLocks noChangeArrowheads="1"/>
          </p:cNvSpPr>
          <p:nvPr/>
        </p:nvSpPr>
        <p:spPr bwMode="auto">
          <a:xfrm>
            <a:off x="1898650" y="6164263"/>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a:solidFill>
                  <a:srgbClr val="C00000"/>
                </a:solidFill>
                <a:latin typeface="HGP創英角ｺﾞｼｯｸUB" panose="020B0900000000000000" pitchFamily="50" charset="-128"/>
                <a:ea typeface="HGP創英角ｺﾞｼｯｸUB" panose="020B0900000000000000" pitchFamily="50" charset="-128"/>
              </a:rPr>
              <a:t>盗難</a:t>
            </a:r>
          </a:p>
        </p:txBody>
      </p:sp>
      <p:sp>
        <p:nvSpPr>
          <p:cNvPr id="112" name="楕円 111">
            <a:extLst>
              <a:ext uri="{FF2B5EF4-FFF2-40B4-BE49-F238E27FC236}">
                <a16:creationId xmlns:a16="http://schemas.microsoft.com/office/drawing/2014/main" id="{B41F5EA7-F4E8-47E3-B0D0-03730B8A132D}"/>
              </a:ext>
            </a:extLst>
          </p:cNvPr>
          <p:cNvSpPr/>
          <p:nvPr/>
        </p:nvSpPr>
        <p:spPr>
          <a:xfrm>
            <a:off x="4248150" y="4187825"/>
            <a:ext cx="1136650" cy="1090613"/>
          </a:xfrm>
          <a:prstGeom prst="ellipse">
            <a:avLst/>
          </a:prstGeom>
          <a:noFill/>
          <a:ln w="12700">
            <a:solidFill>
              <a:schemeClr val="bg1">
                <a:lumMod val="50000"/>
              </a:schemeClr>
            </a:solidFill>
            <a:prstDash val="dash"/>
          </a:ln>
          <a:effectLst/>
        </p:spPr>
        <p:txBody>
          <a:bodyPr anchor="ctr">
            <a:spAutoFit/>
          </a:bodyPr>
          <a:lstStyle/>
          <a:p>
            <a:pPr>
              <a:defRPr/>
            </a:pPr>
            <a:endParaRPr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15405" name="正方形/長方形 112">
            <a:extLst>
              <a:ext uri="{FF2B5EF4-FFF2-40B4-BE49-F238E27FC236}">
                <a16:creationId xmlns:a16="http://schemas.microsoft.com/office/drawing/2014/main" id="{641CD580-B5D9-4B68-AC8E-CBEEAF57770D}"/>
              </a:ext>
            </a:extLst>
          </p:cNvPr>
          <p:cNvSpPr>
            <a:spLocks noChangeArrowheads="1"/>
          </p:cNvSpPr>
          <p:nvPr/>
        </p:nvSpPr>
        <p:spPr bwMode="auto">
          <a:xfrm>
            <a:off x="3881438" y="3840163"/>
            <a:ext cx="873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dirty="0">
                <a:solidFill>
                  <a:srgbClr val="C00000"/>
                </a:solidFill>
                <a:latin typeface="HGP創英角ｺﾞｼｯｸUB" panose="020B0900000000000000" pitchFamily="50" charset="-128"/>
                <a:ea typeface="HGP創英角ｺﾞｼｯｸUB" panose="020B0900000000000000" pitchFamily="50" charset="-128"/>
              </a:rPr>
              <a:t>盗み見</a:t>
            </a:r>
          </a:p>
        </p:txBody>
      </p:sp>
      <p:sp>
        <p:nvSpPr>
          <p:cNvPr id="6" name="吹き出し: 線 5">
            <a:extLst>
              <a:ext uri="{FF2B5EF4-FFF2-40B4-BE49-F238E27FC236}">
                <a16:creationId xmlns:a16="http://schemas.microsoft.com/office/drawing/2014/main" id="{9019B69E-224C-447F-9CF9-9290D2470C39}"/>
              </a:ext>
            </a:extLst>
          </p:cNvPr>
          <p:cNvSpPr/>
          <p:nvPr/>
        </p:nvSpPr>
        <p:spPr>
          <a:xfrm flipH="1">
            <a:off x="677863" y="1454150"/>
            <a:ext cx="1454150" cy="646113"/>
          </a:xfrm>
          <a:prstGeom prst="borderCallout1">
            <a:avLst>
              <a:gd name="adj1" fmla="val 18750"/>
              <a:gd name="adj2" fmla="val -8333"/>
              <a:gd name="adj3" fmla="val 43048"/>
              <a:gd name="adj4" fmla="val -20046"/>
            </a:avLst>
          </a:prstGeom>
          <a:noFill/>
          <a:ln>
            <a:solidFill>
              <a:schemeClr val="tx1">
                <a:lumMod val="65000"/>
                <a:lumOff val="35000"/>
              </a:schemeClr>
            </a:solidFill>
          </a:ln>
          <a:effectLst/>
        </p:spPr>
        <p:txBody>
          <a:bodyPr anchor="ctr">
            <a:spAutoFit/>
          </a:bodyPr>
          <a:lstStyle/>
          <a:p>
            <a:pPr>
              <a:defRPr/>
            </a:pPr>
            <a:r>
              <a:rPr lang="en-US" altLang="ja-JP" sz="1200" dirty="0">
                <a:solidFill>
                  <a:schemeClr val="accent2">
                    <a:lumMod val="60000"/>
                    <a:lumOff val="40000"/>
                  </a:schemeClr>
                </a:solidFill>
                <a:latin typeface="HGP創英角ｺﾞｼｯｸUB" panose="020B0900000000000000" pitchFamily="50" charset="-128"/>
                <a:ea typeface="HGP創英角ｺﾞｼｯｸUB" panose="020B0900000000000000" pitchFamily="50" charset="-128"/>
              </a:rPr>
              <a:t>OA</a:t>
            </a:r>
            <a:r>
              <a:rPr lang="ja-JP" altLang="en-US" sz="1200" dirty="0">
                <a:solidFill>
                  <a:schemeClr val="accent2">
                    <a:lumMod val="60000"/>
                    <a:lumOff val="40000"/>
                  </a:schemeClr>
                </a:solidFill>
                <a:latin typeface="HGP創英角ｺﾞｼｯｸUB" panose="020B0900000000000000" pitchFamily="50" charset="-128"/>
                <a:ea typeface="HGP創英角ｺﾞｼｯｸUB" panose="020B0900000000000000" pitchFamily="50" charset="-128"/>
              </a:rPr>
              <a:t>のトレイやデスクの上に放置した書類を持ち去ります</a:t>
            </a:r>
          </a:p>
        </p:txBody>
      </p:sp>
      <p:sp>
        <p:nvSpPr>
          <p:cNvPr id="78" name="吹き出し: 線 77">
            <a:extLst>
              <a:ext uri="{FF2B5EF4-FFF2-40B4-BE49-F238E27FC236}">
                <a16:creationId xmlns:a16="http://schemas.microsoft.com/office/drawing/2014/main" id="{C50D9B63-720D-4AAB-B94D-DD49D8C0EEF8}"/>
              </a:ext>
            </a:extLst>
          </p:cNvPr>
          <p:cNvSpPr/>
          <p:nvPr/>
        </p:nvSpPr>
        <p:spPr>
          <a:xfrm flipH="1">
            <a:off x="5729288" y="1169988"/>
            <a:ext cx="1454150" cy="646112"/>
          </a:xfrm>
          <a:prstGeom prst="borderCallout1">
            <a:avLst>
              <a:gd name="adj1" fmla="val 18750"/>
              <a:gd name="adj2" fmla="val -8333"/>
              <a:gd name="adj3" fmla="val 80633"/>
              <a:gd name="adj4" fmla="val -16046"/>
            </a:avLst>
          </a:prstGeom>
          <a:noFill/>
          <a:ln>
            <a:solidFill>
              <a:schemeClr val="tx1">
                <a:lumMod val="65000"/>
                <a:lumOff val="35000"/>
              </a:schemeClr>
            </a:solidFill>
          </a:ln>
          <a:effectLst/>
        </p:spPr>
        <p:txBody>
          <a:bodyPr anchor="ctr">
            <a:spAutoFit/>
          </a:bodyPr>
          <a:lstStyle/>
          <a:p>
            <a:pPr>
              <a:defRPr/>
            </a:pPr>
            <a:r>
              <a:rPr lang="ja-JP" altLang="en-US" sz="1200" dirty="0">
                <a:solidFill>
                  <a:schemeClr val="accent2">
                    <a:lumMod val="60000"/>
                    <a:lumOff val="40000"/>
                  </a:schemeClr>
                </a:solidFill>
                <a:latin typeface="HGP創英角ｺﾞｼｯｸUB" panose="020B0900000000000000" pitchFamily="50" charset="-128"/>
                <a:ea typeface="HGP創英角ｺﾞｼｯｸUB" panose="020B0900000000000000" pitchFamily="50" charset="-128"/>
              </a:rPr>
              <a:t>ゴミ箱の書類をあさり、機密情報を入手します</a:t>
            </a:r>
          </a:p>
        </p:txBody>
      </p:sp>
      <p:sp>
        <p:nvSpPr>
          <p:cNvPr id="85" name="吹き出し: 線 84">
            <a:extLst>
              <a:ext uri="{FF2B5EF4-FFF2-40B4-BE49-F238E27FC236}">
                <a16:creationId xmlns:a16="http://schemas.microsoft.com/office/drawing/2014/main" id="{E2F97306-7A6C-4007-98C2-70FC7E81A408}"/>
              </a:ext>
            </a:extLst>
          </p:cNvPr>
          <p:cNvSpPr/>
          <p:nvPr/>
        </p:nvSpPr>
        <p:spPr>
          <a:xfrm flipH="1">
            <a:off x="3065463" y="5594350"/>
            <a:ext cx="1455737" cy="647700"/>
          </a:xfrm>
          <a:prstGeom prst="borderCallout1">
            <a:avLst>
              <a:gd name="adj1" fmla="val 18750"/>
              <a:gd name="adj2" fmla="val -8333"/>
              <a:gd name="adj3" fmla="val -30262"/>
              <a:gd name="adj4" fmla="val -11474"/>
            </a:avLst>
          </a:prstGeom>
          <a:noFill/>
          <a:ln>
            <a:solidFill>
              <a:schemeClr val="tx1">
                <a:lumMod val="65000"/>
                <a:lumOff val="35000"/>
              </a:schemeClr>
            </a:solidFill>
          </a:ln>
          <a:effectLst/>
        </p:spPr>
        <p:txBody>
          <a:bodyPr anchor="ctr">
            <a:spAutoFit/>
          </a:bodyPr>
          <a:lstStyle/>
          <a:p>
            <a:pPr>
              <a:defRPr/>
            </a:pPr>
            <a:r>
              <a:rPr lang="en-US" altLang="ja-JP" sz="1200" dirty="0">
                <a:solidFill>
                  <a:schemeClr val="accent2">
                    <a:lumMod val="60000"/>
                    <a:lumOff val="40000"/>
                  </a:schemeClr>
                </a:solidFill>
                <a:latin typeface="HGP創英角ｺﾞｼｯｸUB" panose="020B0900000000000000" pitchFamily="50" charset="-128"/>
                <a:ea typeface="HGP創英角ｺﾞｼｯｸUB" panose="020B0900000000000000" pitchFamily="50" charset="-128"/>
              </a:rPr>
              <a:t>PC</a:t>
            </a:r>
            <a:r>
              <a:rPr lang="ja-JP" altLang="en-US" sz="1200" dirty="0">
                <a:solidFill>
                  <a:schemeClr val="accent2">
                    <a:lumMod val="60000"/>
                    <a:lumOff val="40000"/>
                  </a:schemeClr>
                </a:solidFill>
                <a:latin typeface="HGP創英角ｺﾞｼｯｸUB" panose="020B0900000000000000" pitchFamily="50" charset="-128"/>
                <a:ea typeface="HGP創英角ｺﾞｼｯｸUB" panose="020B0900000000000000" pitchFamily="50" charset="-128"/>
              </a:rPr>
              <a:t>画面や付箋を覗き見て機密情報を入手します</a:t>
            </a:r>
          </a:p>
        </p:txBody>
      </p:sp>
      <p:sp>
        <p:nvSpPr>
          <p:cNvPr id="89" name="吹き出し: 線 88">
            <a:extLst>
              <a:ext uri="{FF2B5EF4-FFF2-40B4-BE49-F238E27FC236}">
                <a16:creationId xmlns:a16="http://schemas.microsoft.com/office/drawing/2014/main" id="{E4BC2F00-1C85-4895-9457-683ED73C6B84}"/>
              </a:ext>
            </a:extLst>
          </p:cNvPr>
          <p:cNvSpPr/>
          <p:nvPr/>
        </p:nvSpPr>
        <p:spPr>
          <a:xfrm flipH="1">
            <a:off x="5911850" y="5797550"/>
            <a:ext cx="1455738" cy="646113"/>
          </a:xfrm>
          <a:prstGeom prst="borderCallout1">
            <a:avLst>
              <a:gd name="adj1" fmla="val 18750"/>
              <a:gd name="adj2" fmla="val -8333"/>
              <a:gd name="adj3" fmla="val -6825"/>
              <a:gd name="adj4" fmla="val -15475"/>
            </a:avLst>
          </a:prstGeom>
          <a:noFill/>
          <a:ln>
            <a:solidFill>
              <a:schemeClr val="tx1">
                <a:lumMod val="65000"/>
                <a:lumOff val="35000"/>
              </a:schemeClr>
            </a:solidFill>
          </a:ln>
          <a:effectLst/>
        </p:spPr>
        <p:txBody>
          <a:bodyPr anchor="ctr">
            <a:spAutoFit/>
          </a:bodyPr>
          <a:lstStyle/>
          <a:p>
            <a:pPr>
              <a:defRPr/>
            </a:pPr>
            <a:r>
              <a:rPr lang="ja-JP" altLang="en-US" sz="1200" dirty="0">
                <a:solidFill>
                  <a:schemeClr val="accent2">
                    <a:lumMod val="60000"/>
                    <a:lumOff val="40000"/>
                  </a:schemeClr>
                </a:solidFill>
                <a:latin typeface="HGP創英角ｺﾞｼｯｸUB" panose="020B0900000000000000" pitchFamily="50" charset="-128"/>
                <a:ea typeface="HGP創英角ｺﾞｼｯｸUB" panose="020B0900000000000000" pitchFamily="50" charset="-128"/>
              </a:rPr>
              <a:t>従業者に成りすますなどの方法により構内に侵入します</a:t>
            </a:r>
          </a:p>
        </p:txBody>
      </p:sp>
      <p:sp>
        <p:nvSpPr>
          <p:cNvPr id="98" name="吹き出し: 線 97">
            <a:extLst>
              <a:ext uri="{FF2B5EF4-FFF2-40B4-BE49-F238E27FC236}">
                <a16:creationId xmlns:a16="http://schemas.microsoft.com/office/drawing/2014/main" id="{B825C493-E58E-42E6-95B0-4DD041363BC5}"/>
              </a:ext>
            </a:extLst>
          </p:cNvPr>
          <p:cNvSpPr/>
          <p:nvPr/>
        </p:nvSpPr>
        <p:spPr>
          <a:xfrm flipH="1">
            <a:off x="184150" y="6022975"/>
            <a:ext cx="1454150" cy="646113"/>
          </a:xfrm>
          <a:prstGeom prst="borderCallout1">
            <a:avLst>
              <a:gd name="adj1" fmla="val 18750"/>
              <a:gd name="adj2" fmla="val -8333"/>
              <a:gd name="adj3" fmla="val 7323"/>
              <a:gd name="adj4" fmla="val -21189"/>
            </a:avLst>
          </a:prstGeom>
          <a:noFill/>
          <a:ln>
            <a:solidFill>
              <a:schemeClr val="tx1">
                <a:lumMod val="65000"/>
                <a:lumOff val="35000"/>
              </a:schemeClr>
            </a:solidFill>
          </a:ln>
          <a:effectLst/>
        </p:spPr>
        <p:txBody>
          <a:bodyPr anchor="ctr">
            <a:spAutoFit/>
          </a:bodyPr>
          <a:lstStyle/>
          <a:p>
            <a:pPr>
              <a:defRPr/>
            </a:pPr>
            <a:r>
              <a:rPr lang="ja-JP" altLang="en-US" sz="1200" dirty="0">
                <a:solidFill>
                  <a:schemeClr val="accent2">
                    <a:lumMod val="60000"/>
                    <a:lumOff val="40000"/>
                  </a:schemeClr>
                </a:solidFill>
                <a:latin typeface="HGP創英角ｺﾞｼｯｸUB" panose="020B0900000000000000" pitchFamily="50" charset="-128"/>
                <a:ea typeface="HGP創英角ｺﾞｼｯｸUB" panose="020B0900000000000000" pitchFamily="50" charset="-128"/>
              </a:rPr>
              <a:t>機密情報を権限のない者が盗み出します</a:t>
            </a:r>
          </a:p>
        </p:txBody>
      </p:sp>
      <p:sp>
        <p:nvSpPr>
          <p:cNvPr id="99" name="スライド番号プレースホルダー 1">
            <a:extLst>
              <a:ext uri="{FF2B5EF4-FFF2-40B4-BE49-F238E27FC236}">
                <a16:creationId xmlns:a16="http://schemas.microsoft.com/office/drawing/2014/main" id="{27BFA426-91E7-4051-9FF3-A6C8BB612C2E}"/>
              </a:ext>
            </a:extLst>
          </p:cNvPr>
          <p:cNvSpPr>
            <a:spLocks noGrp="1"/>
          </p:cNvSpPr>
          <p:nvPr>
            <p:ph type="sldNum" sz="quarter" idx="12"/>
          </p:nvPr>
        </p:nvSpPr>
        <p:spPr>
          <a:xfrm>
            <a:off x="6457950" y="6376988"/>
            <a:ext cx="2057400" cy="365125"/>
          </a:xfrm>
        </p:spPr>
        <p:txBody>
          <a:bodyPr/>
          <a:lstStyle/>
          <a:p>
            <a:pPr>
              <a:spcBef>
                <a:spcPct val="20000"/>
              </a:spcBef>
              <a:defRPr/>
            </a:pPr>
            <a:fld id="{4A96F811-65C5-4844-BC1A-CE88E5C299FF}" type="slidenum">
              <a:rPr kumimoji="0" lang="en-US" altLang="ja-JP" sz="1200" smtClean="0">
                <a:solidFill>
                  <a:schemeClr val="tx1"/>
                </a:solidFill>
                <a:latin typeface="Arial Black" panose="020B0A04020102020204" pitchFamily="34" charset="0"/>
              </a:rPr>
              <a:pPr>
                <a:spcBef>
                  <a:spcPct val="20000"/>
                </a:spcBef>
                <a:defRPr/>
              </a:pPr>
              <a:t>10</a:t>
            </a:fld>
            <a:endParaRPr kumimoji="0" lang="en-US" altLang="ja-JP" sz="1200" dirty="0">
              <a:solidFill>
                <a:schemeClr val="tx1"/>
              </a:solidFill>
              <a:latin typeface="Arial Black" panose="020B0A04020102020204" pitchFamily="34" charset="0"/>
            </a:endParaRPr>
          </a:p>
        </p:txBody>
      </p:sp>
      <p:sp>
        <p:nvSpPr>
          <p:cNvPr id="15412" name="テキスト ボックス 2">
            <a:extLst>
              <a:ext uri="{FF2B5EF4-FFF2-40B4-BE49-F238E27FC236}">
                <a16:creationId xmlns:a16="http://schemas.microsoft.com/office/drawing/2014/main" id="{023EBC73-9A9D-46A8-870E-A6CDE9411BC4}"/>
              </a:ext>
            </a:extLst>
          </p:cNvPr>
          <p:cNvSpPr txBox="1">
            <a:spLocks noChangeArrowheads="1"/>
          </p:cNvSpPr>
          <p:nvPr/>
        </p:nvSpPr>
        <p:spPr bwMode="auto">
          <a:xfrm>
            <a:off x="6589713" y="3801775"/>
            <a:ext cx="25410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入退室の記録をとる！</a:t>
            </a:r>
            <a:endParaRPr lang="en-US" altLang="ja-JP" sz="1600" dirty="0">
              <a:solidFill>
                <a:srgbClr val="0070C0"/>
              </a:solidFill>
              <a:latin typeface="HGP創英角ｺﾞｼｯｸUB" panose="020B0900000000000000" pitchFamily="50" charset="-128"/>
              <a:ea typeface="HGP創英角ｺﾞｼｯｸUB" panose="020B0900000000000000" pitchFamily="50" charset="-128"/>
            </a:endParaRPr>
          </a:p>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荷物の受渡場所を設ける！</a:t>
            </a:r>
          </a:p>
        </p:txBody>
      </p:sp>
      <p:sp>
        <p:nvSpPr>
          <p:cNvPr id="15413" name="テキスト ボックス 2">
            <a:extLst>
              <a:ext uri="{FF2B5EF4-FFF2-40B4-BE49-F238E27FC236}">
                <a16:creationId xmlns:a16="http://schemas.microsoft.com/office/drawing/2014/main" id="{43B52558-ABC0-49BE-823C-85B049E848F3}"/>
              </a:ext>
            </a:extLst>
          </p:cNvPr>
          <p:cNvSpPr txBox="1">
            <a:spLocks noChangeArrowheads="1"/>
          </p:cNvSpPr>
          <p:nvPr/>
        </p:nvSpPr>
        <p:spPr bwMode="auto">
          <a:xfrm>
            <a:off x="6516688" y="3100388"/>
            <a:ext cx="24577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書類の廃棄はシュレッダー</a:t>
            </a:r>
            <a:endParaRPr lang="en-US" altLang="ja-JP" sz="1600" dirty="0">
              <a:solidFill>
                <a:srgbClr val="0070C0"/>
              </a:solidFill>
              <a:latin typeface="HGP創英角ｺﾞｼｯｸUB" panose="020B0900000000000000" pitchFamily="50" charset="-128"/>
              <a:ea typeface="HGP創英角ｺﾞｼｯｸUB" panose="020B0900000000000000" pitchFamily="50" charset="-128"/>
            </a:endParaRPr>
          </a:p>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など再生できない方法で！</a:t>
            </a:r>
          </a:p>
        </p:txBody>
      </p:sp>
      <p:sp>
        <p:nvSpPr>
          <p:cNvPr id="15414" name="テキスト ボックス 2">
            <a:extLst>
              <a:ext uri="{FF2B5EF4-FFF2-40B4-BE49-F238E27FC236}">
                <a16:creationId xmlns:a16="http://schemas.microsoft.com/office/drawing/2014/main" id="{908D1EB3-75F8-45EF-B714-F200C7C4A373}"/>
              </a:ext>
            </a:extLst>
          </p:cNvPr>
          <p:cNvSpPr txBox="1">
            <a:spLocks noChangeArrowheads="1"/>
          </p:cNvSpPr>
          <p:nvPr/>
        </p:nvSpPr>
        <p:spPr bwMode="auto">
          <a:xfrm>
            <a:off x="3219450" y="1916832"/>
            <a:ext cx="1811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出力書類の管理！</a:t>
            </a:r>
          </a:p>
        </p:txBody>
      </p:sp>
      <p:sp>
        <p:nvSpPr>
          <p:cNvPr id="15415" name="テキスト ボックス 2">
            <a:extLst>
              <a:ext uri="{FF2B5EF4-FFF2-40B4-BE49-F238E27FC236}">
                <a16:creationId xmlns:a16="http://schemas.microsoft.com/office/drawing/2014/main" id="{8F5D935F-273C-473B-AB15-CF84D28F5BCA}"/>
              </a:ext>
            </a:extLst>
          </p:cNvPr>
          <p:cNvSpPr txBox="1">
            <a:spLocks noChangeArrowheads="1"/>
          </p:cNvSpPr>
          <p:nvPr/>
        </p:nvSpPr>
        <p:spPr bwMode="auto">
          <a:xfrm>
            <a:off x="2916094" y="4178805"/>
            <a:ext cx="34660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クリアデスク・クリアスクリーンの徹底！</a:t>
            </a:r>
          </a:p>
        </p:txBody>
      </p:sp>
      <p:sp>
        <p:nvSpPr>
          <p:cNvPr id="15416" name="テキスト ボックス 2">
            <a:extLst>
              <a:ext uri="{FF2B5EF4-FFF2-40B4-BE49-F238E27FC236}">
                <a16:creationId xmlns:a16="http://schemas.microsoft.com/office/drawing/2014/main" id="{186853BC-211E-4F30-B784-9F38DF8F5D5A}"/>
              </a:ext>
            </a:extLst>
          </p:cNvPr>
          <p:cNvSpPr txBox="1">
            <a:spLocks noChangeArrowheads="1"/>
          </p:cNvSpPr>
          <p:nvPr/>
        </p:nvSpPr>
        <p:spPr bwMode="auto">
          <a:xfrm>
            <a:off x="523875" y="4781550"/>
            <a:ext cx="1811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施錠管理の徹底！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6F8FA22D-1CF5-4466-B13D-4509498F9D56}"/>
              </a:ext>
            </a:extLst>
          </p:cNvPr>
          <p:cNvSpPr/>
          <p:nvPr/>
        </p:nvSpPr>
        <p:spPr>
          <a:xfrm>
            <a:off x="537696" y="1208173"/>
            <a:ext cx="8426792" cy="3372954"/>
          </a:xfrm>
          <a:prstGeom prst="rect">
            <a:avLst/>
          </a:prstGeom>
          <a:pattFill prst="pct25">
            <a:fgClr>
              <a:schemeClr val="bg1">
                <a:lumMod val="85000"/>
              </a:schemeClr>
            </a:fgClr>
            <a:bgClr>
              <a:schemeClr val="bg1"/>
            </a:bgClr>
          </a:pattFill>
          <a:ln w="9525" algn="ctr">
            <a:solidFill>
              <a:srgbClr val="000066"/>
            </a:solidFill>
            <a:round/>
            <a:headEnd/>
            <a:tailEnd/>
          </a:ln>
          <a:effectLst/>
        </p:spPr>
        <p:txBody>
          <a:bodyPr anchor="ctr">
            <a:noAutofit/>
          </a:bodyPr>
          <a:lstStyle/>
          <a:p>
            <a:pPr eaLnBrk="1" hangingPunct="1"/>
            <a:endParaRPr lang="ja-JP" altLang="en-US">
              <a:solidFill>
                <a:schemeClr val="tx1"/>
              </a:solidFill>
              <a:latin typeface="Arial" panose="020B0604020202020204" pitchFamily="34" charset="0"/>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2443498-A9E4-4A79-A931-707D5E013A3E}"/>
              </a:ext>
            </a:extLst>
          </p:cNvPr>
          <p:cNvSpPr>
            <a:spLocks noGrp="1"/>
          </p:cNvSpPr>
          <p:nvPr>
            <p:ph type="sldNum" sz="quarter" idx="12"/>
          </p:nvPr>
        </p:nvSpPr>
        <p:spPr>
          <a:noFill/>
          <a:ln/>
        </p:spPr>
        <p:txBody>
          <a:bodyPr vert="horz" lIns="91440" tIns="45720" rIns="91440" bIns="45720" rtlCol="0" anchor="ctr"/>
          <a:lstStyle/>
          <a:p>
            <a:pPr>
              <a:spcBef>
                <a:spcPct val="20000"/>
              </a:spcBef>
            </a:pPr>
            <a:fld id="{E681C2EA-66AF-4C17-91E9-970CFD6D0B6D}" type="slidenum">
              <a:rPr kumimoji="0" lang="en-US" altLang="ja-JP" sz="1200" smtClean="0">
                <a:solidFill>
                  <a:schemeClr val="tx1"/>
                </a:solidFill>
                <a:latin typeface="Arial Black" panose="020B0A04020102020204" pitchFamily="34" charset="0"/>
              </a:rPr>
              <a:pPr>
                <a:spcBef>
                  <a:spcPct val="20000"/>
                </a:spcBef>
              </a:pPr>
              <a:t>11</a:t>
            </a:fld>
            <a:endParaRPr kumimoji="0" lang="en-US" altLang="ja-JP" sz="1200">
              <a:solidFill>
                <a:schemeClr val="tx1"/>
              </a:solidFill>
              <a:latin typeface="Arial Black" panose="020B0A04020102020204" pitchFamily="34" charset="0"/>
            </a:endParaRPr>
          </a:p>
        </p:txBody>
      </p:sp>
      <p:sp>
        <p:nvSpPr>
          <p:cNvPr id="5" name="Rectangle 23">
            <a:extLst>
              <a:ext uri="{FF2B5EF4-FFF2-40B4-BE49-F238E27FC236}">
                <a16:creationId xmlns:a16="http://schemas.microsoft.com/office/drawing/2014/main" id="{B2FAAD27-8985-4FFF-8E6C-6D0043AB07C5}"/>
              </a:ext>
            </a:extLst>
          </p:cNvPr>
          <p:cNvSpPr>
            <a:spLocks noChangeArrowheads="1"/>
          </p:cNvSpPr>
          <p:nvPr/>
        </p:nvSpPr>
        <p:spPr bwMode="auto">
          <a:xfrm>
            <a:off x="0" y="0"/>
            <a:ext cx="9144000" cy="561975"/>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パスワードへの攻撃</a:t>
            </a:r>
          </a:p>
        </p:txBody>
      </p:sp>
      <p:sp>
        <p:nvSpPr>
          <p:cNvPr id="2" name="正方形/長方形 1">
            <a:extLst>
              <a:ext uri="{FF2B5EF4-FFF2-40B4-BE49-F238E27FC236}">
                <a16:creationId xmlns:a16="http://schemas.microsoft.com/office/drawing/2014/main" id="{320B3A30-81A5-44E1-9635-E6681790FB74}"/>
              </a:ext>
            </a:extLst>
          </p:cNvPr>
          <p:cNvSpPr/>
          <p:nvPr/>
        </p:nvSpPr>
        <p:spPr>
          <a:xfrm>
            <a:off x="1635496" y="1313791"/>
            <a:ext cx="3528392" cy="1296144"/>
          </a:xfrm>
          <a:prstGeom prst="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t" anchorCtr="0">
            <a:noAutofit/>
          </a:bodyPr>
          <a:lstStyle/>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ブルートフォースアタック</a:t>
            </a:r>
          </a:p>
          <a:p>
            <a:r>
              <a:rPr lang="ja-JP" altLang="en-US" sz="1600" dirty="0">
                <a:latin typeface="HGP創英角ｺﾞｼｯｸUB" panose="020B0900000000000000" pitchFamily="50" charset="-128"/>
                <a:ea typeface="HGP創英角ｺﾞｼｯｸUB" panose="020B0900000000000000" pitchFamily="50" charset="-128"/>
              </a:rPr>
              <a:t>あらゆる単語を力技で入力し続ける手法です。一般的にはツールを使用して高速で入力します。</a:t>
            </a:r>
          </a:p>
        </p:txBody>
      </p:sp>
      <p:sp>
        <p:nvSpPr>
          <p:cNvPr id="6" name="正方形/長方形 5">
            <a:extLst>
              <a:ext uri="{FF2B5EF4-FFF2-40B4-BE49-F238E27FC236}">
                <a16:creationId xmlns:a16="http://schemas.microsoft.com/office/drawing/2014/main" id="{73CDA819-DBA7-454E-9E68-ECD88693C994}"/>
              </a:ext>
            </a:extLst>
          </p:cNvPr>
          <p:cNvSpPr/>
          <p:nvPr/>
        </p:nvSpPr>
        <p:spPr>
          <a:xfrm>
            <a:off x="5278645" y="1299490"/>
            <a:ext cx="3528392" cy="1296144"/>
          </a:xfrm>
          <a:prstGeom prst="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t" anchorCtr="0">
            <a:noAutofit/>
          </a:bodyPr>
          <a:lstStyle/>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辞書攻撃</a:t>
            </a:r>
          </a:p>
          <a:p>
            <a:r>
              <a:rPr lang="en-US" altLang="ja-JP" sz="1600" dirty="0">
                <a:latin typeface="HGP創英角ｺﾞｼｯｸUB" panose="020B0900000000000000" pitchFamily="50" charset="-128"/>
                <a:ea typeface="HGP創英角ｺﾞｼｯｸUB" panose="020B0900000000000000" pitchFamily="50" charset="-128"/>
              </a:rPr>
              <a:t>admin</a:t>
            </a:r>
            <a:r>
              <a:rPr lang="ja-JP" altLang="en-US" sz="1600" dirty="0">
                <a:latin typeface="HGP創英角ｺﾞｼｯｸUB" panose="020B0900000000000000" pitchFamily="50" charset="-128"/>
                <a:ea typeface="HGP創英角ｺﾞｼｯｸUB" panose="020B0900000000000000" pitchFamily="50" charset="-128"/>
              </a:rPr>
              <a:t>　</a:t>
            </a:r>
            <a:r>
              <a:rPr lang="en-US" altLang="ja-JP" sz="1600" dirty="0">
                <a:latin typeface="HGP創英角ｺﾞｼｯｸUB" panose="020B0900000000000000" pitchFamily="50" charset="-128"/>
                <a:ea typeface="HGP創英角ｺﾞｼｯｸUB" panose="020B0900000000000000" pitchFamily="50" charset="-128"/>
              </a:rPr>
              <a:t>password</a:t>
            </a:r>
            <a:r>
              <a:rPr lang="ja-JP" altLang="en-US" sz="1600" dirty="0">
                <a:latin typeface="HGP創英角ｺﾞｼｯｸUB" panose="020B0900000000000000" pitchFamily="50" charset="-128"/>
                <a:ea typeface="HGP創英角ｺﾞｼｯｸUB" panose="020B0900000000000000" pitchFamily="50" charset="-128"/>
              </a:rPr>
              <a:t>・・・などパスワードに使われやすい単語を総当たりで入力する手法です。</a:t>
            </a:r>
          </a:p>
        </p:txBody>
      </p:sp>
      <p:sp>
        <p:nvSpPr>
          <p:cNvPr id="3" name="正方形/長方形 2">
            <a:extLst>
              <a:ext uri="{FF2B5EF4-FFF2-40B4-BE49-F238E27FC236}">
                <a16:creationId xmlns:a16="http://schemas.microsoft.com/office/drawing/2014/main" id="{7FAEB5CB-74AD-4998-A432-62212F81D507}"/>
              </a:ext>
            </a:extLst>
          </p:cNvPr>
          <p:cNvSpPr/>
          <p:nvPr/>
        </p:nvSpPr>
        <p:spPr>
          <a:xfrm>
            <a:off x="1635496" y="2722315"/>
            <a:ext cx="7171541" cy="1750384"/>
          </a:xfrm>
          <a:prstGeom prst="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t" anchorCtr="0">
            <a:noAutofit/>
          </a:bodyPr>
          <a:lstStyle/>
          <a:p>
            <a:r>
              <a:rPr lang="ja-JP" altLang="en-US" sz="1600" dirty="0">
                <a:solidFill>
                  <a:srgbClr val="0070C0"/>
                </a:solidFill>
                <a:latin typeface="HGP創英角ｺﾞｼｯｸUB" panose="020B0900000000000000" pitchFamily="50" charset="-128"/>
                <a:ea typeface="HGP創英角ｺﾞｼｯｸUB" panose="020B0900000000000000" pitchFamily="50" charset="-128"/>
              </a:rPr>
              <a:t>パスワードリスト攻撃</a:t>
            </a:r>
            <a:endParaRPr lang="en-US" altLang="ja-JP" sz="1600" dirty="0">
              <a:solidFill>
                <a:srgbClr val="0070C0"/>
              </a:solidFill>
              <a:latin typeface="HGP創英角ｺﾞｼｯｸUB" panose="020B0900000000000000" pitchFamily="50" charset="-128"/>
              <a:ea typeface="HGP創英角ｺﾞｼｯｸUB" panose="020B0900000000000000" pitchFamily="50" charset="-128"/>
            </a:endParaRPr>
          </a:p>
          <a:p>
            <a:r>
              <a:rPr lang="ja-JP" altLang="en-US" sz="1600" dirty="0">
                <a:latin typeface="HGP創英角ｺﾞｼｯｸUB" panose="020B0900000000000000" pitchFamily="50" charset="-128"/>
                <a:ea typeface="HGP創英角ｺﾞｼｯｸUB" panose="020B0900000000000000" pitchFamily="50" charset="-128"/>
              </a:rPr>
              <a:t>何らかの方法で入手した</a:t>
            </a:r>
            <a:r>
              <a:rPr lang="en-US" altLang="ja-JP" sz="1600" dirty="0">
                <a:latin typeface="HGP創英角ｺﾞｼｯｸUB" panose="020B0900000000000000" pitchFamily="50" charset="-128"/>
                <a:ea typeface="HGP創英角ｺﾞｼｯｸUB" panose="020B0900000000000000" pitchFamily="50" charset="-128"/>
              </a:rPr>
              <a:t>ID</a:t>
            </a:r>
            <a:r>
              <a:rPr lang="ja-JP" altLang="en-US" sz="1600" dirty="0">
                <a:latin typeface="HGP創英角ｺﾞｼｯｸUB" panose="020B0900000000000000" pitchFamily="50" charset="-128"/>
                <a:ea typeface="HGP創英角ｺﾞｼｯｸUB" panose="020B0900000000000000" pitchFamily="50" charset="-128"/>
              </a:rPr>
              <a:t>・パスワードのリストを用いて、本人に成りすまして正規ルートからアクセスを試みる手法です。攻撃者は実行のために必要なパスワードリストを、ターゲットとする情報システムよりもセキュリティの脆弱なサイトなどから入手してきます。</a:t>
            </a:r>
          </a:p>
          <a:p>
            <a:r>
              <a:rPr lang="ja-JP" altLang="en-US" sz="1600" dirty="0">
                <a:latin typeface="HGP創英角ｺﾞｼｯｸUB" panose="020B0900000000000000" pitchFamily="50" charset="-128"/>
                <a:ea typeface="HGP創英角ｺﾞｼｯｸUB" panose="020B0900000000000000" pitchFamily="50" charset="-128"/>
              </a:rPr>
              <a:t>ユーザーの多くが複数のサイトで共通の</a:t>
            </a:r>
            <a:r>
              <a:rPr lang="en-US" altLang="ja-JP" sz="1600" dirty="0">
                <a:latin typeface="HGP創英角ｺﾞｼｯｸUB" panose="020B0900000000000000" pitchFamily="50" charset="-128"/>
                <a:ea typeface="HGP創英角ｺﾞｼｯｸUB" panose="020B0900000000000000" pitchFamily="50" charset="-128"/>
              </a:rPr>
              <a:t>ID</a:t>
            </a:r>
            <a:r>
              <a:rPr lang="ja-JP" altLang="en-US" sz="1600" dirty="0">
                <a:latin typeface="HGP創英角ｺﾞｼｯｸUB" panose="020B0900000000000000" pitchFamily="50" charset="-128"/>
                <a:ea typeface="HGP創英角ｺﾞｼｯｸUB" panose="020B0900000000000000" pitchFamily="50" charset="-128"/>
              </a:rPr>
              <a:t>・パスワードを用いる傾向を悪用した攻撃手法です。</a:t>
            </a:r>
          </a:p>
        </p:txBody>
      </p:sp>
      <p:pic>
        <p:nvPicPr>
          <p:cNvPr id="7" name="図 6">
            <a:extLst>
              <a:ext uri="{FF2B5EF4-FFF2-40B4-BE49-F238E27FC236}">
                <a16:creationId xmlns:a16="http://schemas.microsoft.com/office/drawing/2014/main" id="{D29D3B40-8F02-4FCC-826A-7D5E309A54DD}"/>
              </a:ext>
            </a:extLst>
          </p:cNvPr>
          <p:cNvPicPr>
            <a:picLocks noChangeAspect="1"/>
          </p:cNvPicPr>
          <p:nvPr/>
        </p:nvPicPr>
        <p:blipFill>
          <a:blip r:embed="rId3">
            <a:alphaModFix amt="35000"/>
          </a:blip>
          <a:stretch>
            <a:fillRect/>
          </a:stretch>
        </p:blipFill>
        <p:spPr>
          <a:xfrm>
            <a:off x="4508015" y="1949402"/>
            <a:ext cx="1226358" cy="1250218"/>
          </a:xfrm>
          <a:prstGeom prst="rect">
            <a:avLst/>
          </a:prstGeom>
        </p:spPr>
      </p:pic>
      <p:sp>
        <p:nvSpPr>
          <p:cNvPr id="11" name="矢印: 下 10">
            <a:extLst>
              <a:ext uri="{FF2B5EF4-FFF2-40B4-BE49-F238E27FC236}">
                <a16:creationId xmlns:a16="http://schemas.microsoft.com/office/drawing/2014/main" id="{DECFDF75-2CC6-41E2-BF94-834B999762F0}"/>
              </a:ext>
            </a:extLst>
          </p:cNvPr>
          <p:cNvSpPr/>
          <p:nvPr/>
        </p:nvSpPr>
        <p:spPr>
          <a:xfrm>
            <a:off x="1907704" y="4648051"/>
            <a:ext cx="5544616" cy="365125"/>
          </a:xfrm>
          <a:prstGeom prst="downArrow">
            <a:avLst>
              <a:gd name="adj1" fmla="val 61981"/>
              <a:gd name="adj2" fmla="val 4259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HGP創英角ｺﾞｼｯｸUB" panose="020B0900000000000000" pitchFamily="50" charset="-128"/>
                <a:ea typeface="HGP創英角ｺﾞｼｯｸUB" panose="020B0900000000000000" pitchFamily="50" charset="-128"/>
              </a:rPr>
              <a:t>主な対策</a:t>
            </a:r>
          </a:p>
        </p:txBody>
      </p:sp>
      <p:sp>
        <p:nvSpPr>
          <p:cNvPr id="13" name="テキスト ボックス 12">
            <a:extLst>
              <a:ext uri="{FF2B5EF4-FFF2-40B4-BE49-F238E27FC236}">
                <a16:creationId xmlns:a16="http://schemas.microsoft.com/office/drawing/2014/main" id="{DE6DB352-2CFA-4646-894E-54D3CC097B42}"/>
              </a:ext>
            </a:extLst>
          </p:cNvPr>
          <p:cNvSpPr txBox="1"/>
          <p:nvPr/>
        </p:nvSpPr>
        <p:spPr>
          <a:xfrm>
            <a:off x="611560" y="1299490"/>
            <a:ext cx="938698" cy="1310445"/>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2700000" scaled="1"/>
            <a:tileRect/>
          </a:gradFill>
        </p:spPr>
        <p:txBody>
          <a:bodyPr wrap="square" rtlCol="0" anchor="ctr" anchorCtr="0">
            <a:noAutofit/>
          </a:bodyPr>
          <a:lstStyle>
            <a:defPPr>
              <a:defRPr lang="ja-JP"/>
            </a:defPPr>
            <a:lvl1pPr algn="ctr">
              <a:defRPr sz="1600">
                <a:solidFill>
                  <a:schemeClr val="bg1">
                    <a:lumMod val="95000"/>
                  </a:schemeClr>
                </a:solidFill>
                <a:latin typeface="HGS創英角ｺﾞｼｯｸUB" panose="020B0900000000000000" pitchFamily="50" charset="-128"/>
                <a:ea typeface="HGS創英角ｺﾞｼｯｸUB" panose="020B0900000000000000" pitchFamily="50" charset="-128"/>
              </a:defRPr>
            </a:lvl1pPr>
          </a:lstStyle>
          <a:p>
            <a:r>
              <a:rPr lang="ja-JP" altLang="en-US" dirty="0"/>
              <a:t>従来からの攻撃手法</a:t>
            </a:r>
          </a:p>
        </p:txBody>
      </p:sp>
      <p:sp>
        <p:nvSpPr>
          <p:cNvPr id="14" name="テキスト ボックス 13">
            <a:extLst>
              <a:ext uri="{FF2B5EF4-FFF2-40B4-BE49-F238E27FC236}">
                <a16:creationId xmlns:a16="http://schemas.microsoft.com/office/drawing/2014/main" id="{F2B14A51-DA71-40CE-8B93-A120E1720C12}"/>
              </a:ext>
            </a:extLst>
          </p:cNvPr>
          <p:cNvSpPr txBox="1"/>
          <p:nvPr/>
        </p:nvSpPr>
        <p:spPr>
          <a:xfrm>
            <a:off x="611559" y="2722315"/>
            <a:ext cx="965743" cy="1750384"/>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2700000" scaled="1"/>
            <a:tileRect/>
          </a:gradFill>
        </p:spPr>
        <p:txBody>
          <a:bodyPr wrap="square" rtlCol="0" anchor="ctr" anchorCtr="0">
            <a:noAutofit/>
          </a:bodyPr>
          <a:lstStyle>
            <a:defPPr>
              <a:defRPr lang="ja-JP"/>
            </a:defPPr>
            <a:lvl1pPr algn="ctr">
              <a:defRPr sz="1600">
                <a:solidFill>
                  <a:schemeClr val="bg1">
                    <a:lumMod val="95000"/>
                  </a:schemeClr>
                </a:solidFill>
                <a:latin typeface="HGS創英角ｺﾞｼｯｸUB" panose="020B0900000000000000" pitchFamily="50" charset="-128"/>
                <a:ea typeface="HGS創英角ｺﾞｼｯｸUB" panose="020B0900000000000000" pitchFamily="50" charset="-128"/>
              </a:defRPr>
            </a:lvl1pPr>
          </a:lstStyle>
          <a:p>
            <a:r>
              <a:rPr lang="ja-JP" altLang="en-US" dirty="0"/>
              <a:t>最近増加した攻撃手法</a:t>
            </a:r>
          </a:p>
        </p:txBody>
      </p:sp>
      <p:sp>
        <p:nvSpPr>
          <p:cNvPr id="15" name="正方形/長方形 14">
            <a:extLst>
              <a:ext uri="{FF2B5EF4-FFF2-40B4-BE49-F238E27FC236}">
                <a16:creationId xmlns:a16="http://schemas.microsoft.com/office/drawing/2014/main" id="{BFDB02E7-EEC8-4848-A43E-36E8D4170C0B}"/>
              </a:ext>
            </a:extLst>
          </p:cNvPr>
          <p:cNvSpPr/>
          <p:nvPr/>
        </p:nvSpPr>
        <p:spPr>
          <a:xfrm>
            <a:off x="1093708" y="5183273"/>
            <a:ext cx="7222708" cy="1200329"/>
          </a:xfrm>
          <a:prstGeom prst="rect">
            <a:avLst/>
          </a:prstGeom>
        </p:spPr>
        <p:txBody>
          <a:bodyPr wrap="square">
            <a:spAutoFit/>
          </a:bodyPr>
          <a:lstStyle/>
          <a:p>
            <a:pPr lvl="1" eaLnBrk="1" hangingPunct="1">
              <a:buClr>
                <a:srgbClr val="FF3300"/>
              </a:buClr>
              <a:defRPr/>
            </a:pPr>
            <a:r>
              <a:rPr lang="ja-JP" altLang="en-US" dirty="0">
                <a:latin typeface="HGP創英角ｺﾞｼｯｸUB" panose="020B0900000000000000" pitchFamily="50" charset="-128"/>
                <a:ea typeface="HGP創英角ｺﾞｼｯｸUB" panose="020B0900000000000000" pitchFamily="50" charset="-128"/>
              </a:rPr>
              <a:t>他人にわかるパスワード（名前、誕生日等）は設定してはいけません。</a:t>
            </a:r>
            <a:endParaRPr lang="en-US" altLang="ja-JP" dirty="0">
              <a:latin typeface="HGP創英角ｺﾞｼｯｸUB" panose="020B0900000000000000" pitchFamily="50" charset="-128"/>
              <a:ea typeface="HGP創英角ｺﾞｼｯｸUB" panose="020B0900000000000000" pitchFamily="50" charset="-128"/>
            </a:endParaRPr>
          </a:p>
          <a:p>
            <a:pPr lvl="1" eaLnBrk="1" hangingPunct="1">
              <a:buClr>
                <a:srgbClr val="FF3300"/>
              </a:buClr>
              <a:defRPr/>
            </a:pPr>
            <a:r>
              <a:rPr lang="ja-JP" altLang="en-US" dirty="0">
                <a:latin typeface="HGP創英角ｺﾞｼｯｸUB" panose="020B0900000000000000" pitchFamily="50" charset="-128"/>
                <a:ea typeface="HGP創英角ｺﾞｼｯｸUB" panose="020B0900000000000000" pitchFamily="50" charset="-128"/>
              </a:rPr>
              <a:t>パスワードは複雑で十分な長さをもったものを設定しましょう。</a:t>
            </a:r>
            <a:endParaRPr lang="en-US" altLang="ja-JP" dirty="0">
              <a:latin typeface="HGP創英角ｺﾞｼｯｸUB" panose="020B0900000000000000" pitchFamily="50" charset="-128"/>
              <a:ea typeface="HGP創英角ｺﾞｼｯｸUB" panose="020B0900000000000000" pitchFamily="50" charset="-128"/>
            </a:endParaRPr>
          </a:p>
          <a:p>
            <a:pPr lvl="1" eaLnBrk="1" hangingPunct="1">
              <a:buClr>
                <a:srgbClr val="FF3300"/>
              </a:buClr>
              <a:defRPr/>
            </a:pPr>
            <a:r>
              <a:rPr lang="ja-JP" altLang="en-US" dirty="0">
                <a:latin typeface="HGP創英角ｺﾞｼｯｸUB" panose="020B0900000000000000" pitchFamily="50" charset="-128"/>
                <a:ea typeface="HGP創英角ｺﾞｼｯｸUB" panose="020B0900000000000000" pitchFamily="50" charset="-128"/>
              </a:rPr>
              <a:t>当社のルールでは英数大文字小文字混在の</a:t>
            </a:r>
            <a:r>
              <a:rPr lang="en-US" altLang="ja-JP" dirty="0">
                <a:latin typeface="HGP創英角ｺﾞｼｯｸUB" panose="020B0900000000000000" pitchFamily="50" charset="-128"/>
                <a:ea typeface="HGP創英角ｺﾞｼｯｸUB" panose="020B0900000000000000" pitchFamily="50" charset="-128"/>
              </a:rPr>
              <a:t>8</a:t>
            </a:r>
            <a:r>
              <a:rPr lang="ja-JP" altLang="en-US" dirty="0">
                <a:latin typeface="HGP創英角ｺﾞｼｯｸUB" panose="020B0900000000000000" pitchFamily="50" charset="-128"/>
                <a:ea typeface="HGP創英角ｺﾞｼｯｸUB" panose="020B0900000000000000" pitchFamily="50" charset="-128"/>
              </a:rPr>
              <a:t>桁以上がルールです。</a:t>
            </a:r>
            <a:br>
              <a:rPr lang="ja-JP" altLang="en-US" dirty="0">
                <a:latin typeface="HGP創英角ｺﾞｼｯｸUB" panose="020B0900000000000000" pitchFamily="50" charset="-128"/>
                <a:ea typeface="HGP創英角ｺﾞｼｯｸUB" panose="020B0900000000000000" pitchFamily="50" charset="-128"/>
              </a:rPr>
            </a:br>
            <a:r>
              <a:rPr lang="ja-JP" altLang="en-US" dirty="0">
                <a:latin typeface="HGP創英角ｺﾞｼｯｸUB" panose="020B0900000000000000" pitchFamily="50" charset="-128"/>
                <a:ea typeface="HGP創英角ｺﾞｼｯｸUB" panose="020B0900000000000000" pitchFamily="50" charset="-128"/>
              </a:rPr>
              <a:t>社内においても誰にも教えてはいけません。</a:t>
            </a:r>
          </a:p>
        </p:txBody>
      </p:sp>
      <p:sp>
        <p:nvSpPr>
          <p:cNvPr id="16" name="正方形/長方形 15">
            <a:extLst>
              <a:ext uri="{FF2B5EF4-FFF2-40B4-BE49-F238E27FC236}">
                <a16:creationId xmlns:a16="http://schemas.microsoft.com/office/drawing/2014/main" id="{36779746-BA2E-4598-AE71-ED52D3D0893D}"/>
              </a:ext>
            </a:extLst>
          </p:cNvPr>
          <p:cNvSpPr/>
          <p:nvPr/>
        </p:nvSpPr>
        <p:spPr>
          <a:xfrm>
            <a:off x="537696" y="586323"/>
            <a:ext cx="8266466" cy="584775"/>
          </a:xfrm>
          <a:prstGeom prst="rect">
            <a:avLst/>
          </a:prstGeom>
          <a:noFill/>
          <a:ln w="19050" algn="ctr">
            <a:noFill/>
            <a:miter lim="800000"/>
            <a:headEnd/>
            <a:tailEnd/>
          </a:ln>
          <a:effectLst/>
        </p:spPr>
        <p:txBody>
          <a:bodyPr>
            <a:spAutoFit/>
          </a:bodyPr>
          <a:lstStyle/>
          <a:p>
            <a:pPr eaLnBrk="1" hangingPunct="1">
              <a:spcBef>
                <a:spcPct val="50000"/>
              </a:spcBef>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パスワード管理は情報セキュリティ対策の基本です。パスワードが奪われると不正アクセスなどあらゆる攻撃に使用される危険性があります。</a:t>
            </a:r>
          </a:p>
        </p:txBody>
      </p:sp>
      <p:sp>
        <p:nvSpPr>
          <p:cNvPr id="17" name="テキスト ボックス 16">
            <a:extLst>
              <a:ext uri="{FF2B5EF4-FFF2-40B4-BE49-F238E27FC236}">
                <a16:creationId xmlns:a16="http://schemas.microsoft.com/office/drawing/2014/main" id="{A9E4E76B-66A6-4348-AA61-0F54F28201BC}"/>
              </a:ext>
            </a:extLst>
          </p:cNvPr>
          <p:cNvSpPr txBox="1"/>
          <p:nvPr/>
        </p:nvSpPr>
        <p:spPr>
          <a:xfrm>
            <a:off x="167702" y="1208174"/>
            <a:ext cx="358620" cy="3372954"/>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2700000" scaled="1"/>
            <a:tileRect/>
          </a:gradFill>
        </p:spPr>
        <p:txBody>
          <a:bodyPr wrap="square" rtlCol="0" anchor="ctr" anchorCtr="0">
            <a:noAutofit/>
          </a:bodyPr>
          <a:lstStyle>
            <a:defPPr>
              <a:defRPr lang="ja-JP"/>
            </a:defPPr>
            <a:lvl1pPr algn="ctr">
              <a:defRPr sz="1600">
                <a:solidFill>
                  <a:schemeClr val="bg1">
                    <a:lumMod val="95000"/>
                  </a:schemeClr>
                </a:solidFill>
                <a:latin typeface="HGS創英角ｺﾞｼｯｸUB" panose="020B0900000000000000" pitchFamily="50" charset="-128"/>
                <a:ea typeface="HGS創英角ｺﾞｼｯｸUB" panose="020B0900000000000000" pitchFamily="50" charset="-128"/>
              </a:defRPr>
            </a:lvl1pPr>
          </a:lstStyle>
          <a:p>
            <a:r>
              <a:rPr lang="ja-JP" altLang="en-US" dirty="0"/>
              <a:t>攻撃手法</a:t>
            </a:r>
          </a:p>
        </p:txBody>
      </p:sp>
      <p:pic>
        <p:nvPicPr>
          <p:cNvPr id="20" name="図 19" descr="光 が含まれている画像&#10;&#10;自動的に生成された説明">
            <a:extLst>
              <a:ext uri="{FF2B5EF4-FFF2-40B4-BE49-F238E27FC236}">
                <a16:creationId xmlns:a16="http://schemas.microsoft.com/office/drawing/2014/main" id="{C9DC11D4-0DAC-4723-B1F1-B0455A1F5CF9}"/>
              </a:ext>
            </a:extLst>
          </p:cNvPr>
          <p:cNvPicPr>
            <a:picLocks noChangeAspect="1"/>
          </p:cNvPicPr>
          <p:nvPr/>
        </p:nvPicPr>
        <p:blipFill>
          <a:blip r:embed="rId4">
            <a:alphaModFix amt="70000"/>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48148" y="2204864"/>
            <a:ext cx="274760" cy="390770"/>
          </a:xfrm>
          <a:prstGeom prst="rect">
            <a:avLst/>
          </a:prstGeom>
        </p:spPr>
      </p:pic>
      <p:sp>
        <p:nvSpPr>
          <p:cNvPr id="21" name="思考の吹き出し: 雲形 20">
            <a:extLst>
              <a:ext uri="{FF2B5EF4-FFF2-40B4-BE49-F238E27FC236}">
                <a16:creationId xmlns:a16="http://schemas.microsoft.com/office/drawing/2014/main" id="{0058A558-14D5-4D10-9D7C-EFB2538B4889}"/>
              </a:ext>
            </a:extLst>
          </p:cNvPr>
          <p:cNvSpPr/>
          <p:nvPr/>
        </p:nvSpPr>
        <p:spPr>
          <a:xfrm>
            <a:off x="3722091" y="2109667"/>
            <a:ext cx="914400" cy="612648"/>
          </a:xfrm>
          <a:prstGeom prst="cloudCallout">
            <a:avLst>
              <a:gd name="adj1" fmla="val 74405"/>
              <a:gd name="adj2" fmla="val -28474"/>
            </a:avLst>
          </a:prstGeom>
          <a:solidFill>
            <a:srgbClr val="5F5F5F">
              <a:alpha val="34118"/>
            </a:srgbClr>
          </a:solidFill>
          <a:effectLst/>
        </p:spPr>
        <p:txBody>
          <a:bodyPr wrap="square" rtlCol="0" anchor="ctr">
            <a:spAutoFit/>
          </a:bodyPr>
          <a:lstStyle/>
          <a:p>
            <a:pPr algn="l"/>
            <a:endParaRPr kumimoji="1"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32545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E9762B3-AEC2-47B5-93AA-88D72C640D4B}"/>
              </a:ext>
            </a:extLst>
          </p:cNvPr>
          <p:cNvSpPr>
            <a:spLocks noGrp="1"/>
          </p:cNvSpPr>
          <p:nvPr>
            <p:ph type="sldNum" sz="quarter" idx="12"/>
          </p:nvPr>
        </p:nvSpPr>
        <p:spPr/>
        <p:txBody>
          <a:bodyPr/>
          <a:lstStyle/>
          <a:p>
            <a:pPr>
              <a:defRPr/>
            </a:pPr>
            <a:fld id="{E681C2EA-66AF-4C17-91E9-970CFD6D0B6D}" type="slidenum">
              <a:rPr lang="en-US" altLang="ja-JP" smtClean="0">
                <a:solidFill>
                  <a:srgbClr val="000000"/>
                </a:solidFill>
              </a:rPr>
              <a:pPr>
                <a:defRPr/>
              </a:pPr>
              <a:t>12</a:t>
            </a:fld>
            <a:endParaRPr lang="en-US" altLang="ja-JP">
              <a:solidFill>
                <a:srgbClr val="000000"/>
              </a:solidFill>
            </a:endParaRPr>
          </a:p>
        </p:txBody>
      </p:sp>
      <p:sp>
        <p:nvSpPr>
          <p:cNvPr id="6" name="テキスト ボックス 5">
            <a:extLst>
              <a:ext uri="{FF2B5EF4-FFF2-40B4-BE49-F238E27FC236}">
                <a16:creationId xmlns:a16="http://schemas.microsoft.com/office/drawing/2014/main" id="{CE002137-E1D2-4736-AC2C-10FE038C4258}"/>
              </a:ext>
            </a:extLst>
          </p:cNvPr>
          <p:cNvSpPr txBox="1"/>
          <p:nvPr/>
        </p:nvSpPr>
        <p:spPr>
          <a:xfrm>
            <a:off x="827584" y="1916832"/>
            <a:ext cx="7344816" cy="2585323"/>
          </a:xfrm>
          <a:prstGeom prst="rect">
            <a:avLst/>
          </a:prstGeom>
        </p:spPr>
        <p:txBody>
          <a:bodyPr wrap="square">
            <a:spAutoFit/>
          </a:bodyPr>
          <a:lstStyle>
            <a:defPPr>
              <a:defRPr lang="ja-JP"/>
            </a:defPPr>
            <a:lvl2pPr lvl="1" eaLnBrk="1" hangingPunct="1">
              <a:buClr>
                <a:srgbClr val="FF3300"/>
              </a:buClr>
              <a:defRPr>
                <a:latin typeface="HGP創英角ｺﾞｼｯｸUB" panose="020B0900000000000000" pitchFamily="50" charset="-128"/>
                <a:ea typeface="HGP創英角ｺﾞｼｯｸUB" panose="020B0900000000000000" pitchFamily="50" charset="-128"/>
              </a:defRPr>
            </a:lvl2pPr>
          </a:lstStyle>
          <a:p>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弊社が運営するオンラインストアサイト</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ユニクロ公式オンラインストア、ジーユー公式オンラインストア</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において、お客様ご本人以外の第三者による不正なログインが発生したことを、</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2019</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年５月</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10</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日に確認しました。今後の調査の進捗に応じて対象件数や状況が変動する可能性がございますが、現時点で確認している事実と弊社の対応状況をご報告いたします。</a:t>
            </a:r>
            <a:b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br>
            <a:b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b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今回の不正ログインは、</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2019</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年４月</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23</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日から５月</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10</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日にかけて、「リスト型アカウントハッキング</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リスト型攻撃</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」の手法で行われ、現時点判明分で不正ログインされたアカウント数は、</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461,091</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件となります。</a:t>
            </a:r>
          </a:p>
        </p:txBody>
      </p:sp>
      <p:sp>
        <p:nvSpPr>
          <p:cNvPr id="8" name="テキスト ボックス 7">
            <a:extLst>
              <a:ext uri="{FF2B5EF4-FFF2-40B4-BE49-F238E27FC236}">
                <a16:creationId xmlns:a16="http://schemas.microsoft.com/office/drawing/2014/main" id="{7E02ABF7-39D6-46B2-84B8-D71EA22AA1B9}"/>
              </a:ext>
            </a:extLst>
          </p:cNvPr>
          <p:cNvSpPr txBox="1"/>
          <p:nvPr/>
        </p:nvSpPr>
        <p:spPr>
          <a:xfrm>
            <a:off x="3973674" y="5301208"/>
            <a:ext cx="4968552" cy="369332"/>
          </a:xfrm>
          <a:prstGeom prst="rect">
            <a:avLst/>
          </a:prstGeom>
          <a:noFill/>
        </p:spPr>
        <p:txBody>
          <a:bodyPr wrap="square">
            <a:spAutoFit/>
          </a:bodyPr>
          <a:lstStyle/>
          <a:p>
            <a:endParaRPr lang="en-US" altLang="ja-JP" sz="900" dirty="0"/>
          </a:p>
          <a:p>
            <a:r>
              <a:rPr lang="en-US" altLang="ja-JP" sz="900" dirty="0"/>
              <a:t>https://www.uniqlo.com/jp/ja/contents/corp/press-release/2019/05/19051409_uniqlo.html</a:t>
            </a:r>
            <a:endParaRPr lang="ja-JP" altLang="en-US" sz="900" dirty="0"/>
          </a:p>
        </p:txBody>
      </p:sp>
      <p:sp>
        <p:nvSpPr>
          <p:cNvPr id="9" name="Rectangle 23">
            <a:extLst>
              <a:ext uri="{FF2B5EF4-FFF2-40B4-BE49-F238E27FC236}">
                <a16:creationId xmlns:a16="http://schemas.microsoft.com/office/drawing/2014/main" id="{0AC30A02-7002-42A0-B199-1C4893A3D86B}"/>
              </a:ext>
            </a:extLst>
          </p:cNvPr>
          <p:cNvSpPr>
            <a:spLocks noChangeArrowheads="1"/>
          </p:cNvSpPr>
          <p:nvPr/>
        </p:nvSpPr>
        <p:spPr bwMode="auto">
          <a:xfrm>
            <a:off x="0" y="0"/>
            <a:ext cx="9144000" cy="561975"/>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情報セキュリティ事故事例①</a:t>
            </a:r>
          </a:p>
        </p:txBody>
      </p:sp>
      <p:sp>
        <p:nvSpPr>
          <p:cNvPr id="11" name="テキスト ボックス 10">
            <a:extLst>
              <a:ext uri="{FF2B5EF4-FFF2-40B4-BE49-F238E27FC236}">
                <a16:creationId xmlns:a16="http://schemas.microsoft.com/office/drawing/2014/main" id="{393EB011-DCC3-469F-972D-B835A94E0FD6}"/>
              </a:ext>
            </a:extLst>
          </p:cNvPr>
          <p:cNvSpPr txBox="1"/>
          <p:nvPr/>
        </p:nvSpPr>
        <p:spPr>
          <a:xfrm>
            <a:off x="323528" y="1147974"/>
            <a:ext cx="4633912" cy="369332"/>
          </a:xfrm>
          <a:prstGeom prst="rect">
            <a:avLst/>
          </a:prstGeom>
          <a:noFill/>
        </p:spPr>
        <p:txBody>
          <a:bodyPr wrap="square">
            <a:spAutoFit/>
          </a:bodyPr>
          <a:lstStyle/>
          <a:p>
            <a:r>
              <a:rPr lang="ja-JP" altLang="en-US" dirty="0">
                <a:solidFill>
                  <a:srgbClr val="0070C0"/>
                </a:solidFill>
                <a:latin typeface="HGP創英角ｺﾞｼｯｸUB" panose="020B0900000000000000" pitchFamily="50" charset="-128"/>
                <a:ea typeface="HGP創英角ｺﾞｼｯｸUB" panose="020B0900000000000000" pitchFamily="50" charset="-128"/>
              </a:rPr>
              <a:t>ファーストリテイリング社ホームページより</a:t>
            </a:r>
          </a:p>
        </p:txBody>
      </p:sp>
    </p:spTree>
    <p:extLst>
      <p:ext uri="{BB962C8B-B14F-4D97-AF65-F5344CB8AC3E}">
        <p14:creationId xmlns:p14="http://schemas.microsoft.com/office/powerpoint/2010/main" val="390995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E5AB4EA6-22E4-497B-9604-5C26DC0F7003}"/>
              </a:ext>
            </a:extLst>
          </p:cNvPr>
          <p:cNvSpPr>
            <a:spLocks noGrp="1" noChangeArrowheads="1"/>
          </p:cNvSpPr>
          <p:nvPr>
            <p:ph type="sldNum" sz="quarter" idx="12"/>
          </p:nvPr>
        </p:nvSpPr>
        <p:spPr bwMode="auto"/>
        <p:txBody>
          <a:bodyPr vert="horz" lIns="91440" tIns="45720" rIns="91440" bIns="45720" rtlCol="0" anchor="ctr"/>
          <a:lstStyle/>
          <a:p>
            <a:pPr>
              <a:spcBef>
                <a:spcPct val="20000"/>
              </a:spcBef>
            </a:pPr>
            <a:fld id="{8764535F-0560-4FF5-B962-761F1CE26F68}" type="slidenum">
              <a:rPr kumimoji="0" lang="en-US" altLang="ja-JP" sz="1200">
                <a:solidFill>
                  <a:schemeClr val="tx1"/>
                </a:solidFill>
                <a:latin typeface="Arial Black" panose="020B0A04020102020204" pitchFamily="34" charset="0"/>
              </a:rPr>
              <a:pPr>
                <a:spcBef>
                  <a:spcPct val="20000"/>
                </a:spcBef>
              </a:pPr>
              <a:t>13</a:t>
            </a:fld>
            <a:endParaRPr kumimoji="0" lang="en-US" altLang="ja-JP" sz="1200" dirty="0">
              <a:solidFill>
                <a:schemeClr val="tx1"/>
              </a:solidFill>
              <a:latin typeface="Arial Black" panose="020B0A04020102020204" pitchFamily="34" charset="0"/>
            </a:endParaRPr>
          </a:p>
        </p:txBody>
      </p:sp>
      <p:sp>
        <p:nvSpPr>
          <p:cNvPr id="43017" name="Rectangle 10">
            <a:extLst>
              <a:ext uri="{FF2B5EF4-FFF2-40B4-BE49-F238E27FC236}">
                <a16:creationId xmlns:a16="http://schemas.microsoft.com/office/drawing/2014/main" id="{FD4228FF-A8CB-4A55-908D-C274553F9128}"/>
              </a:ext>
            </a:extLst>
          </p:cNvPr>
          <p:cNvSpPr>
            <a:spLocks noChangeArrowheads="1"/>
          </p:cNvSpPr>
          <p:nvPr/>
        </p:nvSpPr>
        <p:spPr bwMode="auto">
          <a:xfrm>
            <a:off x="539750" y="4005263"/>
            <a:ext cx="2879725" cy="336550"/>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2700000" scaled="1"/>
            <a:tileRect/>
          </a:gradFill>
        </p:spPr>
        <p:txBody>
          <a:bodyPr anchor="ctr"/>
          <a:lstStyle/>
          <a:p>
            <a:pPr algn="ctr">
              <a:defRPr/>
            </a:pPr>
            <a:r>
              <a:rPr lang="ja-JP" altLang="en-US" sz="1600" dirty="0">
                <a:solidFill>
                  <a:schemeClr val="bg1">
                    <a:lumMod val="95000"/>
                  </a:schemeClr>
                </a:solidFill>
                <a:latin typeface="HGS創英角ｺﾞｼｯｸUB" panose="020B0900000000000000" pitchFamily="50" charset="-128"/>
                <a:ea typeface="HGS創英角ｺﾞｼｯｸUB" panose="020B0900000000000000" pitchFamily="50" charset="-128"/>
              </a:rPr>
              <a:t>マルウェアの主な感染経路</a:t>
            </a:r>
          </a:p>
        </p:txBody>
      </p:sp>
      <p:sp>
        <p:nvSpPr>
          <p:cNvPr id="43018" name="Rectangle 12">
            <a:extLst>
              <a:ext uri="{FF2B5EF4-FFF2-40B4-BE49-F238E27FC236}">
                <a16:creationId xmlns:a16="http://schemas.microsoft.com/office/drawing/2014/main" id="{276EA400-F4D3-435B-BE4C-D89FF7C93684}"/>
              </a:ext>
            </a:extLst>
          </p:cNvPr>
          <p:cNvSpPr>
            <a:spLocks noChangeArrowheads="1"/>
          </p:cNvSpPr>
          <p:nvPr/>
        </p:nvSpPr>
        <p:spPr bwMode="auto">
          <a:xfrm>
            <a:off x="454025" y="1196975"/>
            <a:ext cx="2952750" cy="336550"/>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2700000" scaled="1"/>
            <a:tileRect/>
          </a:gradFill>
        </p:spPr>
        <p:txBody>
          <a:bodyPr anchor="ctr"/>
          <a:lstStyle/>
          <a:p>
            <a:pPr algn="ctr">
              <a:defRPr/>
            </a:pPr>
            <a:r>
              <a:rPr lang="ja-JP" altLang="en-US" sz="1600" dirty="0">
                <a:solidFill>
                  <a:schemeClr val="bg1">
                    <a:lumMod val="95000"/>
                  </a:schemeClr>
                </a:solidFill>
                <a:latin typeface="HGS創英角ｺﾞｼｯｸUB" panose="020B0900000000000000" pitchFamily="50" charset="-128"/>
                <a:ea typeface="HGS創英角ｺﾞｼｯｸUB" panose="020B0900000000000000" pitchFamily="50" charset="-128"/>
              </a:rPr>
              <a:t>代表的なマルウェア</a:t>
            </a:r>
          </a:p>
        </p:txBody>
      </p:sp>
      <p:sp>
        <p:nvSpPr>
          <p:cNvPr id="22533" name="Rectangle 13">
            <a:extLst>
              <a:ext uri="{FF2B5EF4-FFF2-40B4-BE49-F238E27FC236}">
                <a16:creationId xmlns:a16="http://schemas.microsoft.com/office/drawing/2014/main" id="{720055DE-2754-46FF-95CE-0098A0347B9B}"/>
              </a:ext>
            </a:extLst>
          </p:cNvPr>
          <p:cNvSpPr>
            <a:spLocks noChangeArrowheads="1"/>
          </p:cNvSpPr>
          <p:nvPr/>
        </p:nvSpPr>
        <p:spPr bwMode="auto">
          <a:xfrm>
            <a:off x="466725" y="1557338"/>
            <a:ext cx="7935913" cy="2376487"/>
          </a:xfrm>
          <a:prstGeom prst="rect">
            <a:avLst/>
          </a:prstGeom>
          <a:gradFill rotWithShape="1">
            <a:gsLst>
              <a:gs pos="0">
                <a:srgbClr val="DDDDDD"/>
              </a:gs>
              <a:gs pos="100000">
                <a:srgbClr val="F0F0F0"/>
              </a:gs>
            </a:gsLst>
            <a:lin ang="2700000" scaled="1"/>
          </a:gradFill>
          <a:ln>
            <a:noFill/>
          </a:ln>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r>
              <a:rPr lang="ja-JP" altLang="en-US" sz="1600">
                <a:solidFill>
                  <a:srgbClr val="0070C0"/>
                </a:solidFill>
                <a:latin typeface="Arial" panose="020B0604020202020204" pitchFamily="34" charset="0"/>
                <a:ea typeface="HGP創英角ｺﾞｼｯｸUB" panose="020B0900000000000000" pitchFamily="50" charset="-128"/>
              </a:rPr>
              <a:t>■ウイルス</a:t>
            </a:r>
          </a:p>
          <a:p>
            <a:pPr eaLnBrk="1" hangingPunct="1">
              <a:lnSpc>
                <a:spcPct val="100000"/>
              </a:lnSpc>
              <a:spcBef>
                <a:spcPct val="0"/>
              </a:spcBef>
              <a:buFontTx/>
              <a:buNone/>
            </a:pPr>
            <a:r>
              <a:rPr lang="ja-JP" altLang="en-US" sz="1600">
                <a:solidFill>
                  <a:srgbClr val="CC0000"/>
                </a:solidFill>
                <a:latin typeface="Arial" panose="020B0604020202020204" pitchFamily="34" charset="0"/>
                <a:ea typeface="HGP創英角ｺﾞｼｯｸUB" panose="020B0900000000000000" pitchFamily="50" charset="-128"/>
              </a:rPr>
              <a:t>　</a:t>
            </a:r>
            <a:r>
              <a:rPr lang="ja-JP" altLang="en-US" sz="1600">
                <a:latin typeface="Arial" panose="020B0604020202020204" pitchFamily="34" charset="0"/>
                <a:ea typeface="HGP創英角ｺﾞｼｯｸUB" panose="020B0900000000000000" pitchFamily="50" charset="-128"/>
              </a:rPr>
              <a:t>他のプログラムに寄生して、動作を妨げたり、有害な作用を及ぼすプログラム</a:t>
            </a:r>
            <a:endParaRPr lang="en-US" altLang="ja-JP" sz="1600">
              <a:latin typeface="Arial" panose="020B0604020202020204" pitchFamily="34" charset="0"/>
              <a:ea typeface="HGP創英角ｺﾞｼｯｸUB" panose="020B0900000000000000" pitchFamily="50" charset="-128"/>
            </a:endParaRPr>
          </a:p>
          <a:p>
            <a:pPr eaLnBrk="1" hangingPunct="1">
              <a:lnSpc>
                <a:spcPct val="100000"/>
              </a:lnSpc>
              <a:spcBef>
                <a:spcPct val="0"/>
              </a:spcBef>
              <a:buFontTx/>
              <a:buNone/>
            </a:pPr>
            <a:r>
              <a:rPr lang="ja-JP" altLang="en-US" sz="1600">
                <a:solidFill>
                  <a:srgbClr val="0070C0"/>
                </a:solidFill>
                <a:latin typeface="Arial" panose="020B0604020202020204" pitchFamily="34" charset="0"/>
                <a:ea typeface="HGP創英角ｺﾞｼｯｸUB" panose="020B0900000000000000" pitchFamily="50" charset="-128"/>
              </a:rPr>
              <a:t>■ワーム：</a:t>
            </a:r>
          </a:p>
          <a:p>
            <a:pPr eaLnBrk="1" hangingPunct="1">
              <a:lnSpc>
                <a:spcPct val="100000"/>
              </a:lnSpc>
              <a:spcBef>
                <a:spcPct val="0"/>
              </a:spcBef>
              <a:buFontTx/>
              <a:buNone/>
            </a:pPr>
            <a:r>
              <a:rPr lang="ja-JP" altLang="en-US" sz="1600">
                <a:solidFill>
                  <a:srgbClr val="000066"/>
                </a:solidFill>
                <a:latin typeface="Arial" panose="020B0604020202020204" pitchFamily="34" charset="0"/>
                <a:ea typeface="HGP創英角ｺﾞｼｯｸUB" panose="020B0900000000000000" pitchFamily="50" charset="-128"/>
              </a:rPr>
              <a:t>　</a:t>
            </a:r>
            <a:r>
              <a:rPr lang="ja-JP" altLang="en-US" sz="1600">
                <a:latin typeface="Arial" panose="020B0604020202020204" pitchFamily="34" charset="0"/>
                <a:ea typeface="HGP創英角ｺﾞｼｯｸUB" panose="020B0900000000000000" pitchFamily="50" charset="-128"/>
              </a:rPr>
              <a:t>自己増殖型（他のプログラムに寄生せず単独で存在するタイプ）のウィルス。</a:t>
            </a:r>
          </a:p>
          <a:p>
            <a:pPr eaLnBrk="1" hangingPunct="1">
              <a:lnSpc>
                <a:spcPct val="100000"/>
              </a:lnSpc>
              <a:spcBef>
                <a:spcPct val="0"/>
              </a:spcBef>
              <a:buFontTx/>
              <a:buNone/>
            </a:pPr>
            <a:r>
              <a:rPr lang="ja-JP" altLang="en-US" sz="1600">
                <a:latin typeface="Arial" panose="020B0604020202020204" pitchFamily="34" charset="0"/>
                <a:ea typeface="HGP創英角ｺﾞｼｯｸUB" panose="020B0900000000000000" pitchFamily="50" charset="-128"/>
              </a:rPr>
              <a:t>　ネットワークを徘徊し、脆弱性のあるコンピュータに進入する。</a:t>
            </a:r>
          </a:p>
          <a:p>
            <a:pPr eaLnBrk="1" hangingPunct="1">
              <a:lnSpc>
                <a:spcPct val="100000"/>
              </a:lnSpc>
              <a:spcBef>
                <a:spcPct val="0"/>
              </a:spcBef>
              <a:buFontTx/>
              <a:buNone/>
            </a:pPr>
            <a:r>
              <a:rPr lang="ja-JP" altLang="en-US" sz="1600">
                <a:solidFill>
                  <a:srgbClr val="0070C0"/>
                </a:solidFill>
                <a:latin typeface="Arial" panose="020B0604020202020204" pitchFamily="34" charset="0"/>
                <a:ea typeface="HGP創英角ｺﾞｼｯｸUB" panose="020B0900000000000000" pitchFamily="50" charset="-128"/>
              </a:rPr>
              <a:t>■トロイの木馬：</a:t>
            </a:r>
          </a:p>
          <a:p>
            <a:pPr eaLnBrk="1" hangingPunct="1">
              <a:lnSpc>
                <a:spcPct val="100000"/>
              </a:lnSpc>
              <a:spcBef>
                <a:spcPct val="0"/>
              </a:spcBef>
              <a:buFontTx/>
              <a:buNone/>
            </a:pPr>
            <a:r>
              <a:rPr lang="ja-JP" altLang="en-US" sz="1600">
                <a:solidFill>
                  <a:srgbClr val="000066"/>
                </a:solidFill>
                <a:latin typeface="Arial" panose="020B0604020202020204" pitchFamily="34" charset="0"/>
                <a:ea typeface="HGP創英角ｺﾞｼｯｸUB" panose="020B0900000000000000" pitchFamily="50" charset="-128"/>
              </a:rPr>
              <a:t>　</a:t>
            </a:r>
            <a:r>
              <a:rPr lang="ja-JP" altLang="en-US" sz="1600">
                <a:latin typeface="Arial" panose="020B0604020202020204" pitchFamily="34" charset="0"/>
                <a:ea typeface="HGP創英角ｺﾞｼｯｸUB" panose="020B0900000000000000" pitchFamily="50" charset="-128"/>
              </a:rPr>
              <a:t>便利なアプリケーション等に見せかけて、実際は悪事を働くプログラム</a:t>
            </a:r>
            <a:endParaRPr lang="en-US" altLang="ja-JP" sz="1600">
              <a:latin typeface="Arial" panose="020B0604020202020204" pitchFamily="34" charset="0"/>
              <a:ea typeface="HGP創英角ｺﾞｼｯｸUB" panose="020B0900000000000000" pitchFamily="50" charset="-128"/>
            </a:endParaRPr>
          </a:p>
          <a:p>
            <a:pPr eaLnBrk="1" hangingPunct="1">
              <a:lnSpc>
                <a:spcPct val="100000"/>
              </a:lnSpc>
              <a:spcBef>
                <a:spcPct val="0"/>
              </a:spcBef>
              <a:buFontTx/>
              <a:buNone/>
            </a:pPr>
            <a:r>
              <a:rPr lang="ja-JP" altLang="en-US" sz="1600">
                <a:solidFill>
                  <a:srgbClr val="0070C0"/>
                </a:solidFill>
                <a:latin typeface="Arial" panose="020B0604020202020204" pitchFamily="34" charset="0"/>
                <a:ea typeface="HGP創英角ｺﾞｼｯｸUB" panose="020B0900000000000000" pitchFamily="50" charset="-128"/>
              </a:rPr>
              <a:t>■スパイウェア：</a:t>
            </a:r>
          </a:p>
          <a:p>
            <a:pPr eaLnBrk="1" hangingPunct="1">
              <a:lnSpc>
                <a:spcPct val="100000"/>
              </a:lnSpc>
              <a:spcBef>
                <a:spcPct val="0"/>
              </a:spcBef>
              <a:buFontTx/>
              <a:buNone/>
            </a:pPr>
            <a:r>
              <a:rPr lang="ja-JP" altLang="en-US" sz="1600">
                <a:solidFill>
                  <a:srgbClr val="000066"/>
                </a:solidFill>
                <a:latin typeface="Arial" panose="020B0604020202020204" pitchFamily="34" charset="0"/>
                <a:ea typeface="HGP創英角ｺﾞｼｯｸUB" panose="020B0900000000000000" pitchFamily="50" charset="-128"/>
              </a:rPr>
              <a:t>　</a:t>
            </a:r>
            <a:r>
              <a:rPr lang="ja-JP" altLang="en-US" sz="1600">
                <a:latin typeface="Arial" panose="020B0604020202020204" pitchFamily="34" charset="0"/>
                <a:ea typeface="HGP創英角ｺﾞｼｯｸUB" panose="020B0900000000000000" pitchFamily="50" charset="-128"/>
              </a:rPr>
              <a:t>感染したパソコンの内部情報をユーザの意思とは関係なく自動的に外部に送信する</a:t>
            </a:r>
          </a:p>
        </p:txBody>
      </p:sp>
      <p:sp>
        <p:nvSpPr>
          <p:cNvPr id="22534" name="Rectangle 13">
            <a:extLst>
              <a:ext uri="{FF2B5EF4-FFF2-40B4-BE49-F238E27FC236}">
                <a16:creationId xmlns:a16="http://schemas.microsoft.com/office/drawing/2014/main" id="{B9734C5C-5873-4916-B0AA-BCAF03BF6886}"/>
              </a:ext>
            </a:extLst>
          </p:cNvPr>
          <p:cNvSpPr>
            <a:spLocks noChangeArrowheads="1"/>
          </p:cNvSpPr>
          <p:nvPr/>
        </p:nvSpPr>
        <p:spPr bwMode="auto">
          <a:xfrm>
            <a:off x="538163" y="4341813"/>
            <a:ext cx="7935912" cy="2030412"/>
          </a:xfrm>
          <a:prstGeom prst="rect">
            <a:avLst/>
          </a:prstGeom>
          <a:gradFill rotWithShape="1">
            <a:gsLst>
              <a:gs pos="0">
                <a:srgbClr val="DDDDDD"/>
              </a:gs>
              <a:gs pos="100000">
                <a:srgbClr val="F0F0F0"/>
              </a:gs>
            </a:gsLst>
            <a:lin ang="2700000" scaled="1"/>
          </a:gradFill>
          <a:ln>
            <a:noFill/>
          </a:ln>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Tx/>
              <a:buNone/>
            </a:pPr>
            <a:r>
              <a:rPr lang="ja-JP" altLang="en-US" sz="1600" dirty="0">
                <a:solidFill>
                  <a:srgbClr val="0070C0"/>
                </a:solidFill>
                <a:latin typeface="Arial" panose="020B0604020202020204" pitchFamily="34" charset="0"/>
                <a:ea typeface="HGP創英角ｺﾞｼｯｸUB" panose="020B0900000000000000" pitchFamily="50" charset="-128"/>
              </a:rPr>
              <a:t>■メール経由：</a:t>
            </a:r>
          </a:p>
          <a:p>
            <a:pPr eaLnBrk="1" hangingPunct="1">
              <a:lnSpc>
                <a:spcPct val="100000"/>
              </a:lnSpc>
              <a:spcBef>
                <a:spcPct val="0"/>
              </a:spcBef>
              <a:buFontTx/>
              <a:buNone/>
            </a:pPr>
            <a:r>
              <a:rPr lang="ja-JP" altLang="en-US" sz="1600" dirty="0">
                <a:solidFill>
                  <a:srgbClr val="000066"/>
                </a:solidFill>
                <a:latin typeface="Arial" panose="020B0604020202020204" pitchFamily="34" charset="0"/>
                <a:ea typeface="HGP創英角ｺﾞｼｯｸUB" panose="020B0900000000000000" pitchFamily="50" charset="-128"/>
              </a:rPr>
              <a:t>　</a:t>
            </a:r>
            <a:r>
              <a:rPr lang="ja-JP" altLang="en-US" sz="1600" dirty="0">
                <a:latin typeface="Arial" panose="020B0604020202020204" pitchFamily="34" charset="0"/>
                <a:ea typeface="HGP創英角ｺﾞｼｯｸUB" panose="020B0900000000000000" pitchFamily="50" charset="-128"/>
              </a:rPr>
              <a:t>メール本文や添付ファイルに仕組まれたウィルスに感染</a:t>
            </a:r>
          </a:p>
          <a:p>
            <a:pPr eaLnBrk="1" hangingPunct="1">
              <a:lnSpc>
                <a:spcPct val="100000"/>
              </a:lnSpc>
              <a:spcBef>
                <a:spcPct val="0"/>
              </a:spcBef>
              <a:buFontTx/>
              <a:buNone/>
            </a:pPr>
            <a:r>
              <a:rPr lang="ja-JP" altLang="en-US" sz="1600" dirty="0">
                <a:solidFill>
                  <a:srgbClr val="0070C0"/>
                </a:solidFill>
                <a:latin typeface="Arial" panose="020B0604020202020204" pitchFamily="34" charset="0"/>
                <a:ea typeface="HGP創英角ｺﾞｼｯｸUB" panose="020B0900000000000000" pitchFamily="50" charset="-128"/>
              </a:rPr>
              <a:t>■</a:t>
            </a:r>
            <a:r>
              <a:rPr lang="en-US" altLang="ja-JP" sz="1600" dirty="0">
                <a:solidFill>
                  <a:srgbClr val="0070C0"/>
                </a:solidFill>
                <a:latin typeface="Arial" panose="020B0604020202020204" pitchFamily="34" charset="0"/>
                <a:ea typeface="HGP創英角ｺﾞｼｯｸUB" panose="020B0900000000000000" pitchFamily="50" charset="-128"/>
              </a:rPr>
              <a:t>USB</a:t>
            </a:r>
            <a:r>
              <a:rPr lang="ja-JP" altLang="en-US" sz="1600" dirty="0">
                <a:solidFill>
                  <a:srgbClr val="0070C0"/>
                </a:solidFill>
                <a:latin typeface="Arial" panose="020B0604020202020204" pitchFamily="34" charset="0"/>
                <a:ea typeface="HGP創英角ｺﾞｼｯｸUB" panose="020B0900000000000000" pitchFamily="50" charset="-128"/>
              </a:rPr>
              <a:t>メモリ経由：</a:t>
            </a:r>
          </a:p>
          <a:p>
            <a:pPr eaLnBrk="1" hangingPunct="1">
              <a:lnSpc>
                <a:spcPct val="100000"/>
              </a:lnSpc>
              <a:spcBef>
                <a:spcPct val="0"/>
              </a:spcBef>
              <a:buFontTx/>
              <a:buNone/>
            </a:pPr>
            <a:r>
              <a:rPr lang="ja-JP" altLang="en-US" sz="1600" dirty="0">
                <a:solidFill>
                  <a:srgbClr val="000066"/>
                </a:solidFill>
                <a:latin typeface="Arial" panose="020B0604020202020204" pitchFamily="34" charset="0"/>
                <a:ea typeface="HGP創英角ｺﾞｼｯｸUB" panose="020B0900000000000000" pitchFamily="50" charset="-128"/>
              </a:rPr>
              <a:t>　</a:t>
            </a:r>
            <a:r>
              <a:rPr lang="ja-JP" altLang="en-US" sz="1600" dirty="0">
                <a:latin typeface="Arial" panose="020B0604020202020204" pitchFamily="34" charset="0"/>
                <a:ea typeface="HGP創英角ｺﾞｼｯｸUB" panose="020B0900000000000000" pitchFamily="50" charset="-128"/>
              </a:rPr>
              <a:t>ウィルスに感染した</a:t>
            </a:r>
            <a:r>
              <a:rPr lang="en-US" altLang="ja-JP" sz="1600" dirty="0">
                <a:latin typeface="Arial" panose="020B0604020202020204" pitchFamily="34" charset="0"/>
                <a:ea typeface="HGP創英角ｺﾞｼｯｸUB" panose="020B0900000000000000" pitchFamily="50" charset="-128"/>
              </a:rPr>
              <a:t>USB</a:t>
            </a:r>
            <a:r>
              <a:rPr lang="ja-JP" altLang="en-US" sz="1600" dirty="0">
                <a:latin typeface="Arial" panose="020B0604020202020204" pitchFamily="34" charset="0"/>
                <a:ea typeface="HGP創英角ｺﾞｼｯｸUB" panose="020B0900000000000000" pitchFamily="50" charset="-128"/>
              </a:rPr>
              <a:t>を接続することでウィルスに感染</a:t>
            </a:r>
          </a:p>
          <a:p>
            <a:pPr eaLnBrk="1" hangingPunct="1">
              <a:lnSpc>
                <a:spcPct val="100000"/>
              </a:lnSpc>
              <a:spcBef>
                <a:spcPct val="0"/>
              </a:spcBef>
              <a:buFontTx/>
              <a:buNone/>
            </a:pPr>
            <a:r>
              <a:rPr lang="ja-JP" altLang="en-US" sz="1600" dirty="0">
                <a:solidFill>
                  <a:srgbClr val="0070C0"/>
                </a:solidFill>
                <a:latin typeface="Arial" panose="020B0604020202020204" pitchFamily="34" charset="0"/>
                <a:ea typeface="HGP創英角ｺﾞｼｯｸUB" panose="020B0900000000000000" pitchFamily="50" charset="-128"/>
              </a:rPr>
              <a:t>■</a:t>
            </a:r>
            <a:r>
              <a:rPr lang="en-US" altLang="ja-JP" sz="1600" dirty="0">
                <a:solidFill>
                  <a:srgbClr val="0070C0"/>
                </a:solidFill>
                <a:latin typeface="Arial" panose="020B0604020202020204" pitchFamily="34" charset="0"/>
                <a:ea typeface="HGP創英角ｺﾞｼｯｸUB" panose="020B0900000000000000" pitchFamily="50" charset="-128"/>
              </a:rPr>
              <a:t>Web</a:t>
            </a:r>
            <a:r>
              <a:rPr lang="ja-JP" altLang="en-US" sz="1600" dirty="0">
                <a:solidFill>
                  <a:srgbClr val="0070C0"/>
                </a:solidFill>
                <a:latin typeface="Arial" panose="020B0604020202020204" pitchFamily="34" charset="0"/>
                <a:ea typeface="HGP創英角ｺﾞｼｯｸUB" panose="020B0900000000000000" pitchFamily="50" charset="-128"/>
              </a:rPr>
              <a:t>経由：</a:t>
            </a:r>
          </a:p>
          <a:p>
            <a:pPr eaLnBrk="1" hangingPunct="1">
              <a:lnSpc>
                <a:spcPct val="100000"/>
              </a:lnSpc>
              <a:spcBef>
                <a:spcPct val="0"/>
              </a:spcBef>
              <a:buFontTx/>
              <a:buNone/>
            </a:pPr>
            <a:r>
              <a:rPr lang="ja-JP" altLang="en-US" sz="1600" dirty="0">
                <a:solidFill>
                  <a:srgbClr val="000066"/>
                </a:solidFill>
                <a:latin typeface="Arial" panose="020B0604020202020204" pitchFamily="34" charset="0"/>
                <a:ea typeface="HGP創英角ｺﾞｼｯｸUB" panose="020B0900000000000000" pitchFamily="50" charset="-128"/>
              </a:rPr>
              <a:t>　</a:t>
            </a:r>
            <a:r>
              <a:rPr lang="ja-JP" altLang="en-US" sz="1600" dirty="0">
                <a:latin typeface="Arial" panose="020B0604020202020204" pitchFamily="34" charset="0"/>
                <a:ea typeface="HGP創英角ｺﾞｼｯｸUB" panose="020B0900000000000000" pitchFamily="50" charset="-128"/>
              </a:rPr>
              <a:t>悪意のある</a:t>
            </a:r>
            <a:r>
              <a:rPr lang="en-US" altLang="ja-JP" sz="1600" dirty="0">
                <a:latin typeface="Arial" panose="020B0604020202020204" pitchFamily="34" charset="0"/>
                <a:ea typeface="HGP創英角ｺﾞｼｯｸUB" panose="020B0900000000000000" pitchFamily="50" charset="-128"/>
              </a:rPr>
              <a:t>Web</a:t>
            </a:r>
            <a:r>
              <a:rPr lang="ja-JP" altLang="en-US" sz="1600" dirty="0">
                <a:latin typeface="Arial" panose="020B0604020202020204" pitchFamily="34" charset="0"/>
                <a:ea typeface="HGP創英角ｺﾞｼｯｸUB" panose="020B0900000000000000" pitchFamily="50" charset="-128"/>
              </a:rPr>
              <a:t>ページを閲覧することで感染</a:t>
            </a:r>
          </a:p>
          <a:p>
            <a:pPr eaLnBrk="1" hangingPunct="1">
              <a:lnSpc>
                <a:spcPct val="100000"/>
              </a:lnSpc>
              <a:spcBef>
                <a:spcPct val="0"/>
              </a:spcBef>
              <a:buFontTx/>
              <a:buNone/>
            </a:pPr>
            <a:r>
              <a:rPr lang="ja-JP" altLang="en-US" sz="1600" dirty="0">
                <a:solidFill>
                  <a:srgbClr val="0070C0"/>
                </a:solidFill>
                <a:latin typeface="Arial" panose="020B0604020202020204" pitchFamily="34" charset="0"/>
                <a:ea typeface="HGP創英角ｺﾞｼｯｸUB" panose="020B0900000000000000" pitchFamily="50" charset="-128"/>
              </a:rPr>
              <a:t>■ファイル交換ソフト（</a:t>
            </a:r>
            <a:r>
              <a:rPr lang="en-US" altLang="ja-JP" sz="1600" dirty="0">
                <a:solidFill>
                  <a:srgbClr val="0070C0"/>
                </a:solidFill>
                <a:latin typeface="Arial" panose="020B0604020202020204" pitchFamily="34" charset="0"/>
                <a:ea typeface="HGP創英角ｺﾞｼｯｸUB" panose="020B0900000000000000" pitchFamily="50" charset="-128"/>
              </a:rPr>
              <a:t>P2P)</a:t>
            </a:r>
            <a:r>
              <a:rPr lang="ja-JP" altLang="en-US" sz="1600" dirty="0">
                <a:solidFill>
                  <a:srgbClr val="0070C0"/>
                </a:solidFill>
                <a:latin typeface="Arial" panose="020B0604020202020204" pitchFamily="34" charset="0"/>
                <a:ea typeface="HGP創英角ｺﾞｼｯｸUB" panose="020B0900000000000000" pitchFamily="50" charset="-128"/>
              </a:rPr>
              <a:t>経由：</a:t>
            </a:r>
          </a:p>
          <a:p>
            <a:pPr eaLnBrk="1" hangingPunct="1">
              <a:lnSpc>
                <a:spcPct val="100000"/>
              </a:lnSpc>
              <a:spcBef>
                <a:spcPct val="0"/>
              </a:spcBef>
              <a:buFontTx/>
              <a:buNone/>
            </a:pPr>
            <a:r>
              <a:rPr lang="ja-JP" altLang="en-US" sz="1600" dirty="0">
                <a:solidFill>
                  <a:srgbClr val="000066"/>
                </a:solidFill>
                <a:latin typeface="Arial" panose="020B0604020202020204" pitchFamily="34" charset="0"/>
                <a:ea typeface="HGP創英角ｺﾞｼｯｸUB" panose="020B0900000000000000" pitchFamily="50" charset="-128"/>
              </a:rPr>
              <a:t>　</a:t>
            </a:r>
            <a:r>
              <a:rPr lang="en-US" altLang="ja-JP" sz="1600" dirty="0" err="1">
                <a:latin typeface="Arial" panose="020B0604020202020204" pitchFamily="34" charset="0"/>
                <a:ea typeface="HGP創英角ｺﾞｼｯｸUB" panose="020B0900000000000000" pitchFamily="50" charset="-128"/>
              </a:rPr>
              <a:t>Winny</a:t>
            </a:r>
            <a:r>
              <a:rPr lang="ja-JP" altLang="en-US" sz="1600" dirty="0" err="1">
                <a:latin typeface="Arial" panose="020B0604020202020204" pitchFamily="34" charset="0"/>
                <a:ea typeface="HGP創英角ｺﾞｼｯｸUB" panose="020B0900000000000000" pitchFamily="50" charset="-128"/>
              </a:rPr>
              <a:t>、</a:t>
            </a:r>
            <a:r>
              <a:rPr lang="en-US" altLang="ja-JP" sz="1600" dirty="0">
                <a:latin typeface="Arial" panose="020B0604020202020204" pitchFamily="34" charset="0"/>
                <a:ea typeface="HGP創英角ｺﾞｼｯｸUB" panose="020B0900000000000000" pitchFamily="50" charset="-128"/>
              </a:rPr>
              <a:t>Share</a:t>
            </a:r>
            <a:r>
              <a:rPr lang="ja-JP" altLang="en-US" sz="1600" dirty="0" err="1">
                <a:latin typeface="Arial" panose="020B0604020202020204" pitchFamily="34" charset="0"/>
                <a:ea typeface="HGP創英角ｺﾞｼｯｸUB" panose="020B0900000000000000" pitchFamily="50" charset="-128"/>
              </a:rPr>
              <a:t>のような</a:t>
            </a:r>
            <a:r>
              <a:rPr lang="ja-JP" altLang="en-US" sz="1600" dirty="0">
                <a:latin typeface="Arial" panose="020B0604020202020204" pitchFamily="34" charset="0"/>
                <a:ea typeface="HGP創英角ｺﾞｼｯｸUB" panose="020B0900000000000000" pitchFamily="50" charset="-128"/>
              </a:rPr>
              <a:t>ファイル交換ソフトを経由してウィルスに感染</a:t>
            </a:r>
          </a:p>
        </p:txBody>
      </p:sp>
      <p:sp>
        <p:nvSpPr>
          <p:cNvPr id="11" name="Rectangle 23">
            <a:extLst>
              <a:ext uri="{FF2B5EF4-FFF2-40B4-BE49-F238E27FC236}">
                <a16:creationId xmlns:a16="http://schemas.microsoft.com/office/drawing/2014/main" id="{C15D101F-D524-4A72-BC2A-27FEBF001B8C}"/>
              </a:ext>
            </a:extLst>
          </p:cNvPr>
          <p:cNvSpPr>
            <a:spLocks noChangeArrowheads="1"/>
          </p:cNvSpPr>
          <p:nvPr/>
        </p:nvSpPr>
        <p:spPr bwMode="auto">
          <a:xfrm>
            <a:off x="0" y="0"/>
            <a:ext cx="9144000" cy="561975"/>
          </a:xfrm>
          <a:prstGeom prst="rect">
            <a:avLst/>
          </a:prstGeom>
        </p:spPr>
        <p:txBody>
          <a:bodyPr anchor="ctr"/>
          <a:lstStyle/>
          <a:p>
            <a:pPr defTabSz="685800" eaLnBrk="1" hangingPunct="1">
              <a:lnSpc>
                <a:spcPct val="90000"/>
              </a:lnSpc>
              <a:defRPr/>
            </a:pPr>
            <a:r>
              <a:rPr lang="ja-JP" altLang="en-US" sz="2800" dirty="0">
                <a:latin typeface="HGP創英角ｺﾞｼｯｸUB" panose="020B0900000000000000" pitchFamily="50" charset="-128"/>
                <a:ea typeface="HGP創英角ｺﾞｼｯｸUB" panose="020B0900000000000000" pitchFamily="50" charset="-128"/>
                <a:cs typeface="+mj-cs"/>
              </a:rPr>
              <a:t>マルウェアとは</a:t>
            </a:r>
          </a:p>
        </p:txBody>
      </p:sp>
      <p:sp>
        <p:nvSpPr>
          <p:cNvPr id="13" name="正方形/長方形 12">
            <a:extLst>
              <a:ext uri="{FF2B5EF4-FFF2-40B4-BE49-F238E27FC236}">
                <a16:creationId xmlns:a16="http://schemas.microsoft.com/office/drawing/2014/main" id="{CEBBD765-B027-4855-B0D9-7EC18F36CC5B}"/>
              </a:ext>
            </a:extLst>
          </p:cNvPr>
          <p:cNvSpPr/>
          <p:nvPr/>
        </p:nvSpPr>
        <p:spPr>
          <a:xfrm>
            <a:off x="538163" y="548680"/>
            <a:ext cx="8266112" cy="584775"/>
          </a:xfrm>
          <a:prstGeom prst="rect">
            <a:avLst/>
          </a:prstGeom>
          <a:noFill/>
          <a:ln w="19050" algn="ctr">
            <a:noFill/>
            <a:miter lim="800000"/>
            <a:headEnd/>
            <a:tailEnd/>
          </a:ln>
          <a:effectLst/>
        </p:spPr>
        <p:txBody>
          <a:bodyPr>
            <a:spAutoFit/>
          </a:bodyPr>
          <a:lstStyle/>
          <a:p>
            <a:pPr eaLnBrk="1" hangingPunct="1">
              <a:spcBef>
                <a:spcPct val="50000"/>
              </a:spcBef>
              <a:defRPr/>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マルウェアとは、不正な動作を行うことを目的に作成された悪意のあるソフトウェアやプログラムの総称です。</a:t>
            </a:r>
          </a:p>
        </p:txBody>
      </p:sp>
      <p:pic>
        <p:nvPicPr>
          <p:cNvPr id="22537" name="図 2" descr="黒い背景と白い文字&#10;&#10;自動的に生成された説明">
            <a:extLst>
              <a:ext uri="{FF2B5EF4-FFF2-40B4-BE49-F238E27FC236}">
                <a16:creationId xmlns:a16="http://schemas.microsoft.com/office/drawing/2014/main" id="{79BBA02D-7CCA-4734-95F5-9D7576C1AC9F}"/>
              </a:ext>
            </a:extLst>
          </p:cNvPr>
          <p:cNvPicPr>
            <a:picLocks noChangeAspect="1" noChangeArrowheads="1"/>
          </p:cNvPicPr>
          <p:nvPr/>
        </p:nvPicPr>
        <p:blipFill>
          <a:blip r:embed="rId2" cstate="print">
            <a:alphaModFix amt="35000"/>
            <a:extLst>
              <a:ext uri="{28A0092B-C50C-407E-A947-70E740481C1C}">
                <a14:useLocalDpi xmlns:a14="http://schemas.microsoft.com/office/drawing/2010/main" val="0"/>
              </a:ext>
            </a:extLst>
          </a:blip>
          <a:srcRect/>
          <a:stretch>
            <a:fillRect/>
          </a:stretch>
        </p:blipFill>
        <p:spPr bwMode="auto">
          <a:xfrm>
            <a:off x="7164388" y="2343150"/>
            <a:ext cx="1084262"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楕円 14">
            <a:extLst>
              <a:ext uri="{FF2B5EF4-FFF2-40B4-BE49-F238E27FC236}">
                <a16:creationId xmlns:a16="http://schemas.microsoft.com/office/drawing/2014/main" id="{80274BEC-85D9-4832-95C9-0870BEF80321}"/>
              </a:ext>
            </a:extLst>
          </p:cNvPr>
          <p:cNvSpPr>
            <a:spLocks noChangeArrowheads="1"/>
          </p:cNvSpPr>
          <p:nvPr/>
        </p:nvSpPr>
        <p:spPr bwMode="auto">
          <a:xfrm rot="5400000">
            <a:off x="2806217" y="2169632"/>
            <a:ext cx="434354" cy="5113338"/>
          </a:xfrm>
          <a:prstGeom prst="ellipse">
            <a:avLst/>
          </a:prstGeom>
          <a:noFill/>
          <a:ln w="28575">
            <a:solidFill>
              <a:srgbClr val="C0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endParaRPr lang="ja-JP" altLang="en-US" sz="140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22539" name="テキスト ボックス 3">
            <a:extLst>
              <a:ext uri="{FF2B5EF4-FFF2-40B4-BE49-F238E27FC236}">
                <a16:creationId xmlns:a16="http://schemas.microsoft.com/office/drawing/2014/main" id="{1DB9D212-D437-4836-9F26-C8EF069748A9}"/>
              </a:ext>
            </a:extLst>
          </p:cNvPr>
          <p:cNvSpPr txBox="1">
            <a:spLocks noChangeArrowheads="1"/>
          </p:cNvSpPr>
          <p:nvPr/>
        </p:nvSpPr>
        <p:spPr bwMode="auto">
          <a:xfrm>
            <a:off x="5580063" y="4297363"/>
            <a:ext cx="30368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游ゴシック" panose="020B0400000000000000" pitchFamily="50" charset="-128"/>
                <a:ea typeface="游ゴシック" panose="020B0400000000000000" pitchFamily="50" charset="-128"/>
              </a:defRPr>
            </a:lvl1pPr>
            <a:lvl2pPr marL="742950" indent="-285750">
              <a:defRPr kumimoji="1">
                <a:solidFill>
                  <a:schemeClr val="tx1"/>
                </a:solidFill>
                <a:latin typeface="游ゴシック" panose="020B0400000000000000" pitchFamily="50" charset="-128"/>
                <a:ea typeface="游ゴシック" panose="020B0400000000000000" pitchFamily="50" charset="-128"/>
              </a:defRPr>
            </a:lvl2pPr>
            <a:lvl3pPr marL="1143000" indent="-228600">
              <a:defRPr kumimoji="1">
                <a:solidFill>
                  <a:schemeClr val="tx1"/>
                </a:solidFill>
                <a:latin typeface="游ゴシック" panose="020B0400000000000000" pitchFamily="50" charset="-128"/>
                <a:ea typeface="游ゴシック" panose="020B0400000000000000" pitchFamily="50" charset="-128"/>
              </a:defRPr>
            </a:lvl3pPr>
            <a:lvl4pPr marL="1600200" indent="-228600">
              <a:defRPr kumimoji="1">
                <a:solidFill>
                  <a:schemeClr val="tx1"/>
                </a:solidFill>
                <a:latin typeface="游ゴシック" panose="020B0400000000000000" pitchFamily="50" charset="-128"/>
                <a:ea typeface="游ゴシック" panose="020B0400000000000000" pitchFamily="50" charset="-128"/>
              </a:defRPr>
            </a:lvl4pPr>
            <a:lvl5pPr marL="2057400" indent="-228600">
              <a:defRPr kumimoji="1">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spcBef>
                <a:spcPct val="0"/>
              </a:spcBef>
              <a:spcAft>
                <a:spcPct val="0"/>
              </a:spcAft>
              <a:defRPr kumimoji="1">
                <a:solidFill>
                  <a:schemeClr val="tx1"/>
                </a:solidFill>
                <a:latin typeface="游ゴシック" panose="020B0400000000000000" pitchFamily="50" charset="-128"/>
                <a:ea typeface="游ゴシック" panose="020B0400000000000000" pitchFamily="50" charset="-128"/>
              </a:defRPr>
            </a:lvl9pPr>
          </a:lstStyle>
          <a:p>
            <a:r>
              <a:rPr lang="ja-JP" altLang="en-US">
                <a:solidFill>
                  <a:srgbClr val="C00000"/>
                </a:solidFill>
                <a:latin typeface="HGP創英角ｺﾞｼｯｸUB" panose="020B0900000000000000" pitchFamily="50" charset="-128"/>
                <a:ea typeface="HGP創英角ｺﾞｼｯｸUB" panose="020B0900000000000000" pitchFamily="50" charset="-128"/>
              </a:rPr>
              <a:t>近年特定の組織を標的にした</a:t>
            </a:r>
            <a:endParaRPr lang="en-US" altLang="ja-JP">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a:solidFill>
                  <a:srgbClr val="C00000"/>
                </a:solidFill>
                <a:latin typeface="HGP創英角ｺﾞｼｯｸUB" panose="020B0900000000000000" pitchFamily="50" charset="-128"/>
                <a:ea typeface="HGP創英角ｺﾞｼｯｸUB" panose="020B0900000000000000" pitchFamily="50" charset="-128"/>
              </a:rPr>
              <a:t>攻撃が増加中！</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34848C16-11E2-4FEE-9AA5-C123E344F7DB}"/>
              </a:ext>
            </a:extLst>
          </p:cNvPr>
          <p:cNvSpPr>
            <a:spLocks noGrp="1" noChangeArrowheads="1"/>
          </p:cNvSpPr>
          <p:nvPr>
            <p:ph type="sldNum" sz="quarter" idx="12"/>
          </p:nvPr>
        </p:nvSpPr>
        <p:spPr bwMode="auto"/>
        <p:txBody>
          <a:bodyPr vert="horz" lIns="91440" tIns="45720" rIns="91440" bIns="45720" rtlCol="0" anchor="ctr"/>
          <a:lstStyle/>
          <a:p>
            <a:pPr>
              <a:spcBef>
                <a:spcPct val="20000"/>
              </a:spcBef>
            </a:pPr>
            <a:fld id="{E80A2931-2194-4F4B-AD58-21F8F5B0C113}" type="slidenum">
              <a:rPr kumimoji="0" lang="en-US" altLang="ja-JP" sz="1200">
                <a:solidFill>
                  <a:schemeClr val="tx1"/>
                </a:solidFill>
                <a:latin typeface="Arial Black" panose="020B0A04020102020204" pitchFamily="34" charset="0"/>
              </a:rPr>
              <a:pPr>
                <a:spcBef>
                  <a:spcPct val="20000"/>
                </a:spcBef>
              </a:pPr>
              <a:t>14</a:t>
            </a:fld>
            <a:endParaRPr kumimoji="0" lang="en-US" altLang="ja-JP" sz="1200">
              <a:solidFill>
                <a:schemeClr val="tx1"/>
              </a:solidFill>
              <a:latin typeface="Arial Black" panose="020B0A04020102020204" pitchFamily="34" charset="0"/>
            </a:endParaRPr>
          </a:p>
        </p:txBody>
      </p:sp>
      <p:sp>
        <p:nvSpPr>
          <p:cNvPr id="23555" name="Rectangle 13">
            <a:extLst>
              <a:ext uri="{FF2B5EF4-FFF2-40B4-BE49-F238E27FC236}">
                <a16:creationId xmlns:a16="http://schemas.microsoft.com/office/drawing/2014/main" id="{6E8E8891-B781-4C45-A52A-98EC1326238C}"/>
              </a:ext>
            </a:extLst>
          </p:cNvPr>
          <p:cNvSpPr>
            <a:spLocks noChangeArrowheads="1"/>
          </p:cNvSpPr>
          <p:nvPr/>
        </p:nvSpPr>
        <p:spPr bwMode="auto">
          <a:xfrm>
            <a:off x="539750" y="1874836"/>
            <a:ext cx="7416800" cy="600075"/>
          </a:xfrm>
          <a:prstGeom prst="rect">
            <a:avLst/>
          </a:prstGeom>
          <a:gradFill rotWithShape="1">
            <a:gsLst>
              <a:gs pos="0">
                <a:srgbClr val="DDDDDD"/>
              </a:gs>
              <a:gs pos="100000">
                <a:srgbClr val="F0F0F0"/>
              </a:gs>
            </a:gsLst>
            <a:lin ang="2700000" scaled="1"/>
          </a:gradFill>
          <a:ln>
            <a:noFill/>
          </a:ln>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marL="285750" indent="-285750" eaLnBrk="1" hangingPunct="1">
              <a:lnSpc>
                <a:spcPct val="100000"/>
              </a:lnSpc>
              <a:spcBef>
                <a:spcPct val="0"/>
              </a:spcBef>
              <a:buFont typeface="Wingdings" panose="05000000000000000000" pitchFamily="2" charset="2"/>
              <a:buChar char="ü"/>
            </a:pPr>
            <a:r>
              <a:rPr lang="ja-JP" altLang="en-US" sz="1600" dirty="0">
                <a:solidFill>
                  <a:srgbClr val="0070C0"/>
                </a:solidFill>
                <a:latin typeface="Arial" panose="020B0604020202020204" pitchFamily="34" charset="0"/>
                <a:ea typeface="HGP創英角ｺﾞｼｯｸUB" panose="020B0900000000000000" pitchFamily="50" charset="-128"/>
              </a:rPr>
              <a:t>ウィルス定義ファイルの更新を確実にする</a:t>
            </a:r>
            <a:endParaRPr lang="en-US" altLang="ja-JP" sz="1600" dirty="0">
              <a:solidFill>
                <a:srgbClr val="0070C0"/>
              </a:solidFill>
              <a:latin typeface="Arial" panose="020B0604020202020204" pitchFamily="34" charset="0"/>
              <a:ea typeface="HGP創英角ｺﾞｼｯｸUB" panose="020B0900000000000000" pitchFamily="50" charset="-128"/>
            </a:endParaRPr>
          </a:p>
          <a:p>
            <a:pPr marL="285750" indent="-285750" eaLnBrk="1" hangingPunct="1">
              <a:lnSpc>
                <a:spcPct val="100000"/>
              </a:lnSpc>
              <a:spcBef>
                <a:spcPct val="0"/>
              </a:spcBef>
              <a:buFont typeface="Wingdings" panose="05000000000000000000" pitchFamily="2" charset="2"/>
              <a:buChar char="ü"/>
            </a:pPr>
            <a:r>
              <a:rPr lang="ja-JP" altLang="en-US" sz="1600" dirty="0">
                <a:solidFill>
                  <a:srgbClr val="0070C0"/>
                </a:solidFill>
                <a:latin typeface="Arial" panose="020B0604020202020204" pitchFamily="34" charset="0"/>
                <a:ea typeface="HGP創英角ｺﾞｼｯｸUB" panose="020B0900000000000000" pitchFamily="50" charset="-128"/>
              </a:rPr>
              <a:t>常時スキャンだけでなく定期的にファイル全体へのスキャンを実施する</a:t>
            </a:r>
          </a:p>
        </p:txBody>
      </p:sp>
      <p:sp>
        <p:nvSpPr>
          <p:cNvPr id="44044" name="Rectangle 17">
            <a:extLst>
              <a:ext uri="{FF2B5EF4-FFF2-40B4-BE49-F238E27FC236}">
                <a16:creationId xmlns:a16="http://schemas.microsoft.com/office/drawing/2014/main" id="{FF03CE5B-9B5E-433D-A23C-22771E8BA626}"/>
              </a:ext>
            </a:extLst>
          </p:cNvPr>
          <p:cNvSpPr>
            <a:spLocks noChangeArrowheads="1"/>
          </p:cNvSpPr>
          <p:nvPr/>
        </p:nvSpPr>
        <p:spPr bwMode="auto">
          <a:xfrm>
            <a:off x="539750" y="1514474"/>
            <a:ext cx="2952750" cy="336550"/>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2700000" scaled="1"/>
            <a:tileRect/>
          </a:gradFill>
        </p:spPr>
        <p:txBody>
          <a:bodyPr anchor="ctr"/>
          <a:lstStyle/>
          <a:p>
            <a:pPr algn="ctr">
              <a:defRPr/>
            </a:pPr>
            <a:r>
              <a:rPr lang="ja-JP" altLang="en-US" sz="1600">
                <a:solidFill>
                  <a:schemeClr val="bg1">
                    <a:lumMod val="95000"/>
                  </a:schemeClr>
                </a:solidFill>
                <a:latin typeface="HGS創英角ｺﾞｼｯｸUB" panose="020B0900000000000000" pitchFamily="50" charset="-128"/>
                <a:ea typeface="HGS創英角ｺﾞｼｯｸUB" panose="020B0900000000000000" pitchFamily="50" charset="-128"/>
              </a:rPr>
              <a:t>ウィルス対策ソフト</a:t>
            </a:r>
          </a:p>
        </p:txBody>
      </p:sp>
      <p:sp>
        <p:nvSpPr>
          <p:cNvPr id="44045" name="Rectangle 18">
            <a:extLst>
              <a:ext uri="{FF2B5EF4-FFF2-40B4-BE49-F238E27FC236}">
                <a16:creationId xmlns:a16="http://schemas.microsoft.com/office/drawing/2014/main" id="{DA0E5998-727C-43D6-A143-4AA446E964CE}"/>
              </a:ext>
            </a:extLst>
          </p:cNvPr>
          <p:cNvSpPr>
            <a:spLocks noChangeArrowheads="1"/>
          </p:cNvSpPr>
          <p:nvPr/>
        </p:nvSpPr>
        <p:spPr bwMode="auto">
          <a:xfrm>
            <a:off x="539750" y="2936666"/>
            <a:ext cx="2881313" cy="336550"/>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2700000" scaled="1"/>
            <a:tileRect/>
          </a:gradFill>
        </p:spPr>
        <p:txBody>
          <a:bodyPr anchor="ctr"/>
          <a:lstStyle/>
          <a:p>
            <a:pPr algn="ctr">
              <a:defRPr/>
            </a:pPr>
            <a:r>
              <a:rPr lang="ja-JP" altLang="en-US" sz="1600" dirty="0">
                <a:solidFill>
                  <a:schemeClr val="bg1">
                    <a:lumMod val="95000"/>
                  </a:schemeClr>
                </a:solidFill>
                <a:latin typeface="HGS創英角ｺﾞｼｯｸUB" panose="020B0900000000000000" pitchFamily="50" charset="-128"/>
                <a:ea typeface="HGS創英角ｺﾞｼｯｸUB" panose="020B0900000000000000" pitchFamily="50" charset="-128"/>
              </a:rPr>
              <a:t>更新プログラムの適用</a:t>
            </a:r>
          </a:p>
        </p:txBody>
      </p:sp>
      <p:sp>
        <p:nvSpPr>
          <p:cNvPr id="23558" name="Rectangle 13">
            <a:extLst>
              <a:ext uri="{FF2B5EF4-FFF2-40B4-BE49-F238E27FC236}">
                <a16:creationId xmlns:a16="http://schemas.microsoft.com/office/drawing/2014/main" id="{B2FA733F-F392-46FB-BFAA-8F785A661539}"/>
              </a:ext>
            </a:extLst>
          </p:cNvPr>
          <p:cNvSpPr>
            <a:spLocks noChangeArrowheads="1"/>
          </p:cNvSpPr>
          <p:nvPr/>
        </p:nvSpPr>
        <p:spPr bwMode="auto">
          <a:xfrm>
            <a:off x="539750" y="3297029"/>
            <a:ext cx="7416800" cy="656580"/>
          </a:xfrm>
          <a:prstGeom prst="rect">
            <a:avLst/>
          </a:prstGeom>
          <a:gradFill rotWithShape="1">
            <a:gsLst>
              <a:gs pos="0">
                <a:srgbClr val="DDDDDD"/>
              </a:gs>
              <a:gs pos="100000">
                <a:srgbClr val="F0F0F0"/>
              </a:gs>
            </a:gsLst>
            <a:lin ang="2700000" scaled="1"/>
          </a:gradFill>
          <a:ln>
            <a:noFill/>
          </a:ln>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kumimoji="1" sz="2100">
                <a:solidFill>
                  <a:schemeClr val="tx1"/>
                </a:solidFill>
                <a:latin typeface="游ゴシック" panose="020B0400000000000000" pitchFamily="50" charset="-128"/>
                <a:ea typeface="游ゴシック" panose="020B0400000000000000" pitchFamily="50" charset="-128"/>
              </a:defRPr>
            </a:lvl1pPr>
            <a:lvl2pPr marL="742950" indent="-285750">
              <a:lnSpc>
                <a:spcPct val="90000"/>
              </a:lnSpc>
              <a:spcBef>
                <a:spcPts val="375"/>
              </a:spcBef>
              <a:buFont typeface="Arial" panose="020B0604020202020204" pitchFamily="34" charset="0"/>
              <a:buChar char="•"/>
              <a:defRPr kumimoji="1">
                <a:solidFill>
                  <a:schemeClr val="tx1"/>
                </a:solidFill>
                <a:latin typeface="游ゴシック" panose="020B0400000000000000" pitchFamily="50" charset="-128"/>
                <a:ea typeface="游ゴシック" panose="020B0400000000000000" pitchFamily="50" charset="-128"/>
              </a:defRPr>
            </a:lvl2pPr>
            <a:lvl3pPr marL="1143000" indent="-228600">
              <a:lnSpc>
                <a:spcPct val="90000"/>
              </a:lnSpc>
              <a:spcBef>
                <a:spcPts val="375"/>
              </a:spcBef>
              <a:buFont typeface="Arial" panose="020B0604020202020204" pitchFamily="34" charset="0"/>
              <a:buChar char="•"/>
              <a:defRPr kumimoji="1" sz="1500">
                <a:solidFill>
                  <a:schemeClr val="tx1"/>
                </a:solidFill>
                <a:latin typeface="游ゴシック" panose="020B0400000000000000" pitchFamily="50" charset="-128"/>
                <a:ea typeface="游ゴシック" panose="020B0400000000000000" pitchFamily="50" charset="-128"/>
              </a:defRPr>
            </a:lvl3pPr>
            <a:lvl4pPr marL="16002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4pPr>
            <a:lvl5pPr marL="2057400" indent="-228600">
              <a:lnSpc>
                <a:spcPct val="90000"/>
              </a:lnSpc>
              <a:spcBef>
                <a:spcPts val="375"/>
              </a:spcBef>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5pPr>
            <a:lvl6pPr marL="25146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6pPr>
            <a:lvl7pPr marL="29718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7pPr>
            <a:lvl8pPr marL="34290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8pPr>
            <a:lvl9pPr marL="3886200" indent="-228600" eaLnBrk="0" fontAlgn="base" hangingPunct="0">
              <a:lnSpc>
                <a:spcPct val="90000"/>
              </a:lnSpc>
              <a:spcBef>
                <a:spcPts val="375"/>
              </a:spcBef>
              <a:spcAft>
                <a:spcPct val="0"/>
              </a:spcAft>
              <a:buFont typeface="Arial" panose="020B0604020202020204" pitchFamily="34" charset="0"/>
              <a:buChar char="•"/>
              <a:defRPr kumimoji="1" sz="1300">
                <a:solidFill>
                  <a:schemeClr val="tx1"/>
                </a:solidFill>
                <a:latin typeface="游ゴシック" panose="020B0400000000000000" pitchFamily="50" charset="-128"/>
                <a:ea typeface="游ゴシック" panose="020B0400000000000000" pitchFamily="50" charset="-128"/>
              </a:defRPr>
            </a:lvl9pPr>
          </a:lstStyle>
          <a:p>
            <a:pPr eaLnBrk="1" hangingPunct="1">
              <a:lnSpc>
                <a:spcPct val="100000"/>
              </a:lnSpc>
              <a:spcBef>
                <a:spcPct val="0"/>
              </a:spcBef>
              <a:buFont typeface="Wingdings" panose="05000000000000000000" pitchFamily="2" charset="2"/>
              <a:buNone/>
            </a:pPr>
            <a:r>
              <a:rPr lang="ja-JP" altLang="en-US" sz="1600" dirty="0">
                <a:solidFill>
                  <a:srgbClr val="0070C0"/>
                </a:solidFill>
                <a:latin typeface="Arial" panose="020B0604020202020204" pitchFamily="34" charset="0"/>
                <a:ea typeface="HGP創英角ｺﾞｼｯｸUB" panose="020B0900000000000000" pitchFamily="50" charset="-128"/>
              </a:rPr>
              <a:t>ソフトウェアを提供する業者から公開された更新プログラム（セキュリティパッチ）を</a:t>
            </a:r>
            <a:endParaRPr lang="en-US" altLang="ja-JP" sz="1600" dirty="0">
              <a:solidFill>
                <a:srgbClr val="0070C0"/>
              </a:solidFill>
              <a:latin typeface="Arial" panose="020B0604020202020204" pitchFamily="34" charset="0"/>
              <a:ea typeface="HGP創英角ｺﾞｼｯｸUB" panose="020B0900000000000000" pitchFamily="50" charset="-128"/>
            </a:endParaRPr>
          </a:p>
          <a:p>
            <a:pPr eaLnBrk="1" hangingPunct="1">
              <a:lnSpc>
                <a:spcPct val="100000"/>
              </a:lnSpc>
              <a:spcBef>
                <a:spcPct val="0"/>
              </a:spcBef>
              <a:buFont typeface="Wingdings" panose="05000000000000000000" pitchFamily="2" charset="2"/>
              <a:buNone/>
            </a:pPr>
            <a:r>
              <a:rPr lang="ja-JP" altLang="en-US" sz="1600" dirty="0">
                <a:solidFill>
                  <a:srgbClr val="0070C0"/>
                </a:solidFill>
                <a:latin typeface="Arial" panose="020B0604020202020204" pitchFamily="34" charset="0"/>
                <a:ea typeface="HGP創英角ｺﾞｼｯｸUB" panose="020B0900000000000000" pitchFamily="50" charset="-128"/>
              </a:rPr>
              <a:t>即座に適用する</a:t>
            </a:r>
          </a:p>
        </p:txBody>
      </p:sp>
      <p:sp>
        <p:nvSpPr>
          <p:cNvPr id="16" name="Rectangle 23">
            <a:extLst>
              <a:ext uri="{FF2B5EF4-FFF2-40B4-BE49-F238E27FC236}">
                <a16:creationId xmlns:a16="http://schemas.microsoft.com/office/drawing/2014/main" id="{B035A78B-B81F-4B1D-B6AF-126723A4006B}"/>
              </a:ext>
            </a:extLst>
          </p:cNvPr>
          <p:cNvSpPr>
            <a:spLocks noChangeArrowheads="1"/>
          </p:cNvSpPr>
          <p:nvPr/>
        </p:nvSpPr>
        <p:spPr bwMode="auto">
          <a:xfrm>
            <a:off x="0" y="0"/>
            <a:ext cx="9144000" cy="561975"/>
          </a:xfrm>
          <a:prstGeom prst="rect">
            <a:avLst/>
          </a:prstGeom>
        </p:spPr>
        <p:txBody>
          <a:bodyPr anchor="ctr"/>
          <a:lstStyle/>
          <a:p>
            <a:pPr defTabSz="685800" eaLnBrk="1" hangingPunct="1">
              <a:lnSpc>
                <a:spcPct val="90000"/>
              </a:lnSpc>
              <a:defRPr/>
            </a:pPr>
            <a:r>
              <a:rPr lang="ja-JP" altLang="en-US" sz="2800" dirty="0">
                <a:latin typeface="HGP創英角ｺﾞｼｯｸUB" panose="020B0900000000000000" pitchFamily="50" charset="-128"/>
                <a:ea typeface="HGP創英角ｺﾞｼｯｸUB" panose="020B0900000000000000" pitchFamily="50" charset="-128"/>
                <a:cs typeface="+mj-cs"/>
              </a:rPr>
              <a:t>マルウェア対策の基本</a:t>
            </a:r>
          </a:p>
        </p:txBody>
      </p:sp>
      <p:sp>
        <p:nvSpPr>
          <p:cNvPr id="17" name="正方形/長方形 16">
            <a:extLst>
              <a:ext uri="{FF2B5EF4-FFF2-40B4-BE49-F238E27FC236}">
                <a16:creationId xmlns:a16="http://schemas.microsoft.com/office/drawing/2014/main" id="{CA28A8CE-8682-4EF6-B982-A89CD6F162DC}"/>
              </a:ext>
            </a:extLst>
          </p:cNvPr>
          <p:cNvSpPr/>
          <p:nvPr/>
        </p:nvSpPr>
        <p:spPr>
          <a:xfrm>
            <a:off x="538163" y="585788"/>
            <a:ext cx="8266112" cy="830997"/>
          </a:xfrm>
          <a:prstGeom prst="rect">
            <a:avLst/>
          </a:prstGeom>
          <a:noFill/>
          <a:ln w="19050" algn="ctr">
            <a:noFill/>
            <a:miter lim="800000"/>
            <a:headEnd/>
            <a:tailEnd/>
          </a:ln>
          <a:effectLst/>
        </p:spPr>
        <p:txBody>
          <a:bodyPr>
            <a:spAutoFit/>
          </a:bodyPr>
          <a:lstStyle/>
          <a:p>
            <a:pPr eaLnBrk="1" hangingPunct="1">
              <a:spcBef>
                <a:spcPct val="50000"/>
              </a:spcBef>
              <a:defRPr/>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マルウェアについて理解したところで、マルウェア対策の基本について確認しましょう。結局は当たり前の事のことを確実に実施する事が大切なのです。「少しだけなら大丈夫」、「今回は大丈夫」といった例外を自分の中で作らないようにすることが事故の防止につながります。</a:t>
            </a:r>
          </a:p>
        </p:txBody>
      </p:sp>
      <p:pic>
        <p:nvPicPr>
          <p:cNvPr id="23562" name="グラフィックス 11" descr="開いたフォルダー">
            <a:extLst>
              <a:ext uri="{FF2B5EF4-FFF2-40B4-BE49-F238E27FC236}">
                <a16:creationId xmlns:a16="http://schemas.microsoft.com/office/drawing/2014/main" id="{4BC97FB5-C571-4C65-92B0-9987860503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5563" y="1823881"/>
            <a:ext cx="462331" cy="46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3">
            <a:extLst>
              <a:ext uri="{FF2B5EF4-FFF2-40B4-BE49-F238E27FC236}">
                <a16:creationId xmlns:a16="http://schemas.microsoft.com/office/drawing/2014/main" id="{ACAB4FC8-F1DD-42EF-9021-0F8772ED30FB}"/>
              </a:ext>
            </a:extLst>
          </p:cNvPr>
          <p:cNvSpPr>
            <a:spLocks noChangeArrowheads="1"/>
          </p:cNvSpPr>
          <p:nvPr/>
        </p:nvSpPr>
        <p:spPr bwMode="auto">
          <a:xfrm>
            <a:off x="539750" y="5225368"/>
            <a:ext cx="7416800" cy="1155960"/>
          </a:xfrm>
          <a:prstGeom prst="rect">
            <a:avLst/>
          </a:prstGeom>
          <a:gradFill rotWithShape="1">
            <a:gsLst>
              <a:gs pos="0">
                <a:srgbClr val="DDDDDD"/>
              </a:gs>
              <a:gs pos="100000">
                <a:srgbClr val="F0F0F0"/>
              </a:gs>
            </a:gsLst>
            <a:lin ang="2700000" scaled="1"/>
          </a:gradFill>
          <a:ln>
            <a:noFill/>
          </a:ln>
          <a:effectLst/>
        </p:spPr>
        <p:txBody>
          <a:bodyPr wrap="none" anchor="ctr"/>
          <a:lstStyle/>
          <a:p>
            <a:pPr marL="285750" indent="-285750" eaLnBrk="1" hangingPunct="1">
              <a:buFont typeface="Wingdings" panose="05000000000000000000" pitchFamily="2" charset="2"/>
              <a:buChar char="ü"/>
              <a:defRPr/>
            </a:pPr>
            <a:r>
              <a:rPr lang="ja-JP" altLang="en-US" sz="1600" dirty="0">
                <a:solidFill>
                  <a:srgbClr val="0070C0"/>
                </a:solidFill>
                <a:ea typeface="HGP創英角ｺﾞｼｯｸUB" panose="020B0900000000000000" pitchFamily="50" charset="-128"/>
              </a:rPr>
              <a:t>業務に関係のない</a:t>
            </a:r>
            <a:r>
              <a:rPr lang="en-US" altLang="ja-JP" sz="1600" dirty="0">
                <a:solidFill>
                  <a:srgbClr val="0070C0"/>
                </a:solidFill>
                <a:ea typeface="HGP創英角ｺﾞｼｯｸUB" panose="020B0900000000000000" pitchFamily="50" charset="-128"/>
              </a:rPr>
              <a:t>Web</a:t>
            </a:r>
            <a:r>
              <a:rPr lang="ja-JP" altLang="en-US" sz="1600" dirty="0">
                <a:solidFill>
                  <a:srgbClr val="0070C0"/>
                </a:solidFill>
                <a:ea typeface="HGP創英角ｺﾞｼｯｸUB" panose="020B0900000000000000" pitchFamily="50" charset="-128"/>
              </a:rPr>
              <a:t>サイトにアクセスしない</a:t>
            </a:r>
            <a:endParaRPr lang="en-US" altLang="ja-JP" sz="1600" dirty="0">
              <a:solidFill>
                <a:srgbClr val="0070C0"/>
              </a:solidFill>
              <a:ea typeface="HGP創英角ｺﾞｼｯｸUB" panose="020B0900000000000000" pitchFamily="50" charset="-128"/>
            </a:endParaRPr>
          </a:p>
          <a:p>
            <a:pPr marL="285750" indent="-285750" eaLnBrk="1" hangingPunct="1">
              <a:buFont typeface="Wingdings" panose="05000000000000000000" pitchFamily="2" charset="2"/>
              <a:buChar char="ü"/>
              <a:defRPr/>
            </a:pPr>
            <a:r>
              <a:rPr lang="ja-JP" altLang="en-US" sz="1600" dirty="0">
                <a:solidFill>
                  <a:srgbClr val="0070C0"/>
                </a:solidFill>
                <a:ea typeface="HGP創英角ｺﾞｼｯｸUB" panose="020B0900000000000000" pitchFamily="50" charset="-128"/>
              </a:rPr>
              <a:t>ソフトウェアのダウンロードは管理者の許可を得る</a:t>
            </a:r>
            <a:endParaRPr lang="en-US" altLang="ja-JP" sz="1600" dirty="0">
              <a:solidFill>
                <a:srgbClr val="0070C0"/>
              </a:solidFill>
              <a:ea typeface="HGP創英角ｺﾞｼｯｸUB" panose="020B0900000000000000" pitchFamily="50" charset="-128"/>
            </a:endParaRPr>
          </a:p>
          <a:p>
            <a:pPr marL="285750" indent="-285750" eaLnBrk="1" hangingPunct="1">
              <a:buFont typeface="Wingdings" panose="05000000000000000000" pitchFamily="2" charset="2"/>
              <a:buChar char="ü"/>
              <a:defRPr/>
            </a:pPr>
            <a:r>
              <a:rPr lang="ja-JP" altLang="en-US" sz="1600" dirty="0">
                <a:solidFill>
                  <a:srgbClr val="0070C0"/>
                </a:solidFill>
                <a:ea typeface="HGP創英角ｺﾞｼｯｸUB" panose="020B0900000000000000" pitchFamily="50" charset="-128"/>
              </a:rPr>
              <a:t>クラウドサービスの利用は管理者の許可を得る</a:t>
            </a:r>
            <a:endParaRPr lang="en-US" altLang="ja-JP" sz="1600" dirty="0">
              <a:solidFill>
                <a:srgbClr val="0070C0"/>
              </a:solidFill>
              <a:ea typeface="HGP創英角ｺﾞｼｯｸUB" panose="020B0900000000000000" pitchFamily="50" charset="-128"/>
            </a:endParaRPr>
          </a:p>
        </p:txBody>
      </p:sp>
      <p:sp>
        <p:nvSpPr>
          <p:cNvPr id="30" name="Rectangle 15">
            <a:extLst>
              <a:ext uri="{FF2B5EF4-FFF2-40B4-BE49-F238E27FC236}">
                <a16:creationId xmlns:a16="http://schemas.microsoft.com/office/drawing/2014/main" id="{AF231737-CDD9-42CB-82FE-039503E1E9D2}"/>
              </a:ext>
            </a:extLst>
          </p:cNvPr>
          <p:cNvSpPr>
            <a:spLocks noChangeArrowheads="1"/>
          </p:cNvSpPr>
          <p:nvPr/>
        </p:nvSpPr>
        <p:spPr bwMode="auto">
          <a:xfrm>
            <a:off x="539750" y="4875442"/>
            <a:ext cx="2881313" cy="336550"/>
          </a:xfrm>
          <a:prstGeom prst="rect">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2700000" scaled="1"/>
            <a:tileRect/>
          </a:gradFill>
        </p:spPr>
        <p:txBody>
          <a:bodyPr anchor="ctr"/>
          <a:lstStyle/>
          <a:p>
            <a:pPr algn="ctr">
              <a:defRPr/>
            </a:pPr>
            <a:r>
              <a:rPr lang="en-US" altLang="ja-JP" sz="1600" dirty="0">
                <a:solidFill>
                  <a:schemeClr val="bg1">
                    <a:lumMod val="95000"/>
                  </a:schemeClr>
                </a:solidFill>
                <a:latin typeface="HGS創英角ｺﾞｼｯｸUB" panose="020B0900000000000000" pitchFamily="50" charset="-128"/>
                <a:ea typeface="HGS創英角ｺﾞｼｯｸUB" panose="020B0900000000000000" pitchFamily="50" charset="-128"/>
              </a:rPr>
              <a:t>Web</a:t>
            </a:r>
            <a:r>
              <a:rPr lang="ja-JP" altLang="en-US" sz="1600" dirty="0">
                <a:solidFill>
                  <a:schemeClr val="bg1">
                    <a:lumMod val="95000"/>
                  </a:schemeClr>
                </a:solidFill>
                <a:latin typeface="HGS創英角ｺﾞｼｯｸUB" panose="020B0900000000000000" pitchFamily="50" charset="-128"/>
                <a:ea typeface="HGS創英角ｺﾞｼｯｸUB" panose="020B0900000000000000" pitchFamily="50" charset="-128"/>
              </a:rPr>
              <a:t>ブラウザのセキュリティ</a:t>
            </a:r>
          </a:p>
        </p:txBody>
      </p:sp>
      <p:pic>
        <p:nvPicPr>
          <p:cNvPr id="23568" name="図 19">
            <a:extLst>
              <a:ext uri="{FF2B5EF4-FFF2-40B4-BE49-F238E27FC236}">
                <a16:creationId xmlns:a16="http://schemas.microsoft.com/office/drawing/2014/main" id="{FD8AF131-377E-4AD3-91B7-94F291A1B5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4250" y="5514352"/>
            <a:ext cx="373062"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テキスト ボックス 1">
            <a:extLst>
              <a:ext uri="{FF2B5EF4-FFF2-40B4-BE49-F238E27FC236}">
                <a16:creationId xmlns:a16="http://schemas.microsoft.com/office/drawing/2014/main" id="{F35BC6EA-5C83-4C5E-AB4D-4C030D545DD9}"/>
              </a:ext>
            </a:extLst>
          </p:cNvPr>
          <p:cNvSpPr txBox="1"/>
          <p:nvPr/>
        </p:nvSpPr>
        <p:spPr>
          <a:xfrm>
            <a:off x="899592" y="4057908"/>
            <a:ext cx="8177239" cy="523220"/>
          </a:xfrm>
          <a:prstGeom prst="rect">
            <a:avLst/>
          </a:prstGeom>
          <a:noFill/>
          <a:effectLst/>
        </p:spPr>
        <p:txBody>
          <a:bodyPr wrap="none" rtlCol="0" anchor="ctr">
            <a:spAutoFit/>
          </a:bodyPr>
          <a:lstStyle/>
          <a:p>
            <a:pPr algn="l"/>
            <a:r>
              <a:rPr kumimoji="1" lang="ja-JP" altLang="en-US" sz="1400" dirty="0">
                <a:solidFill>
                  <a:srgbClr val="C00000"/>
                </a:solidFill>
                <a:latin typeface="HGP創英角ｺﾞｼｯｸUB" panose="020B0900000000000000" pitchFamily="50" charset="-128"/>
                <a:ea typeface="HGP創英角ｺﾞｼｯｸUB" panose="020B0900000000000000" pitchFamily="50" charset="-128"/>
              </a:rPr>
              <a:t>脆弱性が発見されてから攻撃を受けるまでの期間はどんどん短くなってきています（ゼロディ攻撃といいます）。</a:t>
            </a:r>
            <a:endParaRPr kumimoji="1" lang="en-US" altLang="ja-JP" sz="1400" dirty="0">
              <a:solidFill>
                <a:srgbClr val="C00000"/>
              </a:solidFill>
              <a:latin typeface="HGP創英角ｺﾞｼｯｸUB" panose="020B0900000000000000" pitchFamily="50" charset="-128"/>
              <a:ea typeface="HGP創英角ｺﾞｼｯｸUB" panose="020B0900000000000000" pitchFamily="50" charset="-128"/>
            </a:endParaRPr>
          </a:p>
          <a:p>
            <a:pPr algn="l"/>
            <a:r>
              <a:rPr lang="ja-JP" altLang="en-US" sz="1400" dirty="0">
                <a:solidFill>
                  <a:srgbClr val="C00000"/>
                </a:solidFill>
                <a:latin typeface="HGP創英角ｺﾞｼｯｸUB" panose="020B0900000000000000" pitchFamily="50" charset="-128"/>
                <a:ea typeface="HGP創英角ｺﾞｼｯｸUB" panose="020B0900000000000000" pitchFamily="50" charset="-128"/>
              </a:rPr>
              <a:t>アップデートのメッセージが出たら“後で実行する”を選択せず、即時に実行することが必要です。</a:t>
            </a:r>
            <a:endParaRPr kumimoji="1" lang="en-US" altLang="ja-JP" sz="1400"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20" name="AutoShape 42">
            <a:extLst>
              <a:ext uri="{FF2B5EF4-FFF2-40B4-BE49-F238E27FC236}">
                <a16:creationId xmlns:a16="http://schemas.microsoft.com/office/drawing/2014/main" id="{2C46BC19-BEEA-48F9-9AFF-C24AD5C03CA1}"/>
              </a:ext>
            </a:extLst>
          </p:cNvPr>
          <p:cNvSpPr>
            <a:spLocks noChangeArrowheads="1"/>
          </p:cNvSpPr>
          <p:nvPr/>
        </p:nvSpPr>
        <p:spPr bwMode="auto">
          <a:xfrm>
            <a:off x="28706" y="3693349"/>
            <a:ext cx="1374942" cy="760928"/>
          </a:xfrm>
          <a:prstGeom prst="irregularSeal2">
            <a:avLst/>
          </a:prstGeom>
          <a:solidFill>
            <a:srgbClr val="5F5F5F">
              <a:alpha val="34117"/>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p>
            <a:r>
              <a:rPr lang="ja-JP" altLang="en-US" sz="1600" dirty="0">
                <a:solidFill>
                  <a:srgbClr val="C00000"/>
                </a:solidFill>
                <a:latin typeface="HGP創英角ｺﾞｼｯｸUB" panose="020B0900000000000000" pitchFamily="50" charset="-128"/>
                <a:ea typeface="HGP創英角ｺﾞｼｯｸUB" panose="020B0900000000000000" pitchFamily="50" charset="-128"/>
              </a:rPr>
              <a:t>注意</a:t>
            </a:r>
          </a:p>
        </p:txBody>
      </p:sp>
      <p:sp>
        <p:nvSpPr>
          <p:cNvPr id="22" name="テキスト ボックス 21">
            <a:extLst>
              <a:ext uri="{FF2B5EF4-FFF2-40B4-BE49-F238E27FC236}">
                <a16:creationId xmlns:a16="http://schemas.microsoft.com/office/drawing/2014/main" id="{0737253A-2022-4E09-A04D-CEF2BB909FA8}"/>
              </a:ext>
            </a:extLst>
          </p:cNvPr>
          <p:cNvSpPr txBox="1"/>
          <p:nvPr/>
        </p:nvSpPr>
        <p:spPr>
          <a:xfrm>
            <a:off x="3737400" y="2463279"/>
            <a:ext cx="4315927" cy="461665"/>
          </a:xfrm>
          <a:prstGeom prst="rect">
            <a:avLst/>
          </a:prstGeom>
          <a:noFill/>
          <a:ln w="19050" algn="ctr">
            <a:noFill/>
            <a:miter lim="800000"/>
            <a:headEnd/>
            <a:tailEnd/>
          </a:ln>
          <a:effectLst/>
        </p:spPr>
        <p:txBody>
          <a:bodyPr wrap="square">
            <a:spAutoFit/>
          </a:bodyPr>
          <a:lstStyle>
            <a:defPPr>
              <a:defRPr lang="ja-JP"/>
            </a:defPPr>
            <a:lvl1pPr eaLnBrk="1" hangingPunct="1">
              <a:spcBef>
                <a:spcPct val="50000"/>
              </a:spcBef>
              <a:defRPr sz="1600">
                <a:solidFill>
                  <a:schemeClr val="tx1">
                    <a:lumMod val="50000"/>
                    <a:lumOff val="50000"/>
                  </a:schemeClr>
                </a:solidFill>
                <a:latin typeface="HGP創英角ｺﾞｼｯｸUB" panose="020B0900000000000000" pitchFamily="50" charset="-128"/>
                <a:ea typeface="HGP創英角ｺﾞｼｯｸUB" panose="020B0900000000000000" pitchFamily="50" charset="-128"/>
              </a:defRPr>
            </a:lvl1pPr>
          </a:lstStyle>
          <a:p>
            <a:r>
              <a:rPr lang="en-US" altLang="ja-JP" sz="1200" dirty="0"/>
              <a:t>※</a:t>
            </a:r>
            <a:r>
              <a:rPr lang="ja-JP" altLang="en-US" sz="1200" dirty="0"/>
              <a:t>ウィルス定義ファイル：既知のウイルスに固有の振舞いを登録したウィルスソフト内のファイル（パターンファイル）</a:t>
            </a:r>
          </a:p>
        </p:txBody>
      </p:sp>
      <p:pic>
        <p:nvPicPr>
          <p:cNvPr id="23566" name="図 12">
            <a:extLst>
              <a:ext uri="{FF2B5EF4-FFF2-40B4-BE49-F238E27FC236}">
                <a16:creationId xmlns:a16="http://schemas.microsoft.com/office/drawing/2014/main" id="{68C06BAE-2190-4E9E-AB9C-20038761F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7172" y="3355066"/>
            <a:ext cx="565623" cy="6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図 23" descr="黒い背景と白い文字&#10;&#10;自動的に生成された説明">
            <a:extLst>
              <a:ext uri="{FF2B5EF4-FFF2-40B4-BE49-F238E27FC236}">
                <a16:creationId xmlns:a16="http://schemas.microsoft.com/office/drawing/2014/main" id="{AC326FBA-C1E3-4F33-B17B-7D10ACDAFA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3192" y="5206474"/>
            <a:ext cx="427208" cy="42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図 14">
            <a:extLst>
              <a:ext uri="{FF2B5EF4-FFF2-40B4-BE49-F238E27FC236}">
                <a16:creationId xmlns:a16="http://schemas.microsoft.com/office/drawing/2014/main" id="{F9690D2A-1250-451D-86BD-2CB5A2C6071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80841" y="5514352"/>
            <a:ext cx="798193" cy="54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グラフィックス 3" descr="拡大鏡">
            <a:extLst>
              <a:ext uri="{FF2B5EF4-FFF2-40B4-BE49-F238E27FC236}">
                <a16:creationId xmlns:a16="http://schemas.microsoft.com/office/drawing/2014/main" id="{7AAFD5B9-AD53-41A0-AF05-22F9FC0CE5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14282" y="2167409"/>
            <a:ext cx="458178" cy="458178"/>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正方形/長方形 86">
            <a:extLst>
              <a:ext uri="{FF2B5EF4-FFF2-40B4-BE49-F238E27FC236}">
                <a16:creationId xmlns:a16="http://schemas.microsoft.com/office/drawing/2014/main" id="{6E1E9F2B-6A81-41F7-957D-39F68A5530F1}"/>
              </a:ext>
            </a:extLst>
          </p:cNvPr>
          <p:cNvSpPr/>
          <p:nvPr/>
        </p:nvSpPr>
        <p:spPr>
          <a:xfrm>
            <a:off x="405844" y="1981086"/>
            <a:ext cx="8500433" cy="3496763"/>
          </a:xfrm>
          <a:prstGeom prst="rect">
            <a:avLst/>
          </a:prstGeom>
          <a:pattFill prst="pct25">
            <a:fgClr>
              <a:schemeClr val="bg1">
                <a:lumMod val="85000"/>
              </a:schemeClr>
            </a:fgClr>
            <a:bgClr>
              <a:schemeClr val="bg1"/>
            </a:bgClr>
          </a:pattFill>
          <a:ln w="9525" algn="ctr">
            <a:solidFill>
              <a:srgbClr val="000066"/>
            </a:solidFill>
            <a:round/>
            <a:headEnd/>
            <a:tailEnd/>
          </a:ln>
          <a:effectLst/>
        </p:spPr>
        <p:txBody>
          <a:bodyPr anchor="ctr">
            <a:noAutofit/>
          </a:bodyPr>
          <a:lstStyle/>
          <a:p>
            <a:pPr eaLnBrk="1" hangingPunct="1"/>
            <a:endParaRPr lang="ja-JP" altLang="en-US">
              <a:solidFill>
                <a:schemeClr val="tx1"/>
              </a:solidFill>
              <a:latin typeface="Arial" panose="020B0604020202020204" pitchFamily="34" charset="0"/>
              <a:ea typeface="ＭＳ Ｐゴシック" panose="020B0600070205080204" pitchFamily="50" charset="-128"/>
            </a:endParaRPr>
          </a:p>
        </p:txBody>
      </p:sp>
      <p:sp>
        <p:nvSpPr>
          <p:cNvPr id="89" name="爆発: 14 pt 88">
            <a:extLst>
              <a:ext uri="{FF2B5EF4-FFF2-40B4-BE49-F238E27FC236}">
                <a16:creationId xmlns:a16="http://schemas.microsoft.com/office/drawing/2014/main" id="{2C50BC61-C138-4CB5-B53E-B953915F332F}"/>
              </a:ext>
            </a:extLst>
          </p:cNvPr>
          <p:cNvSpPr/>
          <p:nvPr/>
        </p:nvSpPr>
        <p:spPr>
          <a:xfrm>
            <a:off x="5045287" y="5340811"/>
            <a:ext cx="1957193" cy="1503252"/>
          </a:xfrm>
          <a:prstGeom prst="irregularSeal2">
            <a:avLst/>
          </a:prstGeom>
          <a:gradFill>
            <a:gsLst>
              <a:gs pos="0">
                <a:schemeClr val="bg1">
                  <a:lumMod val="75000"/>
                </a:schemeClr>
              </a:gs>
              <a:gs pos="100000">
                <a:schemeClr val="bg1">
                  <a:lumMod val="95000"/>
                </a:schemeClr>
              </a:gs>
            </a:gsLst>
            <a:lin ang="2700000" scaled="1"/>
          </a:gradFill>
          <a:ln>
            <a:solidFill>
              <a:srgbClr val="C00000"/>
            </a:solidFill>
          </a:ln>
          <a:effectLst>
            <a:outerShdw dist="38100" dir="2400000" algn="ctr" rotWithShape="0">
              <a:srgbClr val="000000">
                <a:alpha val="45000"/>
              </a:srgbClr>
            </a:outerShdw>
          </a:effectLst>
        </p:spPr>
        <p:txBody>
          <a:bodyPr wrap="square" rtlCol="0" anchor="ctr">
            <a:spAutoFit/>
          </a:bodyPr>
          <a:lstStyle/>
          <a:p>
            <a:pPr algn="l"/>
            <a:endParaRPr kumimoji="1"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86" name="爆発: 14 pt 85">
            <a:extLst>
              <a:ext uri="{FF2B5EF4-FFF2-40B4-BE49-F238E27FC236}">
                <a16:creationId xmlns:a16="http://schemas.microsoft.com/office/drawing/2014/main" id="{6BA82537-1F84-4517-8D4B-8FBDA6963323}"/>
              </a:ext>
            </a:extLst>
          </p:cNvPr>
          <p:cNvSpPr/>
          <p:nvPr/>
        </p:nvSpPr>
        <p:spPr>
          <a:xfrm>
            <a:off x="6949085" y="3184372"/>
            <a:ext cx="1957193" cy="1503252"/>
          </a:xfrm>
          <a:prstGeom prst="irregularSeal2">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rtlCol="0" anchor="ctr">
            <a:spAutoFit/>
          </a:bodyPr>
          <a:lstStyle/>
          <a:p>
            <a:pPr algn="l"/>
            <a:endParaRPr kumimoji="1"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71" name="四角形: 角を丸くする 70">
            <a:extLst>
              <a:ext uri="{FF2B5EF4-FFF2-40B4-BE49-F238E27FC236}">
                <a16:creationId xmlns:a16="http://schemas.microsoft.com/office/drawing/2014/main" id="{E86A26F6-FF4F-4252-AAB4-F4B38672D1B2}"/>
              </a:ext>
            </a:extLst>
          </p:cNvPr>
          <p:cNvSpPr/>
          <p:nvPr/>
        </p:nvSpPr>
        <p:spPr>
          <a:xfrm rot="10800000">
            <a:off x="4524256" y="3397005"/>
            <a:ext cx="2016644" cy="92775"/>
          </a:xfrm>
          <a:prstGeom prst="roundRect">
            <a:avLst/>
          </a:prstGeom>
          <a:gradFill flip="none" rotWithShape="1">
            <a:gsLst>
              <a:gs pos="49000">
                <a:schemeClr val="bg1">
                  <a:lumMod val="95000"/>
                </a:schemeClr>
              </a:gs>
              <a:gs pos="0">
                <a:schemeClr val="bg1">
                  <a:lumMod val="65000"/>
                </a:schemeClr>
              </a:gs>
              <a:gs pos="100000">
                <a:schemeClr val="bg1">
                  <a:lumMod val="65000"/>
                </a:schemeClr>
              </a:gs>
            </a:gsLst>
            <a:lin ang="5400000" scaled="1"/>
            <a:tileRect/>
          </a:gradFill>
          <a:ln>
            <a:noFill/>
          </a:ln>
          <a:effectLst/>
        </p:spPr>
        <p:txBody>
          <a:bodyPr wrap="square" rtlCol="0" anchor="ctr">
            <a:noAutofit/>
          </a:bodyPr>
          <a:lstStyle/>
          <a:p>
            <a:pPr algn="l"/>
            <a:endParaRPr kumimoji="1"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2" name="スライド番号プレースホルダー 1">
            <a:extLst>
              <a:ext uri="{FF2B5EF4-FFF2-40B4-BE49-F238E27FC236}">
                <a16:creationId xmlns:a16="http://schemas.microsoft.com/office/drawing/2014/main" id="{40BAFF7F-0EF0-41DC-9A7E-DF8DFB560101}"/>
              </a:ext>
            </a:extLst>
          </p:cNvPr>
          <p:cNvSpPr>
            <a:spLocks noGrp="1"/>
          </p:cNvSpPr>
          <p:nvPr>
            <p:ph type="sldNum" sz="quarter" idx="12"/>
          </p:nvPr>
        </p:nvSpPr>
        <p:spPr>
          <a:noFill/>
          <a:ln/>
        </p:spPr>
        <p:txBody>
          <a:bodyPr vert="horz" lIns="91440" tIns="45720" rIns="91440" bIns="45720" rtlCol="0" anchor="ctr"/>
          <a:lstStyle/>
          <a:p>
            <a:pPr>
              <a:spcBef>
                <a:spcPct val="20000"/>
              </a:spcBef>
            </a:pPr>
            <a:fld id="{D7222466-D081-4382-B344-5DAC5AEFA4E0}" type="slidenum">
              <a:rPr kumimoji="0" lang="en-US" altLang="ja-JP" sz="1200" smtClean="0">
                <a:solidFill>
                  <a:schemeClr val="tx1"/>
                </a:solidFill>
                <a:latin typeface="Arial Black" panose="020B0A04020102020204" pitchFamily="34" charset="0"/>
              </a:rPr>
              <a:pPr>
                <a:spcBef>
                  <a:spcPct val="20000"/>
                </a:spcBef>
              </a:pPr>
              <a:t>15</a:t>
            </a:fld>
            <a:endParaRPr kumimoji="0" lang="en-US" altLang="ja-JP" sz="1200" dirty="0">
              <a:solidFill>
                <a:schemeClr val="tx1"/>
              </a:solidFill>
              <a:latin typeface="Arial Black" panose="020B0A04020102020204" pitchFamily="34" charset="0"/>
            </a:endParaRPr>
          </a:p>
        </p:txBody>
      </p:sp>
      <p:sp>
        <p:nvSpPr>
          <p:cNvPr id="18" name="Rectangle 23">
            <a:extLst>
              <a:ext uri="{FF2B5EF4-FFF2-40B4-BE49-F238E27FC236}">
                <a16:creationId xmlns:a16="http://schemas.microsoft.com/office/drawing/2014/main" id="{79FDC2D0-757B-422A-BE31-3B341FE37D68}"/>
              </a:ext>
            </a:extLst>
          </p:cNvPr>
          <p:cNvSpPr>
            <a:spLocks noChangeArrowheads="1"/>
          </p:cNvSpPr>
          <p:nvPr/>
        </p:nvSpPr>
        <p:spPr bwMode="auto">
          <a:xfrm>
            <a:off x="143486" y="-42466"/>
            <a:ext cx="9144000" cy="561975"/>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標的型攻撃</a:t>
            </a:r>
          </a:p>
        </p:txBody>
      </p:sp>
      <p:sp>
        <p:nvSpPr>
          <p:cNvPr id="19" name="テキスト ボックス 18">
            <a:extLst>
              <a:ext uri="{FF2B5EF4-FFF2-40B4-BE49-F238E27FC236}">
                <a16:creationId xmlns:a16="http://schemas.microsoft.com/office/drawing/2014/main" id="{08AFCECD-18FD-486F-AAD4-0AD2788FFB5B}"/>
              </a:ext>
            </a:extLst>
          </p:cNvPr>
          <p:cNvSpPr txBox="1"/>
          <p:nvPr/>
        </p:nvSpPr>
        <p:spPr>
          <a:xfrm>
            <a:off x="395982" y="1146873"/>
            <a:ext cx="2266605" cy="785276"/>
          </a:xfrm>
          <a:prstGeom prst="homePlate">
            <a:avLst/>
          </a:prstGeom>
          <a:solidFill>
            <a:schemeClr val="bg1">
              <a:lumMod val="85000"/>
            </a:schemeClr>
          </a:solidFill>
          <a:ln>
            <a:noFill/>
          </a:ln>
        </p:spPr>
        <p:txBody>
          <a:bodyPr wrap="square" rtlCol="0" anchor="ctr" anchorCtr="0">
            <a:noAutofit/>
          </a:bodyPr>
          <a:lstStyle/>
          <a:p>
            <a:pPr algn="ctr"/>
            <a:r>
              <a:rPr lang="ja-JP" altLang="en-US" sz="1600" dirty="0">
                <a:solidFill>
                  <a:schemeClr val="tx1">
                    <a:lumMod val="65000"/>
                    <a:lumOff val="35000"/>
                  </a:schemeClr>
                </a:solidFill>
                <a:latin typeface="HGS創英角ｺﾞｼｯｸUB" panose="020B0900000000000000" pitchFamily="50" charset="-128"/>
                <a:ea typeface="HGS創英角ｺﾞｼｯｸUB" panose="020B0900000000000000" pitchFamily="50" charset="-128"/>
              </a:rPr>
              <a:t>準備段階</a:t>
            </a:r>
            <a:endParaRPr lang="en-US" altLang="ja-JP" sz="1600" dirty="0">
              <a:solidFill>
                <a:schemeClr val="tx1">
                  <a:lumMod val="65000"/>
                  <a:lumOff val="35000"/>
                </a:schemeClr>
              </a:solidFill>
              <a:latin typeface="HGS創英角ｺﾞｼｯｸUB" panose="020B0900000000000000" pitchFamily="50" charset="-128"/>
              <a:ea typeface="HGS創英角ｺﾞｼｯｸUB" panose="020B0900000000000000" pitchFamily="50" charset="-128"/>
            </a:endParaRPr>
          </a:p>
        </p:txBody>
      </p:sp>
      <p:sp>
        <p:nvSpPr>
          <p:cNvPr id="22" name="テキスト ボックス 21">
            <a:extLst>
              <a:ext uri="{FF2B5EF4-FFF2-40B4-BE49-F238E27FC236}">
                <a16:creationId xmlns:a16="http://schemas.microsoft.com/office/drawing/2014/main" id="{F8FBE538-EED3-4FAD-BA93-4230D7A73759}"/>
              </a:ext>
            </a:extLst>
          </p:cNvPr>
          <p:cNvSpPr txBox="1"/>
          <p:nvPr/>
        </p:nvSpPr>
        <p:spPr>
          <a:xfrm>
            <a:off x="2267744" y="1150022"/>
            <a:ext cx="4478238" cy="785276"/>
          </a:xfrm>
          <a:prstGeom prst="chevron">
            <a:avLst/>
          </a:prstGeom>
          <a:solidFill>
            <a:schemeClr val="bg1">
              <a:lumMod val="75000"/>
            </a:schemeClr>
          </a:solidFill>
          <a:ln>
            <a:noFill/>
          </a:ln>
        </p:spPr>
        <p:txBody>
          <a:bodyPr wrap="square" rtlCol="0" anchor="t" anchorCtr="0">
            <a:noAutofit/>
          </a:bodyPr>
          <a:lstStyle/>
          <a:p>
            <a:pPr algn="ctr"/>
            <a:r>
              <a:rPr lang="ja-JP" altLang="en-US" sz="1600" dirty="0">
                <a:solidFill>
                  <a:schemeClr val="tx1">
                    <a:lumMod val="65000"/>
                    <a:lumOff val="35000"/>
                  </a:schemeClr>
                </a:solidFill>
                <a:latin typeface="HGS創英角ｺﾞｼｯｸUB" panose="020B0900000000000000" pitchFamily="50" charset="-128"/>
                <a:ea typeface="HGS創英角ｺﾞｼｯｸUB" panose="020B0900000000000000" pitchFamily="50" charset="-128"/>
              </a:rPr>
              <a:t>侵入</a:t>
            </a:r>
            <a:endParaRPr lang="en-US" altLang="ja-JP" sz="1600" dirty="0">
              <a:solidFill>
                <a:schemeClr val="tx1">
                  <a:lumMod val="65000"/>
                  <a:lumOff val="35000"/>
                </a:schemeClr>
              </a:solidFill>
              <a:latin typeface="HGS創英角ｺﾞｼｯｸUB" panose="020B0900000000000000" pitchFamily="50" charset="-128"/>
              <a:ea typeface="HGS創英角ｺﾞｼｯｸUB" panose="020B0900000000000000" pitchFamily="50" charset="-128"/>
            </a:endParaRPr>
          </a:p>
        </p:txBody>
      </p:sp>
      <p:sp>
        <p:nvSpPr>
          <p:cNvPr id="29" name="矢印: 山形 28">
            <a:extLst>
              <a:ext uri="{FF2B5EF4-FFF2-40B4-BE49-F238E27FC236}">
                <a16:creationId xmlns:a16="http://schemas.microsoft.com/office/drawing/2014/main" id="{BA44BC30-C88E-4491-B094-7B9C7786D4C0}"/>
              </a:ext>
            </a:extLst>
          </p:cNvPr>
          <p:cNvSpPr/>
          <p:nvPr/>
        </p:nvSpPr>
        <p:spPr>
          <a:xfrm>
            <a:off x="6372200" y="1146872"/>
            <a:ext cx="2637523" cy="785276"/>
          </a:xfrm>
          <a:prstGeom prst="chevron">
            <a:avLst/>
          </a:prstGeom>
          <a:solidFill>
            <a:schemeClr val="tx1">
              <a:lumMod val="50000"/>
              <a:lumOff val="50000"/>
            </a:schemeClr>
          </a:solidFill>
          <a:ln>
            <a:noFill/>
          </a:ln>
        </p:spPr>
        <p:txBody>
          <a:bodyPr wrap="square" anchor="ctr" anchorCtr="0">
            <a:noAutofit/>
          </a:bodyPr>
          <a:lstStyle/>
          <a:p>
            <a:pPr algn="ctr"/>
            <a:r>
              <a:rPr lang="ja-JP" altLang="en-US" sz="1600" dirty="0">
                <a:solidFill>
                  <a:schemeClr val="bg1">
                    <a:lumMod val="95000"/>
                  </a:schemeClr>
                </a:solidFill>
                <a:latin typeface="HGS創英角ｺﾞｼｯｸUB" panose="020B0900000000000000" pitchFamily="50" charset="-128"/>
                <a:ea typeface="HGS創英角ｺﾞｼｯｸUB" panose="020B0900000000000000" pitchFamily="50" charset="-128"/>
              </a:rPr>
              <a:t>目的遂行</a:t>
            </a:r>
          </a:p>
        </p:txBody>
      </p:sp>
      <p:sp>
        <p:nvSpPr>
          <p:cNvPr id="30" name="正方形/長方形 29">
            <a:extLst>
              <a:ext uri="{FF2B5EF4-FFF2-40B4-BE49-F238E27FC236}">
                <a16:creationId xmlns:a16="http://schemas.microsoft.com/office/drawing/2014/main" id="{EA84E380-C0F7-43C9-AF3E-82068B9DDCD6}"/>
              </a:ext>
            </a:extLst>
          </p:cNvPr>
          <p:cNvSpPr/>
          <p:nvPr/>
        </p:nvSpPr>
        <p:spPr>
          <a:xfrm>
            <a:off x="740678" y="2009117"/>
            <a:ext cx="1286770" cy="523220"/>
          </a:xfrm>
          <a:prstGeom prst="rect">
            <a:avLst/>
          </a:prstGeom>
        </p:spPr>
        <p:txBody>
          <a:bodyPr wrap="square">
            <a:spAutoFit/>
          </a:bodyPr>
          <a:lstStyle/>
          <a:p>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標的型メール</a:t>
            </a:r>
            <a:endParaRPr lang="en-US" altLang="ja-JP" sz="1400" dirty="0">
              <a:solidFill>
                <a:srgbClr val="0070C0"/>
              </a:solidFill>
              <a:latin typeface="HGP創英角ｺﾞｼｯｸUB" panose="020B0900000000000000" pitchFamily="50" charset="-128"/>
              <a:ea typeface="HGP創英角ｺﾞｼｯｸUB" panose="020B0900000000000000" pitchFamily="50" charset="-128"/>
            </a:endParaRPr>
          </a:p>
          <a:p>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悪意あるサイト</a:t>
            </a:r>
          </a:p>
        </p:txBody>
      </p:sp>
      <p:sp>
        <p:nvSpPr>
          <p:cNvPr id="31" name="正方形/長方形 30">
            <a:extLst>
              <a:ext uri="{FF2B5EF4-FFF2-40B4-BE49-F238E27FC236}">
                <a16:creationId xmlns:a16="http://schemas.microsoft.com/office/drawing/2014/main" id="{C9CCC0DA-11A3-46CA-8321-8B77127E4C6E}"/>
              </a:ext>
            </a:extLst>
          </p:cNvPr>
          <p:cNvSpPr/>
          <p:nvPr/>
        </p:nvSpPr>
        <p:spPr>
          <a:xfrm>
            <a:off x="2913135" y="2091456"/>
            <a:ext cx="1438396" cy="307777"/>
          </a:xfrm>
          <a:prstGeom prst="rect">
            <a:avLst/>
          </a:prstGeom>
        </p:spPr>
        <p:txBody>
          <a:bodyPr wrap="square">
            <a:spAutoFit/>
          </a:bodyPr>
          <a:lstStyle/>
          <a:p>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マルウェア感染</a:t>
            </a:r>
          </a:p>
        </p:txBody>
      </p:sp>
      <p:sp>
        <p:nvSpPr>
          <p:cNvPr id="32" name="正方形/長方形 31">
            <a:extLst>
              <a:ext uri="{FF2B5EF4-FFF2-40B4-BE49-F238E27FC236}">
                <a16:creationId xmlns:a16="http://schemas.microsoft.com/office/drawing/2014/main" id="{C4250C45-FB14-4C87-B0C6-AFAFF74FC274}"/>
              </a:ext>
            </a:extLst>
          </p:cNvPr>
          <p:cNvSpPr/>
          <p:nvPr/>
        </p:nvSpPr>
        <p:spPr>
          <a:xfrm>
            <a:off x="4689977" y="1974707"/>
            <a:ext cx="1856598" cy="523220"/>
          </a:xfrm>
          <a:prstGeom prst="rect">
            <a:avLst/>
          </a:prstGeom>
        </p:spPr>
        <p:txBody>
          <a:bodyPr wrap="none">
            <a:spAutoFit/>
          </a:bodyPr>
          <a:lstStyle/>
          <a:p>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・端末間での感染拡大</a:t>
            </a:r>
            <a:endParaRPr lang="en-US" altLang="ja-JP" sz="1400" dirty="0">
              <a:solidFill>
                <a:srgbClr val="0070C0"/>
              </a:solidFill>
              <a:latin typeface="HGP創英角ｺﾞｼｯｸUB" panose="020B0900000000000000" pitchFamily="50" charset="-128"/>
              <a:ea typeface="HGP創英角ｺﾞｼｯｸUB" panose="020B0900000000000000" pitchFamily="50" charset="-128"/>
            </a:endParaRPr>
          </a:p>
          <a:p>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・サーバ侵入</a:t>
            </a:r>
            <a:endParaRPr lang="en-US" altLang="ja-JP"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33" name="テキスト ボックス 32">
            <a:extLst>
              <a:ext uri="{FF2B5EF4-FFF2-40B4-BE49-F238E27FC236}">
                <a16:creationId xmlns:a16="http://schemas.microsoft.com/office/drawing/2014/main" id="{095CB67D-4278-4318-B301-C8298AB8E7EF}"/>
              </a:ext>
            </a:extLst>
          </p:cNvPr>
          <p:cNvSpPr txBox="1"/>
          <p:nvPr/>
        </p:nvSpPr>
        <p:spPr>
          <a:xfrm>
            <a:off x="2818733" y="1498707"/>
            <a:ext cx="1870512" cy="338554"/>
          </a:xfrm>
          <a:prstGeom prst="chevron">
            <a:avLst/>
          </a:prstGeom>
          <a:solidFill>
            <a:schemeClr val="bg1"/>
          </a:solidFill>
          <a:ln>
            <a:noFill/>
          </a:ln>
        </p:spPr>
        <p:txBody>
          <a:bodyPr wrap="square" rtlCol="0">
            <a:spAutoFit/>
          </a:bodyPr>
          <a:lstStyle/>
          <a:p>
            <a:pPr algn="ctr"/>
            <a:r>
              <a:rPr lang="ja-JP" altLang="en-US" sz="1600" dirty="0">
                <a:latin typeface="HGS創英角ｺﾞｼｯｸUB" panose="020B0900000000000000" pitchFamily="50" charset="-128"/>
                <a:ea typeface="HGS創英角ｺﾞｼｯｸUB" panose="020B0900000000000000" pitchFamily="50" charset="-128"/>
              </a:rPr>
              <a:t>初期</a:t>
            </a: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34" name="テキスト ボックス 33">
            <a:extLst>
              <a:ext uri="{FF2B5EF4-FFF2-40B4-BE49-F238E27FC236}">
                <a16:creationId xmlns:a16="http://schemas.microsoft.com/office/drawing/2014/main" id="{87FC0EC4-0D4D-425D-A04B-7475BC62AB93}"/>
              </a:ext>
            </a:extLst>
          </p:cNvPr>
          <p:cNvSpPr txBox="1"/>
          <p:nvPr/>
        </p:nvSpPr>
        <p:spPr>
          <a:xfrm>
            <a:off x="4617235" y="1500140"/>
            <a:ext cx="1800200" cy="338885"/>
          </a:xfrm>
          <a:prstGeom prst="chevron">
            <a:avLst/>
          </a:prstGeom>
          <a:solidFill>
            <a:schemeClr val="bg1"/>
          </a:solidFill>
          <a:ln>
            <a:noFill/>
          </a:ln>
        </p:spPr>
        <p:txBody>
          <a:bodyPr wrap="square" rtlCol="0">
            <a:spAutoFit/>
          </a:bodyPr>
          <a:lstStyle/>
          <a:p>
            <a:pPr algn="ctr"/>
            <a:r>
              <a:rPr lang="ja-JP" altLang="en-US" sz="1600" dirty="0">
                <a:latin typeface="HGS創英角ｺﾞｼｯｸUB" panose="020B0900000000000000" pitchFamily="50" charset="-128"/>
                <a:ea typeface="HGS創英角ｺﾞｼｯｸUB" panose="020B0900000000000000" pitchFamily="50" charset="-128"/>
              </a:rPr>
              <a:t>拡大期</a:t>
            </a:r>
            <a:endParaRPr lang="en-US" altLang="ja-JP" sz="1600" dirty="0">
              <a:latin typeface="HGS創英角ｺﾞｼｯｸUB" panose="020B0900000000000000" pitchFamily="50" charset="-128"/>
              <a:ea typeface="HGS創英角ｺﾞｼｯｸUB" panose="020B0900000000000000" pitchFamily="50" charset="-128"/>
            </a:endParaRPr>
          </a:p>
        </p:txBody>
      </p:sp>
      <p:pic>
        <p:nvPicPr>
          <p:cNvPr id="35" name="図 34" descr="黒い背景と白い文字&#10;&#10;自動的に生成された説明">
            <a:extLst>
              <a:ext uri="{FF2B5EF4-FFF2-40B4-BE49-F238E27FC236}">
                <a16:creationId xmlns:a16="http://schemas.microsoft.com/office/drawing/2014/main" id="{3DE0369D-E393-4D76-8589-EA4480D655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304625">
            <a:off x="1157229" y="2941307"/>
            <a:ext cx="860086" cy="618767"/>
          </a:xfrm>
          <a:prstGeom prst="rect">
            <a:avLst/>
          </a:prstGeom>
        </p:spPr>
      </p:pic>
      <p:pic>
        <p:nvPicPr>
          <p:cNvPr id="36" name="図 35">
            <a:extLst>
              <a:ext uri="{FF2B5EF4-FFF2-40B4-BE49-F238E27FC236}">
                <a16:creationId xmlns:a16="http://schemas.microsoft.com/office/drawing/2014/main" id="{FDD04F8C-6A58-46AA-940E-75832DB1D755}"/>
              </a:ext>
            </a:extLst>
          </p:cNvPr>
          <p:cNvPicPr>
            <a:picLocks noChangeAspect="1"/>
          </p:cNvPicPr>
          <p:nvPr/>
        </p:nvPicPr>
        <p:blipFill>
          <a:blip r:embed="rId4"/>
          <a:stretch>
            <a:fillRect/>
          </a:stretch>
        </p:blipFill>
        <p:spPr>
          <a:xfrm>
            <a:off x="3694854" y="5061838"/>
            <a:ext cx="1363344" cy="1389868"/>
          </a:xfrm>
          <a:prstGeom prst="rect">
            <a:avLst/>
          </a:prstGeom>
        </p:spPr>
      </p:pic>
      <p:pic>
        <p:nvPicPr>
          <p:cNvPr id="37" name="図 36" descr="コンピューターの画面&#10;&#10;自動的に生成された説明">
            <a:extLst>
              <a:ext uri="{FF2B5EF4-FFF2-40B4-BE49-F238E27FC236}">
                <a16:creationId xmlns:a16="http://schemas.microsoft.com/office/drawing/2014/main" id="{59A257FD-3064-4FDF-BFAC-DD3B86ADBB9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69067" y="4041118"/>
            <a:ext cx="1058381" cy="899687"/>
          </a:xfrm>
          <a:prstGeom prst="rect">
            <a:avLst/>
          </a:prstGeom>
        </p:spPr>
      </p:pic>
      <p:pic>
        <p:nvPicPr>
          <p:cNvPr id="4" name="図 3" descr="黒い背景と白い文字&#10;&#10;自動的に生成された説明">
            <a:extLst>
              <a:ext uri="{FF2B5EF4-FFF2-40B4-BE49-F238E27FC236}">
                <a16:creationId xmlns:a16="http://schemas.microsoft.com/office/drawing/2014/main" id="{E91D995D-4D42-497E-858D-872AAD6DA8E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846878">
            <a:off x="1677792" y="3970752"/>
            <a:ext cx="385835" cy="385835"/>
          </a:xfrm>
          <a:prstGeom prst="rect">
            <a:avLst/>
          </a:prstGeom>
        </p:spPr>
      </p:pic>
      <p:grpSp>
        <p:nvGrpSpPr>
          <p:cNvPr id="8" name="グループ化 7">
            <a:extLst>
              <a:ext uri="{FF2B5EF4-FFF2-40B4-BE49-F238E27FC236}">
                <a16:creationId xmlns:a16="http://schemas.microsoft.com/office/drawing/2014/main" id="{1B90A291-9638-4BDA-A067-FE8964521759}"/>
              </a:ext>
            </a:extLst>
          </p:cNvPr>
          <p:cNvGrpSpPr/>
          <p:nvPr/>
        </p:nvGrpSpPr>
        <p:grpSpPr>
          <a:xfrm>
            <a:off x="2997580" y="3428637"/>
            <a:ext cx="1131522" cy="834498"/>
            <a:chOff x="3131840" y="2769160"/>
            <a:chExt cx="1131522" cy="834498"/>
          </a:xfrm>
        </p:grpSpPr>
        <p:pic>
          <p:nvPicPr>
            <p:cNvPr id="40" name="図 39">
              <a:extLst>
                <a:ext uri="{FF2B5EF4-FFF2-40B4-BE49-F238E27FC236}">
                  <a16:creationId xmlns:a16="http://schemas.microsoft.com/office/drawing/2014/main" id="{CDA91CAB-EEA1-47DB-8DC3-0C692069F80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1840" y="2769160"/>
              <a:ext cx="1131522" cy="834498"/>
            </a:xfrm>
            <a:prstGeom prst="rect">
              <a:avLst/>
            </a:prstGeom>
          </p:spPr>
        </p:pic>
        <p:pic>
          <p:nvPicPr>
            <p:cNvPr id="42" name="図 41">
              <a:extLst>
                <a:ext uri="{FF2B5EF4-FFF2-40B4-BE49-F238E27FC236}">
                  <a16:creationId xmlns:a16="http://schemas.microsoft.com/office/drawing/2014/main" id="{88090FAD-8088-4E88-BC17-1BB1ADA52401}"/>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3405179" y="2779499"/>
              <a:ext cx="584843" cy="584843"/>
            </a:xfrm>
            <a:prstGeom prst="rect">
              <a:avLst/>
            </a:prstGeom>
          </p:spPr>
        </p:pic>
      </p:grpSp>
      <p:grpSp>
        <p:nvGrpSpPr>
          <p:cNvPr id="5" name="グループ化 4">
            <a:extLst>
              <a:ext uri="{FF2B5EF4-FFF2-40B4-BE49-F238E27FC236}">
                <a16:creationId xmlns:a16="http://schemas.microsoft.com/office/drawing/2014/main" id="{07E28D81-302D-4B4B-A973-ABEBB405EB09}"/>
              </a:ext>
            </a:extLst>
          </p:cNvPr>
          <p:cNvGrpSpPr/>
          <p:nvPr/>
        </p:nvGrpSpPr>
        <p:grpSpPr>
          <a:xfrm>
            <a:off x="4893712" y="3633797"/>
            <a:ext cx="627464" cy="456189"/>
            <a:chOff x="4880640" y="2762659"/>
            <a:chExt cx="1131522" cy="834498"/>
          </a:xfrm>
        </p:grpSpPr>
        <p:pic>
          <p:nvPicPr>
            <p:cNvPr id="43" name="図 42">
              <a:extLst>
                <a:ext uri="{FF2B5EF4-FFF2-40B4-BE49-F238E27FC236}">
                  <a16:creationId xmlns:a16="http://schemas.microsoft.com/office/drawing/2014/main" id="{63C03038-0A4D-4358-A759-44272C57CB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0640" y="2762659"/>
              <a:ext cx="1131522" cy="834498"/>
            </a:xfrm>
            <a:prstGeom prst="rect">
              <a:avLst/>
            </a:prstGeom>
          </p:spPr>
        </p:pic>
        <p:pic>
          <p:nvPicPr>
            <p:cNvPr id="44" name="図 43">
              <a:extLst>
                <a:ext uri="{FF2B5EF4-FFF2-40B4-BE49-F238E27FC236}">
                  <a16:creationId xmlns:a16="http://schemas.microsoft.com/office/drawing/2014/main" id="{B95BB239-2F7E-460A-BBC0-903BCE9F016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153979" y="2772998"/>
              <a:ext cx="584843" cy="584843"/>
            </a:xfrm>
            <a:prstGeom prst="rect">
              <a:avLst/>
            </a:prstGeom>
          </p:spPr>
        </p:pic>
      </p:grpSp>
      <p:grpSp>
        <p:nvGrpSpPr>
          <p:cNvPr id="48" name="グループ化 47">
            <a:extLst>
              <a:ext uri="{FF2B5EF4-FFF2-40B4-BE49-F238E27FC236}">
                <a16:creationId xmlns:a16="http://schemas.microsoft.com/office/drawing/2014/main" id="{152F2D14-456B-4B7A-A998-1B1E54C3214F}"/>
              </a:ext>
            </a:extLst>
          </p:cNvPr>
          <p:cNvGrpSpPr/>
          <p:nvPr/>
        </p:nvGrpSpPr>
        <p:grpSpPr>
          <a:xfrm>
            <a:off x="4893712" y="2769701"/>
            <a:ext cx="627464" cy="456189"/>
            <a:chOff x="4880640" y="2762659"/>
            <a:chExt cx="1131522" cy="834498"/>
          </a:xfrm>
        </p:grpSpPr>
        <p:pic>
          <p:nvPicPr>
            <p:cNvPr id="49" name="図 48">
              <a:extLst>
                <a:ext uri="{FF2B5EF4-FFF2-40B4-BE49-F238E27FC236}">
                  <a16:creationId xmlns:a16="http://schemas.microsoft.com/office/drawing/2014/main" id="{B3817BA8-6361-414B-A7A0-90D18F3DA3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0640" y="2762659"/>
              <a:ext cx="1131522" cy="834498"/>
            </a:xfrm>
            <a:prstGeom prst="rect">
              <a:avLst/>
            </a:prstGeom>
          </p:spPr>
        </p:pic>
        <p:pic>
          <p:nvPicPr>
            <p:cNvPr id="50" name="図 49">
              <a:extLst>
                <a:ext uri="{FF2B5EF4-FFF2-40B4-BE49-F238E27FC236}">
                  <a16:creationId xmlns:a16="http://schemas.microsoft.com/office/drawing/2014/main" id="{CB31F008-48CC-4FCF-BEC8-8055CEA33940}"/>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153979" y="2772998"/>
              <a:ext cx="584843" cy="584843"/>
            </a:xfrm>
            <a:prstGeom prst="rect">
              <a:avLst/>
            </a:prstGeom>
          </p:spPr>
        </p:pic>
      </p:grpSp>
      <p:pic>
        <p:nvPicPr>
          <p:cNvPr id="54" name="図 53">
            <a:extLst>
              <a:ext uri="{FF2B5EF4-FFF2-40B4-BE49-F238E27FC236}">
                <a16:creationId xmlns:a16="http://schemas.microsoft.com/office/drawing/2014/main" id="{6A8A53F6-102D-4356-825F-2F6FA0D27BBA}"/>
              </a:ext>
            </a:extLst>
          </p:cNvPr>
          <p:cNvPicPr>
            <a:picLocks noChangeAspect="1"/>
          </p:cNvPicPr>
          <p:nvPr/>
        </p:nvPicPr>
        <p:blipFill>
          <a:blip r:embed="rId12"/>
          <a:stretch>
            <a:fillRect/>
          </a:stretch>
        </p:blipFill>
        <p:spPr>
          <a:xfrm rot="5400000">
            <a:off x="4910488" y="4440527"/>
            <a:ext cx="606371" cy="627462"/>
          </a:xfrm>
          <a:prstGeom prst="rect">
            <a:avLst/>
          </a:prstGeom>
        </p:spPr>
      </p:pic>
      <p:pic>
        <p:nvPicPr>
          <p:cNvPr id="55" name="図 54">
            <a:extLst>
              <a:ext uri="{FF2B5EF4-FFF2-40B4-BE49-F238E27FC236}">
                <a16:creationId xmlns:a16="http://schemas.microsoft.com/office/drawing/2014/main" id="{671C85C3-7FDD-4A7A-A39A-073BA5215A58}"/>
              </a:ext>
            </a:extLst>
          </p:cNvPr>
          <p:cNvPicPr>
            <a:picLocks noChangeAspect="1"/>
          </p:cNvPicPr>
          <p:nvPr/>
        </p:nvPicPr>
        <p:blipFill>
          <a:blip r:embed="rId12"/>
          <a:stretch>
            <a:fillRect/>
          </a:stretch>
        </p:blipFill>
        <p:spPr>
          <a:xfrm rot="5400000">
            <a:off x="5579889" y="4446067"/>
            <a:ext cx="606371" cy="627462"/>
          </a:xfrm>
          <a:prstGeom prst="rect">
            <a:avLst/>
          </a:prstGeom>
        </p:spPr>
      </p:pic>
      <p:cxnSp>
        <p:nvCxnSpPr>
          <p:cNvPr id="15" name="直線コネクタ 14">
            <a:extLst>
              <a:ext uri="{FF2B5EF4-FFF2-40B4-BE49-F238E27FC236}">
                <a16:creationId xmlns:a16="http://schemas.microsoft.com/office/drawing/2014/main" id="{655207D8-0CA2-45E9-BD5B-EF40B77C3641}"/>
              </a:ext>
            </a:extLst>
          </p:cNvPr>
          <p:cNvCxnSpPr>
            <a:cxnSpLocks/>
          </p:cNvCxnSpPr>
          <p:nvPr/>
        </p:nvCxnSpPr>
        <p:spPr>
          <a:xfrm>
            <a:off x="5002648" y="3433213"/>
            <a:ext cx="1138186" cy="0"/>
          </a:xfrm>
          <a:prstGeom prst="line">
            <a:avLst/>
          </a:prstGeom>
          <a:ln w="381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866FB44-DF68-493D-B179-B6F1FC62198E}"/>
              </a:ext>
            </a:extLst>
          </p:cNvPr>
          <p:cNvCxnSpPr>
            <a:cxnSpLocks/>
            <a:stCxn id="49" idx="2"/>
            <a:endCxn id="44" idx="0"/>
          </p:cNvCxnSpPr>
          <p:nvPr/>
        </p:nvCxnSpPr>
        <p:spPr>
          <a:xfrm>
            <a:off x="5207444" y="3225890"/>
            <a:ext cx="0" cy="413559"/>
          </a:xfrm>
          <a:prstGeom prst="line">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0" name="グループ化 59">
            <a:extLst>
              <a:ext uri="{FF2B5EF4-FFF2-40B4-BE49-F238E27FC236}">
                <a16:creationId xmlns:a16="http://schemas.microsoft.com/office/drawing/2014/main" id="{C0C08344-21BB-49D7-8A08-94E38122B54B}"/>
              </a:ext>
            </a:extLst>
          </p:cNvPr>
          <p:cNvGrpSpPr/>
          <p:nvPr/>
        </p:nvGrpSpPr>
        <p:grpSpPr>
          <a:xfrm>
            <a:off x="5571741" y="3633797"/>
            <a:ext cx="627464" cy="456189"/>
            <a:chOff x="4880640" y="2762659"/>
            <a:chExt cx="1131522" cy="834498"/>
          </a:xfrm>
        </p:grpSpPr>
        <p:pic>
          <p:nvPicPr>
            <p:cNvPr id="61" name="図 60">
              <a:extLst>
                <a:ext uri="{FF2B5EF4-FFF2-40B4-BE49-F238E27FC236}">
                  <a16:creationId xmlns:a16="http://schemas.microsoft.com/office/drawing/2014/main" id="{28A10220-98C6-45BC-9D60-B7CED7383E7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0640" y="2762659"/>
              <a:ext cx="1131522" cy="834498"/>
            </a:xfrm>
            <a:prstGeom prst="rect">
              <a:avLst/>
            </a:prstGeom>
          </p:spPr>
        </p:pic>
        <p:pic>
          <p:nvPicPr>
            <p:cNvPr id="62" name="図 61">
              <a:extLst>
                <a:ext uri="{FF2B5EF4-FFF2-40B4-BE49-F238E27FC236}">
                  <a16:creationId xmlns:a16="http://schemas.microsoft.com/office/drawing/2014/main" id="{63A3F3D9-0DC9-418B-948B-010CDC694324}"/>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153979" y="2772998"/>
              <a:ext cx="584843" cy="584843"/>
            </a:xfrm>
            <a:prstGeom prst="rect">
              <a:avLst/>
            </a:prstGeom>
          </p:spPr>
        </p:pic>
      </p:grpSp>
      <p:grpSp>
        <p:nvGrpSpPr>
          <p:cNvPr id="63" name="グループ化 62">
            <a:extLst>
              <a:ext uri="{FF2B5EF4-FFF2-40B4-BE49-F238E27FC236}">
                <a16:creationId xmlns:a16="http://schemas.microsoft.com/office/drawing/2014/main" id="{56241D72-1A91-4DB9-A015-8E8EAEF5AD75}"/>
              </a:ext>
            </a:extLst>
          </p:cNvPr>
          <p:cNvGrpSpPr/>
          <p:nvPr/>
        </p:nvGrpSpPr>
        <p:grpSpPr>
          <a:xfrm>
            <a:off x="5571741" y="2769701"/>
            <a:ext cx="627464" cy="456189"/>
            <a:chOff x="4880640" y="2762659"/>
            <a:chExt cx="1131522" cy="834498"/>
          </a:xfrm>
        </p:grpSpPr>
        <p:pic>
          <p:nvPicPr>
            <p:cNvPr id="64" name="図 63">
              <a:extLst>
                <a:ext uri="{FF2B5EF4-FFF2-40B4-BE49-F238E27FC236}">
                  <a16:creationId xmlns:a16="http://schemas.microsoft.com/office/drawing/2014/main" id="{FFA88B93-0FC3-42A7-A8DE-A1D17ADCF7B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0640" y="2762659"/>
              <a:ext cx="1131522" cy="834498"/>
            </a:xfrm>
            <a:prstGeom prst="rect">
              <a:avLst/>
            </a:prstGeom>
          </p:spPr>
        </p:pic>
        <p:pic>
          <p:nvPicPr>
            <p:cNvPr id="65" name="図 64">
              <a:extLst>
                <a:ext uri="{FF2B5EF4-FFF2-40B4-BE49-F238E27FC236}">
                  <a16:creationId xmlns:a16="http://schemas.microsoft.com/office/drawing/2014/main" id="{C3E9D042-A14A-45B8-902A-F7CBF15C4724}"/>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153979" y="2772998"/>
              <a:ext cx="584843" cy="584843"/>
            </a:xfrm>
            <a:prstGeom prst="rect">
              <a:avLst/>
            </a:prstGeom>
          </p:spPr>
        </p:pic>
      </p:grpSp>
      <p:cxnSp>
        <p:nvCxnSpPr>
          <p:cNvPr id="66" name="直線コネクタ 65">
            <a:extLst>
              <a:ext uri="{FF2B5EF4-FFF2-40B4-BE49-F238E27FC236}">
                <a16:creationId xmlns:a16="http://schemas.microsoft.com/office/drawing/2014/main" id="{CD363DFF-20BE-4FA3-BF3B-A036B2EAA885}"/>
              </a:ext>
            </a:extLst>
          </p:cNvPr>
          <p:cNvCxnSpPr>
            <a:cxnSpLocks/>
            <a:stCxn id="64" idx="2"/>
            <a:endCxn id="62" idx="0"/>
          </p:cNvCxnSpPr>
          <p:nvPr/>
        </p:nvCxnSpPr>
        <p:spPr>
          <a:xfrm>
            <a:off x="5885473" y="3225890"/>
            <a:ext cx="0" cy="413559"/>
          </a:xfrm>
          <a:prstGeom prst="line">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矢印: 下 68">
            <a:extLst>
              <a:ext uri="{FF2B5EF4-FFF2-40B4-BE49-F238E27FC236}">
                <a16:creationId xmlns:a16="http://schemas.microsoft.com/office/drawing/2014/main" id="{D3DCACE6-8E4E-4B39-8F81-FA1B507FE30A}"/>
              </a:ext>
            </a:extLst>
          </p:cNvPr>
          <p:cNvSpPr/>
          <p:nvPr/>
        </p:nvSpPr>
        <p:spPr>
          <a:xfrm rot="18154862">
            <a:off x="2384884" y="3130662"/>
            <a:ext cx="416014" cy="626725"/>
          </a:xfrm>
          <a:prstGeom prst="downArrow">
            <a:avLst>
              <a:gd name="adj1" fmla="val 61981"/>
              <a:gd name="adj2" fmla="val 327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70" name="矢印: 上下 69">
            <a:extLst>
              <a:ext uri="{FF2B5EF4-FFF2-40B4-BE49-F238E27FC236}">
                <a16:creationId xmlns:a16="http://schemas.microsoft.com/office/drawing/2014/main" id="{BEA0E823-BAF9-4B28-B75E-196B432976A1}"/>
              </a:ext>
            </a:extLst>
          </p:cNvPr>
          <p:cNvSpPr/>
          <p:nvPr/>
        </p:nvSpPr>
        <p:spPr>
          <a:xfrm rot="3133286">
            <a:off x="2317230" y="3839565"/>
            <a:ext cx="416014" cy="738985"/>
          </a:xfrm>
          <a:prstGeom prst="up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pic>
        <p:nvPicPr>
          <p:cNvPr id="73" name="図 72" descr="挿絵 が含まれている画像&#10;&#10;自動的に生成された説明">
            <a:extLst>
              <a:ext uri="{FF2B5EF4-FFF2-40B4-BE49-F238E27FC236}">
                <a16:creationId xmlns:a16="http://schemas.microsoft.com/office/drawing/2014/main" id="{61A1A702-1F88-411D-8BD7-99A8F72C7C14}"/>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150857" y="4186908"/>
            <a:ext cx="334025" cy="302710"/>
          </a:xfrm>
          <a:prstGeom prst="rect">
            <a:avLst/>
          </a:prstGeom>
        </p:spPr>
      </p:pic>
      <p:pic>
        <p:nvPicPr>
          <p:cNvPr id="74" name="図 73" descr="挿絵 が含まれている画像&#10;&#10;自動的に生成された説明">
            <a:extLst>
              <a:ext uri="{FF2B5EF4-FFF2-40B4-BE49-F238E27FC236}">
                <a16:creationId xmlns:a16="http://schemas.microsoft.com/office/drawing/2014/main" id="{39C710AF-8B2F-498A-BD16-29E53C94778F}"/>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508842" y="2990827"/>
            <a:ext cx="334025" cy="302710"/>
          </a:xfrm>
          <a:prstGeom prst="rect">
            <a:avLst/>
          </a:prstGeom>
        </p:spPr>
      </p:pic>
      <p:sp>
        <p:nvSpPr>
          <p:cNvPr id="75" name="矢印: 下 74">
            <a:extLst>
              <a:ext uri="{FF2B5EF4-FFF2-40B4-BE49-F238E27FC236}">
                <a16:creationId xmlns:a16="http://schemas.microsoft.com/office/drawing/2014/main" id="{D6AE78C0-DE6A-45A6-8559-40265993FF27}"/>
              </a:ext>
            </a:extLst>
          </p:cNvPr>
          <p:cNvSpPr/>
          <p:nvPr/>
        </p:nvSpPr>
        <p:spPr>
          <a:xfrm rot="14421212">
            <a:off x="4267834" y="3168391"/>
            <a:ext cx="416014" cy="626725"/>
          </a:xfrm>
          <a:prstGeom prst="downArrow">
            <a:avLst>
              <a:gd name="adj1" fmla="val 61981"/>
              <a:gd name="adj2" fmla="val 327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76" name="矢印: 下 75">
            <a:extLst>
              <a:ext uri="{FF2B5EF4-FFF2-40B4-BE49-F238E27FC236}">
                <a16:creationId xmlns:a16="http://schemas.microsoft.com/office/drawing/2014/main" id="{745B4610-2446-42AA-9C8B-B32465AE5368}"/>
              </a:ext>
            </a:extLst>
          </p:cNvPr>
          <p:cNvSpPr/>
          <p:nvPr/>
        </p:nvSpPr>
        <p:spPr>
          <a:xfrm rot="18229988">
            <a:off x="4316249" y="3969892"/>
            <a:ext cx="416014" cy="626725"/>
          </a:xfrm>
          <a:prstGeom prst="downArrow">
            <a:avLst>
              <a:gd name="adj1" fmla="val 61981"/>
              <a:gd name="adj2" fmla="val 327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77" name="テキスト ボックス 76">
            <a:extLst>
              <a:ext uri="{FF2B5EF4-FFF2-40B4-BE49-F238E27FC236}">
                <a16:creationId xmlns:a16="http://schemas.microsoft.com/office/drawing/2014/main" id="{0390BE75-4C79-4D39-91BF-30C325BC56E4}"/>
              </a:ext>
            </a:extLst>
          </p:cNvPr>
          <p:cNvSpPr txBox="1"/>
          <p:nvPr/>
        </p:nvSpPr>
        <p:spPr>
          <a:xfrm rot="2820976">
            <a:off x="5150444" y="4597173"/>
            <a:ext cx="995058" cy="276999"/>
          </a:xfrm>
          <a:prstGeom prst="rect">
            <a:avLst/>
          </a:prstGeom>
          <a:solidFill>
            <a:srgbClr val="FF0000"/>
          </a:solidFill>
        </p:spPr>
        <p:txBody>
          <a:bodyPr wrap="square" rtlCol="0">
            <a:spAutoFit/>
          </a:bodyPr>
          <a:lstStyle/>
          <a:p>
            <a:pPr algn="ctr"/>
            <a:r>
              <a:rPr kumimoji="1" lang="en-US" altLang="ja-JP" sz="1200" dirty="0">
                <a:solidFill>
                  <a:schemeClr val="bg1"/>
                </a:solidFill>
                <a:latin typeface="Aharoni" panose="020B0604020202020204" pitchFamily="2" charset="-79"/>
                <a:cs typeface="Aharoni" panose="020B0604020202020204" pitchFamily="2" charset="-79"/>
              </a:rPr>
              <a:t>HACKED</a:t>
            </a:r>
            <a:r>
              <a:rPr kumimoji="1" lang="ja-JP" altLang="en-US" sz="1200" dirty="0">
                <a:solidFill>
                  <a:schemeClr val="bg1"/>
                </a:solidFill>
                <a:latin typeface="Aharoni" panose="020B0604020202020204" pitchFamily="2" charset="-79"/>
                <a:cs typeface="Aharoni" panose="020B0604020202020204" pitchFamily="2" charset="-79"/>
              </a:rPr>
              <a:t>！</a:t>
            </a:r>
          </a:p>
        </p:txBody>
      </p:sp>
      <p:pic>
        <p:nvPicPr>
          <p:cNvPr id="78" name="図 77" descr="黒い背景と白い文字&#10;&#10;自動的に生成された説明">
            <a:extLst>
              <a:ext uri="{FF2B5EF4-FFF2-40B4-BE49-F238E27FC236}">
                <a16:creationId xmlns:a16="http://schemas.microsoft.com/office/drawing/2014/main" id="{D4CCBF15-9AB2-4B8D-9DB2-2BDB2402629F}"/>
              </a:ext>
            </a:extLst>
          </p:cNvPr>
          <p:cNvPicPr>
            <a:picLocks noChangeAspect="1"/>
          </p:cNvPicPr>
          <p:nvPr/>
        </p:nvPicPr>
        <p:blipFill rotWithShape="1">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rcRect l="44304" t="40325"/>
          <a:stretch/>
        </p:blipFill>
        <p:spPr>
          <a:xfrm>
            <a:off x="5378868" y="5517908"/>
            <a:ext cx="688896" cy="738107"/>
          </a:xfrm>
          <a:prstGeom prst="rect">
            <a:avLst/>
          </a:prstGeom>
        </p:spPr>
      </p:pic>
      <p:pic>
        <p:nvPicPr>
          <p:cNvPr id="81" name="図 80" descr="挿絵 が含まれている画像&#10;&#10;自動的に生成された説明">
            <a:extLst>
              <a:ext uri="{FF2B5EF4-FFF2-40B4-BE49-F238E27FC236}">
                <a16:creationId xmlns:a16="http://schemas.microsoft.com/office/drawing/2014/main" id="{395CB10D-13B1-48E7-9B05-EEAF4837FE5F}"/>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5895619" y="5728798"/>
            <a:ext cx="738107" cy="738107"/>
          </a:xfrm>
          <a:prstGeom prst="rect">
            <a:avLst/>
          </a:prstGeom>
        </p:spPr>
      </p:pic>
      <p:pic>
        <p:nvPicPr>
          <p:cNvPr id="83" name="図 82" descr="黒い背景と白い文字&#10;&#10;自動的に生成された説明">
            <a:extLst>
              <a:ext uri="{FF2B5EF4-FFF2-40B4-BE49-F238E27FC236}">
                <a16:creationId xmlns:a16="http://schemas.microsoft.com/office/drawing/2014/main" id="{0CC64F89-5D83-480E-9773-78FF782B9A1E}"/>
              </a:ext>
            </a:extLst>
          </p:cNvPr>
          <p:cNvPicPr>
            <a:picLocks noChangeAspect="1"/>
          </p:cNvPicPr>
          <p:nvPr/>
        </p:nvPicPr>
        <p:blipFill rotWithShape="1">
          <a:blip r:embed="rId15">
            <a:alphaModFix amt="20000"/>
            <a:extLst>
              <a:ext uri="{28A0092B-C50C-407E-A947-70E740481C1C}">
                <a14:useLocalDpi xmlns:a14="http://schemas.microsoft.com/office/drawing/2010/main" val="0"/>
              </a:ext>
              <a:ext uri="{837473B0-CC2E-450A-ABE3-18F120FF3D39}">
                <a1611:picAttrSrcUrl xmlns:a1611="http://schemas.microsoft.com/office/drawing/2016/11/main" r:id="rId16"/>
              </a:ext>
            </a:extLst>
          </a:blip>
          <a:srcRect l="44304" t="40325"/>
          <a:stretch/>
        </p:blipFill>
        <p:spPr>
          <a:xfrm>
            <a:off x="7213263" y="3408603"/>
            <a:ext cx="688896" cy="738107"/>
          </a:xfrm>
          <a:prstGeom prst="rect">
            <a:avLst/>
          </a:prstGeom>
        </p:spPr>
      </p:pic>
      <p:pic>
        <p:nvPicPr>
          <p:cNvPr id="84" name="図 83" descr="挿絵 が含まれている画像&#10;&#10;自動的に生成された説明">
            <a:extLst>
              <a:ext uri="{FF2B5EF4-FFF2-40B4-BE49-F238E27FC236}">
                <a16:creationId xmlns:a16="http://schemas.microsoft.com/office/drawing/2014/main" id="{A23C9125-7EF0-48D2-82A6-45CB1CE1D07D}"/>
              </a:ext>
            </a:extLst>
          </p:cNvPr>
          <p:cNvPicPr>
            <a:picLocks noChangeAspect="1"/>
          </p:cNvPicPr>
          <p:nvPr/>
        </p:nvPicPr>
        <p:blipFill>
          <a:blip r:embed="rId17">
            <a:alphaModFix amt="20000"/>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7682461" y="3695085"/>
            <a:ext cx="738107" cy="738107"/>
          </a:xfrm>
          <a:prstGeom prst="rect">
            <a:avLst/>
          </a:prstGeom>
        </p:spPr>
      </p:pic>
      <p:sp>
        <p:nvSpPr>
          <p:cNvPr id="85" name="矢印: 下 84">
            <a:extLst>
              <a:ext uri="{FF2B5EF4-FFF2-40B4-BE49-F238E27FC236}">
                <a16:creationId xmlns:a16="http://schemas.microsoft.com/office/drawing/2014/main" id="{DDF56CD4-3A34-4B1A-B703-64CAD8AC1FDC}"/>
              </a:ext>
            </a:extLst>
          </p:cNvPr>
          <p:cNvSpPr/>
          <p:nvPr/>
        </p:nvSpPr>
        <p:spPr>
          <a:xfrm rot="16200000">
            <a:off x="6006051" y="3684243"/>
            <a:ext cx="1439213" cy="260857"/>
          </a:xfrm>
          <a:prstGeom prst="downArrow">
            <a:avLst>
              <a:gd name="adj1" fmla="val 61981"/>
              <a:gd name="adj2" fmla="val 327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pic>
        <p:nvPicPr>
          <p:cNvPr id="88" name="図 87" descr="黒い背景と白い文字&#10;&#10;自動的に生成された説明">
            <a:extLst>
              <a:ext uri="{FF2B5EF4-FFF2-40B4-BE49-F238E27FC236}">
                <a16:creationId xmlns:a16="http://schemas.microsoft.com/office/drawing/2014/main" id="{F4D1F30E-4F2E-45B8-B7B3-67FDF3A8EDB3}"/>
              </a:ext>
            </a:extLst>
          </p:cNvPr>
          <p:cNvPicPr>
            <a:picLocks noChangeAspect="1"/>
          </p:cNvPicPr>
          <p:nvPr/>
        </p:nvPicPr>
        <p:blipFill>
          <a:blip r:embed="rId19">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rot="10800000">
            <a:off x="6967647" y="4861965"/>
            <a:ext cx="1470459" cy="1158268"/>
          </a:xfrm>
          <a:prstGeom prst="rect">
            <a:avLst/>
          </a:prstGeom>
        </p:spPr>
      </p:pic>
      <p:sp>
        <p:nvSpPr>
          <p:cNvPr id="90" name="正方形/長方形 89">
            <a:extLst>
              <a:ext uri="{FF2B5EF4-FFF2-40B4-BE49-F238E27FC236}">
                <a16:creationId xmlns:a16="http://schemas.microsoft.com/office/drawing/2014/main" id="{B7C0BE8F-20BF-462E-B3B9-8650F1ECC5A6}"/>
              </a:ext>
            </a:extLst>
          </p:cNvPr>
          <p:cNvSpPr/>
          <p:nvPr/>
        </p:nvSpPr>
        <p:spPr>
          <a:xfrm>
            <a:off x="7113970" y="1996412"/>
            <a:ext cx="1130438" cy="523220"/>
          </a:xfrm>
          <a:prstGeom prst="rect">
            <a:avLst/>
          </a:prstGeom>
        </p:spPr>
        <p:txBody>
          <a:bodyPr wrap="none">
            <a:spAutoFit/>
          </a:bodyPr>
          <a:lstStyle/>
          <a:p>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・業務妨害</a:t>
            </a:r>
            <a:endParaRPr lang="en-US" altLang="ja-JP" sz="1400" dirty="0">
              <a:solidFill>
                <a:srgbClr val="0070C0"/>
              </a:solidFill>
              <a:latin typeface="HGP創英角ｺﾞｼｯｸUB" panose="020B0900000000000000" pitchFamily="50" charset="-128"/>
              <a:ea typeface="HGP創英角ｺﾞｼｯｸUB" panose="020B0900000000000000" pitchFamily="50" charset="-128"/>
            </a:endParaRPr>
          </a:p>
          <a:p>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・情報漏えい</a:t>
            </a:r>
            <a:endParaRPr lang="en-US" altLang="ja-JP"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91" name="楕円 90">
            <a:extLst>
              <a:ext uri="{FF2B5EF4-FFF2-40B4-BE49-F238E27FC236}">
                <a16:creationId xmlns:a16="http://schemas.microsoft.com/office/drawing/2014/main" id="{F461F44D-324A-4C3F-89FF-F80F4852BF75}"/>
              </a:ext>
            </a:extLst>
          </p:cNvPr>
          <p:cNvSpPr/>
          <p:nvPr/>
        </p:nvSpPr>
        <p:spPr>
          <a:xfrm>
            <a:off x="2199469" y="2847077"/>
            <a:ext cx="713666" cy="1935188"/>
          </a:xfrm>
          <a:prstGeom prst="ellipse">
            <a:avLst/>
          </a:prstGeom>
          <a:noFill/>
          <a:ln w="19050">
            <a:solidFill>
              <a:srgbClr val="C00000"/>
            </a:solidFill>
            <a:prstDash val="dash"/>
          </a:ln>
          <a:effectLst/>
        </p:spPr>
        <p:txBody>
          <a:bodyPr wrap="square" rtlCol="0" anchor="ctr">
            <a:noAutofit/>
          </a:bodyPr>
          <a:lstStyle/>
          <a:p>
            <a:pPr algn="l"/>
            <a:endParaRPr kumimoji="1"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92" name="楕円 91">
            <a:extLst>
              <a:ext uri="{FF2B5EF4-FFF2-40B4-BE49-F238E27FC236}">
                <a16:creationId xmlns:a16="http://schemas.microsoft.com/office/drawing/2014/main" id="{9B318939-5B6A-4E93-B2C8-19E6E037238E}"/>
              </a:ext>
            </a:extLst>
          </p:cNvPr>
          <p:cNvSpPr/>
          <p:nvPr/>
        </p:nvSpPr>
        <p:spPr>
          <a:xfrm>
            <a:off x="3089625" y="3225890"/>
            <a:ext cx="982354" cy="1225182"/>
          </a:xfrm>
          <a:prstGeom prst="ellipse">
            <a:avLst/>
          </a:prstGeom>
          <a:noFill/>
          <a:ln w="19050">
            <a:solidFill>
              <a:srgbClr val="C00000"/>
            </a:solidFill>
            <a:prstDash val="dash"/>
          </a:ln>
          <a:effectLst/>
        </p:spPr>
        <p:txBody>
          <a:bodyPr wrap="square" rtlCol="0" anchor="ctr">
            <a:noAutofit/>
          </a:bodyPr>
          <a:lstStyle/>
          <a:p>
            <a:pPr algn="l"/>
            <a:endParaRPr kumimoji="1"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93" name="テキスト ボックス 92">
            <a:extLst>
              <a:ext uri="{FF2B5EF4-FFF2-40B4-BE49-F238E27FC236}">
                <a16:creationId xmlns:a16="http://schemas.microsoft.com/office/drawing/2014/main" id="{DAE3C62B-5058-4F8B-A3DF-FFCFDDA9B374}"/>
              </a:ext>
            </a:extLst>
          </p:cNvPr>
          <p:cNvSpPr txBox="1"/>
          <p:nvPr/>
        </p:nvSpPr>
        <p:spPr>
          <a:xfrm>
            <a:off x="1957189" y="2514764"/>
            <a:ext cx="1468672" cy="369332"/>
          </a:xfrm>
          <a:prstGeom prst="rect">
            <a:avLst/>
          </a:prstGeom>
          <a:noFill/>
        </p:spPr>
        <p:txBody>
          <a:bodyPr wrap="none" rtlCol="0">
            <a:spAutoFit/>
          </a:bodyPr>
          <a:lstStyle/>
          <a:p>
            <a:r>
              <a:rPr kumimoji="1" lang="ja-JP" altLang="en-US" dirty="0">
                <a:solidFill>
                  <a:srgbClr val="C00000"/>
                </a:solidFill>
                <a:latin typeface="HGP創英角ｺﾞｼｯｸUB" panose="020B0900000000000000" pitchFamily="50" charset="-128"/>
                <a:ea typeface="HGP創英角ｺﾞｼｯｸUB" panose="020B0900000000000000" pitchFamily="50" charset="-128"/>
              </a:rPr>
              <a:t>ここに注意！</a:t>
            </a:r>
          </a:p>
        </p:txBody>
      </p:sp>
      <p:sp>
        <p:nvSpPr>
          <p:cNvPr id="94" name="テキスト ボックス 93">
            <a:extLst>
              <a:ext uri="{FF2B5EF4-FFF2-40B4-BE49-F238E27FC236}">
                <a16:creationId xmlns:a16="http://schemas.microsoft.com/office/drawing/2014/main" id="{6BCE419B-E433-406B-89C8-7DF39A547B15}"/>
              </a:ext>
            </a:extLst>
          </p:cNvPr>
          <p:cNvSpPr txBox="1"/>
          <p:nvPr/>
        </p:nvSpPr>
        <p:spPr>
          <a:xfrm>
            <a:off x="2968332" y="2877323"/>
            <a:ext cx="1667444" cy="369332"/>
          </a:xfrm>
          <a:prstGeom prst="rect">
            <a:avLst/>
          </a:prstGeom>
          <a:noFill/>
        </p:spPr>
        <p:txBody>
          <a:bodyPr wrap="none" rtlCol="0">
            <a:spAutoFit/>
          </a:bodyPr>
          <a:lstStyle/>
          <a:p>
            <a:r>
              <a:rPr kumimoji="1" lang="ja-JP" altLang="en-US" dirty="0">
                <a:solidFill>
                  <a:srgbClr val="C00000"/>
                </a:solidFill>
                <a:latin typeface="HGP創英角ｺﾞｼｯｸUB" panose="020B0900000000000000" pitchFamily="50" charset="-128"/>
                <a:ea typeface="HGP創英角ｺﾞｼｯｸUB" panose="020B0900000000000000" pitchFamily="50" charset="-128"/>
              </a:rPr>
              <a:t>すぐに報告を！</a:t>
            </a:r>
          </a:p>
        </p:txBody>
      </p:sp>
      <p:sp>
        <p:nvSpPr>
          <p:cNvPr id="97" name="正方形/長方形 96">
            <a:extLst>
              <a:ext uri="{FF2B5EF4-FFF2-40B4-BE49-F238E27FC236}">
                <a16:creationId xmlns:a16="http://schemas.microsoft.com/office/drawing/2014/main" id="{14A1DF29-971E-4E03-8431-412405A8D806}"/>
              </a:ext>
            </a:extLst>
          </p:cNvPr>
          <p:cNvSpPr/>
          <p:nvPr/>
        </p:nvSpPr>
        <p:spPr>
          <a:xfrm>
            <a:off x="481572" y="4870901"/>
            <a:ext cx="2181015" cy="646331"/>
          </a:xfrm>
          <a:prstGeom prst="rect">
            <a:avLst/>
          </a:prstGeom>
        </p:spPr>
        <p:txBody>
          <a:bodyPr wrap="square">
            <a:spAutoFit/>
          </a:bodyPr>
          <a:lstStyle/>
          <a:p>
            <a:r>
              <a:rPr lang="ja-JP" altLang="en-US" sz="12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添付ファイルやからのダウンロードや悪意あるサイトへの誘導により、マルウェアを送り込む</a:t>
            </a:r>
          </a:p>
        </p:txBody>
      </p:sp>
      <p:sp>
        <p:nvSpPr>
          <p:cNvPr id="3" name="正方形/長方形 2">
            <a:extLst>
              <a:ext uri="{FF2B5EF4-FFF2-40B4-BE49-F238E27FC236}">
                <a16:creationId xmlns:a16="http://schemas.microsoft.com/office/drawing/2014/main" id="{BDAEA79E-B275-4674-ADEB-78BE566AF65E}"/>
              </a:ext>
            </a:extLst>
          </p:cNvPr>
          <p:cNvSpPr/>
          <p:nvPr/>
        </p:nvSpPr>
        <p:spPr>
          <a:xfrm>
            <a:off x="162685" y="5544663"/>
            <a:ext cx="3163415" cy="1077218"/>
          </a:xfrm>
          <a:prstGeom prst="rect">
            <a:avLst/>
          </a:prstGeom>
        </p:spPr>
        <p:txBody>
          <a:bodyPr wrap="square">
            <a:spAutoFit/>
          </a:bodyPr>
          <a:lstStyle/>
          <a:p>
            <a:r>
              <a:rPr lang="ja-JP" altLang="en-US" sz="1600" dirty="0">
                <a:solidFill>
                  <a:srgbClr val="C00000"/>
                </a:solidFill>
                <a:latin typeface="HGP創英角ｺﾞｼｯｸUB" panose="020B0900000000000000" pitchFamily="50" charset="-128"/>
                <a:ea typeface="HGP創英角ｺﾞｼｯｸUB" panose="020B0900000000000000" pitchFamily="50" charset="-128"/>
              </a:rPr>
              <a:t>知らない人からのメールは十分に注意し、不用意に</a:t>
            </a:r>
            <a:r>
              <a:rPr lang="en-US" altLang="ja-JP" sz="1600" dirty="0">
                <a:solidFill>
                  <a:srgbClr val="C00000"/>
                </a:solidFill>
                <a:latin typeface="HGP創英角ｺﾞｼｯｸUB" panose="020B0900000000000000" pitchFamily="50" charset="-128"/>
                <a:ea typeface="HGP創英角ｺﾞｼｯｸUB" panose="020B0900000000000000" pitchFamily="50" charset="-128"/>
              </a:rPr>
              <a:t>URL</a:t>
            </a:r>
            <a:r>
              <a:rPr lang="ja-JP" altLang="en-US" sz="1600" dirty="0">
                <a:solidFill>
                  <a:srgbClr val="C00000"/>
                </a:solidFill>
                <a:latin typeface="HGP創英角ｺﾞｼｯｸUB" panose="020B0900000000000000" pitchFamily="50" charset="-128"/>
                <a:ea typeface="HGP創英角ｺﾞｼｯｸUB" panose="020B0900000000000000" pitchFamily="50" charset="-128"/>
              </a:rPr>
              <a:t>にアクセスしたり、添付ファイルを開けたりしないよう注意してください！</a:t>
            </a:r>
            <a:endParaRPr lang="en-US" altLang="ja-JP" sz="1600"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67" name="正方形/長方形 66">
            <a:extLst>
              <a:ext uri="{FF2B5EF4-FFF2-40B4-BE49-F238E27FC236}">
                <a16:creationId xmlns:a16="http://schemas.microsoft.com/office/drawing/2014/main" id="{77106570-A22D-490B-B496-E9F54E60E281}"/>
              </a:ext>
            </a:extLst>
          </p:cNvPr>
          <p:cNvSpPr/>
          <p:nvPr/>
        </p:nvSpPr>
        <p:spPr>
          <a:xfrm>
            <a:off x="537696" y="586323"/>
            <a:ext cx="8266466" cy="584775"/>
          </a:xfrm>
          <a:prstGeom prst="rect">
            <a:avLst/>
          </a:prstGeom>
          <a:noFill/>
          <a:ln w="19050" algn="ctr">
            <a:noFill/>
            <a:miter lim="800000"/>
            <a:headEnd/>
            <a:tailEnd/>
          </a:ln>
          <a:effectLst/>
        </p:spPr>
        <p:txBody>
          <a:bodyPr>
            <a:spAutoFit/>
          </a:bodyPr>
          <a:lstStyle/>
          <a:p>
            <a:pPr eaLnBrk="1" hangingPunct="1">
              <a:spcBef>
                <a:spcPct val="50000"/>
              </a:spcBef>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標的型攻撃は、特定の組織内の情報を狙って行われるサイバー攻撃の一種です。ターゲットとなる組織の従業者宛てにマルウェアが仕込まれた電子メールを送ることなどによって開始されます。</a:t>
            </a:r>
          </a:p>
        </p:txBody>
      </p:sp>
      <p:sp>
        <p:nvSpPr>
          <p:cNvPr id="68" name="テキスト ボックス 67">
            <a:extLst>
              <a:ext uri="{FF2B5EF4-FFF2-40B4-BE49-F238E27FC236}">
                <a16:creationId xmlns:a16="http://schemas.microsoft.com/office/drawing/2014/main" id="{B83A32CD-45DE-4C4F-9741-D71FACD5A9C2}"/>
              </a:ext>
            </a:extLst>
          </p:cNvPr>
          <p:cNvSpPr txBox="1"/>
          <p:nvPr/>
        </p:nvSpPr>
        <p:spPr>
          <a:xfrm flipH="1">
            <a:off x="7292223" y="5496665"/>
            <a:ext cx="1060690" cy="307777"/>
          </a:xfrm>
          <a:prstGeom prst="rect">
            <a:avLst/>
          </a:prstGeom>
          <a:noFill/>
        </p:spPr>
        <p:txBody>
          <a:bodyPr wrap="square" rtlCol="0">
            <a:spAutoFit/>
          </a:bodyPr>
          <a:lstStyle/>
          <a:p>
            <a:r>
              <a:rPr kumimoji="1" lang="ja-JP" altLang="en-US" sz="1400" dirty="0">
                <a:solidFill>
                  <a:schemeClr val="bg1">
                    <a:lumMod val="95000"/>
                  </a:schemeClr>
                </a:solidFill>
                <a:latin typeface="HGP創英角ｺﾞｼｯｸUB" panose="020B0900000000000000" pitchFamily="50" charset="-128"/>
                <a:ea typeface="HGP創英角ｺﾞｼｯｸUB" panose="020B0900000000000000" pitchFamily="50" charset="-128"/>
              </a:rPr>
              <a:t>漏えい</a:t>
            </a:r>
            <a:endParaRPr kumimoji="1" lang="ja-JP" altLang="en-US" sz="1600" dirty="0">
              <a:solidFill>
                <a:schemeClr val="bg1">
                  <a:lumMod val="95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34346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13">
            <a:extLst>
              <a:ext uri="{FF2B5EF4-FFF2-40B4-BE49-F238E27FC236}">
                <a16:creationId xmlns:a16="http://schemas.microsoft.com/office/drawing/2014/main" id="{81B1F0DD-92CF-4BDE-AB73-EAC21B48B192}"/>
              </a:ext>
            </a:extLst>
          </p:cNvPr>
          <p:cNvSpPr>
            <a:spLocks noChangeArrowheads="1"/>
          </p:cNvSpPr>
          <p:nvPr/>
        </p:nvSpPr>
        <p:spPr bwMode="auto">
          <a:xfrm>
            <a:off x="107504" y="1264060"/>
            <a:ext cx="3842009" cy="338554"/>
          </a:xfrm>
          <a:prstGeom prst="rect">
            <a:avLst/>
          </a:prstGeom>
          <a:noFill/>
          <a:ln w="19050" algn="ctr">
            <a:noFill/>
            <a:miter lim="800000"/>
            <a:headEnd/>
            <a:tailEnd/>
          </a:ln>
          <a:effectLst/>
        </p:spPr>
        <p:txBody>
          <a:bodyPr wrap="square">
            <a:spAutoFit/>
          </a:bodyPr>
          <a:lstStyle>
            <a:lvl1pPr>
              <a:defRPr sz="1600">
                <a:solidFill>
                  <a:schemeClr val="tx2"/>
                </a:solidFill>
                <a:latin typeface="ＭＳ Ｐゴシック" panose="020B0600070205080204" pitchFamily="50" charset="-128"/>
                <a:ea typeface="ＭＳ Ｐゴシック" panose="020B0600070205080204" pitchFamily="50" charset="-128"/>
              </a:defRPr>
            </a:lvl1pPr>
            <a:lvl2pPr marL="742950" indent="-285750">
              <a:defRPr sz="1600">
                <a:solidFill>
                  <a:schemeClr val="tx2"/>
                </a:solidFill>
                <a:latin typeface="ＭＳ Ｐゴシック" panose="020B0600070205080204" pitchFamily="50" charset="-128"/>
                <a:ea typeface="ＭＳ Ｐゴシック" panose="020B0600070205080204" pitchFamily="50" charset="-128"/>
              </a:defRPr>
            </a:lvl2pPr>
            <a:lvl3pPr marL="1143000" indent="-228600">
              <a:defRPr sz="1600">
                <a:solidFill>
                  <a:schemeClr val="tx2"/>
                </a:solidFill>
                <a:latin typeface="ＭＳ Ｐゴシック" panose="020B0600070205080204" pitchFamily="50" charset="-128"/>
                <a:ea typeface="ＭＳ Ｐゴシック" panose="020B0600070205080204" pitchFamily="50" charset="-128"/>
              </a:defRPr>
            </a:lvl3pPr>
            <a:lvl4pPr marL="1600200" indent="-228600">
              <a:defRPr sz="1600">
                <a:solidFill>
                  <a:schemeClr val="tx2"/>
                </a:solidFill>
                <a:latin typeface="ＭＳ Ｐゴシック" panose="020B0600070205080204" pitchFamily="50" charset="-128"/>
                <a:ea typeface="ＭＳ Ｐゴシック" panose="020B0600070205080204" pitchFamily="50" charset="-128"/>
              </a:defRPr>
            </a:lvl4pPr>
            <a:lvl5pPr marL="2057400" indent="-228600">
              <a:defRPr sz="1600">
                <a:solidFill>
                  <a:schemeClr val="tx2"/>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sz="1600">
                <a:solidFill>
                  <a:schemeClr val="tx2"/>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sz="1600">
                <a:solidFill>
                  <a:schemeClr val="tx2"/>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sz="1600">
                <a:solidFill>
                  <a:schemeClr val="tx2"/>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sz="1600">
                <a:solidFill>
                  <a:schemeClr val="tx2"/>
                </a:solidFill>
                <a:latin typeface="ＭＳ Ｐゴシック" panose="020B0600070205080204" pitchFamily="50" charset="-128"/>
                <a:ea typeface="ＭＳ Ｐゴシック" panose="020B0600070205080204" pitchFamily="50" charset="-128"/>
              </a:defRPr>
            </a:lvl9pPr>
          </a:lstStyle>
          <a:p>
            <a:pPr eaLnBrk="1" hangingPunct="1">
              <a:spcBef>
                <a:spcPct val="50000"/>
              </a:spcBef>
            </a:pP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標的型攻撃メールの文面（例）</a:t>
            </a:r>
          </a:p>
        </p:txBody>
      </p:sp>
      <p:pic>
        <p:nvPicPr>
          <p:cNvPr id="29"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044" y="1540967"/>
            <a:ext cx="5167313" cy="430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8"/>
          <p:cNvSpPr txBox="1">
            <a:spLocks noChangeArrowheads="1"/>
          </p:cNvSpPr>
          <p:nvPr/>
        </p:nvSpPr>
        <p:spPr bwMode="auto">
          <a:xfrm>
            <a:off x="983274" y="2214975"/>
            <a:ext cx="3342542" cy="71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spcBef>
                <a:spcPct val="50000"/>
              </a:spcBef>
            </a:pPr>
            <a:r>
              <a:rPr lang="ja-JP" altLang="en-US" sz="1015" dirty="0">
                <a:solidFill>
                  <a:schemeClr val="tx2"/>
                </a:solidFill>
                <a:latin typeface="+mn-ea"/>
                <a:ea typeface="+mn-ea"/>
              </a:rPr>
              <a:t>田中 太郎 </a:t>
            </a:r>
            <a:r>
              <a:rPr lang="en-US" altLang="ja-JP" sz="1015" dirty="0">
                <a:solidFill>
                  <a:schemeClr val="tx2"/>
                </a:solidFill>
                <a:latin typeface="+mn-ea"/>
                <a:ea typeface="+mn-ea"/>
              </a:rPr>
              <a:t>[taro.tanaka@gmail.com]</a:t>
            </a:r>
            <a:br>
              <a:rPr lang="en-US" altLang="ja-JP" sz="1015" dirty="0">
                <a:solidFill>
                  <a:schemeClr val="tx2"/>
                </a:solidFill>
                <a:latin typeface="+mn-ea"/>
                <a:ea typeface="+mn-ea"/>
              </a:rPr>
            </a:br>
            <a:r>
              <a:rPr lang="ja-JP" altLang="en-US" sz="1015" dirty="0">
                <a:solidFill>
                  <a:schemeClr val="tx2"/>
                </a:solidFill>
                <a:latin typeface="+mn-ea"/>
                <a:ea typeface="+mn-ea"/>
              </a:rPr>
              <a:t>鈴木 次郎 </a:t>
            </a:r>
            <a:r>
              <a:rPr lang="en-US" altLang="ja-JP" sz="1015" dirty="0">
                <a:solidFill>
                  <a:schemeClr val="tx2"/>
                </a:solidFill>
                <a:latin typeface="+mn-ea"/>
                <a:ea typeface="+mn-ea"/>
              </a:rPr>
              <a:t>[jiro.suzuki@houterasu.or.jp]</a:t>
            </a:r>
            <a:br>
              <a:rPr lang="en-US" altLang="ja-JP" sz="1015" dirty="0">
                <a:solidFill>
                  <a:schemeClr val="tx2"/>
                </a:solidFill>
                <a:latin typeface="+mn-ea"/>
                <a:ea typeface="+mn-ea"/>
              </a:rPr>
            </a:br>
            <a:br>
              <a:rPr lang="en-US" altLang="ja-JP" sz="1015" dirty="0">
                <a:solidFill>
                  <a:schemeClr val="tx2"/>
                </a:solidFill>
                <a:latin typeface="+mn-ea"/>
                <a:ea typeface="+mn-ea"/>
              </a:rPr>
            </a:br>
            <a:r>
              <a:rPr lang="en-US" altLang="ja-JP" sz="1015" dirty="0">
                <a:solidFill>
                  <a:schemeClr val="tx2"/>
                </a:solidFill>
                <a:latin typeface="+mn-ea"/>
                <a:ea typeface="+mn-ea"/>
              </a:rPr>
              <a:t>××××</a:t>
            </a:r>
            <a:r>
              <a:rPr lang="ja-JP" altLang="en-US" sz="1015" dirty="0">
                <a:solidFill>
                  <a:schemeClr val="tx2"/>
                </a:solidFill>
                <a:latin typeface="+mn-ea"/>
                <a:ea typeface="+mn-ea"/>
              </a:rPr>
              <a:t>の取り組み検討状況について（情報提供）</a:t>
            </a:r>
          </a:p>
        </p:txBody>
      </p:sp>
      <p:sp>
        <p:nvSpPr>
          <p:cNvPr id="32" name="Text Box 10"/>
          <p:cNvSpPr txBox="1">
            <a:spLocks noChangeArrowheads="1"/>
          </p:cNvSpPr>
          <p:nvPr/>
        </p:nvSpPr>
        <p:spPr bwMode="auto">
          <a:xfrm>
            <a:off x="583865" y="1525489"/>
            <a:ext cx="5207977" cy="248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spcBef>
                <a:spcPct val="50000"/>
              </a:spcBef>
            </a:pPr>
            <a:r>
              <a:rPr lang="en-US" altLang="en-US" sz="1015" dirty="0">
                <a:solidFill>
                  <a:schemeClr val="bg1"/>
                </a:solidFill>
                <a:latin typeface="HG丸ｺﾞｼｯｸM-PRO" panose="020F0600000000000000" pitchFamily="50" charset="-128"/>
                <a:ea typeface="HG丸ｺﾞｼｯｸM-PRO" panose="020F0600000000000000" pitchFamily="50" charset="-128"/>
              </a:rPr>
              <a:t>××××</a:t>
            </a:r>
            <a:r>
              <a:rPr lang="en-US" altLang="en-US" sz="1015" dirty="0" err="1">
                <a:solidFill>
                  <a:schemeClr val="bg1"/>
                </a:solidFill>
                <a:latin typeface="HG丸ｺﾞｼｯｸM-PRO" panose="020F0600000000000000" pitchFamily="50" charset="-128"/>
                <a:ea typeface="HG丸ｺﾞｼｯｸM-PRO" panose="020F0600000000000000" pitchFamily="50" charset="-128"/>
              </a:rPr>
              <a:t>の取り組み検討状況について（情報提供</a:t>
            </a:r>
            <a:r>
              <a:rPr lang="ja-JP" altLang="en-US" sz="1015" dirty="0">
                <a:solidFill>
                  <a:schemeClr val="bg1"/>
                </a:solidFill>
                <a:latin typeface="HG丸ｺﾞｼｯｸM-PRO" panose="020F0600000000000000" pitchFamily="50" charset="-128"/>
                <a:ea typeface="HG丸ｺﾞｼｯｸM-PRO" panose="020F0600000000000000" pitchFamily="50" charset="-128"/>
              </a:rPr>
              <a:t>） </a:t>
            </a:r>
            <a:r>
              <a:rPr lang="en-US" altLang="ja-JP" sz="1015" dirty="0">
                <a:solidFill>
                  <a:schemeClr val="bg1"/>
                </a:solidFill>
                <a:latin typeface="HG丸ｺﾞｼｯｸM-PRO" panose="020F0600000000000000" pitchFamily="50" charset="-128"/>
                <a:ea typeface="HG丸ｺﾞｼｯｸM-PRO" panose="020F0600000000000000" pitchFamily="50" charset="-128"/>
              </a:rPr>
              <a:t>- </a:t>
            </a:r>
            <a:r>
              <a:rPr lang="ja-JP" altLang="en-US" sz="1015" dirty="0">
                <a:solidFill>
                  <a:schemeClr val="bg1"/>
                </a:solidFill>
                <a:latin typeface="HG丸ｺﾞｼｯｸM-PRO" panose="020F0600000000000000" pitchFamily="50" charset="-128"/>
                <a:ea typeface="HG丸ｺﾞｼｯｸM-PRO" panose="020F0600000000000000" pitchFamily="50" charset="-128"/>
              </a:rPr>
              <a:t>メッセージ</a:t>
            </a:r>
            <a:endParaRPr lang="ja-JP" altLang="en-US" sz="1015" strike="dblStrike" dirty="0">
              <a:solidFill>
                <a:srgbClr val="00B050"/>
              </a:solidFill>
              <a:latin typeface="HG丸ｺﾞｼｯｸM-PRO" panose="020F0600000000000000" pitchFamily="50" charset="-128"/>
              <a:ea typeface="HG丸ｺﾞｼｯｸM-PRO" panose="020F0600000000000000" pitchFamily="50" charset="-128"/>
            </a:endParaRPr>
          </a:p>
        </p:txBody>
      </p:sp>
      <p:sp>
        <p:nvSpPr>
          <p:cNvPr id="33" name="Text Box 11"/>
          <p:cNvSpPr txBox="1">
            <a:spLocks noChangeArrowheads="1"/>
          </p:cNvSpPr>
          <p:nvPr/>
        </p:nvSpPr>
        <p:spPr bwMode="auto">
          <a:xfrm>
            <a:off x="197828" y="2166091"/>
            <a:ext cx="331177" cy="369332"/>
          </a:xfrm>
          <a:prstGeom prst="rect">
            <a:avLst/>
          </a:prstGeom>
          <a:solidFill>
            <a:schemeClr val="bg1"/>
          </a:solidFill>
          <a:ln>
            <a:noFill/>
          </a:ln>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lgn="ctr">
              <a:spcBef>
                <a:spcPct val="50000"/>
              </a:spcBef>
            </a:pPr>
            <a:r>
              <a:rPr lang="ja-JP" altLang="en-US" sz="1800" b="0">
                <a:solidFill>
                  <a:srgbClr val="0070C0"/>
                </a:solidFill>
                <a:latin typeface="HGP創英角ｺﾞｼｯｸUB" panose="020B0900000000000000" pitchFamily="50" charset="-128"/>
                <a:ea typeface="HGP創英角ｺﾞｼｯｸUB" panose="020B0900000000000000" pitchFamily="50" charset="-128"/>
              </a:rPr>
              <a:t>①</a:t>
            </a:r>
          </a:p>
        </p:txBody>
      </p:sp>
      <p:sp>
        <p:nvSpPr>
          <p:cNvPr id="34" name="Text Box 12"/>
          <p:cNvSpPr txBox="1">
            <a:spLocks noChangeArrowheads="1"/>
          </p:cNvSpPr>
          <p:nvPr/>
        </p:nvSpPr>
        <p:spPr bwMode="auto">
          <a:xfrm>
            <a:off x="199728" y="2581564"/>
            <a:ext cx="331177" cy="369332"/>
          </a:xfrm>
          <a:prstGeom prst="rect">
            <a:avLst/>
          </a:prstGeom>
          <a:solidFill>
            <a:schemeClr val="bg1"/>
          </a:solidFill>
          <a:ln>
            <a:noFill/>
          </a:ln>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lgn="ctr">
              <a:spcBef>
                <a:spcPct val="50000"/>
              </a:spcBef>
            </a:pPr>
            <a:r>
              <a:rPr lang="ja-JP" altLang="en-US" sz="1800" b="0" dirty="0">
                <a:solidFill>
                  <a:srgbClr val="0070C0"/>
                </a:solidFill>
                <a:latin typeface="HGP創英角ｺﾞｼｯｸUB" panose="020B0900000000000000" pitchFamily="50" charset="-128"/>
                <a:ea typeface="HGP創英角ｺﾞｼｯｸUB" panose="020B0900000000000000" pitchFamily="50" charset="-128"/>
              </a:rPr>
              <a:t>②</a:t>
            </a:r>
          </a:p>
        </p:txBody>
      </p:sp>
      <p:sp>
        <p:nvSpPr>
          <p:cNvPr id="35" name="Text Box 13"/>
          <p:cNvSpPr txBox="1">
            <a:spLocks noChangeArrowheads="1"/>
          </p:cNvSpPr>
          <p:nvPr/>
        </p:nvSpPr>
        <p:spPr bwMode="auto">
          <a:xfrm>
            <a:off x="196362" y="2913437"/>
            <a:ext cx="331177" cy="369332"/>
          </a:xfrm>
          <a:prstGeom prst="rect">
            <a:avLst/>
          </a:prstGeom>
          <a:solidFill>
            <a:schemeClr val="bg1"/>
          </a:solidFill>
          <a:ln>
            <a:noFill/>
          </a:ln>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lgn="ctr">
              <a:spcBef>
                <a:spcPct val="50000"/>
              </a:spcBef>
            </a:pPr>
            <a:r>
              <a:rPr lang="ja-JP" altLang="en-US" sz="1800" b="0">
                <a:solidFill>
                  <a:srgbClr val="0070C0"/>
                </a:solidFill>
                <a:latin typeface="HGP創英角ｺﾞｼｯｸUB" panose="020B0900000000000000" pitchFamily="50" charset="-128"/>
                <a:ea typeface="HGP創英角ｺﾞｼｯｸUB" panose="020B0900000000000000" pitchFamily="50" charset="-128"/>
              </a:rPr>
              <a:t>③</a:t>
            </a:r>
          </a:p>
        </p:txBody>
      </p:sp>
      <p:sp>
        <p:nvSpPr>
          <p:cNvPr id="36" name="Text Box 15"/>
          <p:cNvSpPr txBox="1">
            <a:spLocks noChangeArrowheads="1"/>
          </p:cNvSpPr>
          <p:nvPr/>
        </p:nvSpPr>
        <p:spPr bwMode="auto">
          <a:xfrm>
            <a:off x="197828" y="3695952"/>
            <a:ext cx="331177" cy="369332"/>
          </a:xfrm>
          <a:prstGeom prst="rect">
            <a:avLst/>
          </a:prstGeom>
          <a:solidFill>
            <a:schemeClr val="bg1"/>
          </a:solidFill>
          <a:ln>
            <a:noFill/>
          </a:ln>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lgn="ctr">
              <a:spcBef>
                <a:spcPct val="50000"/>
              </a:spcBef>
            </a:pPr>
            <a:r>
              <a:rPr lang="ja-JP" altLang="en-US" sz="1800" b="0">
                <a:solidFill>
                  <a:srgbClr val="0070C0"/>
                </a:solidFill>
                <a:latin typeface="HGP創英角ｺﾞｼｯｸUB" panose="020B0900000000000000" pitchFamily="50" charset="-128"/>
                <a:ea typeface="HGP創英角ｺﾞｼｯｸUB" panose="020B0900000000000000" pitchFamily="50" charset="-128"/>
              </a:rPr>
              <a:t>④</a:t>
            </a:r>
          </a:p>
        </p:txBody>
      </p:sp>
      <p:sp>
        <p:nvSpPr>
          <p:cNvPr id="37" name="Text Box 17"/>
          <p:cNvSpPr txBox="1">
            <a:spLocks noChangeArrowheads="1"/>
          </p:cNvSpPr>
          <p:nvPr/>
        </p:nvSpPr>
        <p:spPr bwMode="auto">
          <a:xfrm>
            <a:off x="194897" y="4293096"/>
            <a:ext cx="332642" cy="369332"/>
          </a:xfrm>
          <a:prstGeom prst="rect">
            <a:avLst/>
          </a:prstGeom>
          <a:solidFill>
            <a:schemeClr val="bg1"/>
          </a:solidFill>
          <a:ln>
            <a:noFill/>
          </a:ln>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lgn="ctr">
              <a:spcBef>
                <a:spcPct val="50000"/>
              </a:spcBef>
            </a:pPr>
            <a:r>
              <a:rPr lang="ja-JP" altLang="en-US" sz="1800" b="0">
                <a:solidFill>
                  <a:srgbClr val="0070C0"/>
                </a:solidFill>
                <a:latin typeface="HGP創英角ｺﾞｼｯｸUB" panose="020B0900000000000000" pitchFamily="50" charset="-128"/>
                <a:ea typeface="HGP創英角ｺﾞｼｯｸUB" panose="020B0900000000000000" pitchFamily="50" charset="-128"/>
              </a:rPr>
              <a:t>⑤</a:t>
            </a:r>
          </a:p>
        </p:txBody>
      </p:sp>
      <p:sp>
        <p:nvSpPr>
          <p:cNvPr id="38" name="Text Box 17"/>
          <p:cNvSpPr txBox="1">
            <a:spLocks noChangeArrowheads="1"/>
          </p:cNvSpPr>
          <p:nvPr/>
        </p:nvSpPr>
        <p:spPr bwMode="auto">
          <a:xfrm>
            <a:off x="194897" y="5530614"/>
            <a:ext cx="332642" cy="369332"/>
          </a:xfrm>
          <a:prstGeom prst="rect">
            <a:avLst/>
          </a:prstGeom>
          <a:solidFill>
            <a:schemeClr val="bg1"/>
          </a:solidFill>
          <a:ln>
            <a:noFill/>
          </a:ln>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lgn="ctr">
              <a:spcBef>
                <a:spcPct val="50000"/>
              </a:spcBef>
            </a:pPr>
            <a:r>
              <a:rPr lang="ja-JP" altLang="en-US" sz="1800" b="0">
                <a:solidFill>
                  <a:srgbClr val="0070C0"/>
                </a:solidFill>
                <a:latin typeface="HGP創英角ｺﾞｼｯｸUB" panose="020B0900000000000000" pitchFamily="50" charset="-128"/>
                <a:ea typeface="HGP創英角ｺﾞｼｯｸUB" panose="020B0900000000000000" pitchFamily="50" charset="-128"/>
              </a:rPr>
              <a:t>⑥</a:t>
            </a:r>
          </a:p>
        </p:txBody>
      </p:sp>
      <p:sp>
        <p:nvSpPr>
          <p:cNvPr id="39" name="Text Box 9"/>
          <p:cNvSpPr txBox="1">
            <a:spLocks noChangeArrowheads="1"/>
          </p:cNvSpPr>
          <p:nvPr/>
        </p:nvSpPr>
        <p:spPr bwMode="auto">
          <a:xfrm>
            <a:off x="1274133" y="2910038"/>
            <a:ext cx="2259623" cy="234360"/>
          </a:xfrm>
          <a:prstGeom prst="rect">
            <a:avLst/>
          </a:prstGeom>
          <a:noFill/>
          <a:ln>
            <a:noFill/>
          </a:ln>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spcBef>
                <a:spcPct val="50000"/>
              </a:spcBef>
              <a:defRPr/>
            </a:pPr>
            <a:r>
              <a:rPr lang="en-US" altLang="ja-JP" sz="923" dirty="0">
                <a:solidFill>
                  <a:schemeClr val="tx2"/>
                </a:solidFill>
                <a:latin typeface="+mn-ea"/>
                <a:ea typeface="+mn-ea"/>
              </a:rPr>
              <a:t>××××</a:t>
            </a:r>
            <a:r>
              <a:rPr lang="ja-JP" altLang="en-US" sz="923" dirty="0">
                <a:solidFill>
                  <a:schemeClr val="tx2"/>
                </a:solidFill>
                <a:latin typeface="+mn-ea"/>
                <a:ea typeface="+mn-ea"/>
              </a:rPr>
              <a:t>見積書</a:t>
            </a:r>
            <a:r>
              <a:rPr lang="en-US" altLang="ja-JP" sz="923" dirty="0">
                <a:solidFill>
                  <a:schemeClr val="tx2"/>
                </a:solidFill>
                <a:latin typeface="+mn-ea"/>
                <a:ea typeface="+mn-ea"/>
              </a:rPr>
              <a:t>.exe</a:t>
            </a:r>
          </a:p>
        </p:txBody>
      </p:sp>
      <p:sp>
        <p:nvSpPr>
          <p:cNvPr id="40" name="Text Box 6"/>
          <p:cNvSpPr txBox="1">
            <a:spLocks noChangeArrowheads="1"/>
          </p:cNvSpPr>
          <p:nvPr/>
        </p:nvSpPr>
        <p:spPr bwMode="auto">
          <a:xfrm>
            <a:off x="517396" y="3096359"/>
            <a:ext cx="4709746" cy="3161443"/>
          </a:xfrm>
          <a:prstGeom prst="rect">
            <a:avLst/>
          </a:prstGeom>
          <a:solidFill>
            <a:schemeClr val="bg1"/>
          </a:solidFill>
          <a:ln w="9525">
            <a:solidFill>
              <a:schemeClr val="tx2"/>
            </a:solidFill>
            <a:miter lim="800000"/>
            <a:headEnd/>
            <a:tailEnd/>
          </a:ln>
        </p:spPr>
        <p:txBody>
          <a:bodyPr>
            <a:spAutoFit/>
          </a:bodyPr>
          <a:lstStyle>
            <a:lvl1pPr>
              <a:defRPr sz="2400" b="1">
                <a:solidFill>
                  <a:schemeClr val="tx1"/>
                </a:solidFill>
                <a:latin typeface="Times New Roman" panose="02020603050405020304" pitchFamily="18" charset="0"/>
                <a:ea typeface="ＭＳ Ｐ明朝" panose="02020600040205080304" pitchFamily="18" charset="-128"/>
              </a:defRPr>
            </a:lvl1pPr>
            <a:lvl2pPr marL="742950" indent="-285750">
              <a:defRPr sz="2400" b="1">
                <a:solidFill>
                  <a:schemeClr val="tx1"/>
                </a:solidFill>
                <a:latin typeface="Times New Roman" panose="02020603050405020304" pitchFamily="18" charset="0"/>
                <a:ea typeface="ＭＳ Ｐ明朝" panose="02020600040205080304" pitchFamily="18" charset="-128"/>
              </a:defRPr>
            </a:lvl2pPr>
            <a:lvl3pPr marL="1143000" indent="-228600">
              <a:defRPr sz="2400" b="1">
                <a:solidFill>
                  <a:schemeClr val="tx1"/>
                </a:solidFill>
                <a:latin typeface="Times New Roman" panose="02020603050405020304" pitchFamily="18" charset="0"/>
                <a:ea typeface="ＭＳ Ｐ明朝" panose="02020600040205080304" pitchFamily="18" charset="-128"/>
              </a:defRPr>
            </a:lvl3pPr>
            <a:lvl4pPr marL="1600200" indent="-228600">
              <a:defRPr sz="2400" b="1">
                <a:solidFill>
                  <a:schemeClr val="tx1"/>
                </a:solidFill>
                <a:latin typeface="Times New Roman" panose="02020603050405020304" pitchFamily="18" charset="0"/>
                <a:ea typeface="ＭＳ Ｐ明朝" panose="02020600040205080304" pitchFamily="18" charset="-128"/>
              </a:defRPr>
            </a:lvl4pPr>
            <a:lvl5pPr marL="2057400" indent="-228600">
              <a:defRPr sz="2400" b="1">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明朝" panose="02020600040205080304" pitchFamily="18" charset="-128"/>
              </a:defRPr>
            </a:lvl9pPr>
          </a:lstStyle>
          <a:p>
            <a:pPr>
              <a:spcBef>
                <a:spcPct val="50000"/>
              </a:spcBef>
            </a:pPr>
            <a:r>
              <a:rPr lang="ja-JP" altLang="en-US" sz="1108" dirty="0">
                <a:solidFill>
                  <a:schemeClr val="tx2"/>
                </a:solidFill>
                <a:latin typeface="+mn-ea"/>
                <a:ea typeface="+mn-ea"/>
              </a:rPr>
              <a:t>関係各位</a:t>
            </a:r>
          </a:p>
          <a:p>
            <a:pPr>
              <a:spcBef>
                <a:spcPct val="50000"/>
              </a:spcBef>
            </a:pPr>
            <a:r>
              <a:rPr lang="ja-JP" altLang="en-US" sz="1108" dirty="0">
                <a:solidFill>
                  <a:schemeClr val="tx2"/>
                </a:solidFill>
                <a:latin typeface="+mn-ea"/>
                <a:ea typeface="+mn-ea"/>
              </a:rPr>
              <a:t>お疲れさまです。</a:t>
            </a:r>
            <a:br>
              <a:rPr lang="ja-JP" altLang="en-US" sz="1108" dirty="0">
                <a:solidFill>
                  <a:schemeClr val="tx2"/>
                </a:solidFill>
                <a:latin typeface="+mn-ea"/>
                <a:ea typeface="+mn-ea"/>
              </a:rPr>
            </a:br>
            <a:r>
              <a:rPr lang="ja-JP" altLang="en-US" sz="1108" dirty="0">
                <a:solidFill>
                  <a:schemeClr val="tx2"/>
                </a:solidFill>
                <a:latin typeface="+mn-ea"/>
                <a:ea typeface="+mn-ea"/>
              </a:rPr>
              <a:t>◯◯部△△△△課の田中です。</a:t>
            </a:r>
          </a:p>
          <a:p>
            <a:pPr>
              <a:spcBef>
                <a:spcPct val="50000"/>
              </a:spcBef>
            </a:pPr>
            <a:r>
              <a:rPr lang="ja-JP" altLang="en-US" sz="1108" dirty="0">
                <a:solidFill>
                  <a:schemeClr val="tx2"/>
                </a:solidFill>
                <a:latin typeface="+mn-ea"/>
                <a:ea typeface="+mn-ea"/>
              </a:rPr>
              <a:t>△△△△課では</a:t>
            </a:r>
            <a:r>
              <a:rPr lang="en-US" altLang="ja-JP" sz="1108" dirty="0">
                <a:solidFill>
                  <a:schemeClr val="tx2"/>
                </a:solidFill>
                <a:latin typeface="+mn-ea"/>
                <a:ea typeface="+mn-ea"/>
              </a:rPr>
              <a:t>××××</a:t>
            </a:r>
            <a:r>
              <a:rPr lang="ja-JP" altLang="en-US" sz="1108" dirty="0">
                <a:solidFill>
                  <a:schemeClr val="tx2"/>
                </a:solidFill>
                <a:latin typeface="+mn-ea"/>
                <a:ea typeface="+mn-ea"/>
              </a:rPr>
              <a:t>の取り組みについて検討を</a:t>
            </a:r>
            <a:br>
              <a:rPr lang="ja-JP" altLang="en-US" sz="1108" dirty="0">
                <a:solidFill>
                  <a:schemeClr val="tx2"/>
                </a:solidFill>
                <a:latin typeface="+mn-ea"/>
                <a:ea typeface="+mn-ea"/>
              </a:rPr>
            </a:br>
            <a:r>
              <a:rPr lang="ja-JP" altLang="en-US" sz="1108" dirty="0">
                <a:solidFill>
                  <a:schemeClr val="tx2"/>
                </a:solidFill>
                <a:latin typeface="+mn-ea"/>
                <a:ea typeface="+mn-ea"/>
              </a:rPr>
              <a:t>行いました。</a:t>
            </a:r>
          </a:p>
          <a:p>
            <a:pPr>
              <a:spcBef>
                <a:spcPct val="50000"/>
              </a:spcBef>
            </a:pPr>
            <a:r>
              <a:rPr lang="ja-JP" altLang="en-US" sz="1108" dirty="0">
                <a:solidFill>
                  <a:schemeClr val="tx2"/>
                </a:solidFill>
                <a:latin typeface="+mn-ea"/>
                <a:ea typeface="+mn-ea"/>
              </a:rPr>
              <a:t>検討結果の資料を以下の</a:t>
            </a:r>
            <a:r>
              <a:rPr lang="en-US" altLang="ja-JP" sz="1108" dirty="0">
                <a:solidFill>
                  <a:schemeClr val="tx2"/>
                </a:solidFill>
                <a:latin typeface="+mn-ea"/>
                <a:ea typeface="+mn-ea"/>
              </a:rPr>
              <a:t>URL</a:t>
            </a:r>
            <a:r>
              <a:rPr lang="ja-JP" altLang="en-US" sz="1108" dirty="0">
                <a:solidFill>
                  <a:schemeClr val="tx2"/>
                </a:solidFill>
                <a:latin typeface="+mn-ea"/>
                <a:ea typeface="+mn-ea"/>
              </a:rPr>
              <a:t>に公表しています。</a:t>
            </a:r>
            <a:br>
              <a:rPr lang="ja-JP" altLang="en-US" sz="1108" dirty="0">
                <a:solidFill>
                  <a:schemeClr val="tx2"/>
                </a:solidFill>
                <a:latin typeface="+mn-ea"/>
                <a:ea typeface="+mn-ea"/>
              </a:rPr>
            </a:br>
            <a:r>
              <a:rPr lang="en-US" altLang="ja-JP" sz="1108" dirty="0">
                <a:solidFill>
                  <a:schemeClr val="tx2"/>
                </a:solidFill>
                <a:latin typeface="+mn-ea"/>
                <a:ea typeface="+mn-ea"/>
              </a:rPr>
              <a:t>URL: http://xxx.yyy.tokyo.jp/zzz/index.html</a:t>
            </a:r>
          </a:p>
          <a:p>
            <a:pPr>
              <a:spcBef>
                <a:spcPct val="50000"/>
              </a:spcBef>
            </a:pPr>
            <a:r>
              <a:rPr lang="ja-JP" altLang="en-US" sz="1108" dirty="0">
                <a:solidFill>
                  <a:schemeClr val="tx2"/>
                </a:solidFill>
                <a:latin typeface="+mn-ea"/>
                <a:ea typeface="+mn-ea"/>
              </a:rPr>
              <a:t>来週にも公式発表される予定ですので、</a:t>
            </a:r>
            <a:br>
              <a:rPr lang="en-US" altLang="ja-JP" sz="1108" dirty="0">
                <a:solidFill>
                  <a:schemeClr val="tx2"/>
                </a:solidFill>
                <a:latin typeface="+mn-ea"/>
                <a:ea typeface="+mn-ea"/>
              </a:rPr>
            </a:br>
            <a:r>
              <a:rPr lang="ja-JP" altLang="en-US" sz="1108" dirty="0">
                <a:solidFill>
                  <a:schemeClr val="tx2"/>
                </a:solidFill>
                <a:latin typeface="+mn-ea"/>
                <a:ea typeface="+mn-ea"/>
              </a:rPr>
              <a:t>至急ご確認ください。</a:t>
            </a:r>
          </a:p>
          <a:p>
            <a:pPr>
              <a:spcBef>
                <a:spcPct val="50000"/>
              </a:spcBef>
            </a:pPr>
            <a:r>
              <a:rPr lang="ja-JP" altLang="en-US" sz="1108" dirty="0">
                <a:solidFill>
                  <a:schemeClr val="tx2"/>
                </a:solidFill>
                <a:latin typeface="+mn-ea"/>
                <a:ea typeface="+mn-ea"/>
              </a:rPr>
              <a:t>よろしくお願いします。</a:t>
            </a:r>
          </a:p>
          <a:p>
            <a:pPr>
              <a:spcBef>
                <a:spcPct val="50000"/>
              </a:spcBef>
            </a:pPr>
            <a:r>
              <a:rPr lang="ja-JP" altLang="en-US" sz="1108" dirty="0">
                <a:solidFill>
                  <a:schemeClr val="tx2"/>
                </a:solidFill>
                <a:latin typeface="+mn-ea"/>
                <a:ea typeface="+mn-ea"/>
              </a:rPr>
              <a:t>－－－－－－－－－－－－－－－－－－－－－</a:t>
            </a:r>
            <a:br>
              <a:rPr lang="ja-JP" altLang="en-US" sz="1108" dirty="0">
                <a:solidFill>
                  <a:schemeClr val="tx2"/>
                </a:solidFill>
                <a:latin typeface="+mn-ea"/>
                <a:ea typeface="+mn-ea"/>
              </a:rPr>
            </a:br>
            <a:r>
              <a:rPr lang="ja-JP" altLang="en-US" sz="1108" dirty="0">
                <a:solidFill>
                  <a:schemeClr val="tx2"/>
                </a:solidFill>
                <a:latin typeface="+mn-ea"/>
                <a:ea typeface="+mn-ea"/>
              </a:rPr>
              <a:t>□□□事務所○○部△△△△課</a:t>
            </a:r>
            <a:br>
              <a:rPr lang="ja-JP" altLang="en-US" sz="1108" dirty="0">
                <a:solidFill>
                  <a:schemeClr val="tx2"/>
                </a:solidFill>
                <a:latin typeface="+mn-ea"/>
                <a:ea typeface="+mn-ea"/>
              </a:rPr>
            </a:br>
            <a:r>
              <a:rPr lang="ja-JP" altLang="en-US" sz="1108" dirty="0">
                <a:solidFill>
                  <a:schemeClr val="tx2"/>
                </a:solidFill>
                <a:latin typeface="+mn-ea"/>
                <a:ea typeface="+mn-ea"/>
              </a:rPr>
              <a:t>田中　太郎　</a:t>
            </a:r>
            <a:r>
              <a:rPr lang="en-US" altLang="ja-JP" sz="1108" dirty="0" err="1">
                <a:solidFill>
                  <a:schemeClr val="tx2"/>
                </a:solidFill>
                <a:latin typeface="+mn-ea"/>
                <a:ea typeface="+mn-ea"/>
              </a:rPr>
              <a:t>E-mail:taro.tanaka@houterasu.or.jp</a:t>
            </a:r>
            <a:br>
              <a:rPr lang="en-US" altLang="ja-JP" sz="1108" dirty="0">
                <a:solidFill>
                  <a:schemeClr val="tx2"/>
                </a:solidFill>
                <a:latin typeface="+mn-ea"/>
                <a:ea typeface="+mn-ea"/>
              </a:rPr>
            </a:br>
            <a:r>
              <a:rPr lang="en-US" altLang="ja-JP" sz="1108" dirty="0">
                <a:solidFill>
                  <a:schemeClr val="tx2"/>
                </a:solidFill>
                <a:latin typeface="+mn-ea"/>
                <a:ea typeface="+mn-ea"/>
              </a:rPr>
              <a:t>TEL:0</a:t>
            </a:r>
            <a:r>
              <a:rPr lang="ja-JP" altLang="en-US" sz="1108" dirty="0">
                <a:solidFill>
                  <a:schemeClr val="tx2"/>
                </a:solidFill>
                <a:latin typeface="+mn-ea"/>
                <a:ea typeface="+mn-ea"/>
              </a:rPr>
              <a:t>３</a:t>
            </a:r>
            <a:r>
              <a:rPr lang="en-US" altLang="ja-JP" sz="1108" dirty="0">
                <a:solidFill>
                  <a:schemeClr val="tx2"/>
                </a:solidFill>
                <a:latin typeface="+mn-ea"/>
                <a:ea typeface="+mn-ea"/>
              </a:rPr>
              <a:t>-3111-2222</a:t>
            </a:r>
            <a:r>
              <a:rPr lang="ja-JP" altLang="en-US" sz="1108" dirty="0">
                <a:solidFill>
                  <a:schemeClr val="tx2"/>
                </a:solidFill>
                <a:latin typeface="+mn-ea"/>
                <a:ea typeface="+mn-ea"/>
              </a:rPr>
              <a:t>　</a:t>
            </a:r>
            <a:r>
              <a:rPr lang="en-US" altLang="ja-JP" sz="1108" dirty="0">
                <a:solidFill>
                  <a:schemeClr val="tx2"/>
                </a:solidFill>
                <a:latin typeface="+mn-ea"/>
                <a:ea typeface="+mn-ea"/>
              </a:rPr>
              <a:t>FAX:03-3111-2223</a:t>
            </a:r>
            <a:br>
              <a:rPr lang="en-US" altLang="ja-JP" sz="1108" dirty="0">
                <a:solidFill>
                  <a:schemeClr val="tx2"/>
                </a:solidFill>
                <a:latin typeface="+mn-ea"/>
                <a:ea typeface="+mn-ea"/>
              </a:rPr>
            </a:br>
            <a:r>
              <a:rPr lang="ja-JP" altLang="en-US" sz="1108" dirty="0">
                <a:solidFill>
                  <a:schemeClr val="tx2"/>
                </a:solidFill>
                <a:latin typeface="+mn-ea"/>
                <a:ea typeface="+mn-ea"/>
              </a:rPr>
              <a:t>－－－－－－－－－－－－－－－－－－－－－</a:t>
            </a:r>
          </a:p>
        </p:txBody>
      </p:sp>
      <p:sp>
        <p:nvSpPr>
          <p:cNvPr id="43" name="Text Box 7"/>
          <p:cNvSpPr txBox="1">
            <a:spLocks noChangeArrowheads="1"/>
          </p:cNvSpPr>
          <p:nvPr/>
        </p:nvSpPr>
        <p:spPr bwMode="auto">
          <a:xfrm>
            <a:off x="4749984" y="298835"/>
            <a:ext cx="4222454" cy="6154501"/>
          </a:xfrm>
          <a:prstGeom prst="rect">
            <a:avLst/>
          </a:prstGeom>
          <a:solidFill>
            <a:schemeClr val="bg1">
              <a:lumMod val="95000"/>
            </a:schemeClr>
          </a:solidFill>
          <a:ln w="28575">
            <a:solidFill>
              <a:schemeClr val="bg1">
                <a:lumMod val="65000"/>
              </a:schemeClr>
            </a:solidFill>
            <a:miter lim="800000"/>
            <a:headEnd/>
            <a:tailEnd/>
          </a:ln>
        </p:spPr>
        <p:txBody>
          <a:bodyPr wrap="square">
            <a:noAutofit/>
          </a:bodyPr>
          <a:lstStyle>
            <a:defPPr>
              <a:defRPr lang="ja-JP"/>
            </a:defPPr>
            <a:lvl1pPr>
              <a:spcBef>
                <a:spcPct val="50000"/>
              </a:spcBef>
              <a:defRPr sz="1800" b="1">
                <a:solidFill>
                  <a:srgbClr val="0070C0"/>
                </a:solidFill>
                <a:latin typeface="HGP創英角ｺﾞｼｯｸUB" panose="020B0900000000000000" pitchFamily="50" charset="-128"/>
                <a:ea typeface="HGP創英角ｺﾞｼｯｸUB" panose="020B0900000000000000" pitchFamily="50" charset="-128"/>
              </a:defRPr>
            </a:lvl1pPr>
            <a:lvl2pPr marL="742950" indent="-285750">
              <a:defRPr sz="2400" b="1">
                <a:latin typeface="Times New Roman" panose="02020603050405020304" pitchFamily="18" charset="0"/>
                <a:ea typeface="ＭＳ Ｐ明朝" panose="02020600040205080304" pitchFamily="18" charset="-128"/>
              </a:defRPr>
            </a:lvl2pPr>
            <a:lvl3pPr marL="1143000" indent="-228600">
              <a:defRPr sz="2400" b="1">
                <a:latin typeface="Times New Roman" panose="02020603050405020304" pitchFamily="18" charset="0"/>
                <a:ea typeface="ＭＳ Ｐ明朝" panose="02020600040205080304" pitchFamily="18" charset="-128"/>
              </a:defRPr>
            </a:lvl3pPr>
            <a:lvl4pPr marL="1600200" indent="-228600">
              <a:defRPr sz="2400" b="1">
                <a:latin typeface="Times New Roman" panose="02020603050405020304" pitchFamily="18" charset="0"/>
                <a:ea typeface="ＭＳ Ｐ明朝" panose="02020600040205080304" pitchFamily="18" charset="-128"/>
              </a:defRPr>
            </a:lvl4pPr>
            <a:lvl5pPr marL="2057400" indent="-228600">
              <a:defRPr sz="2400" b="1">
                <a:latin typeface="Times New Roman" panose="02020603050405020304" pitchFamily="18" charset="0"/>
                <a:ea typeface="ＭＳ Ｐ明朝" panose="02020600040205080304" pitchFamily="18" charset="-128"/>
              </a:defRPr>
            </a:lvl5pPr>
            <a:lvl6pPr marL="2514600" indent="-228600" eaLnBrk="0" fontAlgn="base" hangingPunct="0">
              <a:spcBef>
                <a:spcPct val="0"/>
              </a:spcBef>
              <a:spcAft>
                <a:spcPct val="0"/>
              </a:spcAft>
              <a:defRPr sz="2400" b="1">
                <a:latin typeface="Times New Roman" panose="02020603050405020304" pitchFamily="18" charset="0"/>
                <a:ea typeface="ＭＳ Ｐ明朝" panose="02020600040205080304" pitchFamily="18" charset="-128"/>
              </a:defRPr>
            </a:lvl6pPr>
            <a:lvl7pPr marL="2971800" indent="-228600" eaLnBrk="0" fontAlgn="base" hangingPunct="0">
              <a:spcBef>
                <a:spcPct val="0"/>
              </a:spcBef>
              <a:spcAft>
                <a:spcPct val="0"/>
              </a:spcAft>
              <a:defRPr sz="2400" b="1">
                <a:latin typeface="Times New Roman" panose="02020603050405020304" pitchFamily="18" charset="0"/>
                <a:ea typeface="ＭＳ Ｐ明朝" panose="02020600040205080304" pitchFamily="18" charset="-128"/>
              </a:defRPr>
            </a:lvl7pPr>
            <a:lvl8pPr marL="3429000" indent="-228600" eaLnBrk="0" fontAlgn="base" hangingPunct="0">
              <a:spcBef>
                <a:spcPct val="0"/>
              </a:spcBef>
              <a:spcAft>
                <a:spcPct val="0"/>
              </a:spcAft>
              <a:defRPr sz="2400" b="1">
                <a:latin typeface="Times New Roman" panose="02020603050405020304" pitchFamily="18" charset="0"/>
                <a:ea typeface="ＭＳ Ｐ明朝" panose="02020600040205080304" pitchFamily="18" charset="-128"/>
              </a:defRPr>
            </a:lvl8pPr>
            <a:lvl9pPr marL="3886200" indent="-228600" eaLnBrk="0" fontAlgn="base" hangingPunct="0">
              <a:spcBef>
                <a:spcPct val="0"/>
              </a:spcBef>
              <a:spcAft>
                <a:spcPct val="0"/>
              </a:spcAft>
              <a:defRPr sz="2400" b="1">
                <a:latin typeface="Times New Roman" panose="02020603050405020304" pitchFamily="18" charset="0"/>
                <a:ea typeface="ＭＳ Ｐ明朝" panose="02020600040205080304" pitchFamily="18" charset="-128"/>
              </a:defRPr>
            </a:lvl9pPr>
          </a:lstStyle>
          <a:p>
            <a:pPr>
              <a:spcBef>
                <a:spcPts val="0"/>
              </a:spcBef>
            </a:pPr>
            <a:r>
              <a:rPr lang="ja-JP" altLang="en-US" sz="1600" dirty="0"/>
              <a:t>見抜くポイント！</a:t>
            </a:r>
            <a:endParaRPr lang="en-US" altLang="ja-JP" sz="1600" dirty="0"/>
          </a:p>
          <a:p>
            <a:pPr>
              <a:spcBef>
                <a:spcPts val="0"/>
              </a:spcBef>
            </a:pPr>
            <a:r>
              <a:rPr lang="ja-JP" altLang="en-US" sz="1600" dirty="0"/>
              <a:t>①　差出人（送信者）</a:t>
            </a:r>
            <a:br>
              <a:rPr lang="ja-JP" altLang="en-US" sz="1600" dirty="0"/>
            </a:br>
            <a:r>
              <a:rPr lang="ja-JP" altLang="en-US" sz="1600" dirty="0"/>
              <a:t>　　</a:t>
            </a:r>
            <a:r>
              <a:rPr lang="ja-JP" altLang="en-US" sz="1400" b="0" dirty="0">
                <a:solidFill>
                  <a:schemeClr val="tx1">
                    <a:lumMod val="50000"/>
                    <a:lumOff val="50000"/>
                  </a:schemeClr>
                </a:solidFill>
              </a:rPr>
              <a:t>送信者の名前やアドレスが見慣れない。</a:t>
            </a:r>
            <a:br>
              <a:rPr lang="en-US" altLang="ja-JP" sz="1400" b="0" dirty="0">
                <a:solidFill>
                  <a:schemeClr val="tx1">
                    <a:lumMod val="50000"/>
                    <a:lumOff val="50000"/>
                  </a:schemeClr>
                </a:solidFill>
              </a:rPr>
            </a:br>
            <a:r>
              <a:rPr lang="ja-JP" altLang="en-US" sz="1400" b="0" dirty="0">
                <a:solidFill>
                  <a:schemeClr val="tx1">
                    <a:lumMod val="50000"/>
                    <a:lumOff val="50000"/>
                  </a:schemeClr>
                </a:solidFill>
              </a:rPr>
              <a:t>　　組織内の話題が外部アドレスで届いている。</a:t>
            </a:r>
            <a:br>
              <a:rPr lang="en-US" altLang="ja-JP" sz="1400" b="0" dirty="0">
                <a:solidFill>
                  <a:schemeClr val="tx1">
                    <a:lumMod val="50000"/>
                    <a:lumOff val="50000"/>
                  </a:schemeClr>
                </a:solidFill>
              </a:rPr>
            </a:br>
            <a:r>
              <a:rPr lang="ja-JP" altLang="en-US" sz="1400" b="0" dirty="0">
                <a:solidFill>
                  <a:schemeClr val="tx1">
                    <a:lumMod val="50000"/>
                    <a:lumOff val="50000"/>
                  </a:schemeClr>
                </a:solidFill>
              </a:rPr>
              <a:t>　　フリーメールアドレスから送信。</a:t>
            </a:r>
            <a:br>
              <a:rPr lang="en-US" altLang="ja-JP" sz="1400" b="0" dirty="0">
                <a:solidFill>
                  <a:schemeClr val="tx1">
                    <a:lumMod val="50000"/>
                    <a:lumOff val="50000"/>
                  </a:schemeClr>
                </a:solidFill>
              </a:rPr>
            </a:br>
            <a:r>
              <a:rPr lang="ja-JP" altLang="en-US" sz="1400" b="0" dirty="0">
                <a:solidFill>
                  <a:schemeClr val="tx1">
                    <a:lumMod val="50000"/>
                    <a:lumOff val="50000"/>
                  </a:schemeClr>
                </a:solidFill>
              </a:rPr>
              <a:t>　　関係者のメールアドレスに偽装</a:t>
            </a:r>
            <a:endParaRPr lang="en-US" altLang="ja-JP" sz="1400" b="0" strike="dblStrike" dirty="0">
              <a:solidFill>
                <a:srgbClr val="FF0000"/>
              </a:solidFill>
            </a:endParaRPr>
          </a:p>
          <a:p>
            <a:pPr>
              <a:spcBef>
                <a:spcPts val="0"/>
              </a:spcBef>
            </a:pPr>
            <a:r>
              <a:rPr lang="ja-JP" altLang="en-US" sz="1400" b="0" dirty="0">
                <a:solidFill>
                  <a:schemeClr val="tx1">
                    <a:lumMod val="50000"/>
                    <a:lumOff val="50000"/>
                  </a:schemeClr>
                </a:solidFill>
              </a:rPr>
              <a:t>　　（後ろに異なるアドレスが表示されている）。</a:t>
            </a:r>
            <a:endParaRPr lang="en-US" altLang="ja-JP" sz="1400" b="0" dirty="0">
              <a:solidFill>
                <a:schemeClr val="tx1">
                  <a:lumMod val="50000"/>
                  <a:lumOff val="50000"/>
                </a:schemeClr>
              </a:solidFill>
            </a:endParaRPr>
          </a:p>
          <a:p>
            <a:pPr>
              <a:spcBef>
                <a:spcPts val="0"/>
              </a:spcBef>
            </a:pPr>
            <a:r>
              <a:rPr lang="ja-JP" altLang="en-US" sz="1600" dirty="0"/>
              <a:t>②　件名</a:t>
            </a:r>
            <a:br>
              <a:rPr lang="ja-JP" altLang="en-US" sz="1600" dirty="0"/>
            </a:br>
            <a:r>
              <a:rPr lang="ja-JP" altLang="en-US" sz="1600" dirty="0"/>
              <a:t>　　</a:t>
            </a:r>
            <a:r>
              <a:rPr lang="ja-JP" altLang="en-US" sz="1400" b="0" dirty="0">
                <a:solidFill>
                  <a:schemeClr val="tx1">
                    <a:lumMod val="50000"/>
                    <a:lumOff val="50000"/>
                  </a:schemeClr>
                </a:solidFill>
              </a:rPr>
              <a:t>興味を持たせて開封したくなる内容。</a:t>
            </a:r>
            <a:br>
              <a:rPr lang="en-US" altLang="ja-JP" sz="1400" b="0" dirty="0">
                <a:solidFill>
                  <a:schemeClr val="tx1">
                    <a:lumMod val="50000"/>
                    <a:lumOff val="50000"/>
                  </a:schemeClr>
                </a:solidFill>
              </a:rPr>
            </a:br>
            <a:r>
              <a:rPr lang="ja-JP" altLang="en-US" sz="1400" b="0" dirty="0">
                <a:solidFill>
                  <a:schemeClr val="tx1">
                    <a:lumMod val="50000"/>
                    <a:lumOff val="50000"/>
                  </a:schemeClr>
                </a:solidFill>
              </a:rPr>
              <a:t>　　</a:t>
            </a:r>
            <a:r>
              <a:rPr lang="en-US" altLang="ja-JP" sz="1400" b="0" dirty="0">
                <a:solidFill>
                  <a:schemeClr val="tx1">
                    <a:lumMod val="50000"/>
                    <a:lumOff val="50000"/>
                  </a:schemeClr>
                </a:solidFill>
              </a:rPr>
              <a:t>【</a:t>
            </a:r>
            <a:r>
              <a:rPr lang="ja-JP" altLang="en-US" sz="1400" b="0" dirty="0">
                <a:solidFill>
                  <a:schemeClr val="tx1">
                    <a:lumMod val="50000"/>
                    <a:lumOff val="50000"/>
                  </a:schemeClr>
                </a:solidFill>
              </a:rPr>
              <a:t>緊急</a:t>
            </a:r>
            <a:r>
              <a:rPr lang="en-US" altLang="ja-JP" sz="1400" b="0" dirty="0">
                <a:solidFill>
                  <a:schemeClr val="tx1">
                    <a:lumMod val="50000"/>
                    <a:lumOff val="50000"/>
                  </a:schemeClr>
                </a:solidFill>
              </a:rPr>
              <a:t>】</a:t>
            </a:r>
            <a:r>
              <a:rPr lang="ja-JP" altLang="en-US" sz="1400" b="0" dirty="0">
                <a:solidFill>
                  <a:schemeClr val="tx1">
                    <a:lumMod val="50000"/>
                    <a:lumOff val="50000"/>
                  </a:schemeClr>
                </a:solidFill>
              </a:rPr>
              <a:t>と急がせて吟味させまいとしている。</a:t>
            </a:r>
            <a:endParaRPr lang="ja-JP" altLang="en-US" sz="1600" b="0" dirty="0">
              <a:solidFill>
                <a:schemeClr val="tx1">
                  <a:lumMod val="50000"/>
                  <a:lumOff val="50000"/>
                </a:schemeClr>
              </a:solidFill>
            </a:endParaRPr>
          </a:p>
          <a:p>
            <a:pPr>
              <a:spcBef>
                <a:spcPts val="0"/>
              </a:spcBef>
            </a:pPr>
            <a:r>
              <a:rPr lang="ja-JP" altLang="en-US" sz="1600" dirty="0"/>
              <a:t>③　添付ファイル</a:t>
            </a:r>
            <a:br>
              <a:rPr lang="ja-JP" altLang="en-US" sz="1600" dirty="0"/>
            </a:br>
            <a:r>
              <a:rPr lang="ja-JP" altLang="en-US" sz="1600" dirty="0"/>
              <a:t>　　</a:t>
            </a:r>
            <a:r>
              <a:rPr lang="ja-JP" altLang="en-US" sz="1400" b="0" dirty="0">
                <a:solidFill>
                  <a:schemeClr val="tx1">
                    <a:lumMod val="50000"/>
                    <a:lumOff val="50000"/>
                  </a:schemeClr>
                </a:solidFill>
              </a:rPr>
              <a:t>本文と関係のないファイル名である。</a:t>
            </a:r>
            <a:endParaRPr lang="en-US" altLang="ja-JP" sz="1400" b="0" dirty="0">
              <a:solidFill>
                <a:schemeClr val="tx1">
                  <a:lumMod val="50000"/>
                  <a:lumOff val="50000"/>
                </a:schemeClr>
              </a:solidFill>
            </a:endParaRPr>
          </a:p>
          <a:p>
            <a:pPr>
              <a:spcBef>
                <a:spcPts val="0"/>
              </a:spcBef>
            </a:pPr>
            <a:r>
              <a:rPr lang="ja-JP" altLang="en-US" sz="1400" b="0" dirty="0">
                <a:solidFill>
                  <a:schemeClr val="tx1">
                    <a:lumMod val="50000"/>
                    <a:lumOff val="50000"/>
                  </a:schemeClr>
                </a:solidFill>
              </a:rPr>
              <a:t>　　実行形式ファイル（</a:t>
            </a:r>
            <a:r>
              <a:rPr lang="en-US" altLang="ja-JP" sz="1400" b="0" dirty="0">
                <a:solidFill>
                  <a:schemeClr val="tx1">
                    <a:lumMod val="50000"/>
                    <a:lumOff val="50000"/>
                  </a:schemeClr>
                </a:solidFill>
              </a:rPr>
              <a:t>exe / </a:t>
            </a:r>
            <a:r>
              <a:rPr lang="en-US" altLang="ja-JP" sz="1400" b="0" dirty="0" err="1">
                <a:solidFill>
                  <a:schemeClr val="tx1">
                    <a:lumMod val="50000"/>
                    <a:lumOff val="50000"/>
                  </a:schemeClr>
                </a:solidFill>
              </a:rPr>
              <a:t>scr</a:t>
            </a:r>
            <a:r>
              <a:rPr lang="en-US" altLang="ja-JP" sz="1400" b="0" dirty="0">
                <a:solidFill>
                  <a:schemeClr val="tx1">
                    <a:lumMod val="50000"/>
                    <a:lumOff val="50000"/>
                  </a:schemeClr>
                </a:solidFill>
              </a:rPr>
              <a:t> / </a:t>
            </a:r>
            <a:r>
              <a:rPr lang="en-US" altLang="ja-JP" sz="1400" b="0" dirty="0" err="1">
                <a:solidFill>
                  <a:schemeClr val="tx1">
                    <a:lumMod val="50000"/>
                    <a:lumOff val="50000"/>
                  </a:schemeClr>
                </a:solidFill>
              </a:rPr>
              <a:t>cpl</a:t>
            </a:r>
            <a:r>
              <a:rPr lang="ja-JP" altLang="en-US" sz="1400" b="0" dirty="0">
                <a:solidFill>
                  <a:schemeClr val="tx1">
                    <a:lumMod val="50000"/>
                    <a:lumOff val="50000"/>
                  </a:schemeClr>
                </a:solidFill>
              </a:rPr>
              <a:t>など）、ショート</a:t>
            </a:r>
            <a:endParaRPr lang="en-US" altLang="ja-JP" sz="1400" b="0" dirty="0">
              <a:solidFill>
                <a:schemeClr val="tx1">
                  <a:lumMod val="50000"/>
                  <a:lumOff val="50000"/>
                </a:schemeClr>
              </a:solidFill>
            </a:endParaRPr>
          </a:p>
          <a:p>
            <a:pPr>
              <a:spcBef>
                <a:spcPts val="0"/>
              </a:spcBef>
            </a:pPr>
            <a:r>
              <a:rPr lang="ja-JP" altLang="en-US" sz="1400" b="0" dirty="0">
                <a:solidFill>
                  <a:schemeClr val="tx1">
                    <a:lumMod val="50000"/>
                    <a:lumOff val="50000"/>
                  </a:schemeClr>
                </a:solidFill>
              </a:rPr>
              <a:t>　　カットファイル（</a:t>
            </a:r>
            <a:r>
              <a:rPr lang="en-US" altLang="ja-JP" sz="1400" b="0" dirty="0" err="1">
                <a:solidFill>
                  <a:schemeClr val="tx1">
                    <a:lumMod val="50000"/>
                    <a:lumOff val="50000"/>
                  </a:schemeClr>
                </a:solidFill>
              </a:rPr>
              <a:t>lnk</a:t>
            </a:r>
            <a:r>
              <a:rPr lang="en-US" altLang="ja-JP" sz="1400" b="0" dirty="0">
                <a:solidFill>
                  <a:schemeClr val="tx1">
                    <a:lumMod val="50000"/>
                    <a:lumOff val="50000"/>
                  </a:schemeClr>
                </a:solidFill>
              </a:rPr>
              <a:t> </a:t>
            </a:r>
            <a:r>
              <a:rPr lang="ja-JP" altLang="en-US" sz="1400" b="0" dirty="0">
                <a:solidFill>
                  <a:schemeClr val="tx1">
                    <a:lumMod val="50000"/>
                    <a:lumOff val="50000"/>
                  </a:schemeClr>
                </a:solidFill>
              </a:rPr>
              <a:t>など）が添付されている。</a:t>
            </a:r>
            <a:br>
              <a:rPr lang="en-US" altLang="ja-JP" sz="1400" b="0" dirty="0">
                <a:solidFill>
                  <a:schemeClr val="tx1">
                    <a:lumMod val="50000"/>
                    <a:lumOff val="50000"/>
                  </a:schemeClr>
                </a:solidFill>
              </a:rPr>
            </a:br>
            <a:r>
              <a:rPr lang="ja-JP" altLang="en-US" sz="1400" b="0" dirty="0">
                <a:solidFill>
                  <a:schemeClr val="tx1">
                    <a:lumMod val="50000"/>
                    <a:lumOff val="50000"/>
                  </a:schemeClr>
                </a:solidFill>
              </a:rPr>
              <a:t>　　上記ファイルとわからないようアイコン偽装。</a:t>
            </a:r>
            <a:endParaRPr lang="en-US" altLang="ja-JP" sz="1400" b="0" dirty="0">
              <a:solidFill>
                <a:schemeClr val="tx1">
                  <a:lumMod val="50000"/>
                  <a:lumOff val="50000"/>
                </a:schemeClr>
              </a:solidFill>
            </a:endParaRPr>
          </a:p>
          <a:p>
            <a:pPr>
              <a:spcBef>
                <a:spcPts val="0"/>
              </a:spcBef>
            </a:pPr>
            <a:r>
              <a:rPr lang="ja-JP" altLang="en-US" sz="1600" dirty="0"/>
              <a:t>④　本文</a:t>
            </a:r>
            <a:br>
              <a:rPr lang="ja-JP" altLang="en-US" sz="1600" dirty="0"/>
            </a:br>
            <a:r>
              <a:rPr lang="ja-JP" altLang="en-US" sz="1600" dirty="0"/>
              <a:t>　　</a:t>
            </a:r>
            <a:r>
              <a:rPr lang="ja-JP" altLang="en-US" sz="1400" b="0" dirty="0">
                <a:solidFill>
                  <a:schemeClr val="tx1">
                    <a:lumMod val="50000"/>
                    <a:lumOff val="50000"/>
                  </a:schemeClr>
                </a:solidFill>
              </a:rPr>
              <a:t>記載</a:t>
            </a:r>
            <a:r>
              <a:rPr lang="en-US" altLang="ja-JP" sz="1400" b="0" dirty="0">
                <a:solidFill>
                  <a:schemeClr val="tx1">
                    <a:lumMod val="50000"/>
                    <a:lumOff val="50000"/>
                  </a:schemeClr>
                </a:solidFill>
              </a:rPr>
              <a:t>URL</a:t>
            </a:r>
            <a:r>
              <a:rPr lang="ja-JP" altLang="en-US" sz="1400" b="0" dirty="0">
                <a:solidFill>
                  <a:schemeClr val="tx1">
                    <a:lumMod val="50000"/>
                    <a:lumOff val="50000"/>
                  </a:schemeClr>
                </a:solidFill>
              </a:rPr>
              <a:t>をクリックさせるよう不自然に誘導。</a:t>
            </a:r>
            <a:br>
              <a:rPr lang="en-US" altLang="ja-JP" sz="1400" b="0" dirty="0">
                <a:solidFill>
                  <a:schemeClr val="tx1">
                    <a:lumMod val="50000"/>
                    <a:lumOff val="50000"/>
                  </a:schemeClr>
                </a:solidFill>
              </a:rPr>
            </a:br>
            <a:r>
              <a:rPr lang="ja-JP" altLang="en-US" sz="1400" b="0" dirty="0">
                <a:solidFill>
                  <a:schemeClr val="tx1">
                    <a:lumMod val="50000"/>
                    <a:lumOff val="50000"/>
                  </a:schemeClr>
                </a:solidFill>
              </a:rPr>
              <a:t>　　信頼しそうな組織になりすましている。</a:t>
            </a:r>
            <a:endParaRPr lang="en-US" altLang="ja-JP" sz="1400" b="0" dirty="0">
              <a:solidFill>
                <a:schemeClr val="tx1">
                  <a:lumMod val="50000"/>
                  <a:lumOff val="50000"/>
                </a:schemeClr>
              </a:solidFill>
            </a:endParaRPr>
          </a:p>
          <a:p>
            <a:pPr>
              <a:spcBef>
                <a:spcPts val="0"/>
              </a:spcBef>
            </a:pPr>
            <a:r>
              <a:rPr lang="ja-JP" altLang="en-US" sz="1600" dirty="0"/>
              <a:t>⑤　</a:t>
            </a:r>
            <a:r>
              <a:rPr lang="en-US" altLang="ja-JP" sz="1600" dirty="0"/>
              <a:t>URL</a:t>
            </a:r>
            <a:br>
              <a:rPr lang="ja-JP" altLang="en-US" sz="1600" dirty="0"/>
            </a:br>
            <a:r>
              <a:rPr lang="ja-JP" altLang="en-US" sz="1600" dirty="0"/>
              <a:t>　　</a:t>
            </a:r>
            <a:r>
              <a:rPr lang="ja-JP" altLang="en-US" sz="1400" b="0" dirty="0">
                <a:solidFill>
                  <a:schemeClr val="tx1">
                    <a:lumMod val="50000"/>
                    <a:lumOff val="50000"/>
                  </a:schemeClr>
                </a:solidFill>
              </a:rPr>
              <a:t>本文表示とカーソル時の</a:t>
            </a:r>
            <a:r>
              <a:rPr lang="en-US" altLang="ja-JP" sz="1400" b="0" dirty="0">
                <a:solidFill>
                  <a:schemeClr val="tx1">
                    <a:lumMod val="50000"/>
                    <a:lumOff val="50000"/>
                  </a:schemeClr>
                </a:solidFill>
              </a:rPr>
              <a:t>URL</a:t>
            </a:r>
            <a:r>
              <a:rPr lang="ja-JP" altLang="en-US" sz="1400" b="0" dirty="0">
                <a:solidFill>
                  <a:schemeClr val="tx1">
                    <a:lumMod val="50000"/>
                    <a:lumOff val="50000"/>
                  </a:schemeClr>
                </a:solidFill>
              </a:rPr>
              <a:t>が異なる（</a:t>
            </a:r>
            <a:r>
              <a:rPr lang="en-US" altLang="ja-JP" sz="1400" b="0" dirty="0">
                <a:solidFill>
                  <a:schemeClr val="tx1">
                    <a:lumMod val="50000"/>
                    <a:lumOff val="50000"/>
                  </a:schemeClr>
                </a:solidFill>
              </a:rPr>
              <a:t>HTML</a:t>
            </a:r>
            <a:r>
              <a:rPr lang="ja-JP" altLang="en-US" sz="1400" b="0" dirty="0">
                <a:solidFill>
                  <a:schemeClr val="tx1">
                    <a:lumMod val="50000"/>
                    <a:lumOff val="50000"/>
                  </a:schemeClr>
                </a:solidFill>
              </a:rPr>
              <a:t>メール</a:t>
            </a:r>
            <a:endParaRPr lang="en-US" altLang="ja-JP" sz="1400" b="0" dirty="0">
              <a:solidFill>
                <a:schemeClr val="tx1">
                  <a:lumMod val="50000"/>
                  <a:lumOff val="50000"/>
                </a:schemeClr>
              </a:solidFill>
            </a:endParaRPr>
          </a:p>
          <a:p>
            <a:pPr>
              <a:spcBef>
                <a:spcPts val="0"/>
              </a:spcBef>
            </a:pPr>
            <a:r>
              <a:rPr lang="ja-JP" altLang="en-US" sz="1400" b="0" dirty="0">
                <a:solidFill>
                  <a:schemeClr val="tx1">
                    <a:lumMod val="50000"/>
                    <a:lumOff val="50000"/>
                  </a:schemeClr>
                </a:solidFill>
              </a:rPr>
              <a:t>　　の場合）。</a:t>
            </a:r>
            <a:endParaRPr lang="en-US" altLang="ja-JP" sz="1400" b="0" dirty="0">
              <a:solidFill>
                <a:schemeClr val="tx1">
                  <a:lumMod val="50000"/>
                  <a:lumOff val="50000"/>
                </a:schemeClr>
              </a:solidFill>
            </a:endParaRPr>
          </a:p>
          <a:p>
            <a:pPr>
              <a:spcBef>
                <a:spcPts val="0"/>
              </a:spcBef>
            </a:pPr>
            <a:r>
              <a:rPr lang="ja-JP" altLang="en-US" sz="1600" dirty="0"/>
              <a:t>⑥　署名</a:t>
            </a:r>
            <a:br>
              <a:rPr lang="ja-JP" altLang="en-US" sz="1600" dirty="0"/>
            </a:br>
            <a:r>
              <a:rPr lang="ja-JP" altLang="en-US" sz="1600" dirty="0"/>
              <a:t>　　</a:t>
            </a:r>
            <a:r>
              <a:rPr lang="ja-JP" altLang="en-US" sz="1400" b="0" dirty="0">
                <a:solidFill>
                  <a:schemeClr val="tx1">
                    <a:lumMod val="50000"/>
                    <a:lumOff val="50000"/>
                  </a:schemeClr>
                </a:solidFill>
              </a:rPr>
              <a:t>送信者の署名が存在しないか、曖昧である。</a:t>
            </a:r>
            <a:endParaRPr lang="en-US" altLang="ja-JP" sz="1600" b="0" dirty="0">
              <a:solidFill>
                <a:schemeClr val="tx1">
                  <a:lumMod val="50000"/>
                  <a:lumOff val="50000"/>
                </a:schemeClr>
              </a:solidFill>
            </a:endParaRPr>
          </a:p>
          <a:p>
            <a:pPr>
              <a:spcBef>
                <a:spcPts val="0"/>
              </a:spcBef>
            </a:pPr>
            <a:r>
              <a:rPr lang="ja-JP" altLang="en-US" sz="1600" b="0" dirty="0">
                <a:solidFill>
                  <a:schemeClr val="tx1">
                    <a:lumMod val="50000"/>
                    <a:lumOff val="50000"/>
                  </a:schemeClr>
                </a:solidFill>
              </a:rPr>
              <a:t>　　</a:t>
            </a:r>
            <a:r>
              <a:rPr lang="ja-JP" altLang="en-US" sz="1400" b="0" dirty="0">
                <a:solidFill>
                  <a:schemeClr val="tx1">
                    <a:lumMod val="50000"/>
                    <a:lumOff val="50000"/>
                  </a:schemeClr>
                </a:solidFill>
              </a:rPr>
              <a:t>架空の組織名、氏名を使っている。</a:t>
            </a:r>
            <a:br>
              <a:rPr lang="en-US" altLang="ja-JP" sz="1400" b="0" dirty="0">
                <a:solidFill>
                  <a:schemeClr val="tx1">
                    <a:lumMod val="50000"/>
                    <a:lumOff val="50000"/>
                  </a:schemeClr>
                </a:solidFill>
              </a:rPr>
            </a:br>
            <a:r>
              <a:rPr lang="ja-JP" altLang="en-US" sz="1400" b="0" dirty="0">
                <a:solidFill>
                  <a:schemeClr val="tx1">
                    <a:lumMod val="50000"/>
                    <a:lumOff val="50000"/>
                  </a:schemeClr>
                </a:solidFill>
              </a:rPr>
              <a:t>　　差出人のメールアドレスと署名が異なる。</a:t>
            </a:r>
            <a:br>
              <a:rPr lang="en-US" altLang="ja-JP" sz="1400" b="0" dirty="0">
                <a:solidFill>
                  <a:schemeClr val="tx1">
                    <a:lumMod val="50000"/>
                    <a:lumOff val="50000"/>
                  </a:schemeClr>
                </a:solidFill>
              </a:rPr>
            </a:br>
            <a:r>
              <a:rPr lang="ja-JP" altLang="en-US" sz="1400" b="0" dirty="0">
                <a:solidFill>
                  <a:schemeClr val="tx1">
                    <a:lumMod val="50000"/>
                    <a:lumOff val="50000"/>
                  </a:schemeClr>
                </a:solidFill>
              </a:rPr>
              <a:t>　　本人は実在するが電話番号が実在しない</a:t>
            </a:r>
            <a:r>
              <a:rPr lang="ja-JP" altLang="en-US" sz="1600" b="0" dirty="0">
                <a:solidFill>
                  <a:schemeClr val="tx1">
                    <a:lumMod val="50000"/>
                    <a:lumOff val="50000"/>
                  </a:schemeClr>
                </a:solidFill>
              </a:rPr>
              <a:t>。</a:t>
            </a:r>
            <a:r>
              <a:rPr lang="ja-JP" altLang="en-US" sz="1600" dirty="0"/>
              <a:t>　</a:t>
            </a:r>
            <a:endParaRPr lang="en-US" altLang="ja-JP" sz="1600" dirty="0"/>
          </a:p>
        </p:txBody>
      </p:sp>
      <p:pic>
        <p:nvPicPr>
          <p:cNvPr id="42"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7546" y="4939812"/>
            <a:ext cx="270803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 name="カギ線コネクタ 43"/>
          <p:cNvCxnSpPr>
            <a:stCxn id="41" idx="3"/>
          </p:cNvCxnSpPr>
          <p:nvPr/>
        </p:nvCxnSpPr>
        <p:spPr bwMode="auto">
          <a:xfrm>
            <a:off x="3345474" y="4708282"/>
            <a:ext cx="356088" cy="460131"/>
          </a:xfrm>
          <a:prstGeom prst="bentConnector2">
            <a:avLst/>
          </a:prstGeom>
          <a:solidFill>
            <a:schemeClr val="accent1"/>
          </a:solidFill>
          <a:ln w="38100" cap="flat" cmpd="sng" algn="ctr">
            <a:solidFill>
              <a:srgbClr val="FF0000"/>
            </a:solidFill>
            <a:prstDash val="solid"/>
            <a:round/>
            <a:headEnd type="none" w="med" len="med"/>
            <a:tailEnd type="triangle"/>
          </a:ln>
          <a:effectLst>
            <a:outerShdw dist="17961" dir="2700000" algn="ctr" rotWithShape="0">
              <a:schemeClr val="tx1">
                <a:gamma/>
                <a:shade val="60000"/>
                <a:invGamma/>
              </a:schemeClr>
            </a:outerShdw>
          </a:effectLst>
        </p:spPr>
      </p:cxnSp>
      <p:sp>
        <p:nvSpPr>
          <p:cNvPr id="22" name="テキスト ボックス 21">
            <a:extLst>
              <a:ext uri="{FF2B5EF4-FFF2-40B4-BE49-F238E27FC236}">
                <a16:creationId xmlns:a16="http://schemas.microsoft.com/office/drawing/2014/main" id="{447AC667-9254-4B0C-8E3E-CF697A0658AD}"/>
              </a:ext>
            </a:extLst>
          </p:cNvPr>
          <p:cNvSpPr txBox="1"/>
          <p:nvPr/>
        </p:nvSpPr>
        <p:spPr>
          <a:xfrm>
            <a:off x="53234" y="-5565"/>
            <a:ext cx="4588624" cy="480131"/>
          </a:xfrm>
          <a:prstGeom prst="rect">
            <a:avLst/>
          </a:prstGeom>
        </p:spPr>
        <p:txBody>
          <a:bodyPr anchor="ctr"/>
          <a:lstStyle>
            <a:defPPr>
              <a:defRPr lang="ja-JP"/>
            </a:defPPr>
            <a:lvl1pPr defTabSz="685800" eaLnBrk="1" hangingPunct="1">
              <a:lnSpc>
                <a:spcPct val="90000"/>
              </a:lnSpc>
              <a:defRPr sz="2800">
                <a:latin typeface="HGP創英角ｺﾞｼｯｸUB" panose="020B0900000000000000" pitchFamily="50" charset="-128"/>
                <a:ea typeface="HGP創英角ｺﾞｼｯｸUB" panose="020B0900000000000000" pitchFamily="50" charset="-128"/>
                <a:cs typeface="+mj-cs"/>
              </a:defRPr>
            </a:lvl1pPr>
            <a:lvl2pPr marL="742950" indent="-285750">
              <a:defRPr sz="1600">
                <a:solidFill>
                  <a:schemeClr val="tx2"/>
                </a:solidFill>
                <a:latin typeface="ＭＳ Ｐゴシック" panose="020B0600070205080204" pitchFamily="50" charset="-128"/>
                <a:ea typeface="ＭＳ Ｐゴシック" panose="020B0600070205080204" pitchFamily="50" charset="-128"/>
              </a:defRPr>
            </a:lvl2pPr>
            <a:lvl3pPr marL="1143000" indent="-228600">
              <a:defRPr sz="1600">
                <a:solidFill>
                  <a:schemeClr val="tx2"/>
                </a:solidFill>
                <a:latin typeface="ＭＳ Ｐゴシック" panose="020B0600070205080204" pitchFamily="50" charset="-128"/>
                <a:ea typeface="ＭＳ Ｐゴシック" panose="020B0600070205080204" pitchFamily="50" charset="-128"/>
              </a:defRPr>
            </a:lvl3pPr>
            <a:lvl4pPr marL="1600200" indent="-228600">
              <a:defRPr sz="1600">
                <a:solidFill>
                  <a:schemeClr val="tx2"/>
                </a:solidFill>
                <a:latin typeface="ＭＳ Ｐゴシック" panose="020B0600070205080204" pitchFamily="50" charset="-128"/>
                <a:ea typeface="ＭＳ Ｐゴシック" panose="020B0600070205080204" pitchFamily="50" charset="-128"/>
              </a:defRPr>
            </a:lvl4pPr>
            <a:lvl5pPr marL="2057400" indent="-228600">
              <a:defRPr sz="1600">
                <a:solidFill>
                  <a:schemeClr val="tx2"/>
                </a:solidFill>
                <a:latin typeface="ＭＳ Ｐゴシック" panose="020B0600070205080204" pitchFamily="50" charset="-128"/>
                <a:ea typeface="ＭＳ Ｐゴシック" panose="020B0600070205080204" pitchFamily="50" charset="-128"/>
              </a:defRPr>
            </a:lvl5pPr>
            <a:lvl6pPr marL="2514600" indent="-228600" eaLnBrk="0" fontAlgn="base" hangingPunct="0">
              <a:spcBef>
                <a:spcPct val="0"/>
              </a:spcBef>
              <a:spcAft>
                <a:spcPct val="0"/>
              </a:spcAft>
              <a:defRPr sz="1600">
                <a:solidFill>
                  <a:schemeClr val="tx2"/>
                </a:solidFill>
                <a:latin typeface="ＭＳ Ｐゴシック" panose="020B0600070205080204" pitchFamily="50" charset="-128"/>
                <a:ea typeface="ＭＳ Ｐゴシック" panose="020B0600070205080204" pitchFamily="50" charset="-128"/>
              </a:defRPr>
            </a:lvl6pPr>
            <a:lvl7pPr marL="2971800" indent="-228600" eaLnBrk="0" fontAlgn="base" hangingPunct="0">
              <a:spcBef>
                <a:spcPct val="0"/>
              </a:spcBef>
              <a:spcAft>
                <a:spcPct val="0"/>
              </a:spcAft>
              <a:defRPr sz="1600">
                <a:solidFill>
                  <a:schemeClr val="tx2"/>
                </a:solidFill>
                <a:latin typeface="ＭＳ Ｐゴシック" panose="020B0600070205080204" pitchFamily="50" charset="-128"/>
                <a:ea typeface="ＭＳ Ｐゴシック" panose="020B0600070205080204" pitchFamily="50" charset="-128"/>
              </a:defRPr>
            </a:lvl7pPr>
            <a:lvl8pPr marL="3429000" indent="-228600" eaLnBrk="0" fontAlgn="base" hangingPunct="0">
              <a:spcBef>
                <a:spcPct val="0"/>
              </a:spcBef>
              <a:spcAft>
                <a:spcPct val="0"/>
              </a:spcAft>
              <a:defRPr sz="1600">
                <a:solidFill>
                  <a:schemeClr val="tx2"/>
                </a:solidFill>
                <a:latin typeface="ＭＳ Ｐゴシック" panose="020B0600070205080204" pitchFamily="50" charset="-128"/>
                <a:ea typeface="ＭＳ Ｐゴシック" panose="020B0600070205080204" pitchFamily="50" charset="-128"/>
              </a:defRPr>
            </a:lvl8pPr>
            <a:lvl9pPr marL="3886200" indent="-228600" eaLnBrk="0" fontAlgn="base" hangingPunct="0">
              <a:spcBef>
                <a:spcPct val="0"/>
              </a:spcBef>
              <a:spcAft>
                <a:spcPct val="0"/>
              </a:spcAft>
              <a:defRPr sz="1600">
                <a:solidFill>
                  <a:schemeClr val="tx2"/>
                </a:solidFill>
                <a:latin typeface="ＭＳ Ｐゴシック" panose="020B0600070205080204" pitchFamily="50" charset="-128"/>
                <a:ea typeface="ＭＳ Ｐゴシック" panose="020B0600070205080204" pitchFamily="50" charset="-128"/>
              </a:defRPr>
            </a:lvl9pPr>
          </a:lstStyle>
          <a:p>
            <a:r>
              <a:rPr lang="ja-JP" altLang="en-US" dirty="0"/>
              <a:t>標的型攻撃メールの見抜き方</a:t>
            </a:r>
          </a:p>
        </p:txBody>
      </p:sp>
      <p:sp>
        <p:nvSpPr>
          <p:cNvPr id="23" name="スライド番号プレースホルダー 1">
            <a:extLst>
              <a:ext uri="{FF2B5EF4-FFF2-40B4-BE49-F238E27FC236}">
                <a16:creationId xmlns:a16="http://schemas.microsoft.com/office/drawing/2014/main" id="{18EDE624-3982-4841-861A-47C434ED4526}"/>
              </a:ext>
            </a:extLst>
          </p:cNvPr>
          <p:cNvSpPr>
            <a:spLocks noGrp="1"/>
          </p:cNvSpPr>
          <p:nvPr>
            <p:ph type="sldNum" sz="quarter" idx="12"/>
          </p:nvPr>
        </p:nvSpPr>
        <p:spPr>
          <a:xfrm>
            <a:off x="6457950" y="6356350"/>
            <a:ext cx="2057400" cy="365125"/>
          </a:xfrm>
        </p:spPr>
        <p:txBody>
          <a:bodyPr/>
          <a:lstStyle/>
          <a:p>
            <a:pPr>
              <a:spcBef>
                <a:spcPct val="20000"/>
              </a:spcBef>
              <a:defRPr/>
            </a:pPr>
            <a:fld id="{F8B31FA4-79E6-4CA9-B3F1-3E5EE000F37C}" type="slidenum">
              <a:rPr kumimoji="0" lang="en-US" altLang="ja-JP" sz="1200" smtClean="0">
                <a:solidFill>
                  <a:schemeClr val="tx1"/>
                </a:solidFill>
                <a:latin typeface="Arial Black" panose="020B0A04020102020204" pitchFamily="34" charset="0"/>
              </a:rPr>
              <a:pPr>
                <a:spcBef>
                  <a:spcPct val="20000"/>
                </a:spcBef>
                <a:defRPr/>
              </a:pPr>
              <a:t>16</a:t>
            </a:fld>
            <a:endParaRPr kumimoji="0" lang="en-US" altLang="ja-JP" sz="1200" dirty="0">
              <a:solidFill>
                <a:schemeClr val="tx1"/>
              </a:solidFill>
              <a:latin typeface="Arial Black" panose="020B0A04020102020204" pitchFamily="34" charset="0"/>
            </a:endParaRPr>
          </a:p>
        </p:txBody>
      </p:sp>
      <p:pic>
        <p:nvPicPr>
          <p:cNvPr id="41" name="図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5666" y="4557347"/>
            <a:ext cx="219808" cy="30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正方形/長方形 20">
            <a:extLst>
              <a:ext uri="{FF2B5EF4-FFF2-40B4-BE49-F238E27FC236}">
                <a16:creationId xmlns:a16="http://schemas.microsoft.com/office/drawing/2014/main" id="{D34C1461-5852-4DB5-9750-A7CB1EE6FC77}"/>
              </a:ext>
            </a:extLst>
          </p:cNvPr>
          <p:cNvSpPr/>
          <p:nvPr/>
        </p:nvSpPr>
        <p:spPr>
          <a:xfrm>
            <a:off x="786098" y="504328"/>
            <a:ext cx="3163415" cy="830997"/>
          </a:xfrm>
          <a:prstGeom prst="rect">
            <a:avLst/>
          </a:prstGeom>
        </p:spPr>
        <p:txBody>
          <a:bodyPr wrap="square">
            <a:spAutoFit/>
          </a:bodyPr>
          <a:lstStyle/>
          <a:p>
            <a:r>
              <a:rPr lang="ja-JP" altLang="en-US" sz="1600" dirty="0">
                <a:solidFill>
                  <a:srgbClr val="C00000"/>
                </a:solidFill>
                <a:latin typeface="HGP創英角ｺﾞｼｯｸUB" panose="020B0900000000000000" pitchFamily="50" charset="-128"/>
                <a:ea typeface="HGP創英角ｺﾞｼｯｸUB" panose="020B0900000000000000" pitchFamily="50" charset="-128"/>
              </a:rPr>
              <a:t>実在する取引先を騙ったり、自分が送ったメールへの返信を装ったりと</a:t>
            </a:r>
            <a:endParaRPr lang="en-US" altLang="ja-JP" sz="1600" dirty="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sz="1600" dirty="0">
                <a:solidFill>
                  <a:srgbClr val="C00000"/>
                </a:solidFill>
                <a:latin typeface="HGP創英角ｺﾞｼｯｸUB" panose="020B0900000000000000" pitchFamily="50" charset="-128"/>
                <a:ea typeface="HGP創英角ｺﾞｼｯｸUB" panose="020B0900000000000000" pitchFamily="50" charset="-128"/>
              </a:rPr>
              <a:t>手口がますます巧妙化している。</a:t>
            </a:r>
            <a:endParaRPr lang="en-US" altLang="ja-JP" sz="1600" dirty="0">
              <a:solidFill>
                <a:srgbClr val="C00000"/>
              </a:solidFill>
              <a:latin typeface="HGP創英角ｺﾞｼｯｸUB" panose="020B0900000000000000" pitchFamily="50" charset="-128"/>
              <a:ea typeface="HGP創英角ｺﾞｼｯｸUB" panose="020B0900000000000000" pitchFamily="50" charset="-128"/>
            </a:endParaRPr>
          </a:p>
        </p:txBody>
      </p:sp>
      <p:pic>
        <p:nvPicPr>
          <p:cNvPr id="3" name="グラフィックス 2" descr="封筒">
            <a:extLst>
              <a:ext uri="{FF2B5EF4-FFF2-40B4-BE49-F238E27FC236}">
                <a16:creationId xmlns:a16="http://schemas.microsoft.com/office/drawing/2014/main" id="{BB266E19-DE24-4C82-9829-E6BC2B6287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7402" y="1083024"/>
            <a:ext cx="529208" cy="529208"/>
          </a:xfrm>
          <a:prstGeom prst="rect">
            <a:avLst/>
          </a:prstGeom>
        </p:spPr>
      </p:pic>
      <p:pic>
        <p:nvPicPr>
          <p:cNvPr id="26" name="図 2" descr="黒い背景と白い文字&#10;&#10;自動的に生成された説明">
            <a:extLst>
              <a:ext uri="{FF2B5EF4-FFF2-40B4-BE49-F238E27FC236}">
                <a16:creationId xmlns:a16="http://schemas.microsoft.com/office/drawing/2014/main" id="{C7848AB2-6422-4DCB-89D5-7B7AA35F42CF}"/>
              </a:ext>
            </a:extLst>
          </p:cNvPr>
          <p:cNvPicPr>
            <a:picLocks noChangeAspect="1" noChangeArrowheads="1"/>
          </p:cNvPicPr>
          <p:nvPr/>
        </p:nvPicPr>
        <p:blipFill>
          <a:blip r:embed="rId7" cstate="print">
            <a:alphaModFix amt="35000"/>
            <a:extLst>
              <a:ext uri="{28A0092B-C50C-407E-A947-70E740481C1C}">
                <a14:useLocalDpi xmlns:a14="http://schemas.microsoft.com/office/drawing/2010/main" val="0"/>
              </a:ext>
            </a:extLst>
          </a:blip>
          <a:srcRect/>
          <a:stretch>
            <a:fillRect/>
          </a:stretch>
        </p:blipFill>
        <p:spPr bwMode="auto">
          <a:xfrm>
            <a:off x="4057639" y="812448"/>
            <a:ext cx="548775" cy="54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02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E9762B3-AEC2-47B5-93AA-88D72C640D4B}"/>
              </a:ext>
            </a:extLst>
          </p:cNvPr>
          <p:cNvSpPr>
            <a:spLocks noGrp="1"/>
          </p:cNvSpPr>
          <p:nvPr>
            <p:ph type="sldNum" sz="quarter" idx="12"/>
          </p:nvPr>
        </p:nvSpPr>
        <p:spPr/>
        <p:txBody>
          <a:bodyPr/>
          <a:lstStyle/>
          <a:p>
            <a:pPr>
              <a:defRPr/>
            </a:pPr>
            <a:fld id="{E681C2EA-66AF-4C17-91E9-970CFD6D0B6D}" type="slidenum">
              <a:rPr lang="en-US" altLang="ja-JP" smtClean="0">
                <a:solidFill>
                  <a:srgbClr val="000000"/>
                </a:solidFill>
              </a:rPr>
              <a:pPr>
                <a:defRPr/>
              </a:pPr>
              <a:t>17</a:t>
            </a:fld>
            <a:endParaRPr lang="en-US" altLang="ja-JP">
              <a:solidFill>
                <a:srgbClr val="000000"/>
              </a:solidFill>
            </a:endParaRPr>
          </a:p>
        </p:txBody>
      </p:sp>
      <p:sp>
        <p:nvSpPr>
          <p:cNvPr id="6" name="テキスト ボックス 5">
            <a:extLst>
              <a:ext uri="{FF2B5EF4-FFF2-40B4-BE49-F238E27FC236}">
                <a16:creationId xmlns:a16="http://schemas.microsoft.com/office/drawing/2014/main" id="{CE002137-E1D2-4736-AC2C-10FE038C4258}"/>
              </a:ext>
            </a:extLst>
          </p:cNvPr>
          <p:cNvSpPr txBox="1"/>
          <p:nvPr/>
        </p:nvSpPr>
        <p:spPr>
          <a:xfrm>
            <a:off x="827584" y="1556792"/>
            <a:ext cx="7344816" cy="3970318"/>
          </a:xfrm>
          <a:prstGeom prst="rect">
            <a:avLst/>
          </a:prstGeom>
        </p:spPr>
        <p:txBody>
          <a:bodyPr wrap="square">
            <a:spAutoFit/>
          </a:bodyPr>
          <a:lstStyle>
            <a:defPPr>
              <a:defRPr lang="ja-JP"/>
            </a:defPPr>
            <a:lvl2pPr lvl="1" eaLnBrk="1" hangingPunct="1">
              <a:buClr>
                <a:srgbClr val="FF3300"/>
              </a:buClr>
              <a:defRPr>
                <a:latin typeface="HGP創英角ｺﾞｼｯｸUB" panose="020B0900000000000000" pitchFamily="50" charset="-128"/>
                <a:ea typeface="HGP創英角ｺﾞｼｯｸUB" panose="020B0900000000000000" pitchFamily="50" charset="-128"/>
              </a:defRPr>
            </a:lvl2pPr>
          </a:lstStyle>
          <a:p>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１．概要</a:t>
            </a:r>
          </a:p>
          <a:p>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・令和</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年</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9</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月</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14</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日（月）～</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15</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日（火）にかけて、群馬県ふくし総合相談支援事業事務局を装った迷惑メールが複数の事業所宛てに送信されていることが会員事業所からの連絡により判明。</a:t>
            </a:r>
          </a:p>
          <a:p>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・翌日</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16</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日（水）</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13</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時</a:t>
            </a:r>
            <a:r>
              <a:rPr lang="en-US" altLang="ja-JP"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20</a:t>
            </a:r>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分頃、本会職員のパソコン端末において、マルウエア（ウイルス）への感染が確認。その後、関係機関からの連絡により、以下のアドレスについても同様の事態が確認された。</a:t>
            </a:r>
          </a:p>
          <a:p>
            <a:endPar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a:p>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２．流出した可能性のある個人情報</a:t>
            </a:r>
          </a:p>
          <a:p>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現時点で確認できているものについては、研修申込者や協議会役員、事務局担当者などの氏名、性別、生年月日、住所、電話番号、メールアドレスなど。</a:t>
            </a:r>
          </a:p>
          <a:p>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　・流出した可能性のある個人情報：４６８件</a:t>
            </a:r>
          </a:p>
          <a:p>
            <a:r>
              <a:rPr lang="ja-JP" altLang="en-US"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　・流出した可能性のある登録メールアドレス：３７０件</a:t>
            </a:r>
          </a:p>
        </p:txBody>
      </p:sp>
      <p:sp>
        <p:nvSpPr>
          <p:cNvPr id="8" name="テキスト ボックス 7">
            <a:extLst>
              <a:ext uri="{FF2B5EF4-FFF2-40B4-BE49-F238E27FC236}">
                <a16:creationId xmlns:a16="http://schemas.microsoft.com/office/drawing/2014/main" id="{7E02ABF7-39D6-46B2-84B8-D71EA22AA1B9}"/>
              </a:ext>
            </a:extLst>
          </p:cNvPr>
          <p:cNvSpPr txBox="1"/>
          <p:nvPr/>
        </p:nvSpPr>
        <p:spPr>
          <a:xfrm>
            <a:off x="5580112" y="5805264"/>
            <a:ext cx="3240360" cy="369332"/>
          </a:xfrm>
          <a:prstGeom prst="rect">
            <a:avLst/>
          </a:prstGeom>
          <a:noFill/>
        </p:spPr>
        <p:txBody>
          <a:bodyPr wrap="square">
            <a:spAutoFit/>
          </a:bodyPr>
          <a:lstStyle/>
          <a:p>
            <a:endParaRPr lang="en-US" altLang="ja-JP" sz="900" dirty="0"/>
          </a:p>
          <a:p>
            <a:r>
              <a:rPr lang="en-US" altLang="ja-JP" sz="900" dirty="0"/>
              <a:t>https://www.g-shakyo.or.jp/news/30836.html</a:t>
            </a:r>
            <a:endParaRPr lang="ja-JP" altLang="en-US" sz="900" dirty="0"/>
          </a:p>
        </p:txBody>
      </p:sp>
      <p:sp>
        <p:nvSpPr>
          <p:cNvPr id="9" name="Rectangle 23">
            <a:extLst>
              <a:ext uri="{FF2B5EF4-FFF2-40B4-BE49-F238E27FC236}">
                <a16:creationId xmlns:a16="http://schemas.microsoft.com/office/drawing/2014/main" id="{0AC30A02-7002-42A0-B199-1C4893A3D86B}"/>
              </a:ext>
            </a:extLst>
          </p:cNvPr>
          <p:cNvSpPr>
            <a:spLocks noChangeArrowheads="1"/>
          </p:cNvSpPr>
          <p:nvPr/>
        </p:nvSpPr>
        <p:spPr bwMode="auto">
          <a:xfrm>
            <a:off x="0" y="0"/>
            <a:ext cx="9144000" cy="561975"/>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情報セキュリティ事故事例②</a:t>
            </a:r>
          </a:p>
        </p:txBody>
      </p:sp>
      <p:sp>
        <p:nvSpPr>
          <p:cNvPr id="11" name="テキスト ボックス 10">
            <a:extLst>
              <a:ext uri="{FF2B5EF4-FFF2-40B4-BE49-F238E27FC236}">
                <a16:creationId xmlns:a16="http://schemas.microsoft.com/office/drawing/2014/main" id="{393EB011-DCC3-469F-972D-B835A94E0FD6}"/>
              </a:ext>
            </a:extLst>
          </p:cNvPr>
          <p:cNvSpPr txBox="1"/>
          <p:nvPr/>
        </p:nvSpPr>
        <p:spPr>
          <a:xfrm>
            <a:off x="251520" y="980728"/>
            <a:ext cx="4633912" cy="369332"/>
          </a:xfrm>
          <a:prstGeom prst="rect">
            <a:avLst/>
          </a:prstGeom>
          <a:noFill/>
        </p:spPr>
        <p:txBody>
          <a:bodyPr wrap="square">
            <a:spAutoFit/>
          </a:bodyPr>
          <a:lstStyle/>
          <a:p>
            <a:r>
              <a:rPr lang="ja-JP" altLang="en-US" dirty="0">
                <a:solidFill>
                  <a:srgbClr val="0070C0"/>
                </a:solidFill>
                <a:latin typeface="HGP創英角ｺﾞｼｯｸUB" panose="020B0900000000000000" pitchFamily="50" charset="-128"/>
                <a:ea typeface="HGP創英角ｺﾞｼｯｸUB" panose="020B0900000000000000" pitchFamily="50" charset="-128"/>
              </a:rPr>
              <a:t>群馬県社会福祉協議会ホームページより</a:t>
            </a:r>
          </a:p>
        </p:txBody>
      </p:sp>
    </p:spTree>
    <p:extLst>
      <p:ext uri="{BB962C8B-B14F-4D97-AF65-F5344CB8AC3E}">
        <p14:creationId xmlns:p14="http://schemas.microsoft.com/office/powerpoint/2010/main" val="153854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正方形/長方形 64">
            <a:extLst>
              <a:ext uri="{FF2B5EF4-FFF2-40B4-BE49-F238E27FC236}">
                <a16:creationId xmlns:a16="http://schemas.microsoft.com/office/drawing/2014/main" id="{6CEA77FF-D30E-45BD-B803-44498ECD81BE}"/>
              </a:ext>
            </a:extLst>
          </p:cNvPr>
          <p:cNvSpPr/>
          <p:nvPr/>
        </p:nvSpPr>
        <p:spPr>
          <a:xfrm>
            <a:off x="466671" y="1822276"/>
            <a:ext cx="2893476" cy="2020181"/>
          </a:xfrm>
          <a:prstGeom prst="rect">
            <a:avLst/>
          </a:prstGeom>
          <a:pattFill prst="pct25">
            <a:fgClr>
              <a:schemeClr val="bg1">
                <a:lumMod val="85000"/>
              </a:schemeClr>
            </a:fgClr>
            <a:bgClr>
              <a:schemeClr val="bg1"/>
            </a:bgClr>
          </a:pattFill>
          <a:ln w="9525" algn="ctr">
            <a:noFill/>
            <a:round/>
            <a:headEnd/>
            <a:tailEnd/>
          </a:ln>
          <a:effectLst/>
        </p:spPr>
        <p:txBody>
          <a:bodyPr anchor="ctr">
            <a:noAutofit/>
          </a:bodyPr>
          <a:lstStyle/>
          <a:p>
            <a:pPr eaLnBrk="1" hangingPunct="1"/>
            <a:endParaRPr lang="ja-JP" altLang="en-US">
              <a:solidFill>
                <a:schemeClr val="tx1"/>
              </a:solidFill>
              <a:latin typeface="Arial" panose="020B0604020202020204" pitchFamily="34" charset="0"/>
              <a:ea typeface="ＭＳ Ｐゴシック" panose="020B0600070205080204" pitchFamily="50" charset="-128"/>
            </a:endParaRPr>
          </a:p>
        </p:txBody>
      </p:sp>
      <p:sp>
        <p:nvSpPr>
          <p:cNvPr id="62" name="正方形/長方形 61">
            <a:extLst>
              <a:ext uri="{FF2B5EF4-FFF2-40B4-BE49-F238E27FC236}">
                <a16:creationId xmlns:a16="http://schemas.microsoft.com/office/drawing/2014/main" id="{BF105CB7-DB34-4729-883B-1176A05CC946}"/>
              </a:ext>
            </a:extLst>
          </p:cNvPr>
          <p:cNvSpPr/>
          <p:nvPr/>
        </p:nvSpPr>
        <p:spPr>
          <a:xfrm>
            <a:off x="5386320" y="1904610"/>
            <a:ext cx="3295792" cy="4293259"/>
          </a:xfrm>
          <a:prstGeom prst="rect">
            <a:avLst/>
          </a:prstGeom>
          <a:pattFill prst="pct25">
            <a:fgClr>
              <a:schemeClr val="bg1">
                <a:lumMod val="85000"/>
              </a:schemeClr>
            </a:fgClr>
            <a:bgClr>
              <a:schemeClr val="bg1"/>
            </a:bgClr>
          </a:pattFill>
          <a:ln w="9525" algn="ctr">
            <a:noFill/>
            <a:round/>
            <a:headEnd/>
            <a:tailEnd/>
          </a:ln>
          <a:effectLst/>
        </p:spPr>
        <p:txBody>
          <a:bodyPr anchor="ctr">
            <a:noAutofit/>
          </a:bodyPr>
          <a:lstStyle/>
          <a:p>
            <a:pPr eaLnBrk="1" hangingPunct="1"/>
            <a:endParaRPr lang="ja-JP" altLang="en-US">
              <a:solidFill>
                <a:schemeClr val="tx1"/>
              </a:solidFill>
              <a:latin typeface="Arial" panose="020B0604020202020204" pitchFamily="34" charset="0"/>
              <a:ea typeface="ＭＳ Ｐゴシック" panose="020B0600070205080204" pitchFamily="50" charset="-128"/>
            </a:endParaRPr>
          </a:p>
        </p:txBody>
      </p:sp>
      <p:pic>
        <p:nvPicPr>
          <p:cNvPr id="55" name="図 54" descr="プレート が含まれている画像&#10;&#10;自動的に生成された説明">
            <a:extLst>
              <a:ext uri="{FF2B5EF4-FFF2-40B4-BE49-F238E27FC236}">
                <a16:creationId xmlns:a16="http://schemas.microsoft.com/office/drawing/2014/main" id="{EE6CED5A-A30B-485B-84A1-71C7802AD2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20723" y="4413891"/>
            <a:ext cx="3157788" cy="2315711"/>
          </a:xfrm>
          <a:prstGeom prst="rect">
            <a:avLst/>
          </a:prstGeom>
        </p:spPr>
      </p:pic>
      <p:sp>
        <p:nvSpPr>
          <p:cNvPr id="4" name="スライド番号プレースホルダー 3">
            <a:extLst>
              <a:ext uri="{FF2B5EF4-FFF2-40B4-BE49-F238E27FC236}">
                <a16:creationId xmlns:a16="http://schemas.microsoft.com/office/drawing/2014/main" id="{C2443498-A9E4-4A79-A931-707D5E013A3E}"/>
              </a:ext>
            </a:extLst>
          </p:cNvPr>
          <p:cNvSpPr>
            <a:spLocks noGrp="1"/>
          </p:cNvSpPr>
          <p:nvPr>
            <p:ph type="sldNum" sz="quarter" idx="12"/>
          </p:nvPr>
        </p:nvSpPr>
        <p:spPr>
          <a:noFill/>
          <a:ln/>
        </p:spPr>
        <p:txBody>
          <a:bodyPr vert="horz" lIns="91440" tIns="45720" rIns="91440" bIns="45720" rtlCol="0" anchor="ctr"/>
          <a:lstStyle/>
          <a:p>
            <a:pPr>
              <a:spcBef>
                <a:spcPct val="20000"/>
              </a:spcBef>
            </a:pPr>
            <a:fld id="{E681C2EA-66AF-4C17-91E9-970CFD6D0B6D}" type="slidenum">
              <a:rPr kumimoji="0" lang="en-US" altLang="ja-JP" sz="1200" smtClean="0">
                <a:solidFill>
                  <a:schemeClr val="tx1"/>
                </a:solidFill>
                <a:latin typeface="Arial Black" panose="020B0A04020102020204" pitchFamily="34" charset="0"/>
              </a:rPr>
              <a:pPr>
                <a:spcBef>
                  <a:spcPct val="20000"/>
                </a:spcBef>
              </a:pPr>
              <a:t>18</a:t>
            </a:fld>
            <a:endParaRPr kumimoji="0" lang="en-US" altLang="ja-JP" sz="1200">
              <a:solidFill>
                <a:schemeClr val="tx1"/>
              </a:solidFill>
              <a:latin typeface="Arial Black" panose="020B0A04020102020204" pitchFamily="34" charset="0"/>
            </a:endParaRPr>
          </a:p>
        </p:txBody>
      </p:sp>
      <p:sp>
        <p:nvSpPr>
          <p:cNvPr id="64" name="正方形/長方形 63">
            <a:extLst>
              <a:ext uri="{FF2B5EF4-FFF2-40B4-BE49-F238E27FC236}">
                <a16:creationId xmlns:a16="http://schemas.microsoft.com/office/drawing/2014/main" id="{DA937D58-D0C9-464A-9102-3A337A321F0A}"/>
              </a:ext>
            </a:extLst>
          </p:cNvPr>
          <p:cNvSpPr/>
          <p:nvPr/>
        </p:nvSpPr>
        <p:spPr>
          <a:xfrm>
            <a:off x="436267" y="485148"/>
            <a:ext cx="8266466" cy="830997"/>
          </a:xfrm>
          <a:prstGeom prst="rect">
            <a:avLst/>
          </a:prstGeom>
          <a:noFill/>
          <a:ln w="19050" algn="ctr">
            <a:noFill/>
            <a:miter lim="800000"/>
            <a:headEnd/>
            <a:tailEnd/>
          </a:ln>
          <a:effectLst/>
        </p:spPr>
        <p:txBody>
          <a:bodyPr>
            <a:spAutoFit/>
          </a:bodyPr>
          <a:lstStyle/>
          <a:p>
            <a:pPr eaLnBrk="1" hangingPunct="1">
              <a:spcBef>
                <a:spcPct val="50000"/>
              </a:spcBef>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感染症対策により一気に広まったテレワークですが、今後も導入が進展していきます。しかし、家庭における情報セキュリティ対策のレベルは、オフィスとの比較において著しく低下することに留意したうえで、オフィスとは違ったセキュリティ対策について検討しなければなりません。</a:t>
            </a:r>
            <a:endPar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p:txBody>
      </p:sp>
      <p:grpSp>
        <p:nvGrpSpPr>
          <p:cNvPr id="2" name="グループ化 1">
            <a:extLst>
              <a:ext uri="{FF2B5EF4-FFF2-40B4-BE49-F238E27FC236}">
                <a16:creationId xmlns:a16="http://schemas.microsoft.com/office/drawing/2014/main" id="{EA3C6498-8D9A-4361-B907-70269F403FC1}"/>
              </a:ext>
            </a:extLst>
          </p:cNvPr>
          <p:cNvGrpSpPr/>
          <p:nvPr/>
        </p:nvGrpSpPr>
        <p:grpSpPr>
          <a:xfrm>
            <a:off x="5231746" y="1592786"/>
            <a:ext cx="864096" cy="775943"/>
            <a:chOff x="3103067" y="3721641"/>
            <a:chExt cx="771596" cy="604643"/>
          </a:xfrm>
        </p:grpSpPr>
        <p:pic>
          <p:nvPicPr>
            <p:cNvPr id="16" name="図 15">
              <a:extLst>
                <a:ext uri="{FF2B5EF4-FFF2-40B4-BE49-F238E27FC236}">
                  <a16:creationId xmlns:a16="http://schemas.microsoft.com/office/drawing/2014/main" id="{D7AD13BA-BAE3-4447-8EE6-7D02A31517D1}"/>
                </a:ext>
              </a:extLst>
            </p:cNvPr>
            <p:cNvPicPr>
              <a:picLocks noChangeAspect="1"/>
            </p:cNvPicPr>
            <p:nvPr/>
          </p:nvPicPr>
          <p:blipFill>
            <a:blip r:embed="rId4"/>
            <a:stretch>
              <a:fillRect/>
            </a:stretch>
          </p:blipFill>
          <p:spPr>
            <a:xfrm>
              <a:off x="3103067" y="3721641"/>
              <a:ext cx="771596" cy="604643"/>
            </a:xfrm>
            <a:prstGeom prst="rect">
              <a:avLst/>
            </a:prstGeom>
          </p:spPr>
        </p:pic>
        <p:sp>
          <p:nvSpPr>
            <p:cNvPr id="63" name="テキスト ボックス 62">
              <a:extLst>
                <a:ext uri="{FF2B5EF4-FFF2-40B4-BE49-F238E27FC236}">
                  <a16:creationId xmlns:a16="http://schemas.microsoft.com/office/drawing/2014/main" id="{25147CE1-6B43-4CBB-A627-36B7FE3C4102}"/>
                </a:ext>
              </a:extLst>
            </p:cNvPr>
            <p:cNvSpPr txBox="1"/>
            <p:nvPr/>
          </p:nvSpPr>
          <p:spPr>
            <a:xfrm>
              <a:off x="3251700" y="3746964"/>
              <a:ext cx="492443" cy="276999"/>
            </a:xfrm>
            <a:prstGeom prst="rect">
              <a:avLst/>
            </a:prstGeom>
            <a:noFill/>
          </p:spPr>
          <p:txBody>
            <a:bodyPr wrap="none" rtlCol="0">
              <a:spAutoFit/>
            </a:bodyPr>
            <a:lstStyle/>
            <a:p>
              <a:r>
                <a:rPr kumimoji="1" lang="ja-JP" altLang="en-US" sz="1200" dirty="0">
                  <a:solidFill>
                    <a:schemeClr val="bg1"/>
                  </a:solidFill>
                  <a:latin typeface="HGP創英角ｺﾞｼｯｸUB" panose="020B0900000000000000" pitchFamily="50" charset="-128"/>
                  <a:ea typeface="HGP創英角ｺﾞｼｯｸUB" panose="020B0900000000000000" pitchFamily="50" charset="-128"/>
                </a:rPr>
                <a:t>自宅</a:t>
              </a:r>
            </a:p>
          </p:txBody>
        </p:sp>
      </p:grpSp>
      <p:sp>
        <p:nvSpPr>
          <p:cNvPr id="27" name="Rectangle 23">
            <a:extLst>
              <a:ext uri="{FF2B5EF4-FFF2-40B4-BE49-F238E27FC236}">
                <a16:creationId xmlns:a16="http://schemas.microsoft.com/office/drawing/2014/main" id="{EA0DA7BD-28CE-4B4B-97B8-2D5B3BDFFA2B}"/>
              </a:ext>
            </a:extLst>
          </p:cNvPr>
          <p:cNvSpPr>
            <a:spLocks noChangeArrowheads="1"/>
          </p:cNvSpPr>
          <p:nvPr/>
        </p:nvSpPr>
        <p:spPr bwMode="auto">
          <a:xfrm>
            <a:off x="-2500" y="35898"/>
            <a:ext cx="9144000" cy="561975"/>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テレワークにおけるセキュリティ</a:t>
            </a:r>
          </a:p>
        </p:txBody>
      </p:sp>
      <p:sp>
        <p:nvSpPr>
          <p:cNvPr id="28" name="テキスト ボックス 27">
            <a:extLst>
              <a:ext uri="{FF2B5EF4-FFF2-40B4-BE49-F238E27FC236}">
                <a16:creationId xmlns:a16="http://schemas.microsoft.com/office/drawing/2014/main" id="{9858FB02-815C-4E5D-83CE-A89A22A68D6C}"/>
              </a:ext>
            </a:extLst>
          </p:cNvPr>
          <p:cNvSpPr txBox="1"/>
          <p:nvPr/>
        </p:nvSpPr>
        <p:spPr>
          <a:xfrm>
            <a:off x="6588576" y="4135297"/>
            <a:ext cx="1258007"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solidFill>
                  <a:schemeClr val="tx1"/>
                </a:solidFill>
              </a:rPr>
              <a:t>作業環境</a:t>
            </a:r>
          </a:p>
        </p:txBody>
      </p:sp>
      <p:sp>
        <p:nvSpPr>
          <p:cNvPr id="29" name="テキスト ボックス 28">
            <a:extLst>
              <a:ext uri="{FF2B5EF4-FFF2-40B4-BE49-F238E27FC236}">
                <a16:creationId xmlns:a16="http://schemas.microsoft.com/office/drawing/2014/main" id="{4F891DFB-A138-452B-87FA-A8E4E06DE921}"/>
              </a:ext>
            </a:extLst>
          </p:cNvPr>
          <p:cNvSpPr txBox="1"/>
          <p:nvPr/>
        </p:nvSpPr>
        <p:spPr>
          <a:xfrm>
            <a:off x="3936915" y="2327314"/>
            <a:ext cx="872636"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solidFill>
                  <a:schemeClr val="tx1"/>
                </a:solidFill>
              </a:rPr>
              <a:t>通信</a:t>
            </a:r>
          </a:p>
        </p:txBody>
      </p:sp>
      <p:sp>
        <p:nvSpPr>
          <p:cNvPr id="30" name="テキスト ボックス 29">
            <a:extLst>
              <a:ext uri="{FF2B5EF4-FFF2-40B4-BE49-F238E27FC236}">
                <a16:creationId xmlns:a16="http://schemas.microsoft.com/office/drawing/2014/main" id="{F4FEEB6C-6377-4924-8EBE-E0B1307C21D0}"/>
              </a:ext>
            </a:extLst>
          </p:cNvPr>
          <p:cNvSpPr txBox="1"/>
          <p:nvPr/>
        </p:nvSpPr>
        <p:spPr>
          <a:xfrm>
            <a:off x="2678528" y="4824162"/>
            <a:ext cx="1392204"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solidFill>
                  <a:schemeClr val="tx1"/>
                </a:solidFill>
              </a:rPr>
              <a:t>利用サービス</a:t>
            </a:r>
          </a:p>
        </p:txBody>
      </p:sp>
      <p:sp>
        <p:nvSpPr>
          <p:cNvPr id="32" name="テキスト ボックス 31">
            <a:extLst>
              <a:ext uri="{FF2B5EF4-FFF2-40B4-BE49-F238E27FC236}">
                <a16:creationId xmlns:a16="http://schemas.microsoft.com/office/drawing/2014/main" id="{2F8B9D30-9C59-48D8-BEB6-34C34A9BD38B}"/>
              </a:ext>
            </a:extLst>
          </p:cNvPr>
          <p:cNvSpPr txBox="1"/>
          <p:nvPr/>
        </p:nvSpPr>
        <p:spPr>
          <a:xfrm>
            <a:off x="6559346" y="2327314"/>
            <a:ext cx="1258007"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solidFill>
                  <a:schemeClr val="tx1"/>
                </a:solidFill>
              </a:rPr>
              <a:t>利用端末</a:t>
            </a:r>
          </a:p>
        </p:txBody>
      </p:sp>
      <p:pic>
        <p:nvPicPr>
          <p:cNvPr id="33" name="図 32">
            <a:extLst>
              <a:ext uri="{FF2B5EF4-FFF2-40B4-BE49-F238E27FC236}">
                <a16:creationId xmlns:a16="http://schemas.microsoft.com/office/drawing/2014/main" id="{6D6A2A8D-7F78-41B2-833C-4123A75121E9}"/>
              </a:ext>
            </a:extLst>
          </p:cNvPr>
          <p:cNvPicPr>
            <a:picLocks noChangeAspect="1"/>
          </p:cNvPicPr>
          <p:nvPr/>
        </p:nvPicPr>
        <p:blipFill>
          <a:blip r:embed="rId5"/>
          <a:stretch>
            <a:fillRect/>
          </a:stretch>
        </p:blipFill>
        <p:spPr>
          <a:xfrm>
            <a:off x="6797789" y="4681919"/>
            <a:ext cx="890093" cy="530398"/>
          </a:xfrm>
          <a:prstGeom prst="rect">
            <a:avLst/>
          </a:prstGeom>
        </p:spPr>
      </p:pic>
      <p:pic>
        <p:nvPicPr>
          <p:cNvPr id="39" name="図 38">
            <a:extLst>
              <a:ext uri="{FF2B5EF4-FFF2-40B4-BE49-F238E27FC236}">
                <a16:creationId xmlns:a16="http://schemas.microsoft.com/office/drawing/2014/main" id="{95E4857B-D7D9-403C-937C-E0BE8354FD43}"/>
              </a:ext>
            </a:extLst>
          </p:cNvPr>
          <p:cNvPicPr>
            <a:picLocks noChangeAspect="1"/>
          </p:cNvPicPr>
          <p:nvPr/>
        </p:nvPicPr>
        <p:blipFill rotWithShape="1">
          <a:blip r:embed="rId6"/>
          <a:srcRect r="49323"/>
          <a:stretch/>
        </p:blipFill>
        <p:spPr>
          <a:xfrm>
            <a:off x="7678730" y="4548274"/>
            <a:ext cx="349654" cy="917513"/>
          </a:xfrm>
          <a:prstGeom prst="rect">
            <a:avLst/>
          </a:prstGeom>
        </p:spPr>
      </p:pic>
      <p:pic>
        <p:nvPicPr>
          <p:cNvPr id="41" name="図 40" descr="時計 が含まれている画像&#10;&#10;自動的に生成された説明">
            <a:extLst>
              <a:ext uri="{FF2B5EF4-FFF2-40B4-BE49-F238E27FC236}">
                <a16:creationId xmlns:a16="http://schemas.microsoft.com/office/drawing/2014/main" id="{07ECDC45-A180-4AB8-AFAE-711C051D660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027592" y="4806073"/>
            <a:ext cx="608617" cy="608617"/>
          </a:xfrm>
          <a:prstGeom prst="rect">
            <a:avLst/>
          </a:prstGeom>
        </p:spPr>
      </p:pic>
      <p:sp>
        <p:nvSpPr>
          <p:cNvPr id="42" name="テキスト ボックス 41">
            <a:extLst>
              <a:ext uri="{FF2B5EF4-FFF2-40B4-BE49-F238E27FC236}">
                <a16:creationId xmlns:a16="http://schemas.microsoft.com/office/drawing/2014/main" id="{B834689D-81B9-431E-AE30-B064633DB3F7}"/>
              </a:ext>
            </a:extLst>
          </p:cNvPr>
          <p:cNvSpPr txBox="1"/>
          <p:nvPr/>
        </p:nvSpPr>
        <p:spPr>
          <a:xfrm>
            <a:off x="1207300" y="3139572"/>
            <a:ext cx="1731174"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solidFill>
                  <a:schemeClr val="tx1"/>
                </a:solidFill>
              </a:rPr>
              <a:t>情報へのアクセス</a:t>
            </a:r>
          </a:p>
        </p:txBody>
      </p:sp>
      <p:grpSp>
        <p:nvGrpSpPr>
          <p:cNvPr id="46" name="グループ化 38">
            <a:extLst>
              <a:ext uri="{FF2B5EF4-FFF2-40B4-BE49-F238E27FC236}">
                <a16:creationId xmlns:a16="http://schemas.microsoft.com/office/drawing/2014/main" id="{A3CB79F8-4906-4783-8440-F351A371B791}"/>
              </a:ext>
            </a:extLst>
          </p:cNvPr>
          <p:cNvGrpSpPr>
            <a:grpSpLocks/>
          </p:cNvGrpSpPr>
          <p:nvPr/>
        </p:nvGrpSpPr>
        <p:grpSpPr bwMode="auto">
          <a:xfrm>
            <a:off x="565241" y="1583066"/>
            <a:ext cx="784639" cy="785663"/>
            <a:chOff x="304145" y="2727218"/>
            <a:chExt cx="827453" cy="1349854"/>
          </a:xfrm>
        </p:grpSpPr>
        <p:pic>
          <p:nvPicPr>
            <p:cNvPr id="47" name="図 11" descr="暗い, ホワイト, 座る, ブラック が含まれている画像&#10;&#10;自動的に生成された説明">
              <a:extLst>
                <a:ext uri="{FF2B5EF4-FFF2-40B4-BE49-F238E27FC236}">
                  <a16:creationId xmlns:a16="http://schemas.microsoft.com/office/drawing/2014/main" id="{BFE294EF-325E-49F7-8D95-C251C760DF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16800" t="30551" r="50652"/>
            <a:stretch>
              <a:fillRect/>
            </a:stretch>
          </p:blipFill>
          <p:spPr bwMode="auto">
            <a:xfrm>
              <a:off x="611560" y="2727218"/>
              <a:ext cx="520038" cy="1109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図 12" descr="時計, 飛ぶ が含まれている画像&#10;&#10;自動的に生成された説明">
              <a:extLst>
                <a:ext uri="{FF2B5EF4-FFF2-40B4-BE49-F238E27FC236}">
                  <a16:creationId xmlns:a16="http://schemas.microsoft.com/office/drawing/2014/main" id="{24A2F66A-9B72-4943-B4B9-E5C7BC2455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144" y="3517824"/>
              <a:ext cx="614832" cy="55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 name="図 127">
            <a:extLst>
              <a:ext uri="{FF2B5EF4-FFF2-40B4-BE49-F238E27FC236}">
                <a16:creationId xmlns:a16="http://schemas.microsoft.com/office/drawing/2014/main" id="{88F1C153-FD07-4A58-A91D-EDA75C29C80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34213" y="2847262"/>
            <a:ext cx="945819" cy="69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グラフィックス 50" descr="コール センター">
            <a:extLst>
              <a:ext uri="{FF2B5EF4-FFF2-40B4-BE49-F238E27FC236}">
                <a16:creationId xmlns:a16="http://schemas.microsoft.com/office/drawing/2014/main" id="{A2652C2F-707A-477D-8AF9-96530FF6CE9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71300" y="5294283"/>
            <a:ext cx="685478" cy="685478"/>
          </a:xfrm>
          <a:prstGeom prst="rect">
            <a:avLst/>
          </a:prstGeom>
        </p:spPr>
      </p:pic>
      <p:sp>
        <p:nvSpPr>
          <p:cNvPr id="66" name="テキスト ボックス 65">
            <a:extLst>
              <a:ext uri="{FF2B5EF4-FFF2-40B4-BE49-F238E27FC236}">
                <a16:creationId xmlns:a16="http://schemas.microsoft.com/office/drawing/2014/main" id="{0C3BFE42-47B7-4455-860A-B070CA957425}"/>
              </a:ext>
            </a:extLst>
          </p:cNvPr>
          <p:cNvSpPr txBox="1"/>
          <p:nvPr/>
        </p:nvSpPr>
        <p:spPr>
          <a:xfrm>
            <a:off x="114971" y="1586648"/>
            <a:ext cx="741780" cy="276999"/>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sz="1200" dirty="0">
                <a:solidFill>
                  <a:schemeClr val="tx1"/>
                </a:solidFill>
              </a:rPr>
              <a:t>オフィス</a:t>
            </a:r>
          </a:p>
        </p:txBody>
      </p:sp>
      <p:sp>
        <p:nvSpPr>
          <p:cNvPr id="68" name="テキスト ボックス 67">
            <a:extLst>
              <a:ext uri="{FF2B5EF4-FFF2-40B4-BE49-F238E27FC236}">
                <a16:creationId xmlns:a16="http://schemas.microsoft.com/office/drawing/2014/main" id="{10494BB9-2B0F-4D0B-9D5B-DE8A566D1843}"/>
              </a:ext>
            </a:extLst>
          </p:cNvPr>
          <p:cNvSpPr txBox="1"/>
          <p:nvPr/>
        </p:nvSpPr>
        <p:spPr>
          <a:xfrm>
            <a:off x="1181626" y="4614468"/>
            <a:ext cx="741780" cy="276999"/>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en-US" altLang="ja-JP" sz="1200" dirty="0">
                <a:solidFill>
                  <a:schemeClr val="tx1"/>
                </a:solidFill>
              </a:rPr>
              <a:t>Cloud</a:t>
            </a:r>
            <a:endParaRPr lang="ja-JP" altLang="en-US" sz="1200" dirty="0">
              <a:solidFill>
                <a:schemeClr val="tx1"/>
              </a:solidFill>
            </a:endParaRPr>
          </a:p>
        </p:txBody>
      </p:sp>
      <p:pic>
        <p:nvPicPr>
          <p:cNvPr id="7" name="グラフィックス 6" descr="開いたフォルダー">
            <a:extLst>
              <a:ext uri="{FF2B5EF4-FFF2-40B4-BE49-F238E27FC236}">
                <a16:creationId xmlns:a16="http://schemas.microsoft.com/office/drawing/2014/main" id="{F71768A2-D34C-406A-A37E-5470CB8A7AE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80858" y="4877296"/>
            <a:ext cx="914400" cy="914400"/>
          </a:xfrm>
          <a:prstGeom prst="rect">
            <a:avLst/>
          </a:prstGeom>
        </p:spPr>
      </p:pic>
      <p:pic>
        <p:nvPicPr>
          <p:cNvPr id="69" name="グラフィックス 68" descr="開いたフォルダー">
            <a:extLst>
              <a:ext uri="{FF2B5EF4-FFF2-40B4-BE49-F238E27FC236}">
                <a16:creationId xmlns:a16="http://schemas.microsoft.com/office/drawing/2014/main" id="{A0E32EA7-1EB4-4787-9046-A1A68B19AD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26696" y="2328098"/>
            <a:ext cx="914400" cy="914400"/>
          </a:xfrm>
          <a:prstGeom prst="rect">
            <a:avLst/>
          </a:prstGeom>
        </p:spPr>
      </p:pic>
      <p:pic>
        <p:nvPicPr>
          <p:cNvPr id="70" name="グラフィックス 69" descr="稲妻">
            <a:extLst>
              <a:ext uri="{FF2B5EF4-FFF2-40B4-BE49-F238E27FC236}">
                <a16:creationId xmlns:a16="http://schemas.microsoft.com/office/drawing/2014/main" id="{92AE8AE8-1A79-4BBA-AFB2-FAA24FC65EE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2565788">
            <a:off x="3900733" y="2633703"/>
            <a:ext cx="914400" cy="914400"/>
          </a:xfrm>
          <a:prstGeom prst="rect">
            <a:avLst/>
          </a:prstGeom>
        </p:spPr>
      </p:pic>
      <p:sp>
        <p:nvSpPr>
          <p:cNvPr id="72" name="テキスト ボックス 71">
            <a:extLst>
              <a:ext uri="{FF2B5EF4-FFF2-40B4-BE49-F238E27FC236}">
                <a16:creationId xmlns:a16="http://schemas.microsoft.com/office/drawing/2014/main" id="{A86F42EF-2DAF-40E0-BB32-BECFABCF5EE7}"/>
              </a:ext>
            </a:extLst>
          </p:cNvPr>
          <p:cNvSpPr txBox="1"/>
          <p:nvPr/>
        </p:nvSpPr>
        <p:spPr>
          <a:xfrm>
            <a:off x="6665355" y="5535816"/>
            <a:ext cx="1188202"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t>盗聴・盗難</a:t>
            </a:r>
          </a:p>
        </p:txBody>
      </p:sp>
      <p:sp>
        <p:nvSpPr>
          <p:cNvPr id="74" name="テキスト ボックス 73">
            <a:extLst>
              <a:ext uri="{FF2B5EF4-FFF2-40B4-BE49-F238E27FC236}">
                <a16:creationId xmlns:a16="http://schemas.microsoft.com/office/drawing/2014/main" id="{2C395BB8-D107-42CD-A358-3175985CFF23}"/>
              </a:ext>
            </a:extLst>
          </p:cNvPr>
          <p:cNvSpPr txBox="1"/>
          <p:nvPr/>
        </p:nvSpPr>
        <p:spPr>
          <a:xfrm>
            <a:off x="6461253" y="3558285"/>
            <a:ext cx="1481204"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t>マルウェア感染</a:t>
            </a:r>
          </a:p>
        </p:txBody>
      </p:sp>
      <p:sp>
        <p:nvSpPr>
          <p:cNvPr id="76" name="テキスト ボックス 75">
            <a:extLst>
              <a:ext uri="{FF2B5EF4-FFF2-40B4-BE49-F238E27FC236}">
                <a16:creationId xmlns:a16="http://schemas.microsoft.com/office/drawing/2014/main" id="{1F359CF4-D30D-43CD-ACA8-45BD1E35EFB0}"/>
              </a:ext>
            </a:extLst>
          </p:cNvPr>
          <p:cNvSpPr txBox="1"/>
          <p:nvPr/>
        </p:nvSpPr>
        <p:spPr>
          <a:xfrm>
            <a:off x="4751487" y="2991927"/>
            <a:ext cx="1385997" cy="584775"/>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t>盗聴</a:t>
            </a:r>
            <a:endParaRPr lang="en-US" altLang="ja-JP" dirty="0"/>
          </a:p>
          <a:p>
            <a:r>
              <a:rPr lang="ja-JP" altLang="en-US" dirty="0"/>
              <a:t>フィッシング・・</a:t>
            </a:r>
          </a:p>
        </p:txBody>
      </p:sp>
      <p:sp>
        <p:nvSpPr>
          <p:cNvPr id="77" name="テキスト ボックス 76">
            <a:extLst>
              <a:ext uri="{FF2B5EF4-FFF2-40B4-BE49-F238E27FC236}">
                <a16:creationId xmlns:a16="http://schemas.microsoft.com/office/drawing/2014/main" id="{59C2572A-7ECF-4422-8E79-1DF311CFF3D8}"/>
              </a:ext>
            </a:extLst>
          </p:cNvPr>
          <p:cNvSpPr txBox="1"/>
          <p:nvPr/>
        </p:nvSpPr>
        <p:spPr>
          <a:xfrm>
            <a:off x="3889594" y="5138009"/>
            <a:ext cx="1385997" cy="584775"/>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t>盗聴</a:t>
            </a:r>
            <a:endParaRPr lang="en-US" altLang="ja-JP" dirty="0"/>
          </a:p>
          <a:p>
            <a:r>
              <a:rPr lang="ja-JP" altLang="en-US" dirty="0"/>
              <a:t>割り込み・・</a:t>
            </a:r>
          </a:p>
        </p:txBody>
      </p:sp>
      <p:sp>
        <p:nvSpPr>
          <p:cNvPr id="78" name="テキスト ボックス 77">
            <a:extLst>
              <a:ext uri="{FF2B5EF4-FFF2-40B4-BE49-F238E27FC236}">
                <a16:creationId xmlns:a16="http://schemas.microsoft.com/office/drawing/2014/main" id="{A2F6CD18-E6F0-4B15-B210-CCAD4E875AAA}"/>
              </a:ext>
            </a:extLst>
          </p:cNvPr>
          <p:cNvSpPr txBox="1"/>
          <p:nvPr/>
        </p:nvSpPr>
        <p:spPr>
          <a:xfrm>
            <a:off x="1699413" y="3409766"/>
            <a:ext cx="1689850"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t>不正持出・利用</a:t>
            </a:r>
          </a:p>
        </p:txBody>
      </p:sp>
      <p:sp>
        <p:nvSpPr>
          <p:cNvPr id="79" name="テキスト ボックス 78">
            <a:extLst>
              <a:ext uri="{FF2B5EF4-FFF2-40B4-BE49-F238E27FC236}">
                <a16:creationId xmlns:a16="http://schemas.microsoft.com/office/drawing/2014/main" id="{BE3C8A9D-BFFD-4CC7-86C0-1A90EFD44F66}"/>
              </a:ext>
            </a:extLst>
          </p:cNvPr>
          <p:cNvSpPr txBox="1"/>
          <p:nvPr/>
        </p:nvSpPr>
        <p:spPr>
          <a:xfrm>
            <a:off x="3389263" y="3459736"/>
            <a:ext cx="2748221" cy="584775"/>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通信は暗号化すること！</a:t>
            </a:r>
            <a:endParaRPr lang="en-US" altLang="ja-JP" dirty="0"/>
          </a:p>
          <a:p>
            <a:r>
              <a:rPr lang="ja-JP" altLang="en-US" dirty="0"/>
              <a:t>疑問点は管理者に確認する！</a:t>
            </a:r>
          </a:p>
        </p:txBody>
      </p:sp>
      <p:sp>
        <p:nvSpPr>
          <p:cNvPr id="80" name="テキスト ボックス 79">
            <a:extLst>
              <a:ext uri="{FF2B5EF4-FFF2-40B4-BE49-F238E27FC236}">
                <a16:creationId xmlns:a16="http://schemas.microsoft.com/office/drawing/2014/main" id="{9338C990-C24E-4C09-BF9B-A61C3E24CB99}"/>
              </a:ext>
            </a:extLst>
          </p:cNvPr>
          <p:cNvSpPr txBox="1"/>
          <p:nvPr/>
        </p:nvSpPr>
        <p:spPr>
          <a:xfrm>
            <a:off x="383507" y="3804041"/>
            <a:ext cx="2843872" cy="584775"/>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情報や端末の持ち出しは許可を得たうえで行う！</a:t>
            </a:r>
            <a:endParaRPr lang="en-US" altLang="ja-JP" dirty="0"/>
          </a:p>
        </p:txBody>
      </p:sp>
      <p:sp>
        <p:nvSpPr>
          <p:cNvPr id="81" name="テキスト ボックス 80">
            <a:extLst>
              <a:ext uri="{FF2B5EF4-FFF2-40B4-BE49-F238E27FC236}">
                <a16:creationId xmlns:a16="http://schemas.microsoft.com/office/drawing/2014/main" id="{CE2F6268-7BF4-47D0-955B-D9D88EAA9B2F}"/>
              </a:ext>
            </a:extLst>
          </p:cNvPr>
          <p:cNvSpPr txBox="1"/>
          <p:nvPr/>
        </p:nvSpPr>
        <p:spPr>
          <a:xfrm>
            <a:off x="5968365" y="5853525"/>
            <a:ext cx="2638329" cy="584775"/>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家庭での作業場所、保管場所、廃棄方法に注意！</a:t>
            </a:r>
          </a:p>
        </p:txBody>
      </p:sp>
      <p:sp>
        <p:nvSpPr>
          <p:cNvPr id="82" name="テキスト ボックス 81">
            <a:extLst>
              <a:ext uri="{FF2B5EF4-FFF2-40B4-BE49-F238E27FC236}">
                <a16:creationId xmlns:a16="http://schemas.microsoft.com/office/drawing/2014/main" id="{DE3882C7-BF95-45B0-8FC6-3BB40563866F}"/>
              </a:ext>
            </a:extLst>
          </p:cNvPr>
          <p:cNvSpPr txBox="1"/>
          <p:nvPr/>
        </p:nvSpPr>
        <p:spPr>
          <a:xfrm>
            <a:off x="6178023" y="1638505"/>
            <a:ext cx="2980428" cy="584775"/>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使用する端末は会社が貸与したもの、又は許可したものに限定！</a:t>
            </a:r>
            <a:endParaRPr lang="en-US" altLang="ja-JP" dirty="0"/>
          </a:p>
        </p:txBody>
      </p:sp>
      <p:sp>
        <p:nvSpPr>
          <p:cNvPr id="83" name="テキスト ボックス 82">
            <a:extLst>
              <a:ext uri="{FF2B5EF4-FFF2-40B4-BE49-F238E27FC236}">
                <a16:creationId xmlns:a16="http://schemas.microsoft.com/office/drawing/2014/main" id="{5EE1E2B2-3F33-4341-ADE6-7A7A01572CE2}"/>
              </a:ext>
            </a:extLst>
          </p:cNvPr>
          <p:cNvSpPr txBox="1"/>
          <p:nvPr/>
        </p:nvSpPr>
        <p:spPr>
          <a:xfrm>
            <a:off x="1813079" y="5855704"/>
            <a:ext cx="3157787" cy="1077218"/>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en-US" altLang="ja-JP" dirty="0"/>
              <a:t>Web</a:t>
            </a:r>
            <a:r>
              <a:rPr lang="ja-JP" altLang="en-US" dirty="0"/>
              <a:t>会議などのコミュニケーションツールは脆弱性も確認する！</a:t>
            </a:r>
            <a:endParaRPr lang="en-US" altLang="ja-JP" dirty="0"/>
          </a:p>
          <a:p>
            <a:r>
              <a:rPr lang="ja-JP" altLang="en-US" dirty="0"/>
              <a:t>会社が指定するサービスを利用すること！</a:t>
            </a:r>
            <a:r>
              <a:rPr lang="en-US" altLang="ja-JP" dirty="0"/>
              <a:t>(</a:t>
            </a:r>
            <a:r>
              <a:rPr lang="ja-JP" altLang="en-US" dirty="0"/>
              <a:t>次のスライド参照）</a:t>
            </a:r>
          </a:p>
        </p:txBody>
      </p:sp>
    </p:spTree>
    <p:extLst>
      <p:ext uri="{BB962C8B-B14F-4D97-AF65-F5344CB8AC3E}">
        <p14:creationId xmlns:p14="http://schemas.microsoft.com/office/powerpoint/2010/main" val="2856359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D82FECF8-D41D-48E5-BDE2-8FB6AFF41D4E}"/>
              </a:ext>
            </a:extLst>
          </p:cNvPr>
          <p:cNvSpPr/>
          <p:nvPr/>
        </p:nvSpPr>
        <p:spPr>
          <a:xfrm>
            <a:off x="388142" y="3363824"/>
            <a:ext cx="8584622" cy="3067437"/>
          </a:xfrm>
          <a:prstGeom prst="rect">
            <a:avLst/>
          </a:prstGeom>
          <a:pattFill prst="pct25">
            <a:fgClr>
              <a:schemeClr val="bg1">
                <a:lumMod val="85000"/>
              </a:schemeClr>
            </a:fgClr>
            <a:bgClr>
              <a:schemeClr val="bg1"/>
            </a:bgClr>
          </a:pattFill>
          <a:ln w="9525" algn="ctr">
            <a:solidFill>
              <a:srgbClr val="000066"/>
            </a:solidFill>
            <a:round/>
            <a:headEnd/>
            <a:tailEnd/>
          </a:ln>
          <a:effectLst/>
        </p:spPr>
        <p:txBody>
          <a:bodyPr anchor="ctr"/>
          <a:lstStyle/>
          <a:p>
            <a:pPr eaLnBrk="1" hangingPunct="1">
              <a:defRPr/>
            </a:pPr>
            <a:endParaRPr lang="ja-JP" altLang="en-US">
              <a:latin typeface="Arial" panose="020B0604020202020204" pitchFamily="34" charset="0"/>
              <a:ea typeface="ＭＳ Ｐゴシック" panose="020B0600070205080204" pitchFamily="50" charset="-128"/>
            </a:endParaRPr>
          </a:p>
        </p:txBody>
      </p:sp>
      <p:sp>
        <p:nvSpPr>
          <p:cNvPr id="10" name="正方形/長方形 9">
            <a:extLst>
              <a:ext uri="{FF2B5EF4-FFF2-40B4-BE49-F238E27FC236}">
                <a16:creationId xmlns:a16="http://schemas.microsoft.com/office/drawing/2014/main" id="{82FA9C37-6DA0-46B5-B7A2-BD4DF8964479}"/>
              </a:ext>
            </a:extLst>
          </p:cNvPr>
          <p:cNvSpPr/>
          <p:nvPr/>
        </p:nvSpPr>
        <p:spPr>
          <a:xfrm>
            <a:off x="406401" y="1414990"/>
            <a:ext cx="8590262" cy="1806994"/>
          </a:xfrm>
          <a:prstGeom prst="rect">
            <a:avLst/>
          </a:prstGeom>
          <a:pattFill prst="pct25">
            <a:fgClr>
              <a:schemeClr val="bg1">
                <a:lumMod val="85000"/>
              </a:schemeClr>
            </a:fgClr>
            <a:bgClr>
              <a:schemeClr val="bg1"/>
            </a:bgClr>
          </a:pattFill>
          <a:ln w="9525" algn="ctr">
            <a:solidFill>
              <a:srgbClr val="000066"/>
            </a:solidFill>
            <a:round/>
            <a:headEnd/>
            <a:tailEnd/>
          </a:ln>
          <a:effectLst/>
        </p:spPr>
        <p:txBody>
          <a:bodyPr anchor="ctr"/>
          <a:lstStyle/>
          <a:p>
            <a:pPr eaLnBrk="1" hangingPunct="1">
              <a:defRPr/>
            </a:pPr>
            <a:endParaRPr lang="ja-JP" altLang="en-US">
              <a:latin typeface="Arial" panose="020B0604020202020204" pitchFamily="34" charset="0"/>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2443498-A9E4-4A79-A931-707D5E013A3E}"/>
              </a:ext>
            </a:extLst>
          </p:cNvPr>
          <p:cNvSpPr>
            <a:spLocks noGrp="1"/>
          </p:cNvSpPr>
          <p:nvPr>
            <p:ph type="sldNum" sz="quarter" idx="12"/>
          </p:nvPr>
        </p:nvSpPr>
        <p:spPr>
          <a:noFill/>
          <a:ln/>
        </p:spPr>
        <p:txBody>
          <a:bodyPr vert="horz" lIns="91440" tIns="45720" rIns="91440" bIns="45720" rtlCol="0" anchor="ctr"/>
          <a:lstStyle/>
          <a:p>
            <a:pPr>
              <a:spcBef>
                <a:spcPct val="20000"/>
              </a:spcBef>
            </a:pPr>
            <a:fld id="{E681C2EA-66AF-4C17-91E9-970CFD6D0B6D}" type="slidenum">
              <a:rPr kumimoji="0" lang="en-US" altLang="ja-JP" sz="1200" smtClean="0">
                <a:solidFill>
                  <a:schemeClr val="tx1"/>
                </a:solidFill>
                <a:latin typeface="Arial Black" panose="020B0A04020102020204" pitchFamily="34" charset="0"/>
              </a:rPr>
              <a:pPr>
                <a:spcBef>
                  <a:spcPct val="20000"/>
                </a:spcBef>
              </a:pPr>
              <a:t>19</a:t>
            </a:fld>
            <a:endParaRPr kumimoji="0" lang="en-US" altLang="ja-JP" sz="1200">
              <a:solidFill>
                <a:schemeClr val="tx1"/>
              </a:solidFill>
              <a:latin typeface="Arial Black" panose="020B0A04020102020204" pitchFamily="34" charset="0"/>
            </a:endParaRPr>
          </a:p>
        </p:txBody>
      </p:sp>
      <p:sp>
        <p:nvSpPr>
          <p:cNvPr id="64" name="正方形/長方形 63">
            <a:extLst>
              <a:ext uri="{FF2B5EF4-FFF2-40B4-BE49-F238E27FC236}">
                <a16:creationId xmlns:a16="http://schemas.microsoft.com/office/drawing/2014/main" id="{DA937D58-D0C9-464A-9102-3A337A321F0A}"/>
              </a:ext>
            </a:extLst>
          </p:cNvPr>
          <p:cNvSpPr/>
          <p:nvPr/>
        </p:nvSpPr>
        <p:spPr>
          <a:xfrm>
            <a:off x="436267" y="485148"/>
            <a:ext cx="8266466" cy="830997"/>
          </a:xfrm>
          <a:prstGeom prst="rect">
            <a:avLst/>
          </a:prstGeom>
          <a:noFill/>
          <a:ln w="19050" algn="ctr">
            <a:noFill/>
            <a:miter lim="800000"/>
            <a:headEnd/>
            <a:tailEnd/>
          </a:ln>
          <a:effectLst/>
        </p:spPr>
        <p:txBody>
          <a:bodyPr>
            <a:spAutoFit/>
          </a:bodyPr>
          <a:lstStyle/>
          <a:p>
            <a:pPr eaLnBrk="1" hangingPunct="1">
              <a:spcBef>
                <a:spcPct val="50000"/>
              </a:spcBef>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新しい情報技術の採用や業務プロセスの改革には情報セキュリティの脆弱性が伴います。</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 Web</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会議の業務利用が始まりましたが、情報セキュリティリスクが伴う事を意識しながら利用することが大切です。以下に想定されるリスクと対策を示します。</a:t>
            </a:r>
            <a:endPar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p:txBody>
      </p:sp>
      <p:sp>
        <p:nvSpPr>
          <p:cNvPr id="27" name="Rectangle 23">
            <a:extLst>
              <a:ext uri="{FF2B5EF4-FFF2-40B4-BE49-F238E27FC236}">
                <a16:creationId xmlns:a16="http://schemas.microsoft.com/office/drawing/2014/main" id="{EA0DA7BD-28CE-4B4B-97B8-2D5B3BDFFA2B}"/>
              </a:ext>
            </a:extLst>
          </p:cNvPr>
          <p:cNvSpPr>
            <a:spLocks noChangeArrowheads="1"/>
          </p:cNvSpPr>
          <p:nvPr/>
        </p:nvSpPr>
        <p:spPr bwMode="auto">
          <a:xfrm>
            <a:off x="-2500" y="35898"/>
            <a:ext cx="9144000" cy="561975"/>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オンラインミーティングにおけるセキュリティ</a:t>
            </a:r>
          </a:p>
        </p:txBody>
      </p:sp>
      <p:sp>
        <p:nvSpPr>
          <p:cNvPr id="29" name="テキスト ボックス 28">
            <a:extLst>
              <a:ext uri="{FF2B5EF4-FFF2-40B4-BE49-F238E27FC236}">
                <a16:creationId xmlns:a16="http://schemas.microsoft.com/office/drawing/2014/main" id="{4F891DFB-A138-452B-87FA-A8E4E06DE921}"/>
              </a:ext>
            </a:extLst>
          </p:cNvPr>
          <p:cNvSpPr txBox="1"/>
          <p:nvPr/>
        </p:nvSpPr>
        <p:spPr>
          <a:xfrm>
            <a:off x="531713" y="1412776"/>
            <a:ext cx="1385996"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solidFill>
                  <a:schemeClr val="tx1"/>
                </a:solidFill>
              </a:rPr>
              <a:t>準備段階</a:t>
            </a:r>
          </a:p>
        </p:txBody>
      </p:sp>
      <p:sp>
        <p:nvSpPr>
          <p:cNvPr id="78" name="テキスト ボックス 77">
            <a:extLst>
              <a:ext uri="{FF2B5EF4-FFF2-40B4-BE49-F238E27FC236}">
                <a16:creationId xmlns:a16="http://schemas.microsoft.com/office/drawing/2014/main" id="{A2F6CD18-E6F0-4B15-B210-CCAD4E875AAA}"/>
              </a:ext>
            </a:extLst>
          </p:cNvPr>
          <p:cNvSpPr txBox="1"/>
          <p:nvPr/>
        </p:nvSpPr>
        <p:spPr>
          <a:xfrm>
            <a:off x="2618204" y="4390176"/>
            <a:ext cx="4117469" cy="830997"/>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t>盗み見・盗み聞き</a:t>
            </a:r>
            <a:endParaRPr lang="en-US" altLang="ja-JP" dirty="0"/>
          </a:p>
          <a:p>
            <a:r>
              <a:rPr lang="ja-JP" altLang="en-US" dirty="0"/>
              <a:t>意図しない映り込みによる情報漏えい</a:t>
            </a:r>
            <a:endParaRPr lang="en-US" altLang="ja-JP" dirty="0"/>
          </a:p>
          <a:p>
            <a:r>
              <a:rPr lang="ja-JP" altLang="en-US" dirty="0"/>
              <a:t>（背景に掲示された書類など）</a:t>
            </a:r>
            <a:endParaRPr lang="en-US" altLang="ja-JP" dirty="0"/>
          </a:p>
        </p:txBody>
      </p:sp>
      <p:sp>
        <p:nvSpPr>
          <p:cNvPr id="79" name="テキスト ボックス 78">
            <a:extLst>
              <a:ext uri="{FF2B5EF4-FFF2-40B4-BE49-F238E27FC236}">
                <a16:creationId xmlns:a16="http://schemas.microsoft.com/office/drawing/2014/main" id="{BE3C8A9D-BFFD-4CC7-86C0-1A90EFD44F66}"/>
              </a:ext>
            </a:extLst>
          </p:cNvPr>
          <p:cNvSpPr txBox="1"/>
          <p:nvPr/>
        </p:nvSpPr>
        <p:spPr>
          <a:xfrm>
            <a:off x="2857055" y="5164224"/>
            <a:ext cx="2638329" cy="584775"/>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実施する場所に注意！</a:t>
            </a:r>
            <a:endParaRPr lang="en-US" altLang="ja-JP" dirty="0"/>
          </a:p>
          <a:p>
            <a:r>
              <a:rPr lang="ja-JP" altLang="en-US" dirty="0"/>
              <a:t>背景にも注意！</a:t>
            </a:r>
            <a:endParaRPr lang="en-US" altLang="ja-JP" dirty="0"/>
          </a:p>
        </p:txBody>
      </p:sp>
      <p:sp>
        <p:nvSpPr>
          <p:cNvPr id="83" name="テキスト ボックス 82">
            <a:extLst>
              <a:ext uri="{FF2B5EF4-FFF2-40B4-BE49-F238E27FC236}">
                <a16:creationId xmlns:a16="http://schemas.microsoft.com/office/drawing/2014/main" id="{5EE1E2B2-3F33-4341-ADE6-7A7A01572CE2}"/>
              </a:ext>
            </a:extLst>
          </p:cNvPr>
          <p:cNvSpPr txBox="1"/>
          <p:nvPr/>
        </p:nvSpPr>
        <p:spPr>
          <a:xfrm>
            <a:off x="2786857" y="1766932"/>
            <a:ext cx="6209805" cy="830997"/>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en-US" altLang="ja-JP" dirty="0"/>
              <a:t>Web</a:t>
            </a:r>
            <a:r>
              <a:rPr lang="ja-JP" altLang="en-US" dirty="0"/>
              <a:t>会議ツールは</a:t>
            </a:r>
            <a:r>
              <a:rPr lang="ja-JP" altLang="en-US" sz="1600" dirty="0">
                <a:latin typeface="HGP創英角ｺﾞｼｯｸUB" panose="020B0900000000000000" pitchFamily="50" charset="-128"/>
                <a:ea typeface="HGP創英角ｺﾞｼｯｸUB" panose="020B0900000000000000" pitchFamily="50" charset="-128"/>
              </a:rPr>
              <a:t>情報システム管理者から</a:t>
            </a:r>
            <a:r>
              <a:rPr lang="ja-JP" altLang="en-US" dirty="0"/>
              <a:t>指定されたものを使用する！</a:t>
            </a:r>
            <a:endParaRPr lang="en-US" altLang="ja-JP" dirty="0"/>
          </a:p>
          <a:p>
            <a:r>
              <a:rPr lang="en-US" altLang="ja-JP" dirty="0"/>
              <a:t>※</a:t>
            </a:r>
            <a:r>
              <a:rPr lang="ja-JP" altLang="en-US" dirty="0"/>
              <a:t>指定以外のツールを使用する必要がある場合は</a:t>
            </a:r>
            <a:r>
              <a:rPr lang="ja-JP" altLang="en-US" sz="1600" dirty="0">
                <a:latin typeface="HGP創英角ｺﾞｼｯｸUB" panose="020B0900000000000000" pitchFamily="50" charset="-128"/>
                <a:ea typeface="HGP創英角ｺﾞｼｯｸUB" panose="020B0900000000000000" pitchFamily="50" charset="-128"/>
              </a:rPr>
              <a:t>情報システム管理課に相談する。</a:t>
            </a:r>
          </a:p>
        </p:txBody>
      </p:sp>
      <p:grpSp>
        <p:nvGrpSpPr>
          <p:cNvPr id="45" name="グループ化 44">
            <a:extLst>
              <a:ext uri="{FF2B5EF4-FFF2-40B4-BE49-F238E27FC236}">
                <a16:creationId xmlns:a16="http://schemas.microsoft.com/office/drawing/2014/main" id="{F3DABF12-7FE3-4BFC-A38F-CEE2399A752D}"/>
              </a:ext>
            </a:extLst>
          </p:cNvPr>
          <p:cNvGrpSpPr/>
          <p:nvPr/>
        </p:nvGrpSpPr>
        <p:grpSpPr>
          <a:xfrm>
            <a:off x="628694" y="1933591"/>
            <a:ext cx="1583567" cy="1011723"/>
            <a:chOff x="1236970" y="2559420"/>
            <a:chExt cx="2287208" cy="1677285"/>
          </a:xfrm>
        </p:grpSpPr>
        <p:pic>
          <p:nvPicPr>
            <p:cNvPr id="50" name="図 49" descr="プレート が含まれている画像&#10;&#10;自動的に生成された説明">
              <a:extLst>
                <a:ext uri="{FF2B5EF4-FFF2-40B4-BE49-F238E27FC236}">
                  <a16:creationId xmlns:a16="http://schemas.microsoft.com/office/drawing/2014/main" id="{AB837ABB-F1D5-4B0D-B423-A7B88DDF3C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36970" y="2559420"/>
              <a:ext cx="2287208" cy="1677285"/>
            </a:xfrm>
            <a:prstGeom prst="rect">
              <a:avLst/>
            </a:prstGeom>
          </p:spPr>
        </p:pic>
        <p:pic>
          <p:nvPicPr>
            <p:cNvPr id="53" name="図 52">
              <a:extLst>
                <a:ext uri="{FF2B5EF4-FFF2-40B4-BE49-F238E27FC236}">
                  <a16:creationId xmlns:a16="http://schemas.microsoft.com/office/drawing/2014/main" id="{2C08A0D2-B821-4B89-BBF5-A5A4F519640E}"/>
                </a:ext>
              </a:extLst>
            </p:cNvPr>
            <p:cNvPicPr>
              <a:picLocks noChangeAspect="1"/>
            </p:cNvPicPr>
            <p:nvPr/>
          </p:nvPicPr>
          <p:blipFill>
            <a:blip r:embed="rId4">
              <a:duotone>
                <a:schemeClr val="accent3">
                  <a:shade val="45000"/>
                  <a:satMod val="135000"/>
                </a:schemeClr>
                <a:prstClr val="white"/>
              </a:duotone>
            </a:blip>
            <a:stretch>
              <a:fillRect/>
            </a:stretch>
          </p:blipFill>
          <p:spPr>
            <a:xfrm rot="5400000">
              <a:off x="1968220" y="2911904"/>
              <a:ext cx="319504" cy="330617"/>
            </a:xfrm>
            <a:prstGeom prst="rect">
              <a:avLst/>
            </a:prstGeom>
          </p:spPr>
        </p:pic>
        <p:pic>
          <p:nvPicPr>
            <p:cNvPr id="54" name="図 53">
              <a:extLst>
                <a:ext uri="{FF2B5EF4-FFF2-40B4-BE49-F238E27FC236}">
                  <a16:creationId xmlns:a16="http://schemas.microsoft.com/office/drawing/2014/main" id="{C90AD630-6A88-4661-B181-18EEBF6B7365}"/>
                </a:ext>
              </a:extLst>
            </p:cNvPr>
            <p:cNvPicPr>
              <a:picLocks noChangeAspect="1"/>
            </p:cNvPicPr>
            <p:nvPr/>
          </p:nvPicPr>
          <p:blipFill>
            <a:blip r:embed="rId4">
              <a:duotone>
                <a:schemeClr val="accent3">
                  <a:shade val="45000"/>
                  <a:satMod val="135000"/>
                </a:schemeClr>
                <a:prstClr val="white"/>
              </a:duotone>
            </a:blip>
            <a:stretch>
              <a:fillRect/>
            </a:stretch>
          </p:blipFill>
          <p:spPr>
            <a:xfrm rot="5400000">
              <a:off x="2386132" y="2911904"/>
              <a:ext cx="319504" cy="330617"/>
            </a:xfrm>
            <a:prstGeom prst="rect">
              <a:avLst/>
            </a:prstGeom>
          </p:spPr>
        </p:pic>
        <p:pic>
          <p:nvPicPr>
            <p:cNvPr id="56" name="図 55">
              <a:extLst>
                <a:ext uri="{FF2B5EF4-FFF2-40B4-BE49-F238E27FC236}">
                  <a16:creationId xmlns:a16="http://schemas.microsoft.com/office/drawing/2014/main" id="{6A14782E-987D-4A07-9C75-08494C67FA95}"/>
                </a:ext>
              </a:extLst>
            </p:cNvPr>
            <p:cNvPicPr>
              <a:picLocks noChangeAspect="1"/>
            </p:cNvPicPr>
            <p:nvPr/>
          </p:nvPicPr>
          <p:blipFill>
            <a:blip r:embed="rId4">
              <a:duotone>
                <a:schemeClr val="accent3">
                  <a:shade val="45000"/>
                  <a:satMod val="135000"/>
                </a:schemeClr>
                <a:prstClr val="white"/>
              </a:duotone>
            </a:blip>
            <a:stretch>
              <a:fillRect/>
            </a:stretch>
          </p:blipFill>
          <p:spPr>
            <a:xfrm rot="5400000">
              <a:off x="2789730" y="2911904"/>
              <a:ext cx="319504" cy="330617"/>
            </a:xfrm>
            <a:prstGeom prst="rect">
              <a:avLst/>
            </a:prstGeom>
          </p:spPr>
        </p:pic>
        <p:pic>
          <p:nvPicPr>
            <p:cNvPr id="57" name="図 56" descr="黒い背景と白い文字&#10;&#10;自動的に生成された説明">
              <a:extLst>
                <a:ext uri="{FF2B5EF4-FFF2-40B4-BE49-F238E27FC236}">
                  <a16:creationId xmlns:a16="http://schemas.microsoft.com/office/drawing/2014/main" id="{EE1483A3-B1FE-49E4-9279-DA51BCB0B164}"/>
                </a:ext>
              </a:extLst>
            </p:cNvPr>
            <p:cNvPicPr>
              <a:picLocks noChangeAspect="1"/>
            </p:cNvPicPr>
            <p:nvPr/>
          </p:nvPicPr>
          <p:blipFill>
            <a:blip r:embed="rId5" cstate="print">
              <a:duotone>
                <a:schemeClr val="accent1">
                  <a:shade val="45000"/>
                  <a:satMod val="135000"/>
                </a:schemeClr>
                <a:prstClr val="white"/>
              </a:duotone>
              <a:alphaModFix amt="70000"/>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1498868">
              <a:off x="1552298" y="3237175"/>
              <a:ext cx="320940" cy="321778"/>
            </a:xfrm>
            <a:prstGeom prst="rect">
              <a:avLst/>
            </a:prstGeom>
          </p:spPr>
        </p:pic>
      </p:grpSp>
      <p:grpSp>
        <p:nvGrpSpPr>
          <p:cNvPr id="40" name="グループ化 37">
            <a:extLst>
              <a:ext uri="{FF2B5EF4-FFF2-40B4-BE49-F238E27FC236}">
                <a16:creationId xmlns:a16="http://schemas.microsoft.com/office/drawing/2014/main" id="{F501032B-4A94-4D5A-96AF-4FFD191D2E63}"/>
              </a:ext>
            </a:extLst>
          </p:cNvPr>
          <p:cNvGrpSpPr>
            <a:grpSpLocks/>
          </p:cNvGrpSpPr>
          <p:nvPr/>
        </p:nvGrpSpPr>
        <p:grpSpPr bwMode="auto">
          <a:xfrm>
            <a:off x="882202" y="4039101"/>
            <a:ext cx="955675" cy="814387"/>
            <a:chOff x="969067" y="3899107"/>
            <a:chExt cx="1094560" cy="970053"/>
          </a:xfrm>
        </p:grpSpPr>
        <p:pic>
          <p:nvPicPr>
            <p:cNvPr id="43" name="図 38" descr="コンピューターの画面&#10;&#10;自動的に生成された説明">
              <a:extLst>
                <a:ext uri="{FF2B5EF4-FFF2-40B4-BE49-F238E27FC236}">
                  <a16:creationId xmlns:a16="http://schemas.microsoft.com/office/drawing/2014/main" id="{4D98DB12-4428-4A3C-A151-7AC443C7651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9067" y="3969473"/>
              <a:ext cx="1058381" cy="89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図 39" descr="黒い背景と白い文字&#10;&#10;自動的に生成された説明">
              <a:extLst>
                <a:ext uri="{FF2B5EF4-FFF2-40B4-BE49-F238E27FC236}">
                  <a16:creationId xmlns:a16="http://schemas.microsoft.com/office/drawing/2014/main" id="{73A4ADC9-F541-4B62-9415-2E9BEEC90B7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846878">
              <a:off x="1677792" y="3899107"/>
              <a:ext cx="385835" cy="38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テキスト ボックス 1">
            <a:extLst>
              <a:ext uri="{FF2B5EF4-FFF2-40B4-BE49-F238E27FC236}">
                <a16:creationId xmlns:a16="http://schemas.microsoft.com/office/drawing/2014/main" id="{5ED587F3-AAB7-4935-94B2-5B1BC8C7827D}"/>
              </a:ext>
            </a:extLst>
          </p:cNvPr>
          <p:cNvSpPr txBox="1"/>
          <p:nvPr/>
        </p:nvSpPr>
        <p:spPr>
          <a:xfrm>
            <a:off x="2761248" y="2574343"/>
            <a:ext cx="6211516" cy="584775"/>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en-US" altLang="ja-JP" dirty="0"/>
              <a:t>PC</a:t>
            </a:r>
            <a:r>
              <a:rPr lang="ja-JP" altLang="en-US" dirty="0"/>
              <a:t>端末及び</a:t>
            </a:r>
            <a:r>
              <a:rPr lang="en-US" altLang="ja-JP" dirty="0"/>
              <a:t>Web</a:t>
            </a:r>
            <a:r>
              <a:rPr lang="ja-JP" altLang="en-US" dirty="0"/>
              <a:t>会議ツールのアップデートが必要な場合は指示に従い確実に余裕を持って行う！</a:t>
            </a:r>
          </a:p>
        </p:txBody>
      </p:sp>
      <p:sp>
        <p:nvSpPr>
          <p:cNvPr id="3" name="テキスト ボックス 2">
            <a:extLst>
              <a:ext uri="{FF2B5EF4-FFF2-40B4-BE49-F238E27FC236}">
                <a16:creationId xmlns:a16="http://schemas.microsoft.com/office/drawing/2014/main" id="{B25CCB43-36F7-4C87-BB60-703FE4E89D7C}"/>
              </a:ext>
            </a:extLst>
          </p:cNvPr>
          <p:cNvSpPr txBox="1"/>
          <p:nvPr/>
        </p:nvSpPr>
        <p:spPr>
          <a:xfrm>
            <a:off x="2661958" y="5755758"/>
            <a:ext cx="1838801"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t>誤った資料の共有</a:t>
            </a:r>
            <a:endParaRPr lang="en-US" altLang="ja-JP" dirty="0"/>
          </a:p>
        </p:txBody>
      </p:sp>
      <p:sp>
        <p:nvSpPr>
          <p:cNvPr id="5" name="テキスト ボックス 4">
            <a:extLst>
              <a:ext uri="{FF2B5EF4-FFF2-40B4-BE49-F238E27FC236}">
                <a16:creationId xmlns:a16="http://schemas.microsoft.com/office/drawing/2014/main" id="{52BC0475-C1E2-49DE-B4D3-CC508420E4B7}"/>
              </a:ext>
            </a:extLst>
          </p:cNvPr>
          <p:cNvSpPr txBox="1"/>
          <p:nvPr/>
        </p:nvSpPr>
        <p:spPr>
          <a:xfrm>
            <a:off x="2878138" y="6052976"/>
            <a:ext cx="4608512" cy="338554"/>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会議に使用しないファイルは閉じて置くこと！</a:t>
            </a:r>
            <a:endParaRPr lang="en-US" altLang="ja-JP" dirty="0"/>
          </a:p>
        </p:txBody>
      </p:sp>
      <p:sp>
        <p:nvSpPr>
          <p:cNvPr id="31" name="テキスト ボックス 30">
            <a:extLst>
              <a:ext uri="{FF2B5EF4-FFF2-40B4-BE49-F238E27FC236}">
                <a16:creationId xmlns:a16="http://schemas.microsoft.com/office/drawing/2014/main" id="{D9B4A311-3E23-4273-B6F0-387E531F6BB4}"/>
              </a:ext>
            </a:extLst>
          </p:cNvPr>
          <p:cNvSpPr txBox="1"/>
          <p:nvPr/>
        </p:nvSpPr>
        <p:spPr>
          <a:xfrm>
            <a:off x="2811827" y="3808891"/>
            <a:ext cx="5688632" cy="584775"/>
          </a:xfrm>
          <a:prstGeom prst="rect">
            <a:avLst/>
          </a:prstGeom>
          <a:noFill/>
        </p:spPr>
        <p:txBody>
          <a:bodyPr wrap="square" rtlCol="0">
            <a:sp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外部関係者が参加する</a:t>
            </a:r>
            <a:r>
              <a:rPr lang="en-US" altLang="ja-JP" dirty="0"/>
              <a:t>Web</a:t>
            </a:r>
            <a:r>
              <a:rPr lang="ja-JP" altLang="en-US" dirty="0"/>
              <a:t>会議では、参加者の事前登録機能、待機室（ロビー）での参加者確認機能を活用する！</a:t>
            </a:r>
          </a:p>
        </p:txBody>
      </p:sp>
      <p:sp>
        <p:nvSpPr>
          <p:cNvPr id="8" name="テキスト ボックス 7">
            <a:extLst>
              <a:ext uri="{FF2B5EF4-FFF2-40B4-BE49-F238E27FC236}">
                <a16:creationId xmlns:a16="http://schemas.microsoft.com/office/drawing/2014/main" id="{5B1F053D-458B-4C88-8ECC-5EBAE85FAE95}"/>
              </a:ext>
            </a:extLst>
          </p:cNvPr>
          <p:cNvSpPr txBox="1"/>
          <p:nvPr/>
        </p:nvSpPr>
        <p:spPr>
          <a:xfrm>
            <a:off x="2640572" y="3530711"/>
            <a:ext cx="2723516"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t>意図しない参加者の紛れ込み</a:t>
            </a:r>
            <a:endParaRPr lang="en-US" altLang="ja-JP" dirty="0"/>
          </a:p>
        </p:txBody>
      </p:sp>
      <p:sp>
        <p:nvSpPr>
          <p:cNvPr id="9" name="テキスト ボックス 8">
            <a:extLst>
              <a:ext uri="{FF2B5EF4-FFF2-40B4-BE49-F238E27FC236}">
                <a16:creationId xmlns:a16="http://schemas.microsoft.com/office/drawing/2014/main" id="{E0E38B4D-1373-430D-BC53-A412A494C867}"/>
              </a:ext>
            </a:extLst>
          </p:cNvPr>
          <p:cNvSpPr txBox="1"/>
          <p:nvPr/>
        </p:nvSpPr>
        <p:spPr>
          <a:xfrm>
            <a:off x="2581364" y="1434415"/>
            <a:ext cx="3214772"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t>セキュリティが脆弱なシステムの利用</a:t>
            </a:r>
            <a:endParaRPr lang="en-US" altLang="ja-JP" dirty="0"/>
          </a:p>
        </p:txBody>
      </p:sp>
      <p:sp>
        <p:nvSpPr>
          <p:cNvPr id="12" name="矢印: ストライプ 11">
            <a:extLst>
              <a:ext uri="{FF2B5EF4-FFF2-40B4-BE49-F238E27FC236}">
                <a16:creationId xmlns:a16="http://schemas.microsoft.com/office/drawing/2014/main" id="{1FFBC161-5A1A-4420-BB2F-340210A646FE}"/>
              </a:ext>
            </a:extLst>
          </p:cNvPr>
          <p:cNvSpPr/>
          <p:nvPr/>
        </p:nvSpPr>
        <p:spPr>
          <a:xfrm rot="5400000">
            <a:off x="4293357" y="680132"/>
            <a:ext cx="371591" cy="5329572"/>
          </a:xfrm>
          <a:prstGeom prst="stripedRightArrow">
            <a:avLst>
              <a:gd name="adj1" fmla="val 69105"/>
              <a:gd name="adj2" fmla="val 50000"/>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anchor="ctr"/>
          <a:lstStyle/>
          <a:p>
            <a:pPr>
              <a:defRPr/>
            </a:pPr>
            <a:endParaRPr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13" name="テキスト ボックス 12">
            <a:extLst>
              <a:ext uri="{FF2B5EF4-FFF2-40B4-BE49-F238E27FC236}">
                <a16:creationId xmlns:a16="http://schemas.microsoft.com/office/drawing/2014/main" id="{D636C06C-1300-4793-8A1D-956A9B778EE9}"/>
              </a:ext>
            </a:extLst>
          </p:cNvPr>
          <p:cNvSpPr txBox="1"/>
          <p:nvPr/>
        </p:nvSpPr>
        <p:spPr>
          <a:xfrm>
            <a:off x="558033" y="3363824"/>
            <a:ext cx="1385996" cy="338554"/>
          </a:xfrm>
          <a:prstGeom prst="rect">
            <a:avLst/>
          </a:prstGeom>
          <a:noFill/>
        </p:spPr>
        <p:txBody>
          <a:bodyPr wrap="square" rtlCol="0">
            <a:spAutoFit/>
          </a:bodyPr>
          <a:lstStyle>
            <a:defPPr>
              <a:defRPr lang="ja-JP"/>
            </a:defPPr>
            <a:lvl1pPr>
              <a:defRPr sz="1600">
                <a:solidFill>
                  <a:srgbClr val="C00000"/>
                </a:solidFill>
                <a:latin typeface="HGP創英角ｺﾞｼｯｸUB" panose="020B0900000000000000" pitchFamily="50" charset="-128"/>
                <a:ea typeface="HGP創英角ｺﾞｼｯｸUB" panose="020B0900000000000000" pitchFamily="50" charset="-128"/>
              </a:defRPr>
            </a:lvl1pPr>
          </a:lstStyle>
          <a:p>
            <a:r>
              <a:rPr lang="ja-JP" altLang="en-US" dirty="0">
                <a:solidFill>
                  <a:schemeClr val="tx1"/>
                </a:solidFill>
              </a:rPr>
              <a:t>実施段階</a:t>
            </a:r>
          </a:p>
        </p:txBody>
      </p:sp>
      <p:pic>
        <p:nvPicPr>
          <p:cNvPr id="39" name="図 38">
            <a:extLst>
              <a:ext uri="{FF2B5EF4-FFF2-40B4-BE49-F238E27FC236}">
                <a16:creationId xmlns:a16="http://schemas.microsoft.com/office/drawing/2014/main" id="{95E4857B-D7D9-403C-937C-E0BE8354FD43}"/>
              </a:ext>
            </a:extLst>
          </p:cNvPr>
          <p:cNvPicPr>
            <a:picLocks noChangeAspect="1"/>
          </p:cNvPicPr>
          <p:nvPr/>
        </p:nvPicPr>
        <p:blipFill rotWithShape="1">
          <a:blip r:embed="rId9"/>
          <a:srcRect r="49323"/>
          <a:stretch/>
        </p:blipFill>
        <p:spPr>
          <a:xfrm>
            <a:off x="1872288" y="4987423"/>
            <a:ext cx="206878" cy="527200"/>
          </a:xfrm>
          <a:prstGeom prst="rect">
            <a:avLst/>
          </a:prstGeom>
        </p:spPr>
      </p:pic>
    </p:spTree>
    <p:extLst>
      <p:ext uri="{BB962C8B-B14F-4D97-AF65-F5344CB8AC3E}">
        <p14:creationId xmlns:p14="http://schemas.microsoft.com/office/powerpoint/2010/main" val="40775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400B0AE-C615-4F97-8FF9-C59D40202D9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E05F42B6-2F1F-4CC0-9258-0805323B40B4}" type="slidenum">
              <a:rPr kumimoji="0" lang="en-US" altLang="ja-JP" sz="1200" smtClean="0">
                <a:solidFill>
                  <a:schemeClr val="tx1"/>
                </a:solidFill>
                <a:latin typeface="Arial Black" panose="020B0A04020102020204" pitchFamily="34" charset="0"/>
                <a:ea typeface="ＭＳ Ｐゴシック" panose="020B0600070205080204" pitchFamily="50" charset="-128"/>
              </a:rPr>
              <a:pPr fontAlgn="base">
                <a:spcBef>
                  <a:spcPct val="0"/>
                </a:spcBef>
                <a:spcAft>
                  <a:spcPct val="0"/>
                </a:spcAft>
              </a:pPr>
              <a:t>2</a:t>
            </a:fld>
            <a:endParaRPr kumimoji="0" lang="en-US" altLang="ja-JP" sz="1200">
              <a:solidFill>
                <a:schemeClr val="tx1"/>
              </a:solidFill>
              <a:latin typeface="Arial Black" panose="020B0A04020102020204" pitchFamily="34" charset="0"/>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0AC9A627-1854-4254-A86F-341E942C2722}"/>
              </a:ext>
            </a:extLst>
          </p:cNvPr>
          <p:cNvSpPr/>
          <p:nvPr/>
        </p:nvSpPr>
        <p:spPr>
          <a:xfrm>
            <a:off x="1115616" y="2900110"/>
            <a:ext cx="7253909" cy="584775"/>
          </a:xfrm>
          <a:prstGeom prst="rect">
            <a:avLst/>
          </a:prstGeom>
        </p:spPr>
        <p:txBody>
          <a:bodyPr wrap="none">
            <a:spAutoFit/>
          </a:bodyPr>
          <a:lstStyle/>
          <a:p>
            <a:r>
              <a:rPr lang="ja-JP" altLang="en-US" sz="3200" dirty="0">
                <a:solidFill>
                  <a:srgbClr val="0070C0"/>
                </a:solidFill>
                <a:latin typeface="HGP創英角ｺﾞｼｯｸUB" panose="020B0900000000000000" pitchFamily="50" charset="-128"/>
                <a:ea typeface="HGP創英角ｺﾞｼｯｸUB" panose="020B0900000000000000" pitchFamily="50" charset="-128"/>
              </a:rPr>
              <a:t>個人情報保護マネジメントシステムの基本</a:t>
            </a:r>
          </a:p>
        </p:txBody>
      </p:sp>
      <p:sp>
        <p:nvSpPr>
          <p:cNvPr id="6" name="正方形/長方形 5">
            <a:extLst>
              <a:ext uri="{FF2B5EF4-FFF2-40B4-BE49-F238E27FC236}">
                <a16:creationId xmlns:a16="http://schemas.microsoft.com/office/drawing/2014/main" id="{34E53581-991A-438C-8C7E-CA42FC69473E}"/>
              </a:ext>
            </a:extLst>
          </p:cNvPr>
          <p:cNvSpPr/>
          <p:nvPr/>
        </p:nvSpPr>
        <p:spPr>
          <a:xfrm>
            <a:off x="0" y="3573016"/>
            <a:ext cx="9144000" cy="46038"/>
          </a:xfrm>
          <a:prstGeom prst="rect">
            <a:avLst/>
          </a:prstGeom>
          <a:gradFill flip="none" rotWithShape="1">
            <a:gsLst>
              <a:gs pos="0">
                <a:schemeClr val="bg1">
                  <a:lumMod val="85000"/>
                  <a:shade val="67500"/>
                  <a:satMod val="115000"/>
                </a:schemeClr>
              </a:gs>
              <a:gs pos="100000">
                <a:schemeClr val="bg1">
                  <a:lumMod val="95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
        <p:nvSpPr>
          <p:cNvPr id="7" name="正方形/長方形 6">
            <a:extLst>
              <a:ext uri="{FF2B5EF4-FFF2-40B4-BE49-F238E27FC236}">
                <a16:creationId xmlns:a16="http://schemas.microsoft.com/office/drawing/2014/main" id="{4FC82FAD-F26A-4FEF-8F8E-C3D80DD775DC}"/>
              </a:ext>
            </a:extLst>
          </p:cNvPr>
          <p:cNvSpPr/>
          <p:nvPr/>
        </p:nvSpPr>
        <p:spPr>
          <a:xfrm flipV="1">
            <a:off x="0" y="3684141"/>
            <a:ext cx="9144000" cy="44450"/>
          </a:xfrm>
          <a:prstGeom prst="rect">
            <a:avLst/>
          </a:prstGeom>
          <a:gradFill flip="none" rotWithShape="1">
            <a:gsLst>
              <a:gs pos="93583">
                <a:schemeClr val="bg1">
                  <a:lumMod val="95000"/>
                </a:schemeClr>
              </a:gs>
              <a:gs pos="0">
                <a:schemeClr val="accent5">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Tree>
    <p:extLst>
      <p:ext uri="{BB962C8B-B14F-4D97-AF65-F5344CB8AC3E}">
        <p14:creationId xmlns:p14="http://schemas.microsoft.com/office/powerpoint/2010/main" val="141690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F2EB745-0F7A-4C56-981A-B3F0182556CA}"/>
              </a:ext>
            </a:extLst>
          </p:cNvPr>
          <p:cNvSpPr/>
          <p:nvPr/>
        </p:nvSpPr>
        <p:spPr>
          <a:xfrm>
            <a:off x="323528" y="1890399"/>
            <a:ext cx="7704856" cy="4831077"/>
          </a:xfrm>
          <a:prstGeom prst="rect">
            <a:avLst/>
          </a:prstGeom>
          <a:pattFill prst="pct25">
            <a:fgClr>
              <a:schemeClr val="bg1">
                <a:lumMod val="85000"/>
              </a:schemeClr>
            </a:fgClr>
            <a:bgClr>
              <a:schemeClr val="bg1"/>
            </a:bgClr>
          </a:pattFill>
          <a:ln w="9525" algn="ctr">
            <a:solidFill>
              <a:srgbClr val="000066"/>
            </a:solidFill>
            <a:round/>
            <a:headEnd/>
            <a:tailEnd/>
          </a:ln>
          <a:effectLst/>
        </p:spPr>
        <p:txBody>
          <a:bodyPr anchor="ctr"/>
          <a:lstStyle/>
          <a:p>
            <a:pPr eaLnBrk="1" hangingPunct="1"/>
            <a:endParaRPr lang="ja-JP" altLang="en-US" dirty="0"/>
          </a:p>
        </p:txBody>
      </p:sp>
      <p:sp>
        <p:nvSpPr>
          <p:cNvPr id="4" name="スライド番号プレースホルダー 3">
            <a:extLst>
              <a:ext uri="{FF2B5EF4-FFF2-40B4-BE49-F238E27FC236}">
                <a16:creationId xmlns:a16="http://schemas.microsoft.com/office/drawing/2014/main" id="{C2443498-A9E4-4A79-A931-707D5E013A3E}"/>
              </a:ext>
            </a:extLst>
          </p:cNvPr>
          <p:cNvSpPr>
            <a:spLocks noGrp="1"/>
          </p:cNvSpPr>
          <p:nvPr>
            <p:ph type="sldNum" sz="quarter" idx="12"/>
          </p:nvPr>
        </p:nvSpPr>
        <p:spPr>
          <a:noFill/>
          <a:ln/>
        </p:spPr>
        <p:txBody>
          <a:bodyPr vert="horz" lIns="91440" tIns="45720" rIns="91440" bIns="45720" rtlCol="0" anchor="ctr"/>
          <a:lstStyle/>
          <a:p>
            <a:pPr>
              <a:spcBef>
                <a:spcPct val="20000"/>
              </a:spcBef>
            </a:pPr>
            <a:fld id="{E681C2EA-66AF-4C17-91E9-970CFD6D0B6D}" type="slidenum">
              <a:rPr kumimoji="0" lang="en-US" altLang="ja-JP" sz="1200" smtClean="0">
                <a:solidFill>
                  <a:schemeClr val="tx1"/>
                </a:solidFill>
                <a:latin typeface="Arial Black" panose="020B0A04020102020204" pitchFamily="34" charset="0"/>
              </a:rPr>
              <a:pPr>
                <a:spcBef>
                  <a:spcPct val="20000"/>
                </a:spcBef>
              </a:pPr>
              <a:t>20</a:t>
            </a:fld>
            <a:endParaRPr kumimoji="0" lang="en-US" altLang="ja-JP" sz="1200">
              <a:solidFill>
                <a:schemeClr val="tx1"/>
              </a:solidFill>
              <a:latin typeface="Arial Black" panose="020B0A04020102020204" pitchFamily="34" charset="0"/>
            </a:endParaRPr>
          </a:p>
        </p:txBody>
      </p:sp>
      <p:sp>
        <p:nvSpPr>
          <p:cNvPr id="64" name="正方形/長方形 63">
            <a:extLst>
              <a:ext uri="{FF2B5EF4-FFF2-40B4-BE49-F238E27FC236}">
                <a16:creationId xmlns:a16="http://schemas.microsoft.com/office/drawing/2014/main" id="{DA937D58-D0C9-464A-9102-3A337A321F0A}"/>
              </a:ext>
            </a:extLst>
          </p:cNvPr>
          <p:cNvSpPr/>
          <p:nvPr/>
        </p:nvSpPr>
        <p:spPr>
          <a:xfrm>
            <a:off x="248884" y="566960"/>
            <a:ext cx="8266466" cy="1323439"/>
          </a:xfrm>
          <a:prstGeom prst="rect">
            <a:avLst/>
          </a:prstGeom>
          <a:noFill/>
          <a:ln w="19050" algn="ctr">
            <a:noFill/>
            <a:miter lim="800000"/>
            <a:headEnd/>
            <a:tailEnd/>
          </a:ln>
          <a:effectLst/>
        </p:spPr>
        <p:txBody>
          <a:bodyPr>
            <a:spAutoFit/>
          </a:bodyPr>
          <a:lstStyle/>
          <a:p>
            <a:pPr eaLnBrk="1" hangingPunct="1">
              <a:spcBef>
                <a:spcPct val="50000"/>
              </a:spcBef>
            </a:pP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PPAP(Password</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付き</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zip</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ファイルを送ります、</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Password</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を送ります、あん号化</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Protocol</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（プロトコル）</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はコンピュータセキュリティの手法の一つ。主にメール等における添付ファイルの送信手法として「パスワード付き</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zip</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ファイルと、そのパスワードを別送する」という段階を踏む、日本において多く見られる情報セキュリティ対策手法（</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Wikipedia</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より）。平井卓也デジタル改革担当相は</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2020</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年</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11</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月</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24</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日の会見で、</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PPAP</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の利用停止を表明しました。</a:t>
            </a:r>
            <a:endPar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p:txBody>
      </p:sp>
      <p:sp>
        <p:nvSpPr>
          <p:cNvPr id="27" name="Rectangle 23">
            <a:extLst>
              <a:ext uri="{FF2B5EF4-FFF2-40B4-BE49-F238E27FC236}">
                <a16:creationId xmlns:a16="http://schemas.microsoft.com/office/drawing/2014/main" id="{EA0DA7BD-28CE-4B4B-97B8-2D5B3BDFFA2B}"/>
              </a:ext>
            </a:extLst>
          </p:cNvPr>
          <p:cNvSpPr>
            <a:spLocks noChangeArrowheads="1"/>
          </p:cNvSpPr>
          <p:nvPr/>
        </p:nvSpPr>
        <p:spPr bwMode="auto">
          <a:xfrm>
            <a:off x="-2500" y="35898"/>
            <a:ext cx="9144000" cy="561975"/>
          </a:xfrm>
          <a:prstGeom prst="rect">
            <a:avLst/>
          </a:prstGeom>
        </p:spPr>
        <p:txBody>
          <a:bodyPr vert="horz" lIns="91440" tIns="45720" rIns="91440" bIns="45720" rtlCol="0" anchor="ctr">
            <a:noAutofit/>
          </a:bodyPr>
          <a:lstStyle/>
          <a:p>
            <a:pPr defTabSz="685800" eaLnBrk="1" hangingPunct="1">
              <a:lnSpc>
                <a:spcPct val="90000"/>
              </a:lnSpc>
            </a:pPr>
            <a:r>
              <a:rPr lang="en-US" altLang="ja-JP" sz="2800" dirty="0">
                <a:latin typeface="HGP創英角ｺﾞｼｯｸUB" panose="020B0900000000000000" pitchFamily="50" charset="-128"/>
                <a:ea typeface="HGP創英角ｺﾞｼｯｸUB" panose="020B0900000000000000" pitchFamily="50" charset="-128"/>
                <a:cs typeface="+mj-cs"/>
              </a:rPr>
              <a:t>PPAP</a:t>
            </a:r>
            <a:r>
              <a:rPr lang="ja-JP" altLang="en-US" sz="2800" dirty="0">
                <a:latin typeface="HGP創英角ｺﾞｼｯｸUB" panose="020B0900000000000000" pitchFamily="50" charset="-128"/>
                <a:ea typeface="HGP創英角ｺﾞｼｯｸUB" panose="020B0900000000000000" pitchFamily="50" charset="-128"/>
                <a:cs typeface="+mj-cs"/>
              </a:rPr>
              <a:t>について</a:t>
            </a:r>
          </a:p>
        </p:txBody>
      </p:sp>
      <p:sp>
        <p:nvSpPr>
          <p:cNvPr id="33" name="テキスト ボックス 32">
            <a:extLst>
              <a:ext uri="{FF2B5EF4-FFF2-40B4-BE49-F238E27FC236}">
                <a16:creationId xmlns:a16="http://schemas.microsoft.com/office/drawing/2014/main" id="{63B0993E-85B5-4248-8A7F-8F848881E704}"/>
              </a:ext>
            </a:extLst>
          </p:cNvPr>
          <p:cNvSpPr txBox="1"/>
          <p:nvPr/>
        </p:nvSpPr>
        <p:spPr>
          <a:xfrm>
            <a:off x="753076" y="2060848"/>
            <a:ext cx="2592288" cy="33855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p:spPr>
        <p:txBody>
          <a:bodyPr wrap="square" rtlCol="0">
            <a:spAutoFit/>
          </a:bodyPr>
          <a:lstStyle>
            <a:defPPr>
              <a:defRPr lang="ja-JP"/>
            </a:defPPr>
            <a:lvl1pPr algn="ctr">
              <a:defRPr sz="1600">
                <a:solidFill>
                  <a:schemeClr val="bg1">
                    <a:lumMod val="95000"/>
                  </a:schemeClr>
                </a:solidFill>
                <a:latin typeface="HGS創英角ｺﾞｼｯｸUB" panose="020B0900000000000000" pitchFamily="50" charset="-128"/>
                <a:ea typeface="HGS創英角ｺﾞｼｯｸUB" panose="020B0900000000000000" pitchFamily="50" charset="-128"/>
              </a:defRPr>
            </a:lvl1pPr>
          </a:lstStyle>
          <a:p>
            <a:r>
              <a:rPr lang="ja-JP" altLang="en-US" dirty="0"/>
              <a:t>問題点</a:t>
            </a:r>
          </a:p>
        </p:txBody>
      </p:sp>
      <p:sp>
        <p:nvSpPr>
          <p:cNvPr id="34" name="Rectangle 1076">
            <a:extLst>
              <a:ext uri="{FF2B5EF4-FFF2-40B4-BE49-F238E27FC236}">
                <a16:creationId xmlns:a16="http://schemas.microsoft.com/office/drawing/2014/main" id="{BF09E8BC-28B5-4128-A34D-397CA1714A41}"/>
              </a:ext>
            </a:extLst>
          </p:cNvPr>
          <p:cNvSpPr>
            <a:spLocks noChangeArrowheads="1"/>
          </p:cNvSpPr>
          <p:nvPr/>
        </p:nvSpPr>
        <p:spPr bwMode="gray">
          <a:xfrm>
            <a:off x="753076" y="2413512"/>
            <a:ext cx="6699244" cy="1231512"/>
          </a:xfrm>
          <a:prstGeom prst="rect">
            <a:avLst/>
          </a:prstGeom>
          <a:solidFill>
            <a:schemeClr val="bg1"/>
          </a:solidFill>
          <a:ln w="19050">
            <a:solidFill>
              <a:schemeClr val="accent1"/>
            </a:solidFill>
            <a:miter lim="800000"/>
            <a:headEnd/>
            <a:tailEnd/>
          </a:ln>
        </p:spPr>
        <p:txBody>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eaLnBrk="1" fontAlgn="base" hangingPunct="1">
              <a:spcBef>
                <a:spcPct val="20000"/>
              </a:spcBef>
              <a:spcAft>
                <a:spcPts val="500"/>
              </a:spcAft>
              <a:buClr>
                <a:srgbClr val="FF3300"/>
              </a:buClr>
              <a:buSzPct val="75000"/>
            </a:pPr>
            <a:r>
              <a:rPr lang="en-US" altLang="ja-JP" sz="1600" kern="0" dirty="0">
                <a:solidFill>
                  <a:srgbClr val="0070C0"/>
                </a:solidFill>
                <a:latin typeface="HGP創英角ｺﾞｼｯｸUB" panose="020B0900000000000000" pitchFamily="50" charset="-128"/>
                <a:ea typeface="HGP創英角ｺﾞｼｯｸUB" panose="020B0900000000000000" pitchFamily="50" charset="-128"/>
              </a:rPr>
              <a:t>1.</a:t>
            </a:r>
            <a:r>
              <a:rPr lang="ja-JP" altLang="en-US" sz="1600" kern="0" dirty="0">
                <a:solidFill>
                  <a:srgbClr val="0070C0"/>
                </a:solidFill>
                <a:latin typeface="HGP創英角ｺﾞｼｯｸUB" panose="020B0900000000000000" pitchFamily="50" charset="-128"/>
                <a:ea typeface="HGP創英角ｺﾞｼｯｸUB" panose="020B0900000000000000" pitchFamily="50" charset="-128"/>
              </a:rPr>
              <a:t>パスワード別送は間違いやすい</a:t>
            </a:r>
            <a:endParaRPr lang="en-US" altLang="ja-JP" sz="1600" kern="0" dirty="0">
              <a:solidFill>
                <a:srgbClr val="0070C0"/>
              </a:solidFill>
              <a:latin typeface="HGP創英角ｺﾞｼｯｸUB" panose="020B0900000000000000" pitchFamily="50" charset="-128"/>
              <a:ea typeface="HGP創英角ｺﾞｼｯｸUB" panose="020B0900000000000000" pitchFamily="50" charset="-128"/>
            </a:endParaRPr>
          </a:p>
          <a:p>
            <a:pPr defTabSz="685800" eaLnBrk="1" fontAlgn="base" hangingPunct="1">
              <a:spcBef>
                <a:spcPct val="20000"/>
              </a:spcBef>
              <a:spcAft>
                <a:spcPts val="500"/>
              </a:spcAft>
              <a:buClr>
                <a:srgbClr val="FF3300"/>
              </a:buClr>
              <a:buSzPct val="75000"/>
            </a:pPr>
            <a:r>
              <a:rPr lang="en-US" altLang="ja-JP" sz="1600" kern="0" dirty="0">
                <a:solidFill>
                  <a:srgbClr val="0070C0"/>
                </a:solidFill>
                <a:latin typeface="HGP創英角ｺﾞｼｯｸUB" panose="020B0900000000000000" pitchFamily="50" charset="-128"/>
                <a:ea typeface="HGP創英角ｺﾞｼｯｸUB" panose="020B0900000000000000" pitchFamily="50" charset="-128"/>
              </a:rPr>
              <a:t>2.PC</a:t>
            </a:r>
            <a:r>
              <a:rPr lang="ja-JP" altLang="en-US" sz="1600" kern="0" dirty="0">
                <a:solidFill>
                  <a:srgbClr val="0070C0"/>
                </a:solidFill>
                <a:latin typeface="HGP創英角ｺﾞｼｯｸUB" panose="020B0900000000000000" pitchFamily="50" charset="-128"/>
                <a:ea typeface="HGP創英角ｺﾞｼｯｸUB" panose="020B0900000000000000" pitchFamily="50" charset="-128"/>
              </a:rPr>
              <a:t>ローカルに取り込んだ</a:t>
            </a:r>
            <a:r>
              <a:rPr lang="en-US" altLang="ja-JP" sz="1600" kern="0" dirty="0">
                <a:solidFill>
                  <a:srgbClr val="0070C0"/>
                </a:solidFill>
                <a:latin typeface="HGP創英角ｺﾞｼｯｸUB" panose="020B0900000000000000" pitchFamily="50" charset="-128"/>
                <a:ea typeface="HGP創英角ｺﾞｼｯｸUB" panose="020B0900000000000000" pitchFamily="50" charset="-128"/>
              </a:rPr>
              <a:t>zip</a:t>
            </a:r>
            <a:r>
              <a:rPr lang="ja-JP" altLang="en-US" sz="1600" kern="0" dirty="0">
                <a:solidFill>
                  <a:srgbClr val="0070C0"/>
                </a:solidFill>
                <a:latin typeface="HGP創英角ｺﾞｼｯｸUB" panose="020B0900000000000000" pitchFamily="50" charset="-128"/>
                <a:ea typeface="HGP創英角ｺﾞｼｯｸUB" panose="020B0900000000000000" pitchFamily="50" charset="-128"/>
              </a:rPr>
              <a:t>ファイルのパスワードは、簡単に解析できる</a:t>
            </a:r>
            <a:endParaRPr lang="en-US" altLang="ja-JP" sz="1600" kern="0" dirty="0">
              <a:solidFill>
                <a:srgbClr val="0070C0"/>
              </a:solidFill>
              <a:latin typeface="HGP創英角ｺﾞｼｯｸUB" panose="020B0900000000000000" pitchFamily="50" charset="-128"/>
              <a:ea typeface="HGP創英角ｺﾞｼｯｸUB" panose="020B0900000000000000" pitchFamily="50" charset="-128"/>
            </a:endParaRPr>
          </a:p>
          <a:p>
            <a:pPr defTabSz="685800" eaLnBrk="1" fontAlgn="base" hangingPunct="1">
              <a:spcBef>
                <a:spcPct val="20000"/>
              </a:spcBef>
              <a:spcAft>
                <a:spcPts val="500"/>
              </a:spcAft>
              <a:buClr>
                <a:srgbClr val="FF3300"/>
              </a:buClr>
              <a:buSzPct val="75000"/>
            </a:pPr>
            <a:r>
              <a:rPr lang="ja-JP" altLang="en-US" sz="1600" kern="0" dirty="0">
                <a:solidFill>
                  <a:srgbClr val="0070C0"/>
                </a:solidFill>
                <a:latin typeface="HGP創英角ｺﾞｼｯｸUB" panose="020B0900000000000000" pitchFamily="50" charset="-128"/>
                <a:ea typeface="HGP創英角ｺﾞｼｯｸUB" panose="020B0900000000000000" pitchFamily="50" charset="-128"/>
              </a:rPr>
              <a:t>３</a:t>
            </a:r>
            <a:r>
              <a:rPr lang="en-US" altLang="ja-JP" sz="1600" kern="0" dirty="0">
                <a:solidFill>
                  <a:srgbClr val="0070C0"/>
                </a:solidFill>
                <a:latin typeface="HGP創英角ｺﾞｼｯｸUB" panose="020B0900000000000000" pitchFamily="50" charset="-128"/>
                <a:ea typeface="HGP創英角ｺﾞｼｯｸUB" panose="020B0900000000000000" pitchFamily="50" charset="-128"/>
              </a:rPr>
              <a:t>.</a:t>
            </a:r>
            <a:r>
              <a:rPr lang="ja-JP" altLang="en-US" sz="1600" kern="0" dirty="0">
                <a:solidFill>
                  <a:srgbClr val="0070C0"/>
                </a:solidFill>
                <a:latin typeface="HGP創英角ｺﾞｼｯｸUB" panose="020B0900000000000000" pitchFamily="50" charset="-128"/>
                <a:ea typeface="HGP創英角ｺﾞｼｯｸUB" panose="020B0900000000000000" pitchFamily="50" charset="-128"/>
              </a:rPr>
              <a:t>受信者がウィルスをチェックできない</a:t>
            </a:r>
            <a:endParaRPr lang="en-US" altLang="ja-JP" sz="1600" kern="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35" name="テキスト ボックス 34">
            <a:extLst>
              <a:ext uri="{FF2B5EF4-FFF2-40B4-BE49-F238E27FC236}">
                <a16:creationId xmlns:a16="http://schemas.microsoft.com/office/drawing/2014/main" id="{A4A8440A-AD5E-4635-A04B-2889E24EF4F8}"/>
              </a:ext>
            </a:extLst>
          </p:cNvPr>
          <p:cNvSpPr txBox="1"/>
          <p:nvPr/>
        </p:nvSpPr>
        <p:spPr>
          <a:xfrm>
            <a:off x="753076" y="4153439"/>
            <a:ext cx="2592288" cy="33855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p:spPr>
        <p:txBody>
          <a:bodyPr wrap="square" rtlCol="0">
            <a:spAutoFit/>
          </a:bodyPr>
          <a:lstStyle>
            <a:defPPr>
              <a:defRPr lang="ja-JP"/>
            </a:defPPr>
            <a:lvl1pPr algn="ctr">
              <a:defRPr sz="1600">
                <a:solidFill>
                  <a:schemeClr val="bg1">
                    <a:lumMod val="95000"/>
                  </a:schemeClr>
                </a:solidFill>
                <a:latin typeface="HGS創英角ｺﾞｼｯｸUB" panose="020B0900000000000000" pitchFamily="50" charset="-128"/>
                <a:ea typeface="HGS創英角ｺﾞｼｯｸUB" panose="020B0900000000000000" pitchFamily="50" charset="-128"/>
              </a:defRPr>
            </a:lvl1pPr>
          </a:lstStyle>
          <a:p>
            <a:r>
              <a:rPr lang="ja-JP" altLang="en-US" dirty="0"/>
              <a:t>一般的な対応方法</a:t>
            </a:r>
          </a:p>
        </p:txBody>
      </p:sp>
      <p:sp>
        <p:nvSpPr>
          <p:cNvPr id="36" name="Rectangle 1076">
            <a:extLst>
              <a:ext uri="{FF2B5EF4-FFF2-40B4-BE49-F238E27FC236}">
                <a16:creationId xmlns:a16="http://schemas.microsoft.com/office/drawing/2014/main" id="{638A4290-CB97-4D54-9FE7-655596FFEEB2}"/>
              </a:ext>
            </a:extLst>
          </p:cNvPr>
          <p:cNvSpPr>
            <a:spLocks noChangeArrowheads="1"/>
          </p:cNvSpPr>
          <p:nvPr/>
        </p:nvSpPr>
        <p:spPr bwMode="gray">
          <a:xfrm>
            <a:off x="753076" y="4491993"/>
            <a:ext cx="6699244" cy="1892051"/>
          </a:xfrm>
          <a:prstGeom prst="rect">
            <a:avLst/>
          </a:prstGeom>
          <a:solidFill>
            <a:schemeClr val="bg1"/>
          </a:solidFill>
          <a:ln w="19050">
            <a:solidFill>
              <a:schemeClr val="accent1"/>
            </a:solidFill>
            <a:miter lim="800000"/>
            <a:headEnd/>
            <a:tailEnd/>
          </a:ln>
        </p:spPr>
        <p:txBody>
          <a:bodyPr/>
          <a:ls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eaLnBrk="1" hangingPunct="1">
              <a:spcBef>
                <a:spcPct val="20000"/>
              </a:spcBef>
              <a:spcAft>
                <a:spcPts val="500"/>
              </a:spcAft>
              <a:buClr>
                <a:srgbClr val="FF3300"/>
              </a:buClr>
              <a:buSzPct val="75000"/>
            </a:pPr>
            <a:r>
              <a:rPr lang="ja-JP" altLang="en-US" sz="1600" kern="0" dirty="0">
                <a:solidFill>
                  <a:srgbClr val="0070C0"/>
                </a:solidFill>
                <a:latin typeface="HGP創英角ｺﾞｼｯｸUB" panose="020B0900000000000000" pitchFamily="50" charset="-128"/>
                <a:ea typeface="HGP創英角ｺﾞｼｯｸUB" panose="020B0900000000000000" pitchFamily="50" charset="-128"/>
              </a:rPr>
              <a:t>対応策として以下が考えられます。</a:t>
            </a:r>
            <a:endParaRPr lang="en-US" altLang="ja-JP" sz="1600" kern="0" dirty="0">
              <a:solidFill>
                <a:srgbClr val="0070C0"/>
              </a:solidFill>
              <a:latin typeface="HGP創英角ｺﾞｼｯｸUB" panose="020B0900000000000000" pitchFamily="50" charset="-128"/>
              <a:ea typeface="HGP創英角ｺﾞｼｯｸUB" panose="020B0900000000000000" pitchFamily="50" charset="-128"/>
            </a:endParaRPr>
          </a:p>
          <a:p>
            <a:pPr marL="742950" lvl="1" indent="-285750" defTabSz="685800" eaLnBrk="1" hangingPunct="1">
              <a:spcBef>
                <a:spcPct val="20000"/>
              </a:spcBef>
              <a:spcAft>
                <a:spcPts val="500"/>
              </a:spcAft>
              <a:buClr>
                <a:srgbClr val="002060"/>
              </a:buClr>
              <a:buSzPct val="75000"/>
              <a:buFont typeface="Wingdings" panose="05000000000000000000" pitchFamily="2" charset="2"/>
              <a:buChar char="ü"/>
            </a:pPr>
            <a:r>
              <a:rPr lang="ja-JP" altLang="en-US" sz="1600" kern="0" dirty="0">
                <a:solidFill>
                  <a:srgbClr val="002060"/>
                </a:solidFill>
                <a:latin typeface="HGP創英角ｺﾞｼｯｸUB" panose="020B0900000000000000" pitchFamily="50" charset="-128"/>
                <a:ea typeface="HGP創英角ｺﾞｼｯｸUB" panose="020B0900000000000000" pitchFamily="50" charset="-128"/>
              </a:rPr>
              <a:t>ストレージサービスの利用（会社の許可したサービスに限る）</a:t>
            </a:r>
            <a:endParaRPr lang="en-US" altLang="ja-JP" sz="1600" kern="0" dirty="0">
              <a:solidFill>
                <a:srgbClr val="002060"/>
              </a:solidFill>
              <a:latin typeface="HGP創英角ｺﾞｼｯｸUB" panose="020B0900000000000000" pitchFamily="50" charset="-128"/>
              <a:ea typeface="HGP創英角ｺﾞｼｯｸUB" panose="020B0900000000000000" pitchFamily="50" charset="-128"/>
            </a:endParaRPr>
          </a:p>
          <a:p>
            <a:pPr marL="742950" lvl="1" indent="-285750" defTabSz="685800" eaLnBrk="1" hangingPunct="1">
              <a:spcBef>
                <a:spcPct val="20000"/>
              </a:spcBef>
              <a:spcAft>
                <a:spcPts val="500"/>
              </a:spcAft>
              <a:buClr>
                <a:srgbClr val="002060"/>
              </a:buClr>
              <a:buSzPct val="75000"/>
              <a:buFont typeface="Wingdings" panose="05000000000000000000" pitchFamily="2" charset="2"/>
              <a:buChar char="ü"/>
            </a:pPr>
            <a:r>
              <a:rPr lang="ja-JP" altLang="en-US" sz="1600" kern="0" dirty="0">
                <a:solidFill>
                  <a:srgbClr val="002060"/>
                </a:solidFill>
                <a:latin typeface="HGP創英角ｺﾞｼｯｸUB" panose="020B0900000000000000" pitchFamily="50" charset="-128"/>
                <a:ea typeface="HGP創英角ｺﾞｼｯｸUB" panose="020B0900000000000000" pitchFamily="50" charset="-128"/>
              </a:rPr>
              <a:t>現状維持（何もしないよりは良い・・）</a:t>
            </a:r>
            <a:endParaRPr lang="en-US" altLang="ja-JP" sz="1600" kern="0" dirty="0">
              <a:solidFill>
                <a:srgbClr val="002060"/>
              </a:solidFill>
              <a:latin typeface="HGP創英角ｺﾞｼｯｸUB" panose="020B0900000000000000" pitchFamily="50" charset="-128"/>
              <a:ea typeface="HGP創英角ｺﾞｼｯｸUB" panose="020B0900000000000000" pitchFamily="50" charset="-128"/>
            </a:endParaRPr>
          </a:p>
          <a:p>
            <a:pPr marL="742950" lvl="1" indent="-285750" defTabSz="685800" eaLnBrk="1" hangingPunct="1">
              <a:spcBef>
                <a:spcPct val="20000"/>
              </a:spcBef>
              <a:spcAft>
                <a:spcPts val="500"/>
              </a:spcAft>
              <a:buClr>
                <a:srgbClr val="002060"/>
              </a:buClr>
              <a:buSzPct val="75000"/>
              <a:buFont typeface="Wingdings" panose="05000000000000000000" pitchFamily="2" charset="2"/>
              <a:buChar char="ü"/>
            </a:pPr>
            <a:r>
              <a:rPr lang="ja-JP" altLang="en-US" sz="1600" kern="0" dirty="0">
                <a:solidFill>
                  <a:srgbClr val="002060"/>
                </a:solidFill>
                <a:latin typeface="HGP創英角ｺﾞｼｯｸUB" panose="020B0900000000000000" pitchFamily="50" charset="-128"/>
                <a:ea typeface="HGP創英角ｺﾞｼｯｸUB" panose="020B0900000000000000" pitchFamily="50" charset="-128"/>
              </a:rPr>
              <a:t>通信相手との間でメール以外の方法でパスワードを伝達</a:t>
            </a:r>
            <a:endParaRPr lang="en-US" altLang="ja-JP" sz="1600" kern="0" dirty="0">
              <a:solidFill>
                <a:srgbClr val="002060"/>
              </a:solidFill>
              <a:latin typeface="HGP創英角ｺﾞｼｯｸUB" panose="020B0900000000000000" pitchFamily="50" charset="-128"/>
              <a:ea typeface="HGP創英角ｺﾞｼｯｸUB" panose="020B0900000000000000" pitchFamily="50" charset="-128"/>
            </a:endParaRPr>
          </a:p>
          <a:p>
            <a:pPr lvl="1" defTabSz="685800" eaLnBrk="1" hangingPunct="1">
              <a:spcBef>
                <a:spcPct val="20000"/>
              </a:spcBef>
              <a:spcAft>
                <a:spcPts val="500"/>
              </a:spcAft>
              <a:buClr>
                <a:srgbClr val="002060"/>
              </a:buClr>
              <a:buSzPct val="75000"/>
            </a:pPr>
            <a:r>
              <a:rPr lang="ja-JP" altLang="en-US" sz="1600" kern="0" dirty="0">
                <a:solidFill>
                  <a:srgbClr val="002060"/>
                </a:solidFill>
                <a:latin typeface="HGP創英角ｺﾞｼｯｸUB" panose="020B0900000000000000" pitchFamily="50" charset="-128"/>
                <a:ea typeface="HGP創英角ｺﾞｼｯｸUB" panose="020B0900000000000000" pitchFamily="50" charset="-128"/>
              </a:rPr>
              <a:t>　　　　→</a:t>
            </a:r>
            <a:r>
              <a:rPr lang="ja-JP" altLang="en-US" sz="1400" kern="0" dirty="0">
                <a:solidFill>
                  <a:srgbClr val="002060"/>
                </a:solidFill>
                <a:latin typeface="HGP創英角ｺﾞｼｯｸUB" panose="020B0900000000000000" pitchFamily="50" charset="-128"/>
                <a:ea typeface="HGP創英角ｺﾞｼｯｸUB" panose="020B0900000000000000" pitchFamily="50" charset="-128"/>
              </a:rPr>
              <a:t>（対面での打ち合わせ時に共有する、電話で伝える・・・）</a:t>
            </a:r>
            <a:endParaRPr lang="en-US" altLang="ja-JP" sz="1600" kern="0" dirty="0">
              <a:solidFill>
                <a:srgbClr val="002060"/>
              </a:solidFill>
              <a:latin typeface="HGP創英角ｺﾞｼｯｸUB" panose="020B0900000000000000" pitchFamily="50" charset="-128"/>
              <a:ea typeface="HGP創英角ｺﾞｼｯｸUB" panose="020B0900000000000000" pitchFamily="50" charset="-128"/>
            </a:endParaRPr>
          </a:p>
        </p:txBody>
      </p:sp>
      <p:sp>
        <p:nvSpPr>
          <p:cNvPr id="37" name="矢印: 下 36">
            <a:extLst>
              <a:ext uri="{FF2B5EF4-FFF2-40B4-BE49-F238E27FC236}">
                <a16:creationId xmlns:a16="http://schemas.microsoft.com/office/drawing/2014/main" id="{5A14427B-6AE4-42A2-AB08-7610F336BEA9}"/>
              </a:ext>
            </a:extLst>
          </p:cNvPr>
          <p:cNvSpPr/>
          <p:nvPr/>
        </p:nvSpPr>
        <p:spPr>
          <a:xfrm>
            <a:off x="1907704" y="3743465"/>
            <a:ext cx="4248472" cy="260857"/>
          </a:xfrm>
          <a:prstGeom prst="downArrow">
            <a:avLst>
              <a:gd name="adj1" fmla="val 61981"/>
              <a:gd name="adj2" fmla="val 3276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3" name="テキスト ボックス 2">
            <a:extLst>
              <a:ext uri="{FF2B5EF4-FFF2-40B4-BE49-F238E27FC236}">
                <a16:creationId xmlns:a16="http://schemas.microsoft.com/office/drawing/2014/main" id="{A608F14C-6A12-4D4B-AEE1-1C1975F76D36}"/>
              </a:ext>
            </a:extLst>
          </p:cNvPr>
          <p:cNvSpPr txBox="1"/>
          <p:nvPr/>
        </p:nvSpPr>
        <p:spPr>
          <a:xfrm>
            <a:off x="3779912" y="6371928"/>
            <a:ext cx="3696846" cy="276999"/>
          </a:xfrm>
          <a:prstGeom prst="rect">
            <a:avLst/>
          </a:prstGeom>
          <a:noFill/>
        </p:spPr>
        <p:txBody>
          <a:bodyPr wrap="none" rtlCol="0">
            <a:spAutoFit/>
          </a:bodyPr>
          <a:lstStyle/>
          <a:p>
            <a:r>
              <a:rPr lang="ja-JP" altLang="en-US" sz="12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対応に悩んだ場合はすぐに管理者に確認してください。</a:t>
            </a:r>
            <a:endParaRPr kumimoji="1" lang="ja-JP" altLang="en-US" sz="12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573214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正方形/長方形 127">
            <a:extLst>
              <a:ext uri="{FF2B5EF4-FFF2-40B4-BE49-F238E27FC236}">
                <a16:creationId xmlns:a16="http://schemas.microsoft.com/office/drawing/2014/main" id="{837D7E02-171A-4BD2-84A1-AD00B37227C9}"/>
              </a:ext>
            </a:extLst>
          </p:cNvPr>
          <p:cNvSpPr/>
          <p:nvPr/>
        </p:nvSpPr>
        <p:spPr>
          <a:xfrm>
            <a:off x="275958" y="1661115"/>
            <a:ext cx="8400497" cy="4736837"/>
          </a:xfrm>
          <a:prstGeom prst="rect">
            <a:avLst/>
          </a:prstGeom>
          <a:pattFill prst="pct25">
            <a:fgClr>
              <a:schemeClr val="bg1">
                <a:lumMod val="85000"/>
              </a:schemeClr>
            </a:fgClr>
            <a:bgClr>
              <a:schemeClr val="bg1"/>
            </a:bgClr>
          </a:pattFill>
          <a:ln w="9525" algn="ctr">
            <a:solidFill>
              <a:srgbClr val="000066"/>
            </a:solidFill>
            <a:round/>
            <a:headEnd/>
            <a:tailEnd/>
          </a:ln>
          <a:effectLst/>
        </p:spPr>
        <p:txBody>
          <a:bodyPr anchor="ctr">
            <a:noAutofit/>
          </a:bodyPr>
          <a:lstStyle/>
          <a:p>
            <a:pPr eaLnBrk="1" hangingPunct="1"/>
            <a:endParaRPr lang="ja-JP" altLang="en-US">
              <a:solidFill>
                <a:schemeClr val="tx1"/>
              </a:solidFill>
              <a:latin typeface="Arial" panose="020B0604020202020204" pitchFamily="34" charset="0"/>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2443498-A9E4-4A79-A931-707D5E013A3E}"/>
              </a:ext>
            </a:extLst>
          </p:cNvPr>
          <p:cNvSpPr>
            <a:spLocks noGrp="1"/>
          </p:cNvSpPr>
          <p:nvPr>
            <p:ph type="sldNum" sz="quarter" idx="12"/>
          </p:nvPr>
        </p:nvSpPr>
        <p:spPr>
          <a:noFill/>
          <a:ln/>
        </p:spPr>
        <p:txBody>
          <a:bodyPr vert="horz" lIns="91440" tIns="45720" rIns="91440" bIns="45720" rtlCol="0" anchor="ctr"/>
          <a:lstStyle/>
          <a:p>
            <a:pPr>
              <a:spcBef>
                <a:spcPct val="20000"/>
              </a:spcBef>
            </a:pPr>
            <a:fld id="{E681C2EA-66AF-4C17-91E9-970CFD6D0B6D}" type="slidenum">
              <a:rPr kumimoji="0" lang="en-US" altLang="ja-JP" sz="1200" smtClean="0">
                <a:solidFill>
                  <a:schemeClr val="tx1"/>
                </a:solidFill>
                <a:latin typeface="Arial Black" panose="020B0A04020102020204" pitchFamily="34" charset="0"/>
              </a:rPr>
              <a:pPr>
                <a:spcBef>
                  <a:spcPct val="20000"/>
                </a:spcBef>
              </a:pPr>
              <a:t>21</a:t>
            </a:fld>
            <a:endParaRPr kumimoji="0" lang="en-US" altLang="ja-JP" sz="1200">
              <a:solidFill>
                <a:schemeClr val="tx1"/>
              </a:solidFill>
              <a:latin typeface="Arial Black" panose="020B0A04020102020204" pitchFamily="34" charset="0"/>
            </a:endParaRPr>
          </a:p>
        </p:txBody>
      </p:sp>
      <p:sp>
        <p:nvSpPr>
          <p:cNvPr id="5" name="Rectangle 23">
            <a:extLst>
              <a:ext uri="{FF2B5EF4-FFF2-40B4-BE49-F238E27FC236}">
                <a16:creationId xmlns:a16="http://schemas.microsoft.com/office/drawing/2014/main" id="{B2FAAD27-8985-4FFF-8E6C-6D0043AB07C5}"/>
              </a:ext>
            </a:extLst>
          </p:cNvPr>
          <p:cNvSpPr>
            <a:spLocks noChangeArrowheads="1"/>
          </p:cNvSpPr>
          <p:nvPr/>
        </p:nvSpPr>
        <p:spPr bwMode="auto">
          <a:xfrm>
            <a:off x="0" y="0"/>
            <a:ext cx="9144000" cy="561975"/>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報告</a:t>
            </a:r>
          </a:p>
        </p:txBody>
      </p:sp>
      <p:sp>
        <p:nvSpPr>
          <p:cNvPr id="64" name="正方形/長方形 63">
            <a:extLst>
              <a:ext uri="{FF2B5EF4-FFF2-40B4-BE49-F238E27FC236}">
                <a16:creationId xmlns:a16="http://schemas.microsoft.com/office/drawing/2014/main" id="{DA937D58-D0C9-464A-9102-3A337A321F0A}"/>
              </a:ext>
            </a:extLst>
          </p:cNvPr>
          <p:cNvSpPr/>
          <p:nvPr/>
        </p:nvSpPr>
        <p:spPr>
          <a:xfrm>
            <a:off x="537696" y="460047"/>
            <a:ext cx="8266466" cy="830997"/>
          </a:xfrm>
          <a:prstGeom prst="rect">
            <a:avLst/>
          </a:prstGeom>
          <a:noFill/>
          <a:ln w="19050" algn="ctr">
            <a:noFill/>
            <a:miter lim="800000"/>
            <a:headEnd/>
            <a:tailEnd/>
          </a:ln>
          <a:effectLst/>
        </p:spPr>
        <p:txBody>
          <a:bodyPr>
            <a:spAutoFit/>
          </a:bodyPr>
          <a:lstStyle/>
          <a:p>
            <a:pPr eaLnBrk="1" hangingPunct="1">
              <a:spcBef>
                <a:spcPct val="50000"/>
              </a:spcBef>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セキュリティの事故が生じた際は、迅速な報告が大切です。些細な事でもすぐに報告しましょう。報告が遅れると事態がどんどん悪化する危険性があります。くれぐれも自分一人で解決しようなどとは思わないでください！</a:t>
            </a:r>
            <a:endPar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p:txBody>
      </p:sp>
      <p:sp>
        <p:nvSpPr>
          <p:cNvPr id="48" name="テキスト ボックス 47">
            <a:extLst>
              <a:ext uri="{FF2B5EF4-FFF2-40B4-BE49-F238E27FC236}">
                <a16:creationId xmlns:a16="http://schemas.microsoft.com/office/drawing/2014/main" id="{AFFEFE1F-A50D-485B-B10F-280011352C15}"/>
              </a:ext>
            </a:extLst>
          </p:cNvPr>
          <p:cNvSpPr txBox="1"/>
          <p:nvPr/>
        </p:nvSpPr>
        <p:spPr>
          <a:xfrm>
            <a:off x="280648" y="1268760"/>
            <a:ext cx="1987096" cy="350013"/>
          </a:xfrm>
          <a:prstGeom prst="rect">
            <a:avLst/>
          </a:prstGeom>
          <a:solidFill>
            <a:srgbClr val="0070C0"/>
          </a:solidFill>
          <a:effectLst>
            <a:outerShdw dist="38100" dir="2400000" algn="ctr" rotWithShape="0">
              <a:srgbClr val="000000">
                <a:alpha val="45000"/>
              </a:srgbClr>
            </a:outerShdw>
          </a:effectLst>
        </p:spPr>
        <p:txBody>
          <a:bodyPr wrap="square">
            <a:noAutofit/>
          </a:bodyPr>
          <a:lstStyle>
            <a:defPPr>
              <a:defRPr lang="ja-JP"/>
            </a:defPPr>
            <a:lvl1pPr>
              <a:defRPr sz="1400">
                <a:solidFill>
                  <a:srgbClr val="0070C0"/>
                </a:solidFill>
                <a:latin typeface="HGP創英角ｺﾞｼｯｸUB" panose="020B0900000000000000" pitchFamily="50" charset="-128"/>
                <a:ea typeface="HGP創英角ｺﾞｼｯｸUB" panose="020B0900000000000000" pitchFamily="50" charset="-128"/>
              </a:defRPr>
            </a:lvl1pPr>
          </a:lstStyle>
          <a:p>
            <a:pPr algn="ctr"/>
            <a:r>
              <a:rPr lang="ja-JP" altLang="en-US" sz="1200" dirty="0">
                <a:solidFill>
                  <a:schemeClr val="bg1">
                    <a:lumMod val="95000"/>
                  </a:schemeClr>
                </a:solidFill>
              </a:rPr>
              <a:t>当事者</a:t>
            </a:r>
          </a:p>
        </p:txBody>
      </p:sp>
      <p:sp>
        <p:nvSpPr>
          <p:cNvPr id="65" name="テキスト ボックス 64">
            <a:extLst>
              <a:ext uri="{FF2B5EF4-FFF2-40B4-BE49-F238E27FC236}">
                <a16:creationId xmlns:a16="http://schemas.microsoft.com/office/drawing/2014/main" id="{CBF421F5-7C54-400E-9789-8DE358611EA3}"/>
              </a:ext>
            </a:extLst>
          </p:cNvPr>
          <p:cNvSpPr txBox="1"/>
          <p:nvPr/>
        </p:nvSpPr>
        <p:spPr>
          <a:xfrm>
            <a:off x="4480156" y="1283281"/>
            <a:ext cx="1987096" cy="350013"/>
          </a:xfrm>
          <a:prstGeom prst="rect">
            <a:avLst/>
          </a:prstGeom>
          <a:solidFill>
            <a:srgbClr val="0070C0"/>
          </a:solidFill>
          <a:effectLst>
            <a:outerShdw dist="38100" dir="2400000" algn="ctr" rotWithShape="0">
              <a:srgbClr val="000000">
                <a:alpha val="45000"/>
              </a:srgbClr>
            </a:outerShdw>
          </a:effectLst>
        </p:spPr>
        <p:txBody>
          <a:bodyPr wrap="square">
            <a:noAutofit/>
          </a:bodyPr>
          <a:lstStyle>
            <a:defPPr>
              <a:defRPr lang="ja-JP"/>
            </a:defPPr>
            <a:lvl1pPr>
              <a:defRPr sz="1400">
                <a:solidFill>
                  <a:srgbClr val="0070C0"/>
                </a:solidFill>
                <a:latin typeface="HGP創英角ｺﾞｼｯｸUB" panose="020B0900000000000000" pitchFamily="50" charset="-128"/>
                <a:ea typeface="HGP創英角ｺﾞｼｯｸUB" panose="020B0900000000000000" pitchFamily="50" charset="-128"/>
              </a:defRPr>
            </a:lvl1pPr>
          </a:lstStyle>
          <a:p>
            <a:pPr algn="ctr"/>
            <a:r>
              <a:rPr lang="ja-JP" altLang="en-US" sz="1200" dirty="0">
                <a:solidFill>
                  <a:schemeClr val="bg1">
                    <a:lumMod val="95000"/>
                  </a:schemeClr>
                </a:solidFill>
              </a:rPr>
              <a:t>個人情報保護管理者</a:t>
            </a:r>
          </a:p>
        </p:txBody>
      </p:sp>
      <p:sp>
        <p:nvSpPr>
          <p:cNvPr id="54" name="テキスト ボックス 53">
            <a:extLst>
              <a:ext uri="{FF2B5EF4-FFF2-40B4-BE49-F238E27FC236}">
                <a16:creationId xmlns:a16="http://schemas.microsoft.com/office/drawing/2014/main" id="{30F4807E-BAE8-4D57-8489-1F2AA97D73E4}"/>
              </a:ext>
            </a:extLst>
          </p:cNvPr>
          <p:cNvSpPr txBox="1"/>
          <p:nvPr/>
        </p:nvSpPr>
        <p:spPr>
          <a:xfrm>
            <a:off x="2373464" y="1271460"/>
            <a:ext cx="1987096" cy="350013"/>
          </a:xfrm>
          <a:prstGeom prst="rect">
            <a:avLst/>
          </a:prstGeom>
          <a:solidFill>
            <a:srgbClr val="0070C0"/>
          </a:solidFill>
          <a:effectLst>
            <a:outerShdw dist="38100" dir="2400000" algn="ctr" rotWithShape="0">
              <a:srgbClr val="000000">
                <a:alpha val="45000"/>
              </a:srgbClr>
            </a:outerShdw>
          </a:effectLst>
        </p:spPr>
        <p:txBody>
          <a:bodyPr wrap="square">
            <a:noAutofit/>
          </a:bodyPr>
          <a:lstStyle>
            <a:defPPr>
              <a:defRPr lang="ja-JP"/>
            </a:defPPr>
            <a:lvl1pPr>
              <a:defRPr sz="1400">
                <a:solidFill>
                  <a:srgbClr val="0070C0"/>
                </a:solidFill>
                <a:latin typeface="HGP創英角ｺﾞｼｯｸUB" panose="020B0900000000000000" pitchFamily="50" charset="-128"/>
                <a:ea typeface="HGP創英角ｺﾞｼｯｸUB" panose="020B0900000000000000" pitchFamily="50" charset="-128"/>
              </a:defRPr>
            </a:lvl1pPr>
          </a:lstStyle>
          <a:p>
            <a:pPr algn="ctr"/>
            <a:r>
              <a:rPr lang="ja-JP" altLang="en-US" sz="1200" dirty="0">
                <a:solidFill>
                  <a:schemeClr val="bg1">
                    <a:lumMod val="95000"/>
                  </a:schemeClr>
                </a:solidFill>
              </a:rPr>
              <a:t>部門の責任者</a:t>
            </a:r>
          </a:p>
        </p:txBody>
      </p:sp>
      <p:sp>
        <p:nvSpPr>
          <p:cNvPr id="55" name="楕円 54">
            <a:extLst>
              <a:ext uri="{FF2B5EF4-FFF2-40B4-BE49-F238E27FC236}">
                <a16:creationId xmlns:a16="http://schemas.microsoft.com/office/drawing/2014/main" id="{91A5F13F-E735-43AE-A59A-5D9A7897F58C}"/>
              </a:ext>
            </a:extLst>
          </p:cNvPr>
          <p:cNvSpPr/>
          <p:nvPr/>
        </p:nvSpPr>
        <p:spPr>
          <a:xfrm>
            <a:off x="1130196" y="187846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判断 55">
            <a:extLst>
              <a:ext uri="{FF2B5EF4-FFF2-40B4-BE49-F238E27FC236}">
                <a16:creationId xmlns:a16="http://schemas.microsoft.com/office/drawing/2014/main" id="{D14C3845-3349-4613-8C5B-77C5BB2AD3CC}"/>
              </a:ext>
            </a:extLst>
          </p:cNvPr>
          <p:cNvSpPr/>
          <p:nvPr/>
        </p:nvSpPr>
        <p:spPr>
          <a:xfrm>
            <a:off x="3203847" y="2548909"/>
            <a:ext cx="484908" cy="463019"/>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1400">
              <a:solidFill>
                <a:sysClr val="windowText" lastClr="000000"/>
              </a:solidFill>
              <a:latin typeface="HGP創英角ｺﾞｼｯｸUB" panose="020B0900000000000000" pitchFamily="50" charset="-128"/>
              <a:ea typeface="HGP創英角ｺﾞｼｯｸUB" panose="020B0900000000000000" pitchFamily="50" charset="-128"/>
            </a:endParaRPr>
          </a:p>
        </p:txBody>
      </p:sp>
      <p:sp>
        <p:nvSpPr>
          <p:cNvPr id="57" name="四角形: 角を丸くする 56">
            <a:extLst>
              <a:ext uri="{FF2B5EF4-FFF2-40B4-BE49-F238E27FC236}">
                <a16:creationId xmlns:a16="http://schemas.microsoft.com/office/drawing/2014/main" id="{C81EFB16-C542-4ABA-BC7D-2E4358A8A1F5}"/>
              </a:ext>
            </a:extLst>
          </p:cNvPr>
          <p:cNvSpPr/>
          <p:nvPr/>
        </p:nvSpPr>
        <p:spPr>
          <a:xfrm>
            <a:off x="542675" y="2426147"/>
            <a:ext cx="1463041" cy="7232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ysClr val="windowText" lastClr="000000"/>
                </a:solidFill>
                <a:latin typeface="HGP創英角ｺﾞｼｯｸUB" panose="020B0900000000000000" pitchFamily="50" charset="-128"/>
                <a:ea typeface="HGP創英角ｺﾞｼｯｸUB" panose="020B0900000000000000" pitchFamily="50" charset="-128"/>
              </a:rPr>
              <a:t>報告する</a:t>
            </a:r>
          </a:p>
        </p:txBody>
      </p:sp>
      <p:cxnSp>
        <p:nvCxnSpPr>
          <p:cNvPr id="13" name="直線矢印コネクタ 12">
            <a:extLst>
              <a:ext uri="{FF2B5EF4-FFF2-40B4-BE49-F238E27FC236}">
                <a16:creationId xmlns:a16="http://schemas.microsoft.com/office/drawing/2014/main" id="{B9A0AF53-DEB8-4589-91AC-BC29006976FF}"/>
              </a:ext>
            </a:extLst>
          </p:cNvPr>
          <p:cNvCxnSpPr>
            <a:stCxn id="57" idx="3"/>
            <a:endCxn id="56" idx="1"/>
          </p:cNvCxnSpPr>
          <p:nvPr/>
        </p:nvCxnSpPr>
        <p:spPr>
          <a:xfrm flipV="1">
            <a:off x="2005716" y="2780419"/>
            <a:ext cx="1198131" cy="7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四角形: 角を丸くする 71">
            <a:extLst>
              <a:ext uri="{FF2B5EF4-FFF2-40B4-BE49-F238E27FC236}">
                <a16:creationId xmlns:a16="http://schemas.microsoft.com/office/drawing/2014/main" id="{2ADDE336-72C5-4AC6-89F8-F8FCAC94A3CA}"/>
              </a:ext>
            </a:extLst>
          </p:cNvPr>
          <p:cNvSpPr/>
          <p:nvPr/>
        </p:nvSpPr>
        <p:spPr>
          <a:xfrm>
            <a:off x="2714781" y="3390703"/>
            <a:ext cx="1463041" cy="7232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ysClr val="windowText" lastClr="000000"/>
                </a:solidFill>
                <a:latin typeface="HGP創英角ｺﾞｼｯｸUB" panose="020B0900000000000000" pitchFamily="50" charset="-128"/>
                <a:ea typeface="HGP創英角ｺﾞｼｯｸUB" panose="020B0900000000000000" pitchFamily="50" charset="-128"/>
              </a:rPr>
              <a:t>報告する</a:t>
            </a:r>
          </a:p>
        </p:txBody>
      </p:sp>
      <p:sp>
        <p:nvSpPr>
          <p:cNvPr id="74" name="四角形: 角を丸くする 73">
            <a:extLst>
              <a:ext uri="{FF2B5EF4-FFF2-40B4-BE49-F238E27FC236}">
                <a16:creationId xmlns:a16="http://schemas.microsoft.com/office/drawing/2014/main" id="{0E328AAD-6007-4548-9E25-3D52E785BF30}"/>
              </a:ext>
            </a:extLst>
          </p:cNvPr>
          <p:cNvSpPr/>
          <p:nvPr/>
        </p:nvSpPr>
        <p:spPr>
          <a:xfrm>
            <a:off x="4932040" y="3390703"/>
            <a:ext cx="1463041" cy="7232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ysClr val="windowText" lastClr="000000"/>
                </a:solidFill>
                <a:latin typeface="HGP創英角ｺﾞｼｯｸUB" panose="020B0900000000000000" pitchFamily="50" charset="-128"/>
                <a:ea typeface="HGP創英角ｺﾞｼｯｸUB" panose="020B0900000000000000" pitchFamily="50" charset="-128"/>
              </a:rPr>
              <a:t>対応を検討する</a:t>
            </a:r>
          </a:p>
        </p:txBody>
      </p:sp>
      <p:cxnSp>
        <p:nvCxnSpPr>
          <p:cNvPr id="75" name="直線矢印コネクタ 74">
            <a:extLst>
              <a:ext uri="{FF2B5EF4-FFF2-40B4-BE49-F238E27FC236}">
                <a16:creationId xmlns:a16="http://schemas.microsoft.com/office/drawing/2014/main" id="{7B35CC29-CEF1-42EA-B4EB-2BEC4D7E97D6}"/>
              </a:ext>
            </a:extLst>
          </p:cNvPr>
          <p:cNvCxnSpPr>
            <a:cxnSpLocks/>
            <a:stCxn id="72" idx="3"/>
            <a:endCxn id="74" idx="1"/>
          </p:cNvCxnSpPr>
          <p:nvPr/>
        </p:nvCxnSpPr>
        <p:spPr>
          <a:xfrm>
            <a:off x="4177822" y="3752307"/>
            <a:ext cx="754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CA475561-1983-4694-BF41-3585201672BD}"/>
              </a:ext>
            </a:extLst>
          </p:cNvPr>
          <p:cNvCxnSpPr>
            <a:cxnSpLocks/>
            <a:stCxn id="55" idx="4"/>
            <a:endCxn id="57" idx="0"/>
          </p:cNvCxnSpPr>
          <p:nvPr/>
        </p:nvCxnSpPr>
        <p:spPr>
          <a:xfrm>
            <a:off x="1274196" y="2166460"/>
            <a:ext cx="0" cy="25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767C495D-57EB-443C-A0FB-BEBE076EB585}"/>
              </a:ext>
            </a:extLst>
          </p:cNvPr>
          <p:cNvCxnSpPr>
            <a:cxnSpLocks/>
          </p:cNvCxnSpPr>
          <p:nvPr/>
        </p:nvCxnSpPr>
        <p:spPr>
          <a:xfrm flipH="1">
            <a:off x="5663560" y="4141998"/>
            <a:ext cx="1" cy="21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CCA58336-C969-4513-B2DD-533FCF44AE01}"/>
              </a:ext>
            </a:extLst>
          </p:cNvPr>
          <p:cNvCxnSpPr>
            <a:cxnSpLocks/>
            <a:stCxn id="56" idx="3"/>
            <a:endCxn id="74" idx="0"/>
          </p:cNvCxnSpPr>
          <p:nvPr/>
        </p:nvCxnSpPr>
        <p:spPr>
          <a:xfrm>
            <a:off x="3688755" y="2780419"/>
            <a:ext cx="1974806" cy="6102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7C25CF19-B7B5-453D-8E7C-ADD4171FE001}"/>
              </a:ext>
            </a:extLst>
          </p:cNvPr>
          <p:cNvCxnSpPr>
            <a:cxnSpLocks/>
          </p:cNvCxnSpPr>
          <p:nvPr/>
        </p:nvCxnSpPr>
        <p:spPr>
          <a:xfrm>
            <a:off x="3446301" y="3011928"/>
            <a:ext cx="1" cy="378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F7B634AF-859F-4F15-B7A0-F5DFFE4DD966}"/>
              </a:ext>
            </a:extLst>
          </p:cNvPr>
          <p:cNvSpPr txBox="1"/>
          <p:nvPr/>
        </p:nvSpPr>
        <p:spPr>
          <a:xfrm>
            <a:off x="6600504" y="1283281"/>
            <a:ext cx="1987096" cy="350013"/>
          </a:xfrm>
          <a:prstGeom prst="rect">
            <a:avLst/>
          </a:prstGeom>
          <a:solidFill>
            <a:srgbClr val="0070C0"/>
          </a:solidFill>
          <a:effectLst>
            <a:outerShdw dist="38100" dir="2400000" algn="ctr" rotWithShape="0">
              <a:srgbClr val="000000">
                <a:alpha val="45000"/>
              </a:srgbClr>
            </a:outerShdw>
          </a:effectLst>
        </p:spPr>
        <p:txBody>
          <a:bodyPr wrap="square">
            <a:noAutofit/>
          </a:bodyPr>
          <a:lstStyle>
            <a:defPPr>
              <a:defRPr lang="ja-JP"/>
            </a:defPPr>
            <a:lvl1pPr>
              <a:defRPr sz="1400">
                <a:solidFill>
                  <a:srgbClr val="0070C0"/>
                </a:solidFill>
                <a:latin typeface="HGP創英角ｺﾞｼｯｸUB" panose="020B0900000000000000" pitchFamily="50" charset="-128"/>
                <a:ea typeface="HGP創英角ｺﾞｼｯｸUB" panose="020B0900000000000000" pitchFamily="50" charset="-128"/>
              </a:defRPr>
            </a:lvl1pPr>
          </a:lstStyle>
          <a:p>
            <a:pPr algn="ctr"/>
            <a:r>
              <a:rPr lang="ja-JP" altLang="en-US" sz="1200" dirty="0">
                <a:solidFill>
                  <a:schemeClr val="bg1">
                    <a:lumMod val="95000"/>
                  </a:schemeClr>
                </a:solidFill>
              </a:rPr>
              <a:t>情報システム管理者</a:t>
            </a:r>
          </a:p>
        </p:txBody>
      </p:sp>
      <p:sp>
        <p:nvSpPr>
          <p:cNvPr id="96" name="四角形: 角を丸くする 95">
            <a:extLst>
              <a:ext uri="{FF2B5EF4-FFF2-40B4-BE49-F238E27FC236}">
                <a16:creationId xmlns:a16="http://schemas.microsoft.com/office/drawing/2014/main" id="{19FEDA40-2193-4C43-B6B5-E45DB58C0005}"/>
              </a:ext>
            </a:extLst>
          </p:cNvPr>
          <p:cNvSpPr/>
          <p:nvPr/>
        </p:nvSpPr>
        <p:spPr>
          <a:xfrm>
            <a:off x="6948264" y="4212197"/>
            <a:ext cx="1463041" cy="7232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ysClr val="windowText" lastClr="000000"/>
                </a:solidFill>
                <a:latin typeface="HGP創英角ｺﾞｼｯｸUB" panose="020B0900000000000000" pitchFamily="50" charset="-128"/>
                <a:ea typeface="HGP創英角ｺﾞｼｯｸUB" panose="020B0900000000000000" pitchFamily="50" charset="-128"/>
              </a:rPr>
              <a:t>協力する</a:t>
            </a:r>
          </a:p>
        </p:txBody>
      </p:sp>
      <p:grpSp>
        <p:nvGrpSpPr>
          <p:cNvPr id="97" name="グループ化 96">
            <a:extLst>
              <a:ext uri="{FF2B5EF4-FFF2-40B4-BE49-F238E27FC236}">
                <a16:creationId xmlns:a16="http://schemas.microsoft.com/office/drawing/2014/main" id="{05DB8CA4-23C6-4518-BE7D-0338685F220C}"/>
              </a:ext>
            </a:extLst>
          </p:cNvPr>
          <p:cNvGrpSpPr/>
          <p:nvPr/>
        </p:nvGrpSpPr>
        <p:grpSpPr>
          <a:xfrm>
            <a:off x="5519559" y="5968600"/>
            <a:ext cx="288000" cy="288000"/>
            <a:chOff x="1586682" y="5728239"/>
            <a:chExt cx="914400" cy="914400"/>
          </a:xfrm>
        </p:grpSpPr>
        <p:sp>
          <p:nvSpPr>
            <p:cNvPr id="98" name="楕円 97">
              <a:extLst>
                <a:ext uri="{FF2B5EF4-FFF2-40B4-BE49-F238E27FC236}">
                  <a16:creationId xmlns:a16="http://schemas.microsoft.com/office/drawing/2014/main" id="{6A170D36-14D9-49AA-A41E-05A585C34CB9}"/>
                </a:ext>
              </a:extLst>
            </p:cNvPr>
            <p:cNvSpPr/>
            <p:nvPr/>
          </p:nvSpPr>
          <p:spPr>
            <a:xfrm>
              <a:off x="1586682" y="5728239"/>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99" name="フローチャート: 結合子 98">
              <a:extLst>
                <a:ext uri="{FF2B5EF4-FFF2-40B4-BE49-F238E27FC236}">
                  <a16:creationId xmlns:a16="http://schemas.microsoft.com/office/drawing/2014/main" id="{88930A35-AC9E-4711-A966-FAB02363CCAF}"/>
                </a:ext>
              </a:extLst>
            </p:cNvPr>
            <p:cNvSpPr/>
            <p:nvPr/>
          </p:nvSpPr>
          <p:spPr>
            <a:xfrm>
              <a:off x="1815282" y="5949224"/>
              <a:ext cx="457200" cy="4572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grpSp>
      <p:sp>
        <p:nvSpPr>
          <p:cNvPr id="100" name="フローチャート: 判断 99">
            <a:extLst>
              <a:ext uri="{FF2B5EF4-FFF2-40B4-BE49-F238E27FC236}">
                <a16:creationId xmlns:a16="http://schemas.microsoft.com/office/drawing/2014/main" id="{76377CD7-4DF4-4E65-86E8-1D0B0B72E72F}"/>
              </a:ext>
            </a:extLst>
          </p:cNvPr>
          <p:cNvSpPr/>
          <p:nvPr/>
        </p:nvSpPr>
        <p:spPr>
          <a:xfrm>
            <a:off x="5421106" y="4357809"/>
            <a:ext cx="484908" cy="463019"/>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1400">
              <a:solidFill>
                <a:sysClr val="windowText" lastClr="000000"/>
              </a:solidFill>
              <a:latin typeface="HGP創英角ｺﾞｼｯｸUB" panose="020B0900000000000000" pitchFamily="50" charset="-128"/>
              <a:ea typeface="HGP創英角ｺﾞｼｯｸUB" panose="020B0900000000000000" pitchFamily="50" charset="-128"/>
            </a:endParaRPr>
          </a:p>
        </p:txBody>
      </p:sp>
      <p:cxnSp>
        <p:nvCxnSpPr>
          <p:cNvPr id="101" name="直線矢印コネクタ 100">
            <a:extLst>
              <a:ext uri="{FF2B5EF4-FFF2-40B4-BE49-F238E27FC236}">
                <a16:creationId xmlns:a16="http://schemas.microsoft.com/office/drawing/2014/main" id="{9DA1D0AD-CA2F-4C4E-A689-DF75B71DC2FE}"/>
              </a:ext>
            </a:extLst>
          </p:cNvPr>
          <p:cNvCxnSpPr>
            <a:cxnSpLocks/>
            <a:stCxn id="100" idx="3"/>
            <a:endCxn id="96" idx="1"/>
          </p:cNvCxnSpPr>
          <p:nvPr/>
        </p:nvCxnSpPr>
        <p:spPr>
          <a:xfrm flipV="1">
            <a:off x="5906014" y="4573801"/>
            <a:ext cx="1042250" cy="1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四角形: 角を丸くする 103">
            <a:extLst>
              <a:ext uri="{FF2B5EF4-FFF2-40B4-BE49-F238E27FC236}">
                <a16:creationId xmlns:a16="http://schemas.microsoft.com/office/drawing/2014/main" id="{F3D45128-FA23-4C88-B7D0-F85F4AD9D199}"/>
              </a:ext>
            </a:extLst>
          </p:cNvPr>
          <p:cNvSpPr/>
          <p:nvPr/>
        </p:nvSpPr>
        <p:spPr>
          <a:xfrm>
            <a:off x="4932039" y="5005849"/>
            <a:ext cx="1463041" cy="7232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ysClr val="windowText" lastClr="000000"/>
                </a:solidFill>
                <a:latin typeface="HGP創英角ｺﾞｼｯｸUB" panose="020B0900000000000000" pitchFamily="50" charset="-128"/>
                <a:ea typeface="HGP創英角ｺﾞｼｯｸUB" panose="020B0900000000000000" pitchFamily="50" charset="-128"/>
              </a:rPr>
              <a:t>対応を指示する</a:t>
            </a:r>
          </a:p>
        </p:txBody>
      </p:sp>
      <p:cxnSp>
        <p:nvCxnSpPr>
          <p:cNvPr id="105" name="直線矢印コネクタ 104">
            <a:extLst>
              <a:ext uri="{FF2B5EF4-FFF2-40B4-BE49-F238E27FC236}">
                <a16:creationId xmlns:a16="http://schemas.microsoft.com/office/drawing/2014/main" id="{B7914DFC-0DF5-4D73-80CE-3556CEA7C9D6}"/>
              </a:ext>
            </a:extLst>
          </p:cNvPr>
          <p:cNvCxnSpPr>
            <a:cxnSpLocks/>
            <a:stCxn id="100" idx="2"/>
            <a:endCxn id="104" idx="0"/>
          </p:cNvCxnSpPr>
          <p:nvPr/>
        </p:nvCxnSpPr>
        <p:spPr>
          <a:xfrm>
            <a:off x="5663560" y="4820828"/>
            <a:ext cx="0" cy="185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D714A631-F775-4BCC-A746-09735076EC77}"/>
              </a:ext>
            </a:extLst>
          </p:cNvPr>
          <p:cNvCxnSpPr>
            <a:cxnSpLocks/>
            <a:stCxn id="104" idx="2"/>
            <a:endCxn id="98" idx="0"/>
          </p:cNvCxnSpPr>
          <p:nvPr/>
        </p:nvCxnSpPr>
        <p:spPr>
          <a:xfrm flipH="1">
            <a:off x="5663559" y="5729057"/>
            <a:ext cx="1" cy="23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7408CA52-39A7-49D7-8CC1-F121B4827F56}"/>
              </a:ext>
            </a:extLst>
          </p:cNvPr>
          <p:cNvCxnSpPr>
            <a:cxnSpLocks/>
            <a:stCxn id="96" idx="2"/>
            <a:endCxn id="104" idx="3"/>
          </p:cNvCxnSpPr>
          <p:nvPr/>
        </p:nvCxnSpPr>
        <p:spPr>
          <a:xfrm rot="5400000">
            <a:off x="6821409" y="4509077"/>
            <a:ext cx="432048" cy="12847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BDEB7210-ABD7-47D0-9228-9B327345A562}"/>
              </a:ext>
            </a:extLst>
          </p:cNvPr>
          <p:cNvSpPr txBox="1"/>
          <p:nvPr/>
        </p:nvSpPr>
        <p:spPr>
          <a:xfrm>
            <a:off x="3562071" y="2508193"/>
            <a:ext cx="466794" cy="261610"/>
          </a:xfrm>
          <a:prstGeom prst="rect">
            <a:avLst/>
          </a:prstGeom>
          <a:noFill/>
        </p:spPr>
        <p:txBody>
          <a:bodyPr wrap="none" rtlCol="0">
            <a:spAutoFit/>
          </a:bodyPr>
          <a:lstStyle/>
          <a:p>
            <a:r>
              <a:rPr kumimoji="1" lang="ja-JP" altLang="en-US" sz="1100" dirty="0">
                <a:solidFill>
                  <a:srgbClr val="0070C0"/>
                </a:solidFill>
                <a:latin typeface="HGP創英角ｺﾞｼｯｸUB" panose="020B0900000000000000" pitchFamily="50" charset="-128"/>
                <a:ea typeface="HGP創英角ｺﾞｼｯｸUB" panose="020B0900000000000000" pitchFamily="50" charset="-128"/>
              </a:rPr>
              <a:t>不在</a:t>
            </a:r>
          </a:p>
        </p:txBody>
      </p:sp>
      <p:sp>
        <p:nvSpPr>
          <p:cNvPr id="116" name="テキスト ボックス 115">
            <a:extLst>
              <a:ext uri="{FF2B5EF4-FFF2-40B4-BE49-F238E27FC236}">
                <a16:creationId xmlns:a16="http://schemas.microsoft.com/office/drawing/2014/main" id="{0AFC3096-6215-4752-BCAD-A6FFBD0123D5}"/>
              </a:ext>
            </a:extLst>
          </p:cNvPr>
          <p:cNvSpPr txBox="1"/>
          <p:nvPr/>
        </p:nvSpPr>
        <p:spPr>
          <a:xfrm>
            <a:off x="2957235" y="2914144"/>
            <a:ext cx="466794" cy="261610"/>
          </a:xfrm>
          <a:prstGeom prst="rect">
            <a:avLst/>
          </a:prstGeom>
          <a:noFill/>
        </p:spPr>
        <p:txBody>
          <a:bodyPr wrap="none" rtlCol="0">
            <a:spAutoFit/>
          </a:bodyPr>
          <a:lstStyle/>
          <a:p>
            <a:r>
              <a:rPr kumimoji="1" lang="ja-JP" altLang="en-US" sz="1100" dirty="0">
                <a:solidFill>
                  <a:srgbClr val="0070C0"/>
                </a:solidFill>
                <a:latin typeface="HGP創英角ｺﾞｼｯｸUB" panose="020B0900000000000000" pitchFamily="50" charset="-128"/>
                <a:ea typeface="HGP創英角ｺﾞｼｯｸUB" panose="020B0900000000000000" pitchFamily="50" charset="-128"/>
              </a:rPr>
              <a:t>在席</a:t>
            </a:r>
          </a:p>
        </p:txBody>
      </p:sp>
      <p:sp>
        <p:nvSpPr>
          <p:cNvPr id="117" name="テキスト ボックス 116">
            <a:extLst>
              <a:ext uri="{FF2B5EF4-FFF2-40B4-BE49-F238E27FC236}">
                <a16:creationId xmlns:a16="http://schemas.microsoft.com/office/drawing/2014/main" id="{7300AE38-DCC1-4E36-B06C-655C3A5C733E}"/>
              </a:ext>
            </a:extLst>
          </p:cNvPr>
          <p:cNvSpPr txBox="1"/>
          <p:nvPr/>
        </p:nvSpPr>
        <p:spPr>
          <a:xfrm>
            <a:off x="5813469" y="4298932"/>
            <a:ext cx="607859" cy="261610"/>
          </a:xfrm>
          <a:prstGeom prst="rect">
            <a:avLst/>
          </a:prstGeom>
          <a:noFill/>
        </p:spPr>
        <p:txBody>
          <a:bodyPr wrap="none" rtlCol="0">
            <a:spAutoFit/>
          </a:bodyPr>
          <a:lstStyle/>
          <a:p>
            <a:r>
              <a:rPr kumimoji="1" lang="ja-JP" altLang="en-US" sz="1100" dirty="0">
                <a:solidFill>
                  <a:srgbClr val="0070C0"/>
                </a:solidFill>
                <a:latin typeface="HGP創英角ｺﾞｼｯｸUB" panose="020B0900000000000000" pitchFamily="50" charset="-128"/>
                <a:ea typeface="HGP創英角ｺﾞｼｯｸUB" panose="020B0900000000000000" pitchFamily="50" charset="-128"/>
              </a:rPr>
              <a:t>協力要</a:t>
            </a:r>
          </a:p>
        </p:txBody>
      </p:sp>
      <p:sp>
        <p:nvSpPr>
          <p:cNvPr id="121" name="テキスト ボックス 120">
            <a:extLst>
              <a:ext uri="{FF2B5EF4-FFF2-40B4-BE49-F238E27FC236}">
                <a16:creationId xmlns:a16="http://schemas.microsoft.com/office/drawing/2014/main" id="{D7E1D402-E425-4910-9500-EEFD753BC8F3}"/>
              </a:ext>
            </a:extLst>
          </p:cNvPr>
          <p:cNvSpPr txBox="1"/>
          <p:nvPr/>
        </p:nvSpPr>
        <p:spPr>
          <a:xfrm>
            <a:off x="4867320" y="4682328"/>
            <a:ext cx="748923" cy="261610"/>
          </a:xfrm>
          <a:prstGeom prst="rect">
            <a:avLst/>
          </a:prstGeom>
          <a:noFill/>
        </p:spPr>
        <p:txBody>
          <a:bodyPr wrap="none" rtlCol="0">
            <a:spAutoFit/>
          </a:bodyPr>
          <a:lstStyle/>
          <a:p>
            <a:r>
              <a:rPr kumimoji="1" lang="ja-JP" altLang="en-US" sz="1100" dirty="0">
                <a:solidFill>
                  <a:srgbClr val="0070C0"/>
                </a:solidFill>
                <a:latin typeface="HGP創英角ｺﾞｼｯｸUB" panose="020B0900000000000000" pitchFamily="50" charset="-128"/>
                <a:ea typeface="HGP創英角ｺﾞｼｯｸUB" panose="020B0900000000000000" pitchFamily="50" charset="-128"/>
              </a:rPr>
              <a:t>協力不要</a:t>
            </a:r>
          </a:p>
        </p:txBody>
      </p:sp>
      <p:sp>
        <p:nvSpPr>
          <p:cNvPr id="123" name="楕円 122">
            <a:extLst>
              <a:ext uri="{FF2B5EF4-FFF2-40B4-BE49-F238E27FC236}">
                <a16:creationId xmlns:a16="http://schemas.microsoft.com/office/drawing/2014/main" id="{C60929BC-2694-4538-B69B-A211605AFD65}"/>
              </a:ext>
            </a:extLst>
          </p:cNvPr>
          <p:cNvSpPr/>
          <p:nvPr/>
        </p:nvSpPr>
        <p:spPr>
          <a:xfrm>
            <a:off x="102796" y="2063000"/>
            <a:ext cx="2465278" cy="1666518"/>
          </a:xfrm>
          <a:prstGeom prst="ellipse">
            <a:avLst/>
          </a:prstGeom>
          <a:noFill/>
          <a:ln w="19050">
            <a:solidFill>
              <a:srgbClr val="C00000"/>
            </a:solidFill>
            <a:prstDash val="dash"/>
          </a:ln>
          <a:effectLst/>
        </p:spPr>
        <p:txBody>
          <a:bodyPr wrap="square" rtlCol="0" anchor="ctr">
            <a:noAutofit/>
          </a:bodyPr>
          <a:lstStyle/>
          <a:p>
            <a:pPr algn="l"/>
            <a:endParaRPr kumimoji="1"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125" name="テキスト ボックス 124">
            <a:extLst>
              <a:ext uri="{FF2B5EF4-FFF2-40B4-BE49-F238E27FC236}">
                <a16:creationId xmlns:a16="http://schemas.microsoft.com/office/drawing/2014/main" id="{386A6B05-23F9-4DE0-A5C6-1D93E5B5FEFA}"/>
              </a:ext>
            </a:extLst>
          </p:cNvPr>
          <p:cNvSpPr txBox="1"/>
          <p:nvPr/>
        </p:nvSpPr>
        <p:spPr>
          <a:xfrm>
            <a:off x="537696" y="3772666"/>
            <a:ext cx="1667444" cy="369332"/>
          </a:xfrm>
          <a:prstGeom prst="rect">
            <a:avLst/>
          </a:prstGeom>
          <a:noFill/>
        </p:spPr>
        <p:txBody>
          <a:bodyPr wrap="none" rtlCol="0">
            <a:spAutoFit/>
          </a:bodyPr>
          <a:lstStyle/>
          <a:p>
            <a:r>
              <a:rPr kumimoji="1" lang="ja-JP" altLang="en-US" dirty="0">
                <a:solidFill>
                  <a:srgbClr val="C00000"/>
                </a:solidFill>
                <a:latin typeface="HGP創英角ｺﾞｼｯｸUB" panose="020B0900000000000000" pitchFamily="50" charset="-128"/>
                <a:ea typeface="HGP創英角ｺﾞｼｯｸUB" panose="020B0900000000000000" pitchFamily="50" charset="-128"/>
              </a:rPr>
              <a:t>すぐに報告を！</a:t>
            </a:r>
          </a:p>
        </p:txBody>
      </p:sp>
    </p:spTree>
    <p:extLst>
      <p:ext uri="{BB962C8B-B14F-4D97-AF65-F5344CB8AC3E}">
        <p14:creationId xmlns:p14="http://schemas.microsoft.com/office/powerpoint/2010/main" val="12014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2443498-A9E4-4A79-A931-707D5E013A3E}"/>
              </a:ext>
            </a:extLst>
          </p:cNvPr>
          <p:cNvSpPr>
            <a:spLocks noGrp="1"/>
          </p:cNvSpPr>
          <p:nvPr>
            <p:ph type="sldNum" sz="quarter" idx="12"/>
          </p:nvPr>
        </p:nvSpPr>
        <p:spPr>
          <a:noFill/>
          <a:ln/>
        </p:spPr>
        <p:txBody>
          <a:bodyPr vert="horz" lIns="91440" tIns="45720" rIns="91440" bIns="45720" rtlCol="0" anchor="ctr"/>
          <a:lstStyle/>
          <a:p>
            <a:pPr>
              <a:spcBef>
                <a:spcPct val="20000"/>
              </a:spcBef>
            </a:pPr>
            <a:fld id="{E681C2EA-66AF-4C17-91E9-970CFD6D0B6D}" type="slidenum">
              <a:rPr kumimoji="0" lang="en-US" altLang="ja-JP" sz="1200" smtClean="0">
                <a:solidFill>
                  <a:schemeClr val="tx1"/>
                </a:solidFill>
                <a:latin typeface="Arial Black" panose="020B0A04020102020204" pitchFamily="34" charset="0"/>
              </a:rPr>
              <a:pPr>
                <a:spcBef>
                  <a:spcPct val="20000"/>
                </a:spcBef>
              </a:pPr>
              <a:t>22</a:t>
            </a:fld>
            <a:endParaRPr kumimoji="0" lang="en-US" altLang="ja-JP" sz="1200">
              <a:solidFill>
                <a:schemeClr val="tx1"/>
              </a:solidFill>
              <a:latin typeface="Arial Black" panose="020B0A04020102020204" pitchFamily="34" charset="0"/>
            </a:endParaRPr>
          </a:p>
        </p:txBody>
      </p:sp>
      <p:sp>
        <p:nvSpPr>
          <p:cNvPr id="5" name="Rectangle 23">
            <a:extLst>
              <a:ext uri="{FF2B5EF4-FFF2-40B4-BE49-F238E27FC236}">
                <a16:creationId xmlns:a16="http://schemas.microsoft.com/office/drawing/2014/main" id="{B2FAAD27-8985-4FFF-8E6C-6D0043AB07C5}"/>
              </a:ext>
            </a:extLst>
          </p:cNvPr>
          <p:cNvSpPr>
            <a:spLocks noChangeArrowheads="1"/>
          </p:cNvSpPr>
          <p:nvPr/>
        </p:nvSpPr>
        <p:spPr bwMode="auto">
          <a:xfrm>
            <a:off x="0" y="0"/>
            <a:ext cx="9144000" cy="561975"/>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心掛け</a:t>
            </a:r>
          </a:p>
        </p:txBody>
      </p:sp>
      <p:sp>
        <p:nvSpPr>
          <p:cNvPr id="2" name="正方形/長方形 1">
            <a:extLst>
              <a:ext uri="{FF2B5EF4-FFF2-40B4-BE49-F238E27FC236}">
                <a16:creationId xmlns:a16="http://schemas.microsoft.com/office/drawing/2014/main" id="{FCE78ADB-000F-4D69-B4DE-B04998220C8B}"/>
              </a:ext>
            </a:extLst>
          </p:cNvPr>
          <p:cNvSpPr/>
          <p:nvPr/>
        </p:nvSpPr>
        <p:spPr>
          <a:xfrm>
            <a:off x="1446735" y="1628800"/>
            <a:ext cx="5832648" cy="1200329"/>
          </a:xfrm>
          <a:prstGeom prst="rect">
            <a:avLst/>
          </a:prstGeom>
        </p:spPr>
        <p:txBody>
          <a:bodyPr wrap="square">
            <a:spAutoFit/>
          </a:bodyPr>
          <a:lstStyle/>
          <a:p>
            <a:r>
              <a:rPr lang="ja-JP" altLang="en-US" dirty="0">
                <a:solidFill>
                  <a:srgbClr val="0070C0"/>
                </a:solidFill>
                <a:latin typeface="HGP創英角ｺﾞｼｯｸUB" panose="020B0900000000000000" pitchFamily="50" charset="-128"/>
                <a:ea typeface="HGP創英角ｺﾞｼｯｸUB" panose="020B0900000000000000" pitchFamily="50" charset="-128"/>
              </a:rPr>
              <a:t>むやみに個人の住所、電話番号を教えないこと</a:t>
            </a:r>
          </a:p>
          <a:p>
            <a:pPr lvl="1" eaLnBrk="1" hangingPunct="1">
              <a:buClr>
                <a:srgbClr val="FF3300"/>
              </a:buClr>
            </a:pPr>
            <a:r>
              <a:rPr lang="ja-JP" altLang="en-US" dirty="0">
                <a:latin typeface="HGP創英角ｺﾞｼｯｸUB" panose="020B0900000000000000" pitchFamily="50" charset="-128"/>
                <a:ea typeface="HGP創英角ｺﾞｼｯｸUB" panose="020B0900000000000000" pitchFamily="50" charset="-128"/>
              </a:rPr>
              <a:t>社外からの問合せに、本人の承諾なしに従業員等の自宅住所や電話番号等は教えてはいけません。本人から折り返し連絡を入れる旨を、問合せ先に伝えましょう。</a:t>
            </a:r>
            <a:endParaRPr lang="en-US" altLang="ja-JP" dirty="0">
              <a:latin typeface="HGP創英角ｺﾞｼｯｸUB" panose="020B0900000000000000" pitchFamily="50" charset="-128"/>
              <a:ea typeface="HGP創英角ｺﾞｼｯｸUB" panose="020B0900000000000000" pitchFamily="50" charset="-128"/>
            </a:endParaRPr>
          </a:p>
        </p:txBody>
      </p:sp>
      <p:sp>
        <p:nvSpPr>
          <p:cNvPr id="7" name="正方形/長方形 6">
            <a:extLst>
              <a:ext uri="{FF2B5EF4-FFF2-40B4-BE49-F238E27FC236}">
                <a16:creationId xmlns:a16="http://schemas.microsoft.com/office/drawing/2014/main" id="{51B2C7A8-64FE-4872-83BA-57A2C7704DC7}"/>
              </a:ext>
            </a:extLst>
          </p:cNvPr>
          <p:cNvSpPr/>
          <p:nvPr/>
        </p:nvSpPr>
        <p:spPr>
          <a:xfrm>
            <a:off x="1446735" y="3212976"/>
            <a:ext cx="6408712" cy="1477328"/>
          </a:xfrm>
          <a:prstGeom prst="rect">
            <a:avLst/>
          </a:prstGeom>
        </p:spPr>
        <p:txBody>
          <a:bodyPr wrap="square">
            <a:spAutoFit/>
          </a:bodyPr>
          <a:lstStyle/>
          <a:p>
            <a:r>
              <a:rPr lang="ja-JP" altLang="en-US" dirty="0">
                <a:solidFill>
                  <a:srgbClr val="0070C0"/>
                </a:solidFill>
                <a:latin typeface="HGP創英角ｺﾞｼｯｸUB" panose="020B0900000000000000" pitchFamily="50" charset="-128"/>
                <a:ea typeface="HGP創英角ｺﾞｼｯｸUB" panose="020B0900000000000000" pitchFamily="50" charset="-128"/>
              </a:rPr>
              <a:t>予期しない個人情報の提供が発生していないか気をつけること</a:t>
            </a:r>
          </a:p>
          <a:p>
            <a:pPr lvl="1" eaLnBrk="1" hangingPunct="1">
              <a:buClr>
                <a:srgbClr val="FF3300"/>
              </a:buClr>
            </a:pPr>
            <a:r>
              <a:rPr lang="ja-JP" altLang="en-US" dirty="0">
                <a:latin typeface="HGP創英角ｺﾞｼｯｸUB" panose="020B0900000000000000" pitchFamily="50" charset="-128"/>
                <a:ea typeface="HGP創英角ｺﾞｼｯｸUB" panose="020B0900000000000000" pitchFamily="50" charset="-128"/>
              </a:rPr>
              <a:t>個人情報の提供には、原則として本人の同意が必要です。</a:t>
            </a:r>
            <a:br>
              <a:rPr lang="ja-JP" altLang="en-US" dirty="0">
                <a:latin typeface="HGP創英角ｺﾞｼｯｸUB" panose="020B0900000000000000" pitchFamily="50" charset="-128"/>
                <a:ea typeface="HGP創英角ｺﾞｼｯｸUB" panose="020B0900000000000000" pitchFamily="50" charset="-128"/>
              </a:rPr>
            </a:br>
            <a:r>
              <a:rPr lang="ja-JP" altLang="en-US" dirty="0">
                <a:latin typeface="HGP創英角ｺﾞｼｯｸUB" panose="020B0900000000000000" pitchFamily="50" charset="-128"/>
                <a:ea typeface="HGP創英角ｺﾞｼｯｸUB" panose="020B0900000000000000" pitchFamily="50" charset="-128"/>
              </a:rPr>
              <a:t>資料・データを社外へ提供するときは、個人情報や秘密情報を含んでいないか、含む場合は提供が社内で承認されているかを必ず確認してください。</a:t>
            </a:r>
          </a:p>
        </p:txBody>
      </p:sp>
      <p:sp>
        <p:nvSpPr>
          <p:cNvPr id="6" name="正方形/長方形 5">
            <a:extLst>
              <a:ext uri="{FF2B5EF4-FFF2-40B4-BE49-F238E27FC236}">
                <a16:creationId xmlns:a16="http://schemas.microsoft.com/office/drawing/2014/main" id="{E0BE32EA-E720-48B7-9473-C59E69B5C526}"/>
              </a:ext>
            </a:extLst>
          </p:cNvPr>
          <p:cNvSpPr/>
          <p:nvPr/>
        </p:nvSpPr>
        <p:spPr>
          <a:xfrm>
            <a:off x="523898" y="460805"/>
            <a:ext cx="8266466" cy="338554"/>
          </a:xfrm>
          <a:prstGeom prst="rect">
            <a:avLst/>
          </a:prstGeom>
          <a:noFill/>
          <a:ln w="19050" algn="ctr">
            <a:noFill/>
            <a:miter lim="800000"/>
            <a:headEnd/>
            <a:tailEnd/>
          </a:ln>
          <a:effectLst/>
        </p:spPr>
        <p:txBody>
          <a:bodyPr>
            <a:spAutoFit/>
          </a:bodyPr>
          <a:lstStyle/>
          <a:p>
            <a:pPr eaLnBrk="1" hangingPunct="1">
              <a:spcBef>
                <a:spcPct val="50000"/>
              </a:spcBef>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その他、以下の点につていても注意を払いましょう。</a:t>
            </a:r>
            <a:endPar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p:txBody>
      </p:sp>
      <p:sp>
        <p:nvSpPr>
          <p:cNvPr id="3" name="テキスト ボックス 2">
            <a:extLst>
              <a:ext uri="{FF2B5EF4-FFF2-40B4-BE49-F238E27FC236}">
                <a16:creationId xmlns:a16="http://schemas.microsoft.com/office/drawing/2014/main" id="{DF4448B5-808F-4277-A4FA-FF2DC07212CA}"/>
              </a:ext>
            </a:extLst>
          </p:cNvPr>
          <p:cNvSpPr txBox="1"/>
          <p:nvPr/>
        </p:nvSpPr>
        <p:spPr>
          <a:xfrm>
            <a:off x="1056587" y="5195637"/>
            <a:ext cx="7733777" cy="923330"/>
          </a:xfrm>
          <a:prstGeom prst="rect">
            <a:avLst/>
          </a:prstGeom>
          <a:solidFill>
            <a:schemeClr val="bg2"/>
          </a:solidFill>
        </p:spPr>
        <p:txBody>
          <a:bodyPr wrap="square" rtlCol="0">
            <a:spAutoFit/>
          </a:bodyPr>
          <a:lstStyle/>
          <a:p>
            <a:r>
              <a:rPr kumimoji="1" lang="ja-JP" altLang="en-US" dirty="0">
                <a:solidFill>
                  <a:srgbClr val="C00000"/>
                </a:solidFill>
                <a:latin typeface="HGP創英角ｺﾞｼｯｸUB" panose="020B0900000000000000" pitchFamily="50" charset="-128"/>
                <a:ea typeface="HGP創英角ｺﾞｼｯｸUB" panose="020B0900000000000000" pitchFamily="50" charset="-128"/>
              </a:rPr>
              <a:t>個人情報保護は組織の誰かがやるものではなく、全員で取り組むべき組織としての仕組みなのです。</a:t>
            </a:r>
            <a:r>
              <a:rPr lang="ja-JP" altLang="en-US" dirty="0">
                <a:solidFill>
                  <a:srgbClr val="C00000"/>
                </a:solidFill>
                <a:latin typeface="HGP創英角ｺﾞｼｯｸUB" panose="020B0900000000000000" pitchFamily="50" charset="-128"/>
                <a:ea typeface="HGP創英角ｺﾞｼｯｸUB" panose="020B0900000000000000" pitchFamily="50" charset="-128"/>
              </a:rPr>
              <a:t>決して他人事と思ってはいけません。</a:t>
            </a:r>
            <a:endParaRPr lang="en-US" altLang="ja-JP" dirty="0">
              <a:solidFill>
                <a:srgbClr val="C00000"/>
              </a:solidFill>
              <a:latin typeface="HGP創英角ｺﾞｼｯｸUB" panose="020B0900000000000000" pitchFamily="50" charset="-128"/>
              <a:ea typeface="HGP創英角ｺﾞｼｯｸUB" panose="020B0900000000000000" pitchFamily="50" charset="-128"/>
            </a:endParaRPr>
          </a:p>
          <a:p>
            <a:r>
              <a:rPr lang="ja-JP" altLang="en-US" dirty="0">
                <a:solidFill>
                  <a:srgbClr val="C00000"/>
                </a:solidFill>
                <a:latin typeface="HGP創英角ｺﾞｼｯｸUB" panose="020B0900000000000000" pitchFamily="50" charset="-128"/>
                <a:ea typeface="HGP創英角ｺﾞｼｯｸUB" panose="020B0900000000000000" pitchFamily="50" charset="-128"/>
              </a:rPr>
              <a:t>疑問に感じた点を曖昧にせずどんどん管理者に確認しましょう。</a:t>
            </a:r>
            <a:endParaRPr lang="en-US" altLang="ja-JP" dirty="0">
              <a:solidFill>
                <a:srgbClr val="C00000"/>
              </a:solidFill>
              <a:latin typeface="HGP創英角ｺﾞｼｯｸUB" panose="020B0900000000000000" pitchFamily="50" charset="-128"/>
              <a:ea typeface="HGP創英角ｺﾞｼｯｸUB" panose="020B0900000000000000" pitchFamily="50" charset="-128"/>
            </a:endParaRPr>
          </a:p>
        </p:txBody>
      </p:sp>
      <p:sp>
        <p:nvSpPr>
          <p:cNvPr id="8" name="正方形/長方形 7">
            <a:extLst>
              <a:ext uri="{FF2B5EF4-FFF2-40B4-BE49-F238E27FC236}">
                <a16:creationId xmlns:a16="http://schemas.microsoft.com/office/drawing/2014/main" id="{CD47B35C-D59A-43E0-B944-CFFCD33FBB75}"/>
              </a:ext>
            </a:extLst>
          </p:cNvPr>
          <p:cNvSpPr/>
          <p:nvPr/>
        </p:nvSpPr>
        <p:spPr>
          <a:xfrm>
            <a:off x="683568" y="4798457"/>
            <a:ext cx="7992888" cy="338554"/>
          </a:xfrm>
          <a:prstGeom prst="rect">
            <a:avLst/>
          </a:prstGeom>
          <a:noFill/>
          <a:ln w="19050" algn="ctr">
            <a:noFill/>
            <a:miter lim="800000"/>
            <a:headEnd/>
            <a:tailEnd/>
          </a:ln>
          <a:effectLst/>
        </p:spPr>
        <p:txBody>
          <a:bodyPr wrap="square">
            <a:spAutoFit/>
          </a:bodyPr>
          <a:lstStyle/>
          <a:p>
            <a:pPr eaLnBrk="1" hangingPunct="1">
              <a:spcBef>
                <a:spcPct val="50000"/>
              </a:spcBef>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最後に・・</a:t>
            </a:r>
            <a:endPar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26873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2758E070-F866-4C6A-BED6-9C0697F20EA1}"/>
              </a:ext>
            </a:extLst>
          </p:cNvPr>
          <p:cNvSpPr/>
          <p:nvPr/>
        </p:nvSpPr>
        <p:spPr>
          <a:xfrm>
            <a:off x="619617" y="3060894"/>
            <a:ext cx="8193882" cy="3200809"/>
          </a:xfrm>
          <a:prstGeom prst="rect">
            <a:avLst/>
          </a:prstGeom>
          <a:pattFill prst="ltUpDiag">
            <a:fgClr>
              <a:schemeClr val="bg1">
                <a:lumMod val="8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72" name="Rectangle 4098">
            <a:extLst>
              <a:ext uri="{FF2B5EF4-FFF2-40B4-BE49-F238E27FC236}">
                <a16:creationId xmlns:a16="http://schemas.microsoft.com/office/drawing/2014/main" id="{6B14AF1B-174B-4DC4-BA39-E8B16B9052AB}"/>
              </a:ext>
            </a:extLst>
          </p:cNvPr>
          <p:cNvSpPr>
            <a:spLocks noGrp="1" noChangeArrowheads="1"/>
          </p:cNvSpPr>
          <p:nvPr>
            <p:ph type="title"/>
          </p:nvPr>
        </p:nvSpPr>
        <p:spPr bwMode="gray">
          <a:xfrm>
            <a:off x="206932" y="86873"/>
            <a:ext cx="8229600" cy="673100"/>
          </a:xfrm>
        </p:spPr>
        <p:txBody>
          <a:bodyPr>
            <a:normAutofit/>
          </a:bodyPr>
          <a:lstStyle/>
          <a:p>
            <a:r>
              <a:rPr lang="ja-JP" altLang="en-US" sz="2800" dirty="0">
                <a:latin typeface="HGP創英角ｺﾞｼｯｸUB" panose="020B0900000000000000" pitchFamily="50" charset="-128"/>
                <a:ea typeface="HGP創英角ｺﾞｼｯｸUB" panose="020B0900000000000000" pitchFamily="50" charset="-128"/>
              </a:rPr>
              <a:t>プライバシーマーク制度　用語の確認</a:t>
            </a:r>
            <a:endParaRPr lang="ja-JP" altLang="en-US" sz="2400" dirty="0">
              <a:latin typeface="HGP創英角ｺﾞｼｯｸUB" panose="020B0900000000000000" pitchFamily="50" charset="-128"/>
              <a:ea typeface="HGP創英角ｺﾞｼｯｸUB" panose="020B0900000000000000" pitchFamily="50" charset="-128"/>
            </a:endParaRPr>
          </a:p>
        </p:txBody>
      </p:sp>
      <p:sp>
        <p:nvSpPr>
          <p:cNvPr id="7170" name="スライド番号プレースホルダー 4">
            <a:extLst>
              <a:ext uri="{FF2B5EF4-FFF2-40B4-BE49-F238E27FC236}">
                <a16:creationId xmlns:a16="http://schemas.microsoft.com/office/drawing/2014/main" id="{7E18404F-38BD-499D-8611-A7E7C340F00A}"/>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fld id="{90544C20-7BAB-4651-AD2C-505AD5F52FBA}" type="slidenum">
              <a:rPr kumimoji="0" lang="en-US" altLang="ja-JP" sz="1200" smtClean="0">
                <a:latin typeface="Arial Black" panose="020B0A04020102020204" pitchFamily="34" charset="0"/>
              </a:rPr>
              <a:pPr>
                <a:spcBef>
                  <a:spcPct val="0"/>
                </a:spcBef>
                <a:buClrTx/>
                <a:buSzTx/>
                <a:buFontTx/>
                <a:buNone/>
              </a:pPr>
              <a:t>3</a:t>
            </a:fld>
            <a:endParaRPr kumimoji="0" lang="en-US" altLang="ja-JP" sz="1200">
              <a:latin typeface="Arial Black" panose="020B0A04020102020204" pitchFamily="34" charset="0"/>
            </a:endParaRPr>
          </a:p>
        </p:txBody>
      </p:sp>
      <p:sp>
        <p:nvSpPr>
          <p:cNvPr id="7171" name="Rectangle 1034">
            <a:extLst>
              <a:ext uri="{FF2B5EF4-FFF2-40B4-BE49-F238E27FC236}">
                <a16:creationId xmlns:a16="http://schemas.microsoft.com/office/drawing/2014/main" id="{F47E4DF3-D9F1-4475-9F74-D0D186DD55F4}"/>
              </a:ext>
            </a:extLst>
          </p:cNvPr>
          <p:cNvSpPr>
            <a:spLocks noChangeArrowheads="1"/>
          </p:cNvSpPr>
          <p:nvPr/>
        </p:nvSpPr>
        <p:spPr bwMode="gray">
          <a:xfrm>
            <a:off x="314024" y="734043"/>
            <a:ext cx="8499475" cy="1077218"/>
          </a:xfrm>
          <a:prstGeom prst="rect">
            <a:avLst/>
          </a:prstGeom>
          <a:solidFill>
            <a:schemeClr val="bg1"/>
          </a:solidFill>
          <a:ln w="19050"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プライバシーマーク制度とは、</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JISQ15001</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に適合した社内の仕組み（マネジメントシステム）を構築し、個人情報の取扱いを適正に実施している事業者に対し、付与機関である</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JIPDEC</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が定めるロゴマーク（</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P</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マーク）の使用を許諾する公的制度です。一回の使用許諾期間は２年で、更新毎に審査を受ける必要があります。</a:t>
            </a:r>
          </a:p>
        </p:txBody>
      </p:sp>
      <p:sp>
        <p:nvSpPr>
          <p:cNvPr id="7173" name="Rectangle 4122">
            <a:extLst>
              <a:ext uri="{FF2B5EF4-FFF2-40B4-BE49-F238E27FC236}">
                <a16:creationId xmlns:a16="http://schemas.microsoft.com/office/drawing/2014/main" id="{38CD02ED-1826-4A7C-8CAF-18F70050F283}"/>
              </a:ext>
            </a:extLst>
          </p:cNvPr>
          <p:cNvSpPr>
            <a:spLocks noChangeArrowheads="1"/>
          </p:cNvSpPr>
          <p:nvPr/>
        </p:nvSpPr>
        <p:spPr bwMode="gray">
          <a:xfrm>
            <a:off x="750135" y="3258022"/>
            <a:ext cx="3858934" cy="2816156"/>
          </a:xfrm>
          <a:prstGeom prst="rect">
            <a:avLst/>
          </a:prstGeom>
          <a:noFill/>
          <a:ln w="19050" algn="ctr">
            <a:noFill/>
            <a:miter lim="800000"/>
            <a:headEnd/>
            <a:tailEnd/>
          </a:ln>
          <a:effectLst/>
        </p:spPr>
        <p:txBody>
          <a:bodyPr wrap="squar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None/>
            </a:pPr>
            <a:r>
              <a:rPr lang="ja-JP" altLang="en-US" sz="1600" b="1" dirty="0">
                <a:solidFill>
                  <a:srgbClr val="0070C0"/>
                </a:solidFill>
                <a:latin typeface="HGP創英角ｺﾞｼｯｸUB" panose="020B0900000000000000" pitchFamily="50" charset="-128"/>
                <a:ea typeface="HGP創英角ｺﾞｼｯｸUB" panose="020B0900000000000000" pitchFamily="50" charset="-128"/>
              </a:rPr>
              <a:t>個人情報保護マネジメントシステム　＝　</a:t>
            </a:r>
            <a:br>
              <a:rPr lang="ja-JP" altLang="en-US" sz="1600" b="1" dirty="0">
                <a:solidFill>
                  <a:srgbClr val="0070C0"/>
                </a:solidFill>
                <a:latin typeface="HGP創英角ｺﾞｼｯｸUB" panose="020B0900000000000000" pitchFamily="50" charset="-128"/>
                <a:ea typeface="HGP創英角ｺﾞｼｯｸUB" panose="020B0900000000000000" pitchFamily="50" charset="-128"/>
              </a:rPr>
            </a:br>
            <a:r>
              <a:rPr lang="ja-JP" altLang="en-US" sz="1600" b="1" dirty="0">
                <a:solidFill>
                  <a:srgbClr val="0070C0"/>
                </a:solidFill>
                <a:latin typeface="HGP創英角ｺﾞｼｯｸUB" panose="020B0900000000000000" pitchFamily="50" charset="-128"/>
                <a:ea typeface="HGP創英角ｺﾞｼｯｸUB" panose="020B0900000000000000" pitchFamily="50" charset="-128"/>
              </a:rPr>
              <a:t>ＰＭＳ（</a:t>
            </a:r>
            <a:r>
              <a:rPr lang="en-US" altLang="ja-JP" sz="1600" b="1" dirty="0">
                <a:solidFill>
                  <a:srgbClr val="0070C0"/>
                </a:solidFill>
                <a:latin typeface="HGP創英角ｺﾞｼｯｸUB" panose="020B0900000000000000" pitchFamily="50" charset="-128"/>
                <a:ea typeface="HGP創英角ｺﾞｼｯｸUB" panose="020B0900000000000000" pitchFamily="50" charset="-128"/>
              </a:rPr>
              <a:t>Personal Information Protection Management Systems</a:t>
            </a:r>
            <a:r>
              <a:rPr lang="ja-JP" altLang="en-US" sz="1600" b="1" dirty="0">
                <a:solidFill>
                  <a:srgbClr val="0070C0"/>
                </a:solidFill>
                <a:latin typeface="HGP創英角ｺﾞｼｯｸUB" panose="020B0900000000000000" pitchFamily="50" charset="-128"/>
                <a:ea typeface="HGP創英角ｺﾞｼｯｸUB" panose="020B0900000000000000" pitchFamily="50" charset="-128"/>
              </a:rPr>
              <a:t>）</a:t>
            </a:r>
          </a:p>
          <a:p>
            <a:pPr eaLnBrk="1" hangingPunct="1">
              <a:spcBef>
                <a:spcPct val="50000"/>
              </a:spcBef>
              <a:buClrTx/>
              <a:buSzTx/>
              <a:buNone/>
            </a:pPr>
            <a:r>
              <a:rPr lang="ja-JP" altLang="en-US" sz="1400" dirty="0">
                <a:latin typeface="HGP創英角ｺﾞｼｯｸUB" panose="020B0900000000000000" pitchFamily="50" charset="-128"/>
                <a:ea typeface="HGP創英角ｺﾞｼｯｸUB" panose="020B0900000000000000" pitchFamily="50" charset="-128"/>
                <a:cs typeface="Meiryo UI" panose="020B0604030504040204" pitchFamily="50" charset="-128"/>
              </a:rPr>
              <a:t>個人情報を適切に管理するための仕組みのこと。</a:t>
            </a:r>
            <a:endParaRPr lang="en-US" altLang="ja-JP" sz="1400" b="1" dirty="0">
              <a:latin typeface="HGP創英角ｺﾞｼｯｸUB" panose="020B0900000000000000" pitchFamily="50" charset="-128"/>
              <a:ea typeface="HGP創英角ｺﾞｼｯｸUB" panose="020B0900000000000000" pitchFamily="50" charset="-128"/>
            </a:endParaRPr>
          </a:p>
          <a:p>
            <a:pPr eaLnBrk="1" hangingPunct="1">
              <a:spcBef>
                <a:spcPct val="50000"/>
              </a:spcBef>
              <a:buClrTx/>
              <a:buSzTx/>
              <a:buNone/>
            </a:pPr>
            <a:r>
              <a:rPr lang="ja-JP" altLang="en-US" sz="1200" b="1"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＜参考＞</a:t>
            </a:r>
            <a:r>
              <a:rPr lang="en-US" altLang="ja-JP" sz="1200" b="1"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JISQ15001:2017</a:t>
            </a:r>
            <a:r>
              <a:rPr lang="ja-JP" altLang="en-US" sz="1200" b="1"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　</a:t>
            </a:r>
            <a:r>
              <a:rPr lang="en-US" altLang="ja-JP" sz="1200" b="1"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0.1</a:t>
            </a:r>
            <a:r>
              <a:rPr lang="ja-JP" altLang="en-US" sz="1200" b="1"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概要</a:t>
            </a:r>
            <a:endParaRPr lang="en-US" altLang="ja-JP" sz="1200" b="1"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a:p>
            <a:pPr eaLnBrk="1" hangingPunct="1">
              <a:spcBef>
                <a:spcPct val="50000"/>
              </a:spcBef>
              <a:buClrTx/>
              <a:buSzTx/>
              <a:buNone/>
            </a:pPr>
            <a:r>
              <a:rPr lang="ja-JP" altLang="en-US" sz="1200" b="1"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個人情報保護マネジメントシステムの採用は、組織の戦略的決定である。組織の個人情報保護マネジメントシステムの確立及び実施は、その組織のニーズ及び目的、個人情報保護の要求事項、組織が用いているプロセス、並びに組織の規模及び構造によって影響を受ける。影響をもたらすこれらも要因全ては、時間とともに変化することが見込まれる。」</a:t>
            </a:r>
          </a:p>
        </p:txBody>
      </p:sp>
      <p:grpSp>
        <p:nvGrpSpPr>
          <p:cNvPr id="2" name="グループ化 1">
            <a:extLst>
              <a:ext uri="{FF2B5EF4-FFF2-40B4-BE49-F238E27FC236}">
                <a16:creationId xmlns:a16="http://schemas.microsoft.com/office/drawing/2014/main" id="{9CE3B824-1B19-4C73-BD09-11DA4192D7C4}"/>
              </a:ext>
            </a:extLst>
          </p:cNvPr>
          <p:cNvGrpSpPr/>
          <p:nvPr/>
        </p:nvGrpSpPr>
        <p:grpSpPr>
          <a:xfrm>
            <a:off x="4747794" y="3358319"/>
            <a:ext cx="3869829" cy="2467866"/>
            <a:chOff x="2640098" y="965060"/>
            <a:chExt cx="4232266" cy="2611388"/>
          </a:xfrm>
        </p:grpSpPr>
        <p:sp>
          <p:nvSpPr>
            <p:cNvPr id="17" name="テキスト ボックス 15">
              <a:extLst>
                <a:ext uri="{FF2B5EF4-FFF2-40B4-BE49-F238E27FC236}">
                  <a16:creationId xmlns:a16="http://schemas.microsoft.com/office/drawing/2014/main" id="{17E42971-3546-4CC5-A9E0-E60C60E83B1D}"/>
                </a:ext>
              </a:extLst>
            </p:cNvPr>
            <p:cNvSpPr txBox="1"/>
            <p:nvPr/>
          </p:nvSpPr>
          <p:spPr>
            <a:xfrm>
              <a:off x="4026080" y="965060"/>
              <a:ext cx="1794985" cy="618783"/>
            </a:xfrm>
            <a:prstGeom prst="rect">
              <a:avLst/>
            </a:prstGeom>
            <a:noFill/>
          </p:spPr>
          <p:txBody>
            <a:bodyPr wrap="square" rtlCol="0">
              <a:spAutoFit/>
            </a:bodyPr>
            <a:lstStyle>
              <a:defPPr>
                <a:defRPr lang="ja-JP"/>
              </a:defPPr>
              <a:lvl1pPr algn="l" rtl="0" fontAlgn="base">
                <a:spcBef>
                  <a:spcPct val="0"/>
                </a:spcBef>
                <a:spcAft>
                  <a:spcPct val="0"/>
                </a:spcAft>
                <a:defRPr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a:lstStyle>
            <a:p>
              <a:r>
                <a:rPr kumimoji="1" lang="en-US" altLang="ja-JP" sz="32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Plan </a:t>
              </a:r>
              <a:r>
                <a:rPr kumimoji="1" lang="ja-JP" altLang="en-US" sz="1400" dirty="0">
                  <a:latin typeface="HGP創英角ｺﾞｼｯｸUB" panose="020B0900000000000000" pitchFamily="50" charset="-128"/>
                  <a:ea typeface="HGP創英角ｺﾞｼｯｸUB" panose="020B0900000000000000" pitchFamily="50" charset="-128"/>
                </a:rPr>
                <a:t>（計画）</a:t>
              </a:r>
            </a:p>
          </p:txBody>
        </p:sp>
        <p:sp>
          <p:nvSpPr>
            <p:cNvPr id="18" name="テキスト ボックス 16">
              <a:extLst>
                <a:ext uri="{FF2B5EF4-FFF2-40B4-BE49-F238E27FC236}">
                  <a16:creationId xmlns:a16="http://schemas.microsoft.com/office/drawing/2014/main" id="{09CEA1FF-550C-4369-B83B-80EDBDBEBAFC}"/>
                </a:ext>
              </a:extLst>
            </p:cNvPr>
            <p:cNvSpPr txBox="1"/>
            <p:nvPr/>
          </p:nvSpPr>
          <p:spPr>
            <a:xfrm>
              <a:off x="3677802" y="2957665"/>
              <a:ext cx="3194562" cy="618783"/>
            </a:xfrm>
            <a:prstGeom prst="rect">
              <a:avLst/>
            </a:prstGeom>
            <a:noFill/>
          </p:spPr>
          <p:txBody>
            <a:bodyPr wrap="none" rtlCol="0">
              <a:spAutoFit/>
            </a:bodyPr>
            <a:lstStyle>
              <a:defPPr>
                <a:defRPr lang="ja-JP"/>
              </a:defPPr>
              <a:lvl1pPr algn="l" rtl="0" fontAlgn="base">
                <a:spcBef>
                  <a:spcPct val="0"/>
                </a:spcBef>
                <a:spcAft>
                  <a:spcPct val="0"/>
                </a:spcAft>
                <a:defRPr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a:lstStyle>
            <a:p>
              <a:r>
                <a:rPr kumimoji="1" lang="en-US" altLang="ja-JP" sz="32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Check</a:t>
              </a:r>
              <a:r>
                <a:rPr kumimoji="1" lang="en-US" altLang="ja-JP" sz="8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 </a:t>
              </a:r>
              <a:r>
                <a:rPr kumimoji="1" lang="ja-JP" altLang="en-US" sz="1400" dirty="0">
                  <a:latin typeface="HGP創英角ｺﾞｼｯｸUB" panose="020B0900000000000000" pitchFamily="50" charset="-128"/>
                  <a:ea typeface="HGP創英角ｺﾞｼｯｸUB" panose="020B0900000000000000" pitchFamily="50" charset="-128"/>
                </a:rPr>
                <a:t>（パフォーマンス評価）</a:t>
              </a:r>
            </a:p>
          </p:txBody>
        </p:sp>
        <p:sp>
          <p:nvSpPr>
            <p:cNvPr id="19" name="テキスト ボックス 17">
              <a:extLst>
                <a:ext uri="{FF2B5EF4-FFF2-40B4-BE49-F238E27FC236}">
                  <a16:creationId xmlns:a16="http://schemas.microsoft.com/office/drawing/2014/main" id="{821A1AF2-EB93-455E-AB4D-4D992A144876}"/>
                </a:ext>
              </a:extLst>
            </p:cNvPr>
            <p:cNvSpPr txBox="1"/>
            <p:nvPr/>
          </p:nvSpPr>
          <p:spPr>
            <a:xfrm>
              <a:off x="2640098" y="1873810"/>
              <a:ext cx="1416884" cy="846757"/>
            </a:xfrm>
            <a:prstGeom prst="rect">
              <a:avLst/>
            </a:prstGeom>
            <a:noFill/>
          </p:spPr>
          <p:txBody>
            <a:bodyPr wrap="none" rtlCol="0">
              <a:spAutoFit/>
            </a:bodyPr>
            <a:lstStyle>
              <a:defPPr>
                <a:defRPr lang="ja-JP"/>
              </a:defPPr>
              <a:lvl1pPr algn="l" rtl="0" fontAlgn="base">
                <a:spcBef>
                  <a:spcPct val="0"/>
                </a:spcBef>
                <a:spcAft>
                  <a:spcPct val="0"/>
                </a:spcAft>
                <a:defRPr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a:lstStyle>
            <a:p>
              <a:r>
                <a:rPr lang="en-US" altLang="ja-JP" sz="32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Action</a:t>
              </a:r>
            </a:p>
            <a:p>
              <a:pPr algn="ctr"/>
              <a:r>
                <a:rPr kumimoji="1" lang="ja-JP" altLang="en-US" sz="1400" dirty="0">
                  <a:latin typeface="HGP創英角ｺﾞｼｯｸUB" panose="020B0900000000000000" pitchFamily="50" charset="-128"/>
                  <a:ea typeface="HGP創英角ｺﾞｼｯｸUB" panose="020B0900000000000000" pitchFamily="50" charset="-128"/>
                </a:rPr>
                <a:t>（改善）</a:t>
              </a:r>
            </a:p>
          </p:txBody>
        </p:sp>
        <p:sp>
          <p:nvSpPr>
            <p:cNvPr id="20" name="テキスト ボックス 18">
              <a:extLst>
                <a:ext uri="{FF2B5EF4-FFF2-40B4-BE49-F238E27FC236}">
                  <a16:creationId xmlns:a16="http://schemas.microsoft.com/office/drawing/2014/main" id="{65C29001-2C0B-475B-A614-ABB0928C3B7F}"/>
                </a:ext>
              </a:extLst>
            </p:cNvPr>
            <p:cNvSpPr txBox="1"/>
            <p:nvPr/>
          </p:nvSpPr>
          <p:spPr>
            <a:xfrm>
              <a:off x="5376121" y="1990744"/>
              <a:ext cx="1364289" cy="618783"/>
            </a:xfrm>
            <a:prstGeom prst="rect">
              <a:avLst/>
            </a:prstGeom>
            <a:noFill/>
          </p:spPr>
          <p:txBody>
            <a:bodyPr wrap="none" rtlCol="0">
              <a:spAutoFit/>
            </a:bodyPr>
            <a:lstStyle>
              <a:defPPr>
                <a:defRPr lang="ja-JP"/>
              </a:defPPr>
              <a:lvl1pPr algn="l" rtl="0" fontAlgn="base">
                <a:spcBef>
                  <a:spcPct val="0"/>
                </a:spcBef>
                <a:spcAft>
                  <a:spcPct val="0"/>
                </a:spcAft>
                <a:defRPr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a:lstStyle>
            <a:p>
              <a:r>
                <a:rPr kumimoji="1" lang="en-US" altLang="ja-JP" sz="32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Do</a:t>
              </a:r>
              <a:r>
                <a:rPr kumimoji="1" lang="en-US" altLang="ja-JP" sz="14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 </a:t>
              </a:r>
              <a:r>
                <a:rPr kumimoji="1" lang="ja-JP" altLang="en-US" sz="1400" dirty="0">
                  <a:latin typeface="HGP創英角ｺﾞｼｯｸUB" panose="020B0900000000000000" pitchFamily="50" charset="-128"/>
                  <a:ea typeface="HGP創英角ｺﾞｼｯｸUB" panose="020B0900000000000000" pitchFamily="50" charset="-128"/>
                </a:rPr>
                <a:t>（運用）</a:t>
              </a:r>
            </a:p>
          </p:txBody>
        </p:sp>
        <p:pic>
          <p:nvPicPr>
            <p:cNvPr id="21" name="Picture 4" descr="「矢印　サークル」の画像検索結果">
              <a:extLst>
                <a:ext uri="{FF2B5EF4-FFF2-40B4-BE49-F238E27FC236}">
                  <a16:creationId xmlns:a16="http://schemas.microsoft.com/office/drawing/2014/main" id="{309DC567-08F8-4EEF-959A-26CBB62877DC}"/>
                </a:ext>
              </a:extLst>
            </p:cNvPr>
            <p:cNvPicPr>
              <a:picLocks noChangeAspect="1" noChangeArrowheads="1"/>
            </p:cNvPicPr>
            <p:nvPr/>
          </p:nvPicPr>
          <p:blipFill>
            <a:blip r:embed="rId3" cstate="screen">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6080" y="1656001"/>
              <a:ext cx="1224170" cy="1224170"/>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図 3" descr="座る, テーブル, ブラック, モニター が含まれている画像&#10;&#10;自動的に生成された説明">
            <a:extLst>
              <a:ext uri="{FF2B5EF4-FFF2-40B4-BE49-F238E27FC236}">
                <a16:creationId xmlns:a16="http://schemas.microsoft.com/office/drawing/2014/main" id="{2C57FC84-E0FE-45E9-8625-0F8B44B478D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283313" y="1606698"/>
            <a:ext cx="1086312" cy="1001466"/>
          </a:xfrm>
          <a:prstGeom prst="rect">
            <a:avLst/>
          </a:prstGeom>
        </p:spPr>
      </p:pic>
      <p:sp>
        <p:nvSpPr>
          <p:cNvPr id="7175" name="Rectangle 3079">
            <a:extLst>
              <a:ext uri="{FF2B5EF4-FFF2-40B4-BE49-F238E27FC236}">
                <a16:creationId xmlns:a16="http://schemas.microsoft.com/office/drawing/2014/main" id="{2900E32B-CA10-4681-8CCB-8413B7D6D2D2}"/>
              </a:ext>
            </a:extLst>
          </p:cNvPr>
          <p:cNvSpPr>
            <a:spLocks noChangeArrowheads="1"/>
          </p:cNvSpPr>
          <p:nvPr/>
        </p:nvSpPr>
        <p:spPr bwMode="gray">
          <a:xfrm>
            <a:off x="687110" y="1852195"/>
            <a:ext cx="3005174" cy="877163"/>
          </a:xfrm>
          <a:prstGeom prst="rect">
            <a:avLst/>
          </a:prstGeom>
          <a:noFill/>
          <a:ln w="19050" algn="ctr">
            <a:noFill/>
            <a:miter lim="800000"/>
            <a:headEnd/>
            <a:tailEnd/>
          </a:ln>
          <a:effectLst/>
        </p:spPr>
        <p:txBody>
          <a:bodyPr wrap="squar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lang="ja-JP" altLang="en-US" sz="1600" b="1" dirty="0">
                <a:solidFill>
                  <a:srgbClr val="0070C0"/>
                </a:solidFill>
                <a:latin typeface="HGP創英角ｺﾞｼｯｸUB" panose="020B0900000000000000" pitchFamily="50" charset="-128"/>
                <a:ea typeface="HGP創英角ｺﾞｼｯｸUB" panose="020B0900000000000000" pitchFamily="50" charset="-128"/>
              </a:rPr>
              <a:t>ＪＩＳＱ１５００１</a:t>
            </a:r>
          </a:p>
          <a:p>
            <a:pPr eaLnBrk="1" hangingPunct="1">
              <a:spcBef>
                <a:spcPct val="50000"/>
              </a:spcBef>
              <a:buClrTx/>
              <a:buSzTx/>
              <a:buFontTx/>
              <a:buNone/>
            </a:pPr>
            <a:r>
              <a:rPr lang="ja-JP" altLang="en-US" sz="1400" dirty="0">
                <a:latin typeface="HGP創英角ｺﾞｼｯｸUB" panose="020B0900000000000000" pitchFamily="50" charset="-128"/>
                <a:ea typeface="HGP創英角ｺﾞｼｯｸUB" panose="020B0900000000000000" pitchFamily="50" charset="-128"/>
              </a:rPr>
              <a:t>日本産業規格で定める「個人情報保護マネジメントシステム－要求事項」。</a:t>
            </a:r>
          </a:p>
        </p:txBody>
      </p:sp>
      <p:sp>
        <p:nvSpPr>
          <p:cNvPr id="28" name="矢印: 下 27">
            <a:extLst>
              <a:ext uri="{FF2B5EF4-FFF2-40B4-BE49-F238E27FC236}">
                <a16:creationId xmlns:a16="http://schemas.microsoft.com/office/drawing/2014/main" id="{4D070004-99B4-420A-9B8E-736590A951CF}"/>
              </a:ext>
            </a:extLst>
          </p:cNvPr>
          <p:cNvSpPr/>
          <p:nvPr/>
        </p:nvSpPr>
        <p:spPr>
          <a:xfrm>
            <a:off x="717295" y="2866466"/>
            <a:ext cx="3185527" cy="137961"/>
          </a:xfrm>
          <a:prstGeom prst="downArrow">
            <a:avLst>
              <a:gd name="adj1" fmla="val 61981"/>
              <a:gd name="adj2" fmla="val 32763"/>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31" name="Rectangle 3094">
            <a:extLst>
              <a:ext uri="{FF2B5EF4-FFF2-40B4-BE49-F238E27FC236}">
                <a16:creationId xmlns:a16="http://schemas.microsoft.com/office/drawing/2014/main" id="{D5754208-77F5-4FE3-A482-477492467946}"/>
              </a:ext>
            </a:extLst>
          </p:cNvPr>
          <p:cNvSpPr>
            <a:spLocks noChangeArrowheads="1"/>
          </p:cNvSpPr>
          <p:nvPr/>
        </p:nvSpPr>
        <p:spPr bwMode="auto">
          <a:xfrm>
            <a:off x="4950319" y="1894651"/>
            <a:ext cx="4016492" cy="907941"/>
          </a:xfrm>
          <a:prstGeom prst="rect">
            <a:avLst/>
          </a:prstGeom>
          <a:noFill/>
          <a:ln w="19050" algn="ctr">
            <a:noFill/>
            <a:miter lim="800000"/>
            <a:headEnd/>
            <a:tailEnd/>
          </a:ln>
          <a:effectLst/>
        </p:spPr>
        <p:txBody>
          <a:bodyPr wrap="square">
            <a:spAutoFit/>
          </a:bodyPr>
          <a:lstStyle/>
          <a:p>
            <a:pPr eaLnBrk="1" hangingPunct="1">
              <a:spcBef>
                <a:spcPct val="50000"/>
              </a:spcBef>
            </a:pPr>
            <a:r>
              <a:rPr lang="ja-JP" altLang="en-US" sz="1600" b="1" dirty="0">
                <a:solidFill>
                  <a:srgbClr val="0070C0"/>
                </a:solidFill>
                <a:latin typeface="HGP創英角ｺﾞｼｯｸUB" panose="020B0900000000000000" pitchFamily="50" charset="-128"/>
                <a:ea typeface="HGP創英角ｺﾞｼｯｸUB" panose="020B0900000000000000" pitchFamily="50" charset="-128"/>
              </a:rPr>
              <a:t>一般</a:t>
            </a:r>
            <a:r>
              <a:rPr lang="zh-TW" altLang="en-US" sz="1600" b="1" dirty="0">
                <a:solidFill>
                  <a:srgbClr val="0070C0"/>
                </a:solidFill>
                <a:latin typeface="HGP創英角ｺﾞｼｯｸUB" panose="020B0900000000000000" pitchFamily="50" charset="-128"/>
                <a:ea typeface="HGP創英角ｺﾞｼｯｸUB" panose="020B0900000000000000" pitchFamily="50" charset="-128"/>
              </a:rPr>
              <a:t>財団法人　日本情報</a:t>
            </a:r>
            <a:r>
              <a:rPr lang="ja-JP" altLang="en-US" sz="1600" b="1" dirty="0">
                <a:solidFill>
                  <a:srgbClr val="0070C0"/>
                </a:solidFill>
                <a:latin typeface="HGP創英角ｺﾞｼｯｸUB" panose="020B0900000000000000" pitchFamily="50" charset="-128"/>
                <a:ea typeface="HGP創英角ｺﾞｼｯｸUB" panose="020B0900000000000000" pitchFamily="50" charset="-128"/>
              </a:rPr>
              <a:t>経済社会推進</a:t>
            </a:r>
            <a:r>
              <a:rPr lang="zh-TW" altLang="en-US" sz="1600" b="1" dirty="0">
                <a:solidFill>
                  <a:srgbClr val="0070C0"/>
                </a:solidFill>
                <a:latin typeface="HGP創英角ｺﾞｼｯｸUB" panose="020B0900000000000000" pitchFamily="50" charset="-128"/>
                <a:ea typeface="HGP創英角ｺﾞｼｯｸUB" panose="020B0900000000000000" pitchFamily="50" charset="-128"/>
              </a:rPr>
              <a:t>協会</a:t>
            </a:r>
            <a:r>
              <a:rPr lang="ja-JP" altLang="en-US" sz="1600" b="1" dirty="0">
                <a:solidFill>
                  <a:srgbClr val="0070C0"/>
                </a:solidFill>
                <a:latin typeface="HGP創英角ｺﾞｼｯｸUB" panose="020B0900000000000000" pitchFamily="50" charset="-128"/>
                <a:ea typeface="HGP創英角ｺﾞｼｯｸUB" panose="020B0900000000000000" pitchFamily="50" charset="-128"/>
              </a:rPr>
              <a:t>　（ＪＩＰＤＥＣ）</a:t>
            </a:r>
          </a:p>
          <a:p>
            <a:pPr eaLnBrk="1" hangingPunct="1">
              <a:spcBef>
                <a:spcPct val="50000"/>
              </a:spcBef>
            </a:pPr>
            <a:r>
              <a:rPr lang="ja-JP" altLang="en-US" sz="1400" dirty="0">
                <a:latin typeface="HGP創英角ｺﾞｼｯｸUB" panose="020B0900000000000000" pitchFamily="50" charset="-128"/>
                <a:ea typeface="HGP創英角ｺﾞｼｯｸUB" panose="020B0900000000000000" pitchFamily="50" charset="-128"/>
              </a:rPr>
              <a:t>プライバシーマークの付与機関。</a:t>
            </a:r>
          </a:p>
        </p:txBody>
      </p:sp>
      <p:sp>
        <p:nvSpPr>
          <p:cNvPr id="32" name="矢印: 下 31">
            <a:extLst>
              <a:ext uri="{FF2B5EF4-FFF2-40B4-BE49-F238E27FC236}">
                <a16:creationId xmlns:a16="http://schemas.microsoft.com/office/drawing/2014/main" id="{499768CD-04C5-4A67-A2F2-62EEDB3128EA}"/>
              </a:ext>
            </a:extLst>
          </p:cNvPr>
          <p:cNvSpPr/>
          <p:nvPr/>
        </p:nvSpPr>
        <p:spPr>
          <a:xfrm>
            <a:off x="5241630" y="2855708"/>
            <a:ext cx="3185527" cy="137961"/>
          </a:xfrm>
          <a:prstGeom prst="downArrow">
            <a:avLst>
              <a:gd name="adj1" fmla="val 61981"/>
              <a:gd name="adj2" fmla="val 32763"/>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27" name="正方形/長方形 26">
            <a:extLst>
              <a:ext uri="{FF2B5EF4-FFF2-40B4-BE49-F238E27FC236}">
                <a16:creationId xmlns:a16="http://schemas.microsoft.com/office/drawing/2014/main" id="{AC53A8F2-ED75-40FE-87CD-2DCFFB52DC97}"/>
              </a:ext>
            </a:extLst>
          </p:cNvPr>
          <p:cNvSpPr/>
          <p:nvPr/>
        </p:nvSpPr>
        <p:spPr>
          <a:xfrm>
            <a:off x="97980" y="3071987"/>
            <a:ext cx="433895" cy="320080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a:solidFill>
                    <a:sysClr val="windowText" lastClr="000000"/>
                  </a:solidFill>
                </a:ln>
                <a:solidFill>
                  <a:schemeClr val="bg1">
                    <a:lumMod val="95000"/>
                  </a:schemeClr>
                </a:solidFill>
                <a:latin typeface="HGP創英角ｺﾞｼｯｸUB" panose="020B0900000000000000" pitchFamily="50" charset="-128"/>
                <a:ea typeface="HGP創英角ｺﾞｼｯｸUB" panose="020B0900000000000000" pitchFamily="50" charset="-128"/>
              </a:rPr>
              <a:t>企業等の組織</a:t>
            </a:r>
          </a:p>
        </p:txBody>
      </p:sp>
    </p:spTree>
    <p:extLst>
      <p:ext uri="{BB962C8B-B14F-4D97-AF65-F5344CB8AC3E}">
        <p14:creationId xmlns:p14="http://schemas.microsoft.com/office/powerpoint/2010/main" val="24569706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a:extLst>
              <a:ext uri="{FF2B5EF4-FFF2-40B4-BE49-F238E27FC236}">
                <a16:creationId xmlns:a16="http://schemas.microsoft.com/office/drawing/2014/main" id="{C01A18E6-AD81-41D2-AB5D-518E07420AAF}"/>
              </a:ext>
            </a:extLst>
          </p:cNvPr>
          <p:cNvSpPr/>
          <p:nvPr/>
        </p:nvSpPr>
        <p:spPr>
          <a:xfrm>
            <a:off x="4503892" y="1099925"/>
            <a:ext cx="4461434" cy="2982122"/>
          </a:xfrm>
          <a:prstGeom prst="rect">
            <a:avLst/>
          </a:prstGeom>
          <a:pattFill prst="ltUpDiag">
            <a:fgClr>
              <a:schemeClr val="bg1">
                <a:lumMod val="8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C83832E-CDC9-47B7-8001-E2BADA82B2ED}"/>
              </a:ext>
            </a:extLst>
          </p:cNvPr>
          <p:cNvSpPr/>
          <p:nvPr/>
        </p:nvSpPr>
        <p:spPr>
          <a:xfrm>
            <a:off x="233080" y="4510683"/>
            <a:ext cx="8732245" cy="2160324"/>
          </a:xfrm>
          <a:prstGeom prst="rect">
            <a:avLst/>
          </a:prstGeom>
          <a:pattFill prst="ltUpDiag">
            <a:fgClr>
              <a:schemeClr val="bg1">
                <a:lumMod val="8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18" name="スライド番号プレースホルダー 3">
            <a:extLst>
              <a:ext uri="{FF2B5EF4-FFF2-40B4-BE49-F238E27FC236}">
                <a16:creationId xmlns:a16="http://schemas.microsoft.com/office/drawing/2014/main" id="{12442B56-B587-44DF-8537-861A53E692CE}"/>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fld id="{D1FD1846-2343-407A-ABEE-EC603D77DC63}" type="slidenum">
              <a:rPr kumimoji="0" lang="en-US" altLang="ja-JP" sz="1200" smtClean="0">
                <a:latin typeface="Arial Black" panose="020B0A04020102020204" pitchFamily="34" charset="0"/>
              </a:rPr>
              <a:pPr>
                <a:spcBef>
                  <a:spcPct val="0"/>
                </a:spcBef>
                <a:buClrTx/>
                <a:buSzTx/>
                <a:buFontTx/>
                <a:buNone/>
              </a:pPr>
              <a:t>4</a:t>
            </a:fld>
            <a:endParaRPr kumimoji="0" lang="en-US" altLang="ja-JP" sz="1200" dirty="0">
              <a:latin typeface="Arial Black" panose="020B0A04020102020204" pitchFamily="34" charset="0"/>
            </a:endParaRPr>
          </a:p>
        </p:txBody>
      </p:sp>
      <p:sp>
        <p:nvSpPr>
          <p:cNvPr id="9220" name="Rectangle 3092">
            <a:extLst>
              <a:ext uri="{FF2B5EF4-FFF2-40B4-BE49-F238E27FC236}">
                <a16:creationId xmlns:a16="http://schemas.microsoft.com/office/drawing/2014/main" id="{C1DBAC64-7B86-4D70-84EA-A078A688F2D1}"/>
              </a:ext>
            </a:extLst>
          </p:cNvPr>
          <p:cNvSpPr>
            <a:spLocks noChangeArrowheads="1"/>
          </p:cNvSpPr>
          <p:nvPr/>
        </p:nvSpPr>
        <p:spPr bwMode="auto">
          <a:xfrm>
            <a:off x="117474" y="155933"/>
            <a:ext cx="8630989" cy="506412"/>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ＰＭＳ運用のメリットと違反した場合の結果 </a:t>
            </a:r>
          </a:p>
        </p:txBody>
      </p:sp>
      <p:sp>
        <p:nvSpPr>
          <p:cNvPr id="9225" name="テキスト ボックス 23">
            <a:extLst>
              <a:ext uri="{FF2B5EF4-FFF2-40B4-BE49-F238E27FC236}">
                <a16:creationId xmlns:a16="http://schemas.microsoft.com/office/drawing/2014/main" id="{2308B624-D9F5-4D8B-BC0F-CF9CEA2C3D5B}"/>
              </a:ext>
            </a:extLst>
          </p:cNvPr>
          <p:cNvSpPr txBox="1">
            <a:spLocks noChangeArrowheads="1"/>
          </p:cNvSpPr>
          <p:nvPr/>
        </p:nvSpPr>
        <p:spPr bwMode="auto">
          <a:xfrm>
            <a:off x="4736122" y="696468"/>
            <a:ext cx="3996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buClrTx/>
              <a:buSzTx/>
              <a:buFontTx/>
              <a:buNone/>
              <a:defRPr sz="1800">
                <a:latin typeface="HGP創英角ｺﾞｼｯｸUB" panose="020B0900000000000000" pitchFamily="50" charset="-128"/>
                <a:ea typeface="HGP創英角ｺﾞｼｯｸUB" panose="020B0900000000000000" pitchFamily="50" charset="-128"/>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r>
              <a:rPr lang="ja-JP" altLang="en-US" dirty="0"/>
              <a:t>ＰＭＳに適合することの重要性及び利点</a:t>
            </a:r>
          </a:p>
        </p:txBody>
      </p:sp>
      <p:sp>
        <p:nvSpPr>
          <p:cNvPr id="9230" name="テキスト ボックス 32">
            <a:extLst>
              <a:ext uri="{FF2B5EF4-FFF2-40B4-BE49-F238E27FC236}">
                <a16:creationId xmlns:a16="http://schemas.microsoft.com/office/drawing/2014/main" id="{4AB27EF1-350A-4FE7-BD14-7CBEC58F730E}"/>
              </a:ext>
            </a:extLst>
          </p:cNvPr>
          <p:cNvSpPr txBox="1">
            <a:spLocks noChangeArrowheads="1"/>
          </p:cNvSpPr>
          <p:nvPr/>
        </p:nvSpPr>
        <p:spPr bwMode="auto">
          <a:xfrm>
            <a:off x="4575281" y="3153692"/>
            <a:ext cx="1882669" cy="754205"/>
          </a:xfrm>
          <a:prstGeom prst="rect">
            <a:avLst/>
          </a:prstGeom>
          <a:gradFill flip="none" rotWithShape="1">
            <a:gsLst>
              <a:gs pos="0">
                <a:schemeClr val="accent1">
                  <a:shade val="30000"/>
                  <a:satMod val="115000"/>
                </a:schemeClr>
              </a:gs>
              <a:gs pos="100000">
                <a:schemeClr val="accent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defTabSz="914400" eaLnBrk="1" latinLnBrk="0" hangingPunct="1">
              <a:defRPr sz="1800">
                <a:solidFill>
                  <a:schemeClr val="lt1"/>
                </a:solidFill>
                <a:latin typeface="HGP創英角ｺﾞｼｯｸUB" panose="020B0900000000000000" pitchFamily="50" charset="-128"/>
                <a:ea typeface="HGP創英角ｺﾞｼｯｸUB" panose="020B0900000000000000" pitchFamily="50" charset="-128"/>
              </a:defRPr>
            </a:lvl1pPr>
            <a:lvl2pPr defTabSz="914400" eaLnBrk="1" latinLnBrk="0" hangingPunct="1">
              <a:defRPr sz="1800">
                <a:solidFill>
                  <a:schemeClr val="lt1"/>
                </a:solidFill>
                <a:latin typeface="+mn-lt"/>
                <a:ea typeface="+mn-ea"/>
              </a:defRPr>
            </a:lvl2pPr>
            <a:lvl3pPr defTabSz="914400" eaLnBrk="1" latinLnBrk="0" hangingPunct="1">
              <a:defRPr sz="1800">
                <a:solidFill>
                  <a:schemeClr val="lt1"/>
                </a:solidFill>
                <a:latin typeface="+mn-lt"/>
                <a:ea typeface="+mn-ea"/>
              </a:defRPr>
            </a:lvl3pPr>
            <a:lvl4pPr defTabSz="914400" eaLnBrk="1" latinLnBrk="0" hangingPunct="1">
              <a:defRPr sz="1800">
                <a:solidFill>
                  <a:schemeClr val="lt1"/>
                </a:solidFill>
                <a:latin typeface="+mn-lt"/>
                <a:ea typeface="+mn-ea"/>
              </a:defRPr>
            </a:lvl4pPr>
            <a:lvl5pPr defTabSz="914400" eaLnBrk="1" latinLnBrk="0" hangingPunct="1">
              <a:defRPr sz="1800">
                <a:solidFill>
                  <a:schemeClr val="lt1"/>
                </a:solidFill>
                <a:latin typeface="+mn-lt"/>
                <a:ea typeface="+mn-ea"/>
              </a:defRPr>
            </a:lvl5pPr>
            <a:lvl6pPr>
              <a:defRPr sz="1800">
                <a:solidFill>
                  <a:schemeClr val="lt1"/>
                </a:solidFill>
                <a:latin typeface="+mn-lt"/>
                <a:ea typeface="+mn-ea"/>
              </a:defRPr>
            </a:lvl6pPr>
            <a:lvl7pPr>
              <a:defRPr sz="1800">
                <a:solidFill>
                  <a:schemeClr val="lt1"/>
                </a:solidFill>
                <a:latin typeface="+mn-lt"/>
                <a:ea typeface="+mn-ea"/>
              </a:defRPr>
            </a:lvl7pPr>
            <a:lvl8pPr>
              <a:defRPr sz="1800">
                <a:solidFill>
                  <a:schemeClr val="lt1"/>
                </a:solidFill>
                <a:latin typeface="+mn-lt"/>
                <a:ea typeface="+mn-ea"/>
              </a:defRPr>
            </a:lvl8pPr>
            <a:lvl9pPr>
              <a:defRPr sz="1800">
                <a:solidFill>
                  <a:schemeClr val="lt1"/>
                </a:solidFill>
                <a:latin typeface="+mn-lt"/>
                <a:ea typeface="+mn-ea"/>
              </a:defRPr>
            </a:lvl9pPr>
          </a:lstStyle>
          <a:p>
            <a:r>
              <a:rPr lang="ja-JP" altLang="en-US" sz="1600" dirty="0"/>
              <a:t>個人情報に関する</a:t>
            </a:r>
            <a:endParaRPr lang="en-US" altLang="ja-JP" sz="1600" dirty="0"/>
          </a:p>
          <a:p>
            <a:r>
              <a:rPr lang="ja-JP" altLang="en-US" sz="1600" dirty="0"/>
              <a:t>事故リスクの低減</a:t>
            </a:r>
          </a:p>
        </p:txBody>
      </p:sp>
      <p:sp>
        <p:nvSpPr>
          <p:cNvPr id="9231" name="テキスト ボックス 33">
            <a:extLst>
              <a:ext uri="{FF2B5EF4-FFF2-40B4-BE49-F238E27FC236}">
                <a16:creationId xmlns:a16="http://schemas.microsoft.com/office/drawing/2014/main" id="{47055381-16DD-4A97-A928-38B31F24E3C9}"/>
              </a:ext>
            </a:extLst>
          </p:cNvPr>
          <p:cNvSpPr txBox="1">
            <a:spLocks noChangeArrowheads="1"/>
          </p:cNvSpPr>
          <p:nvPr/>
        </p:nvSpPr>
        <p:spPr bwMode="auto">
          <a:xfrm>
            <a:off x="4573724" y="1527109"/>
            <a:ext cx="1869265" cy="780748"/>
          </a:xfrm>
          <a:prstGeom prst="rect">
            <a:avLst/>
          </a:prstGeom>
          <a:gradFill flip="none" rotWithShape="1">
            <a:gsLst>
              <a:gs pos="0">
                <a:schemeClr val="accent1">
                  <a:shade val="30000"/>
                  <a:satMod val="115000"/>
                </a:schemeClr>
              </a:gs>
              <a:gs pos="100000">
                <a:schemeClr val="accent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defTabSz="914400" eaLnBrk="1" latinLnBrk="0" hangingPunct="1">
              <a:defRPr sz="1800">
                <a:solidFill>
                  <a:schemeClr val="lt1"/>
                </a:solidFill>
                <a:latin typeface="HGP創英角ｺﾞｼｯｸUB" panose="020B0900000000000000" pitchFamily="50" charset="-128"/>
                <a:ea typeface="HGP創英角ｺﾞｼｯｸUB" panose="020B0900000000000000" pitchFamily="50" charset="-128"/>
              </a:defRPr>
            </a:lvl1pPr>
            <a:lvl2pPr defTabSz="914400" eaLnBrk="1" latinLnBrk="0" hangingPunct="1">
              <a:defRPr sz="1800">
                <a:solidFill>
                  <a:schemeClr val="lt1"/>
                </a:solidFill>
                <a:latin typeface="+mn-lt"/>
                <a:ea typeface="+mn-ea"/>
              </a:defRPr>
            </a:lvl2pPr>
            <a:lvl3pPr defTabSz="914400" eaLnBrk="1" latinLnBrk="0" hangingPunct="1">
              <a:defRPr sz="1800">
                <a:solidFill>
                  <a:schemeClr val="lt1"/>
                </a:solidFill>
                <a:latin typeface="+mn-lt"/>
                <a:ea typeface="+mn-ea"/>
              </a:defRPr>
            </a:lvl3pPr>
            <a:lvl4pPr defTabSz="914400" eaLnBrk="1" latinLnBrk="0" hangingPunct="1">
              <a:defRPr sz="1800">
                <a:solidFill>
                  <a:schemeClr val="lt1"/>
                </a:solidFill>
                <a:latin typeface="+mn-lt"/>
                <a:ea typeface="+mn-ea"/>
              </a:defRPr>
            </a:lvl4pPr>
            <a:lvl5pPr defTabSz="914400" eaLnBrk="1" latinLnBrk="0" hangingPunct="1">
              <a:defRPr sz="1800">
                <a:solidFill>
                  <a:schemeClr val="lt1"/>
                </a:solidFill>
                <a:latin typeface="+mn-lt"/>
                <a:ea typeface="+mn-ea"/>
              </a:defRPr>
            </a:lvl5pPr>
            <a:lvl6pPr>
              <a:defRPr sz="1800">
                <a:solidFill>
                  <a:schemeClr val="lt1"/>
                </a:solidFill>
                <a:latin typeface="+mn-lt"/>
                <a:ea typeface="+mn-ea"/>
              </a:defRPr>
            </a:lvl6pPr>
            <a:lvl7pPr>
              <a:defRPr sz="1800">
                <a:solidFill>
                  <a:schemeClr val="lt1"/>
                </a:solidFill>
                <a:latin typeface="+mn-lt"/>
                <a:ea typeface="+mn-ea"/>
              </a:defRPr>
            </a:lvl7pPr>
            <a:lvl8pPr>
              <a:defRPr sz="1800">
                <a:solidFill>
                  <a:schemeClr val="lt1"/>
                </a:solidFill>
                <a:latin typeface="+mn-lt"/>
                <a:ea typeface="+mn-ea"/>
              </a:defRPr>
            </a:lvl8pPr>
            <a:lvl9pPr>
              <a:defRPr sz="1800">
                <a:solidFill>
                  <a:schemeClr val="lt1"/>
                </a:solidFill>
                <a:latin typeface="+mn-lt"/>
                <a:ea typeface="+mn-ea"/>
              </a:defRPr>
            </a:lvl9pPr>
          </a:lstStyle>
          <a:p>
            <a:r>
              <a:rPr lang="ja-JP" altLang="en-US" sz="1600" dirty="0"/>
              <a:t>社会的信用の確立</a:t>
            </a:r>
          </a:p>
        </p:txBody>
      </p:sp>
      <p:sp>
        <p:nvSpPr>
          <p:cNvPr id="9232" name="テキスト ボックス 34">
            <a:extLst>
              <a:ext uri="{FF2B5EF4-FFF2-40B4-BE49-F238E27FC236}">
                <a16:creationId xmlns:a16="http://schemas.microsoft.com/office/drawing/2014/main" id="{82C090D2-EFC8-4ED8-8ADE-2A902A207FBC}"/>
              </a:ext>
            </a:extLst>
          </p:cNvPr>
          <p:cNvSpPr txBox="1">
            <a:spLocks noChangeArrowheads="1"/>
          </p:cNvSpPr>
          <p:nvPr/>
        </p:nvSpPr>
        <p:spPr bwMode="auto">
          <a:xfrm>
            <a:off x="4572000" y="2348880"/>
            <a:ext cx="1885556" cy="761798"/>
          </a:xfrm>
          <a:prstGeom prst="rect">
            <a:avLst/>
          </a:prstGeom>
          <a:gradFill flip="none" rotWithShape="1">
            <a:gsLst>
              <a:gs pos="0">
                <a:schemeClr val="accent1">
                  <a:shade val="30000"/>
                  <a:satMod val="115000"/>
                </a:schemeClr>
              </a:gs>
              <a:gs pos="100000">
                <a:schemeClr val="accent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defTabSz="914400" eaLnBrk="1" latinLnBrk="0" hangingPunct="1">
              <a:defRPr sz="1800">
                <a:solidFill>
                  <a:schemeClr val="lt1"/>
                </a:solidFill>
                <a:latin typeface="HGP創英角ｺﾞｼｯｸUB" panose="020B0900000000000000" pitchFamily="50" charset="-128"/>
                <a:ea typeface="HGP創英角ｺﾞｼｯｸUB" panose="020B0900000000000000" pitchFamily="50" charset="-128"/>
              </a:defRPr>
            </a:lvl1pPr>
            <a:lvl2pPr defTabSz="914400" eaLnBrk="1" latinLnBrk="0" hangingPunct="1">
              <a:defRPr sz="1800">
                <a:solidFill>
                  <a:schemeClr val="lt1"/>
                </a:solidFill>
                <a:latin typeface="+mn-lt"/>
                <a:ea typeface="+mn-ea"/>
              </a:defRPr>
            </a:lvl2pPr>
            <a:lvl3pPr defTabSz="914400" eaLnBrk="1" latinLnBrk="0" hangingPunct="1">
              <a:defRPr sz="1800">
                <a:solidFill>
                  <a:schemeClr val="lt1"/>
                </a:solidFill>
                <a:latin typeface="+mn-lt"/>
                <a:ea typeface="+mn-ea"/>
              </a:defRPr>
            </a:lvl3pPr>
            <a:lvl4pPr defTabSz="914400" eaLnBrk="1" latinLnBrk="0" hangingPunct="1">
              <a:defRPr sz="1800">
                <a:solidFill>
                  <a:schemeClr val="lt1"/>
                </a:solidFill>
                <a:latin typeface="+mn-lt"/>
                <a:ea typeface="+mn-ea"/>
              </a:defRPr>
            </a:lvl4pPr>
            <a:lvl5pPr defTabSz="914400" eaLnBrk="1" latinLnBrk="0" hangingPunct="1">
              <a:defRPr sz="1800">
                <a:solidFill>
                  <a:schemeClr val="lt1"/>
                </a:solidFill>
                <a:latin typeface="+mn-lt"/>
                <a:ea typeface="+mn-ea"/>
              </a:defRPr>
            </a:lvl5pPr>
            <a:lvl6pPr>
              <a:defRPr sz="1800">
                <a:solidFill>
                  <a:schemeClr val="lt1"/>
                </a:solidFill>
                <a:latin typeface="+mn-lt"/>
                <a:ea typeface="+mn-ea"/>
              </a:defRPr>
            </a:lvl6pPr>
            <a:lvl7pPr>
              <a:defRPr sz="1800">
                <a:solidFill>
                  <a:schemeClr val="lt1"/>
                </a:solidFill>
                <a:latin typeface="+mn-lt"/>
                <a:ea typeface="+mn-ea"/>
              </a:defRPr>
            </a:lvl7pPr>
            <a:lvl8pPr>
              <a:defRPr sz="1800">
                <a:solidFill>
                  <a:schemeClr val="lt1"/>
                </a:solidFill>
                <a:latin typeface="+mn-lt"/>
                <a:ea typeface="+mn-ea"/>
              </a:defRPr>
            </a:lvl8pPr>
            <a:lvl9pPr>
              <a:defRPr sz="1800">
                <a:solidFill>
                  <a:schemeClr val="lt1"/>
                </a:solidFill>
                <a:latin typeface="+mn-lt"/>
                <a:ea typeface="+mn-ea"/>
              </a:defRPr>
            </a:lvl9pPr>
          </a:lstStyle>
          <a:p>
            <a:r>
              <a:rPr lang="ja-JP" altLang="en-US" sz="1600" dirty="0"/>
              <a:t>従業者の意識向上</a:t>
            </a:r>
          </a:p>
        </p:txBody>
      </p:sp>
      <p:sp>
        <p:nvSpPr>
          <p:cNvPr id="9235" name="テキスト ボックス 37">
            <a:extLst>
              <a:ext uri="{FF2B5EF4-FFF2-40B4-BE49-F238E27FC236}">
                <a16:creationId xmlns:a16="http://schemas.microsoft.com/office/drawing/2014/main" id="{851F15E2-0DEA-4C55-95E8-71D697C64ADC}"/>
              </a:ext>
            </a:extLst>
          </p:cNvPr>
          <p:cNvSpPr txBox="1">
            <a:spLocks noChangeArrowheads="1"/>
          </p:cNvSpPr>
          <p:nvPr/>
        </p:nvSpPr>
        <p:spPr bwMode="auto">
          <a:xfrm>
            <a:off x="5798778" y="1078943"/>
            <a:ext cx="1871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buClrTx/>
              <a:buSzTx/>
              <a:buFontTx/>
              <a:buNone/>
              <a:defRPr sz="1800">
                <a:latin typeface="HGP創英角ｺﾞｼｯｸUB" panose="020B0900000000000000" pitchFamily="50" charset="-128"/>
                <a:ea typeface="HGP創英角ｺﾞｼｯｸUB" panose="020B0900000000000000" pitchFamily="50" charset="-128"/>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r>
              <a:rPr lang="ja-JP" altLang="en-US" dirty="0">
                <a:solidFill>
                  <a:srgbClr val="0070C0"/>
                </a:solidFill>
              </a:rPr>
              <a:t>事業への好影響</a:t>
            </a:r>
          </a:p>
        </p:txBody>
      </p:sp>
      <p:sp>
        <p:nvSpPr>
          <p:cNvPr id="35" name="矢印: 下 34">
            <a:extLst>
              <a:ext uri="{FF2B5EF4-FFF2-40B4-BE49-F238E27FC236}">
                <a16:creationId xmlns:a16="http://schemas.microsoft.com/office/drawing/2014/main" id="{77B245E4-89C2-42F0-9A6E-6643B45921EB}"/>
              </a:ext>
            </a:extLst>
          </p:cNvPr>
          <p:cNvSpPr/>
          <p:nvPr/>
        </p:nvSpPr>
        <p:spPr>
          <a:xfrm rot="16200000">
            <a:off x="3389366" y="2131147"/>
            <a:ext cx="1355606" cy="435467"/>
          </a:xfrm>
          <a:prstGeom prst="downArrow">
            <a:avLst>
              <a:gd name="adj1" fmla="val 61981"/>
              <a:gd name="adj2" fmla="val 32763"/>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400" dirty="0">
                <a:latin typeface="HGP創英角ｺﾞｼｯｸUB" panose="020B0900000000000000" pitchFamily="50" charset="-128"/>
                <a:ea typeface="HGP創英角ｺﾞｼｯｸUB" panose="020B0900000000000000" pitchFamily="50" charset="-128"/>
              </a:rPr>
              <a:t>適合</a:t>
            </a:r>
          </a:p>
        </p:txBody>
      </p:sp>
      <p:sp>
        <p:nvSpPr>
          <p:cNvPr id="36" name="矢印: 下 35">
            <a:extLst>
              <a:ext uri="{FF2B5EF4-FFF2-40B4-BE49-F238E27FC236}">
                <a16:creationId xmlns:a16="http://schemas.microsoft.com/office/drawing/2014/main" id="{0764A16F-F880-4D21-85EC-087D4ACBB7AD}"/>
              </a:ext>
            </a:extLst>
          </p:cNvPr>
          <p:cNvSpPr/>
          <p:nvPr/>
        </p:nvSpPr>
        <p:spPr>
          <a:xfrm>
            <a:off x="1105536" y="3658193"/>
            <a:ext cx="1439213" cy="361941"/>
          </a:xfrm>
          <a:prstGeom prst="downArrow">
            <a:avLst>
              <a:gd name="adj1" fmla="val 61981"/>
              <a:gd name="adj2" fmla="val 32763"/>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HGP創英角ｺﾞｼｯｸUB" panose="020B0900000000000000" pitchFamily="50" charset="-128"/>
                <a:ea typeface="HGP創英角ｺﾞｼｯｸUB" panose="020B0900000000000000" pitchFamily="50" charset="-128"/>
              </a:rPr>
              <a:t>違反</a:t>
            </a:r>
          </a:p>
        </p:txBody>
      </p:sp>
      <p:sp>
        <p:nvSpPr>
          <p:cNvPr id="37" name="Rectangle 4">
            <a:extLst>
              <a:ext uri="{FF2B5EF4-FFF2-40B4-BE49-F238E27FC236}">
                <a16:creationId xmlns:a16="http://schemas.microsoft.com/office/drawing/2014/main" id="{FC66C03D-4789-44E3-A70F-B7F1491AD669}"/>
              </a:ext>
            </a:extLst>
          </p:cNvPr>
          <p:cNvSpPr>
            <a:spLocks noChangeArrowheads="1"/>
          </p:cNvSpPr>
          <p:nvPr/>
        </p:nvSpPr>
        <p:spPr bwMode="gray">
          <a:xfrm>
            <a:off x="233081" y="4490043"/>
            <a:ext cx="4234021" cy="2139047"/>
          </a:xfrm>
          <a:prstGeom prst="rect">
            <a:avLst/>
          </a:prstGeom>
          <a:noFill/>
          <a:ln w="19050" algn="ctr">
            <a:noFill/>
            <a:miter lim="800000"/>
            <a:headEnd/>
            <a:tailEnd/>
          </a:ln>
          <a:effectLst/>
        </p:spPr>
        <p:txBody>
          <a:bodyPr wrap="square">
            <a:noAutofit/>
          </a:bodyPr>
          <a:ls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eaLnBrk="1" hangingPunct="1">
              <a:spcBef>
                <a:spcPct val="50000"/>
              </a:spcBef>
              <a:buClrTx/>
              <a:buSzTx/>
              <a:buFontTx/>
              <a:buNone/>
            </a:pPr>
            <a:r>
              <a:rPr lang="ja-JP" altLang="en-US" sz="1400" dirty="0">
                <a:solidFill>
                  <a:srgbClr val="0070C0"/>
                </a:solidFill>
                <a:latin typeface="HGP創英角ｺﾞｼｯｸUB" panose="020B0900000000000000" pitchFamily="50" charset="-128"/>
                <a:ea typeface="HGP創英角ｺﾞｼｯｸUB" panose="020B0900000000000000" pitchFamily="50" charset="-128"/>
              </a:rPr>
              <a:t>本人への迷惑</a:t>
            </a:r>
          </a:p>
          <a:p>
            <a:pPr marL="357188" lvl="1" indent="0" eaLnBrk="1" hangingPunct="1">
              <a:spcBef>
                <a:spcPts val="0"/>
              </a:spcBef>
              <a:buClrTx/>
              <a:buSzTx/>
              <a:buNone/>
            </a:pPr>
            <a:r>
              <a:rPr lang="ja-JP" altLang="en-US" sz="1400" dirty="0">
                <a:latin typeface="HGP創英角ｺﾞｼｯｸUB" panose="020B0900000000000000" pitchFamily="50" charset="-128"/>
                <a:ea typeface="HGP創英角ｺﾞｼｯｸUB" panose="020B0900000000000000" pitchFamily="50" charset="-128"/>
              </a:rPr>
              <a:t>一度漏えいした情報は取り返すことができません。詐欺被害にあう可能性など、ご本人に多大な迷惑をおかけしてしまいます。</a:t>
            </a:r>
            <a:endParaRPr lang="en-US" altLang="ja-JP" sz="1400" dirty="0">
              <a:latin typeface="HGP創英角ｺﾞｼｯｸUB" panose="020B0900000000000000" pitchFamily="50" charset="-128"/>
              <a:ea typeface="HGP創英角ｺﾞｼｯｸUB" panose="020B0900000000000000" pitchFamily="50" charset="-128"/>
            </a:endParaRPr>
          </a:p>
          <a:p>
            <a:pPr eaLnBrk="1" hangingPunct="1">
              <a:spcBef>
                <a:spcPct val="50000"/>
              </a:spcBef>
              <a:buClrTx/>
              <a:buSzTx/>
              <a:buFontTx/>
              <a:buNone/>
            </a:pPr>
            <a:r>
              <a:rPr lang="ja-JP" altLang="en-US" sz="1400" b="1" dirty="0">
                <a:solidFill>
                  <a:srgbClr val="0070C0"/>
                </a:solidFill>
                <a:latin typeface="HGP創英角ｺﾞｼｯｸUB" panose="020B0900000000000000" pitchFamily="50" charset="-128"/>
                <a:ea typeface="HGP創英角ｺﾞｼｯｸUB" panose="020B0900000000000000" pitchFamily="50" charset="-128"/>
              </a:rPr>
              <a:t>損害賠償責任</a:t>
            </a:r>
          </a:p>
          <a:p>
            <a:pPr marL="357188" lvl="1" indent="0" eaLnBrk="1" hangingPunct="1">
              <a:spcBef>
                <a:spcPts val="0"/>
              </a:spcBef>
              <a:buClrTx/>
              <a:buSzTx/>
              <a:buNone/>
            </a:pPr>
            <a:r>
              <a:rPr lang="ja-JP" altLang="en-US" sz="1400" dirty="0">
                <a:latin typeface="HGP創英角ｺﾞｼｯｸUB" panose="020B0900000000000000" pitchFamily="50" charset="-128"/>
                <a:ea typeface="HGP創英角ｺﾞｼｯｸUB" panose="020B0900000000000000" pitchFamily="50" charset="-128"/>
              </a:rPr>
              <a:t>個人情報を漏洩させた会社に対して損害賠償の支払を命じる判決が出されています。漏らしてしまった情報の件数が多ければ多いほど多額の損害賠償を支払わなければなりません。</a:t>
            </a:r>
            <a:endParaRPr lang="en-US" altLang="ja-JP" sz="1400" dirty="0">
              <a:latin typeface="HGP創英角ｺﾞｼｯｸUB" panose="020B0900000000000000" pitchFamily="50" charset="-128"/>
              <a:ea typeface="HGP創英角ｺﾞｼｯｸUB" panose="020B0900000000000000" pitchFamily="50" charset="-128"/>
            </a:endParaRPr>
          </a:p>
        </p:txBody>
      </p:sp>
      <p:sp>
        <p:nvSpPr>
          <p:cNvPr id="38" name="Rectangle 4">
            <a:extLst>
              <a:ext uri="{FF2B5EF4-FFF2-40B4-BE49-F238E27FC236}">
                <a16:creationId xmlns:a16="http://schemas.microsoft.com/office/drawing/2014/main" id="{D1BB0664-5982-40B8-9303-785EB97685EC}"/>
              </a:ext>
            </a:extLst>
          </p:cNvPr>
          <p:cNvSpPr>
            <a:spLocks noChangeArrowheads="1"/>
          </p:cNvSpPr>
          <p:nvPr/>
        </p:nvSpPr>
        <p:spPr bwMode="gray">
          <a:xfrm>
            <a:off x="4521509" y="4490044"/>
            <a:ext cx="4226954" cy="2139046"/>
          </a:xfrm>
          <a:prstGeom prst="rect">
            <a:avLst/>
          </a:prstGeom>
          <a:noFill/>
          <a:ln w="19050" algn="ctr">
            <a:noFill/>
            <a:miter lim="800000"/>
            <a:headEnd/>
            <a:tailEnd/>
          </a:ln>
          <a:effectLst/>
        </p:spPr>
        <p:txBody>
          <a:bodyPr wrap="square">
            <a:noAutofit/>
          </a:bodyPr>
          <a:ls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eaLnBrk="1" hangingPunct="1">
              <a:spcBef>
                <a:spcPct val="50000"/>
              </a:spcBef>
              <a:buClrTx/>
              <a:buSzTx/>
              <a:buFontTx/>
              <a:buNone/>
            </a:pPr>
            <a:r>
              <a:rPr lang="ja-JP" altLang="en-US" sz="1400" b="1" dirty="0">
                <a:solidFill>
                  <a:srgbClr val="0070C0"/>
                </a:solidFill>
                <a:latin typeface="HGP創英角ｺﾞｼｯｸUB" panose="020B0900000000000000" pitchFamily="50" charset="-128"/>
                <a:ea typeface="HGP創英角ｺﾞｼｯｸUB" panose="020B0900000000000000" pitchFamily="50" charset="-128"/>
              </a:rPr>
              <a:t>会社のイメージダウン</a:t>
            </a:r>
          </a:p>
          <a:p>
            <a:pPr marL="357188" lvl="1" indent="0" eaLnBrk="1" hangingPunct="1">
              <a:spcBef>
                <a:spcPts val="0"/>
              </a:spcBef>
              <a:buClrTx/>
              <a:buSzTx/>
              <a:buNone/>
            </a:pPr>
            <a:r>
              <a:rPr lang="ja-JP" altLang="en-US" sz="1400" dirty="0">
                <a:latin typeface="HGP創英角ｺﾞｼｯｸUB" panose="020B0900000000000000" pitchFamily="50" charset="-128"/>
                <a:ea typeface="HGP創英角ｺﾞｼｯｸUB" panose="020B0900000000000000" pitchFamily="50" charset="-128"/>
              </a:rPr>
              <a:t>個人情報の漏洩事件は、新聞・テレビなどのメディアで大きく報道され、会社の信用を失うことになります。</a:t>
            </a:r>
          </a:p>
          <a:p>
            <a:pPr eaLnBrk="1" hangingPunct="1">
              <a:spcBef>
                <a:spcPct val="50000"/>
              </a:spcBef>
              <a:buClrTx/>
              <a:buSzTx/>
              <a:buFontTx/>
              <a:buNone/>
            </a:pPr>
            <a:r>
              <a:rPr lang="ja-JP" altLang="en-US" sz="1400" b="1" dirty="0">
                <a:solidFill>
                  <a:srgbClr val="0070C0"/>
                </a:solidFill>
                <a:latin typeface="HGP創英角ｺﾞｼｯｸUB" panose="020B0900000000000000" pitchFamily="50" charset="-128"/>
                <a:ea typeface="HGP創英角ｺﾞｼｯｸUB" panose="020B0900000000000000" pitchFamily="50" charset="-128"/>
              </a:rPr>
              <a:t>罰則・ペナルティー</a:t>
            </a:r>
          </a:p>
          <a:p>
            <a:pPr marL="357188" lvl="1" indent="0" eaLnBrk="1" hangingPunct="1">
              <a:spcBef>
                <a:spcPts val="0"/>
              </a:spcBef>
              <a:buClrTx/>
              <a:buSzTx/>
              <a:buNone/>
            </a:pPr>
            <a:r>
              <a:rPr lang="ja-JP" altLang="en-US" sz="1400" dirty="0">
                <a:latin typeface="HGP創英角ｺﾞｼｯｸUB" panose="020B0900000000000000" pitchFamily="50" charset="-128"/>
                <a:ea typeface="HGP創英角ｺﾞｼｯｸUB" panose="020B0900000000000000" pitchFamily="50" charset="-128"/>
              </a:rPr>
              <a:t>故意に個人情報を漏洩させた法人若しくは従業者は、法律による罰則に加えて、会社の規程により懲戒の対象になります。</a:t>
            </a:r>
          </a:p>
        </p:txBody>
      </p:sp>
      <p:sp>
        <p:nvSpPr>
          <p:cNvPr id="2" name="正方形/長方形 1">
            <a:extLst>
              <a:ext uri="{FF2B5EF4-FFF2-40B4-BE49-F238E27FC236}">
                <a16:creationId xmlns:a16="http://schemas.microsoft.com/office/drawing/2014/main" id="{C9DF860A-EFD3-4BD0-BF2D-9FFC915BCD76}"/>
              </a:ext>
            </a:extLst>
          </p:cNvPr>
          <p:cNvSpPr/>
          <p:nvPr/>
        </p:nvSpPr>
        <p:spPr>
          <a:xfrm>
            <a:off x="178674" y="4148258"/>
            <a:ext cx="5476179" cy="369332"/>
          </a:xfrm>
          <a:prstGeom prst="rect">
            <a:avLst/>
          </a:prstGeom>
        </p:spPr>
        <p:txBody>
          <a:bodyPr wrap="none">
            <a:spAutoFit/>
          </a:bodyPr>
          <a:lstStyle/>
          <a:p>
            <a:r>
              <a:rPr lang="ja-JP" altLang="en-US" dirty="0">
                <a:latin typeface="HGP創英角ｺﾞｼｯｸUB" panose="020B0900000000000000" pitchFamily="50" charset="-128"/>
                <a:ea typeface="HGP創英角ｺﾞｼｯｸUB" panose="020B0900000000000000" pitchFamily="50" charset="-128"/>
              </a:rPr>
              <a:t>ＰＭＳに違反した際に予想される結果（情報漏えいなど）</a:t>
            </a:r>
          </a:p>
        </p:txBody>
      </p:sp>
      <p:sp>
        <p:nvSpPr>
          <p:cNvPr id="3" name="テキスト ボックス 2">
            <a:extLst>
              <a:ext uri="{FF2B5EF4-FFF2-40B4-BE49-F238E27FC236}">
                <a16:creationId xmlns:a16="http://schemas.microsoft.com/office/drawing/2014/main" id="{6FB266BB-D304-4973-9E09-0FF07411D429}"/>
              </a:ext>
            </a:extLst>
          </p:cNvPr>
          <p:cNvSpPr txBox="1"/>
          <p:nvPr/>
        </p:nvSpPr>
        <p:spPr>
          <a:xfrm>
            <a:off x="6544570" y="1575444"/>
            <a:ext cx="2347909" cy="523220"/>
          </a:xfrm>
          <a:prstGeom prst="rect">
            <a:avLst/>
          </a:prstGeom>
          <a:noFill/>
        </p:spPr>
        <p:txBody>
          <a:bodyPr wrap="square" rtlCol="0">
            <a:spAutoFit/>
          </a:bodyPr>
          <a:lstStyle/>
          <a:p>
            <a:r>
              <a:rPr kumimoji="1" lang="ja-JP" altLang="en-US" sz="1400" dirty="0">
                <a:latin typeface="HGP創英角ｺﾞｼｯｸUB" panose="020B0900000000000000" pitchFamily="50" charset="-128"/>
                <a:ea typeface="HGP創英角ｺﾞｼｯｸUB" panose="020B0900000000000000" pitchFamily="50" charset="-128"/>
              </a:rPr>
              <a:t>お客様、取引先からの信頼が得られます</a:t>
            </a:r>
          </a:p>
        </p:txBody>
      </p:sp>
      <p:sp>
        <p:nvSpPr>
          <p:cNvPr id="42" name="テキスト ボックス 41">
            <a:extLst>
              <a:ext uri="{FF2B5EF4-FFF2-40B4-BE49-F238E27FC236}">
                <a16:creationId xmlns:a16="http://schemas.microsoft.com/office/drawing/2014/main" id="{5E3D8941-B3C5-4D08-95B9-93F236FBAADB}"/>
              </a:ext>
            </a:extLst>
          </p:cNvPr>
          <p:cNvSpPr txBox="1"/>
          <p:nvPr/>
        </p:nvSpPr>
        <p:spPr>
          <a:xfrm>
            <a:off x="6557815" y="2436290"/>
            <a:ext cx="2347909" cy="523220"/>
          </a:xfrm>
          <a:prstGeom prst="rect">
            <a:avLst/>
          </a:prstGeom>
          <a:noFill/>
        </p:spPr>
        <p:txBody>
          <a:bodyPr wrap="square" rtlCol="0">
            <a:spAutoFit/>
          </a:bodyPr>
          <a:lstStyle/>
          <a:p>
            <a:r>
              <a:rPr kumimoji="1" lang="ja-JP" altLang="en-US" sz="1400" dirty="0">
                <a:latin typeface="HGP創英角ｺﾞｼｯｸUB" panose="020B0900000000000000" pitchFamily="50" charset="-128"/>
                <a:ea typeface="HGP創英角ｺﾞｼｯｸUB" panose="020B0900000000000000" pitchFamily="50" charset="-128"/>
              </a:rPr>
              <a:t>従業員の情報保護に対する意識が高まります</a:t>
            </a:r>
          </a:p>
        </p:txBody>
      </p:sp>
      <p:sp>
        <p:nvSpPr>
          <p:cNvPr id="43" name="テキスト ボックス 42">
            <a:extLst>
              <a:ext uri="{FF2B5EF4-FFF2-40B4-BE49-F238E27FC236}">
                <a16:creationId xmlns:a16="http://schemas.microsoft.com/office/drawing/2014/main" id="{317A0D83-552D-4978-BDE7-63C62321478B}"/>
              </a:ext>
            </a:extLst>
          </p:cNvPr>
          <p:cNvSpPr txBox="1"/>
          <p:nvPr/>
        </p:nvSpPr>
        <p:spPr>
          <a:xfrm>
            <a:off x="6557814" y="3203415"/>
            <a:ext cx="2347909" cy="523220"/>
          </a:xfrm>
          <a:prstGeom prst="rect">
            <a:avLst/>
          </a:prstGeom>
          <a:noFill/>
        </p:spPr>
        <p:txBody>
          <a:bodyPr wrap="square" rtlCol="0">
            <a:spAutoFit/>
          </a:bodyPr>
          <a:lstStyle/>
          <a:p>
            <a:r>
              <a:rPr lang="ja-JP" altLang="en-US" sz="1400" dirty="0">
                <a:latin typeface="HGP創英角ｺﾞｼｯｸUB" panose="020B0900000000000000" pitchFamily="50" charset="-128"/>
                <a:ea typeface="HGP創英角ｺﾞｼｯｸUB" panose="020B0900000000000000" pitchFamily="50" charset="-128"/>
              </a:rPr>
              <a:t>情報漏えいなどのリスクを低減できます</a:t>
            </a:r>
            <a:endParaRPr kumimoji="1" lang="ja-JP" altLang="en-US" sz="1400" dirty="0">
              <a:latin typeface="HGP創英角ｺﾞｼｯｸUB" panose="020B0900000000000000" pitchFamily="50" charset="-128"/>
              <a:ea typeface="HGP創英角ｺﾞｼｯｸUB" panose="020B0900000000000000" pitchFamily="50" charset="-128"/>
            </a:endParaRPr>
          </a:p>
        </p:txBody>
      </p:sp>
      <p:grpSp>
        <p:nvGrpSpPr>
          <p:cNvPr id="31" name="グループ化 30">
            <a:extLst>
              <a:ext uri="{FF2B5EF4-FFF2-40B4-BE49-F238E27FC236}">
                <a16:creationId xmlns:a16="http://schemas.microsoft.com/office/drawing/2014/main" id="{9876D304-5638-4FF1-B9D5-3064F9211A17}"/>
              </a:ext>
            </a:extLst>
          </p:cNvPr>
          <p:cNvGrpSpPr/>
          <p:nvPr/>
        </p:nvGrpSpPr>
        <p:grpSpPr>
          <a:xfrm>
            <a:off x="61207" y="1019435"/>
            <a:ext cx="3869830" cy="2467866"/>
            <a:chOff x="2640098" y="965060"/>
            <a:chExt cx="4232267" cy="2611388"/>
          </a:xfrm>
        </p:grpSpPr>
        <p:sp>
          <p:nvSpPr>
            <p:cNvPr id="32" name="テキスト ボックス 15">
              <a:extLst>
                <a:ext uri="{FF2B5EF4-FFF2-40B4-BE49-F238E27FC236}">
                  <a16:creationId xmlns:a16="http://schemas.microsoft.com/office/drawing/2014/main" id="{F563111B-230A-43B8-A6BC-F6D52A1438B9}"/>
                </a:ext>
              </a:extLst>
            </p:cNvPr>
            <p:cNvSpPr txBox="1"/>
            <p:nvPr/>
          </p:nvSpPr>
          <p:spPr>
            <a:xfrm>
              <a:off x="4026080" y="965060"/>
              <a:ext cx="1794985" cy="618783"/>
            </a:xfrm>
            <a:prstGeom prst="rect">
              <a:avLst/>
            </a:prstGeom>
            <a:noFill/>
          </p:spPr>
          <p:txBody>
            <a:bodyPr wrap="square" rtlCol="0">
              <a:spAutoFit/>
            </a:bodyPr>
            <a:lstStyle>
              <a:defPPr>
                <a:defRPr lang="ja-JP"/>
              </a:defPPr>
              <a:lvl1pPr algn="l" rtl="0" fontAlgn="base">
                <a:spcBef>
                  <a:spcPct val="0"/>
                </a:spcBef>
                <a:spcAft>
                  <a:spcPct val="0"/>
                </a:spcAft>
                <a:defRPr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a:lstStyle>
            <a:p>
              <a:r>
                <a:rPr kumimoji="1" lang="en-US" altLang="ja-JP" sz="32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Plan </a:t>
              </a:r>
              <a:r>
                <a:rPr kumimoji="1" lang="ja-JP" altLang="en-US" sz="1400" dirty="0">
                  <a:latin typeface="HGP創英角ｺﾞｼｯｸUB" panose="020B0900000000000000" pitchFamily="50" charset="-128"/>
                  <a:ea typeface="HGP創英角ｺﾞｼｯｸUB" panose="020B0900000000000000" pitchFamily="50" charset="-128"/>
                </a:rPr>
                <a:t>（計画）</a:t>
              </a:r>
            </a:p>
          </p:txBody>
        </p:sp>
        <p:sp>
          <p:nvSpPr>
            <p:cNvPr id="39" name="テキスト ボックス 16">
              <a:extLst>
                <a:ext uri="{FF2B5EF4-FFF2-40B4-BE49-F238E27FC236}">
                  <a16:creationId xmlns:a16="http://schemas.microsoft.com/office/drawing/2014/main" id="{2F40D34C-C024-4080-ACEB-FC12DD4B7AC8}"/>
                </a:ext>
              </a:extLst>
            </p:cNvPr>
            <p:cNvSpPr txBox="1"/>
            <p:nvPr/>
          </p:nvSpPr>
          <p:spPr>
            <a:xfrm>
              <a:off x="3677802" y="2957665"/>
              <a:ext cx="3194563" cy="618783"/>
            </a:xfrm>
            <a:prstGeom prst="rect">
              <a:avLst/>
            </a:prstGeom>
            <a:noFill/>
          </p:spPr>
          <p:txBody>
            <a:bodyPr wrap="none" rtlCol="0">
              <a:spAutoFit/>
            </a:bodyPr>
            <a:lstStyle>
              <a:defPPr>
                <a:defRPr lang="ja-JP"/>
              </a:defPPr>
              <a:lvl1pPr algn="l" rtl="0" fontAlgn="base">
                <a:spcBef>
                  <a:spcPct val="0"/>
                </a:spcBef>
                <a:spcAft>
                  <a:spcPct val="0"/>
                </a:spcAft>
                <a:defRPr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a:lstStyle>
            <a:p>
              <a:r>
                <a:rPr kumimoji="1" lang="en-US" altLang="ja-JP" sz="32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Check</a:t>
              </a:r>
              <a:r>
                <a:rPr kumimoji="1" lang="en-US" altLang="ja-JP" sz="8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 </a:t>
              </a:r>
              <a:r>
                <a:rPr kumimoji="1" lang="ja-JP" altLang="en-US" sz="1400" dirty="0">
                  <a:latin typeface="HGP創英角ｺﾞｼｯｸUB" panose="020B0900000000000000" pitchFamily="50" charset="-128"/>
                  <a:ea typeface="HGP創英角ｺﾞｼｯｸUB" panose="020B0900000000000000" pitchFamily="50" charset="-128"/>
                </a:rPr>
                <a:t>（パフォーマンス評価）</a:t>
              </a:r>
            </a:p>
          </p:txBody>
        </p:sp>
        <p:sp>
          <p:nvSpPr>
            <p:cNvPr id="44" name="テキスト ボックス 17">
              <a:extLst>
                <a:ext uri="{FF2B5EF4-FFF2-40B4-BE49-F238E27FC236}">
                  <a16:creationId xmlns:a16="http://schemas.microsoft.com/office/drawing/2014/main" id="{11261DAD-2657-46EB-8565-C5DBD60D9C68}"/>
                </a:ext>
              </a:extLst>
            </p:cNvPr>
            <p:cNvSpPr txBox="1"/>
            <p:nvPr/>
          </p:nvSpPr>
          <p:spPr>
            <a:xfrm>
              <a:off x="2640098" y="1873810"/>
              <a:ext cx="1416884" cy="846757"/>
            </a:xfrm>
            <a:prstGeom prst="rect">
              <a:avLst/>
            </a:prstGeom>
            <a:noFill/>
          </p:spPr>
          <p:txBody>
            <a:bodyPr wrap="none" rtlCol="0">
              <a:spAutoFit/>
            </a:bodyPr>
            <a:lstStyle>
              <a:defPPr>
                <a:defRPr lang="ja-JP"/>
              </a:defPPr>
              <a:lvl1pPr algn="l" rtl="0" fontAlgn="base">
                <a:spcBef>
                  <a:spcPct val="0"/>
                </a:spcBef>
                <a:spcAft>
                  <a:spcPct val="0"/>
                </a:spcAft>
                <a:defRPr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a:lstStyle>
            <a:p>
              <a:r>
                <a:rPr lang="en-US" altLang="ja-JP" sz="32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Action</a:t>
              </a:r>
            </a:p>
            <a:p>
              <a:pPr algn="ctr"/>
              <a:r>
                <a:rPr kumimoji="1" lang="ja-JP" altLang="en-US" sz="1400" dirty="0">
                  <a:latin typeface="HGP創英角ｺﾞｼｯｸUB" panose="020B0900000000000000" pitchFamily="50" charset="-128"/>
                  <a:ea typeface="HGP創英角ｺﾞｼｯｸUB" panose="020B0900000000000000" pitchFamily="50" charset="-128"/>
                </a:rPr>
                <a:t>（改善）</a:t>
              </a:r>
            </a:p>
          </p:txBody>
        </p:sp>
        <p:sp>
          <p:nvSpPr>
            <p:cNvPr id="45" name="テキスト ボックス 18">
              <a:extLst>
                <a:ext uri="{FF2B5EF4-FFF2-40B4-BE49-F238E27FC236}">
                  <a16:creationId xmlns:a16="http://schemas.microsoft.com/office/drawing/2014/main" id="{8EA033EE-AE4B-4E96-AE4D-5226499B5158}"/>
                </a:ext>
              </a:extLst>
            </p:cNvPr>
            <p:cNvSpPr txBox="1"/>
            <p:nvPr/>
          </p:nvSpPr>
          <p:spPr>
            <a:xfrm>
              <a:off x="5376121" y="1990744"/>
              <a:ext cx="1364289" cy="618783"/>
            </a:xfrm>
            <a:prstGeom prst="rect">
              <a:avLst/>
            </a:prstGeom>
            <a:noFill/>
          </p:spPr>
          <p:txBody>
            <a:bodyPr wrap="none" rtlCol="0">
              <a:spAutoFit/>
            </a:bodyPr>
            <a:lstStyle>
              <a:defPPr>
                <a:defRPr lang="ja-JP"/>
              </a:defPPr>
              <a:lvl1pPr algn="l" rtl="0" fontAlgn="base">
                <a:spcBef>
                  <a:spcPct val="0"/>
                </a:spcBef>
                <a:spcAft>
                  <a:spcPct val="0"/>
                </a:spcAft>
                <a:defRPr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50" charset="-128"/>
                  <a:cs typeface="+mn-cs"/>
                </a:defRPr>
              </a:lvl5pPr>
              <a:lvl6pPr marL="2286000" algn="l" defTabSz="914400" rtl="0" eaLnBrk="1" latinLnBrk="0" hangingPunct="1">
                <a:defRPr kern="1200">
                  <a:solidFill>
                    <a:schemeClr val="tx1"/>
                  </a:solidFill>
                  <a:latin typeface="Arial" charset="0"/>
                  <a:ea typeface="ＭＳ Ｐゴシック" pitchFamily="50" charset="-128"/>
                  <a:cs typeface="+mn-cs"/>
                </a:defRPr>
              </a:lvl6pPr>
              <a:lvl7pPr marL="2743200" algn="l" defTabSz="914400" rtl="0" eaLnBrk="1" latinLnBrk="0" hangingPunct="1">
                <a:defRPr kern="1200">
                  <a:solidFill>
                    <a:schemeClr val="tx1"/>
                  </a:solidFill>
                  <a:latin typeface="Arial" charset="0"/>
                  <a:ea typeface="ＭＳ Ｐゴシック" pitchFamily="50" charset="-128"/>
                  <a:cs typeface="+mn-cs"/>
                </a:defRPr>
              </a:lvl7pPr>
              <a:lvl8pPr marL="3200400" algn="l" defTabSz="914400" rtl="0" eaLnBrk="1" latinLnBrk="0" hangingPunct="1">
                <a:defRPr kern="1200">
                  <a:solidFill>
                    <a:schemeClr val="tx1"/>
                  </a:solidFill>
                  <a:latin typeface="Arial" charset="0"/>
                  <a:ea typeface="ＭＳ Ｐゴシック" pitchFamily="50" charset="-128"/>
                  <a:cs typeface="+mn-cs"/>
                </a:defRPr>
              </a:lvl8pPr>
              <a:lvl9pPr marL="3657600" algn="l" defTabSz="914400" rtl="0" eaLnBrk="1" latinLnBrk="0" hangingPunct="1">
                <a:defRPr kern="1200">
                  <a:solidFill>
                    <a:schemeClr val="tx1"/>
                  </a:solidFill>
                  <a:latin typeface="Arial" charset="0"/>
                  <a:ea typeface="ＭＳ Ｐゴシック" pitchFamily="50" charset="-128"/>
                  <a:cs typeface="+mn-cs"/>
                </a:defRPr>
              </a:lvl9pPr>
            </a:lstStyle>
            <a:p>
              <a:r>
                <a:rPr kumimoji="1" lang="en-US" altLang="ja-JP" sz="32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Do</a:t>
              </a:r>
              <a:r>
                <a:rPr kumimoji="1" lang="en-US" altLang="ja-JP" sz="1400" dirty="0">
                  <a:solidFill>
                    <a:schemeClr val="tx1">
                      <a:lumMod val="65000"/>
                      <a:lumOff val="35000"/>
                    </a:schemeClr>
                  </a:solidFill>
                  <a:latin typeface="HGP創英角ｺﾞｼｯｸUB" panose="020B0900000000000000" pitchFamily="50" charset="-128"/>
                  <a:ea typeface="HGP創英角ｺﾞｼｯｸUB" panose="020B0900000000000000" pitchFamily="50" charset="-128"/>
                </a:rPr>
                <a:t> </a:t>
              </a:r>
              <a:r>
                <a:rPr kumimoji="1" lang="ja-JP" altLang="en-US" sz="1400" dirty="0">
                  <a:latin typeface="HGP創英角ｺﾞｼｯｸUB" panose="020B0900000000000000" pitchFamily="50" charset="-128"/>
                  <a:ea typeface="HGP創英角ｺﾞｼｯｸUB" panose="020B0900000000000000" pitchFamily="50" charset="-128"/>
                </a:rPr>
                <a:t>（運用）</a:t>
              </a:r>
            </a:p>
          </p:txBody>
        </p:sp>
        <p:pic>
          <p:nvPicPr>
            <p:cNvPr id="46" name="Picture 4" descr="「矢印　サークル」の画像検索結果">
              <a:extLst>
                <a:ext uri="{FF2B5EF4-FFF2-40B4-BE49-F238E27FC236}">
                  <a16:creationId xmlns:a16="http://schemas.microsoft.com/office/drawing/2014/main" id="{6F9C93F6-0EA6-43E6-98BB-5DEAA31A8C33}"/>
                </a:ext>
              </a:extLst>
            </p:cNvPr>
            <p:cNvPicPr>
              <a:picLocks noChangeAspect="1" noChangeArrowheads="1"/>
            </p:cNvPicPr>
            <p:nvPr/>
          </p:nvPicPr>
          <p:blipFill>
            <a:blip r:embed="rId2" cstate="screen">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6080" y="1656001"/>
              <a:ext cx="1224170" cy="122417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823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番号プレースホルダー 3">
            <a:extLst>
              <a:ext uri="{FF2B5EF4-FFF2-40B4-BE49-F238E27FC236}">
                <a16:creationId xmlns:a16="http://schemas.microsoft.com/office/drawing/2014/main" id="{5678DA9D-2722-4A21-AE67-9DC6D7D479F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fld id="{4DEC677D-0181-407A-91CF-1853C3448BD7}" type="slidenum">
              <a:rPr kumimoji="0" lang="en-US" altLang="ja-JP" sz="1200" smtClean="0">
                <a:latin typeface="Arial Black" panose="020B0A04020102020204" pitchFamily="34" charset="0"/>
              </a:rPr>
              <a:pPr>
                <a:spcBef>
                  <a:spcPct val="0"/>
                </a:spcBef>
                <a:buClrTx/>
                <a:buSzTx/>
                <a:buFontTx/>
                <a:buNone/>
              </a:pPr>
              <a:t>5</a:t>
            </a:fld>
            <a:endParaRPr kumimoji="0" lang="en-US" altLang="ja-JP" sz="1200" dirty="0">
              <a:latin typeface="Arial Black" panose="020B0A04020102020204" pitchFamily="34" charset="0"/>
            </a:endParaRPr>
          </a:p>
        </p:txBody>
      </p:sp>
      <p:sp>
        <p:nvSpPr>
          <p:cNvPr id="10243" name="Rectangle 14">
            <a:extLst>
              <a:ext uri="{FF2B5EF4-FFF2-40B4-BE49-F238E27FC236}">
                <a16:creationId xmlns:a16="http://schemas.microsoft.com/office/drawing/2014/main" id="{EEE59274-2904-4761-9BFA-92850B79AF3D}"/>
              </a:ext>
            </a:extLst>
          </p:cNvPr>
          <p:cNvSpPr>
            <a:spLocks noChangeArrowheads="1"/>
          </p:cNvSpPr>
          <p:nvPr/>
        </p:nvSpPr>
        <p:spPr bwMode="auto">
          <a:xfrm>
            <a:off x="107950" y="127120"/>
            <a:ext cx="9036050" cy="698500"/>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個人情報保護の組織体制</a:t>
            </a:r>
            <a:r>
              <a:rPr lang="ja-JP" altLang="en-US" sz="2000" dirty="0">
                <a:latin typeface="HGP創英角ｺﾞｼｯｸUB" panose="020B0900000000000000" pitchFamily="50" charset="-128"/>
                <a:ea typeface="HGP創英角ｺﾞｼｯｸUB" panose="020B0900000000000000" pitchFamily="50" charset="-128"/>
                <a:cs typeface="+mj-cs"/>
              </a:rPr>
              <a:t>（ＰＭＳに適合するための役割および責任）</a:t>
            </a:r>
            <a:endParaRPr lang="ja-JP" altLang="en-US" sz="2800" dirty="0">
              <a:latin typeface="HGP創英角ｺﾞｼｯｸUB" panose="020B0900000000000000" pitchFamily="50" charset="-128"/>
              <a:ea typeface="HGP創英角ｺﾞｼｯｸUB" panose="020B0900000000000000" pitchFamily="50" charset="-128"/>
              <a:cs typeface="+mj-cs"/>
            </a:endParaRPr>
          </a:p>
        </p:txBody>
      </p:sp>
      <p:graphicFrame>
        <p:nvGraphicFramePr>
          <p:cNvPr id="6" name="Group 135">
            <a:extLst>
              <a:ext uri="{FF2B5EF4-FFF2-40B4-BE49-F238E27FC236}">
                <a16:creationId xmlns:a16="http://schemas.microsoft.com/office/drawing/2014/main" id="{3745944E-2DC6-463E-836D-DEF4728B9E13}"/>
              </a:ext>
            </a:extLst>
          </p:cNvPr>
          <p:cNvGraphicFramePr>
            <a:graphicFrameLocks/>
          </p:cNvGraphicFramePr>
          <p:nvPr/>
        </p:nvGraphicFramePr>
        <p:xfrm>
          <a:off x="323528" y="1238250"/>
          <a:ext cx="8352928" cy="4855047"/>
        </p:xfrm>
        <a:graphic>
          <a:graphicData uri="http://schemas.openxmlformats.org/drawingml/2006/table">
            <a:tbl>
              <a:tblPr/>
              <a:tblGrid>
                <a:gridCol w="3417261">
                  <a:extLst>
                    <a:ext uri="{9D8B030D-6E8A-4147-A177-3AD203B41FA5}">
                      <a16:colId xmlns:a16="http://schemas.microsoft.com/office/drawing/2014/main" val="20000"/>
                    </a:ext>
                  </a:extLst>
                </a:gridCol>
                <a:gridCol w="4935667">
                  <a:extLst>
                    <a:ext uri="{9D8B030D-6E8A-4147-A177-3AD203B41FA5}">
                      <a16:colId xmlns:a16="http://schemas.microsoft.com/office/drawing/2014/main" val="20001"/>
                    </a:ext>
                  </a:extLst>
                </a:gridCol>
              </a:tblGrid>
              <a:tr h="38387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800" b="0" i="0" u="none" strike="noStrike" cap="none" normalizeH="0" baseline="0" dirty="0">
                          <a:ln>
                            <a:noFill/>
                          </a:ln>
                          <a:solidFill>
                            <a:schemeClr val="bg1"/>
                          </a:solidFill>
                          <a:effectLst/>
                          <a:latin typeface="HGP創英角ｺﾞｼｯｸUB" panose="020B0900000000000000" pitchFamily="50" charset="-128"/>
                          <a:ea typeface="HGP創英角ｺﾞｼｯｸUB" panose="020B0900000000000000" pitchFamily="50" charset="-128"/>
                        </a:rPr>
                        <a:t>個人情報保護体制上の役割</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800" b="0" i="0" u="none" strike="noStrike" cap="none" normalizeH="0" baseline="0" dirty="0">
                          <a:ln>
                            <a:noFill/>
                          </a:ln>
                          <a:solidFill>
                            <a:schemeClr val="bg1"/>
                          </a:solidFill>
                          <a:effectLst/>
                          <a:latin typeface="HGP創英角ｺﾞｼｯｸUB" panose="020B0900000000000000" pitchFamily="50" charset="-128"/>
                          <a:ea typeface="HGP創英角ｺﾞｼｯｸUB" panose="020B0900000000000000" pitchFamily="50" charset="-128"/>
                        </a:rPr>
                        <a:t>責任</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60250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rPr>
                        <a:t>トップマネジメント</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HGP創英角ｺﾞｼｯｸUB" panose="020B0900000000000000" pitchFamily="50" charset="-128"/>
                          <a:ea typeface="HGP創英角ｺﾞｼｯｸUB" panose="020B0900000000000000" pitchFamily="50" charset="-128"/>
                        </a:rPr>
                        <a:t>当社ＰＭＳの最高責任者として、管理責任者、監査責任者を指名し、ＰＭＳを実施させる。</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0250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rPr>
                        <a:t>個人情報保護管理者</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HGP創英角ｺﾞｼｯｸUB" panose="020B0900000000000000" pitchFamily="50" charset="-128"/>
                          <a:ea typeface="HGP創英角ｺﾞｼｯｸUB" panose="020B0900000000000000" pitchFamily="50" charset="-128"/>
                        </a:rPr>
                        <a:t>当社ＰＭＳの統括責任者として、ＰＭＳの構築、維持および個人情報取扱いの管理全般について責任を負う。</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0250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rPr>
                        <a:t>個人情報保護監査責任者</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HGP創英角ｺﾞｼｯｸUB" panose="020B0900000000000000" pitchFamily="50" charset="-128"/>
                          <a:ea typeface="HGP創英角ｺﾞｼｯｸUB" panose="020B0900000000000000" pitchFamily="50" charset="-128"/>
                        </a:rPr>
                        <a:t>全部門の監査を計画、実行し、代表者に報告する。</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0250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zh-TW" altLang="en-US"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rPr>
                        <a:t>苦情相談窓口責任者</a:t>
                      </a:r>
                      <a:endParaRPr kumimoji="1" lang="ja-JP" altLang="en-US"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endParaRP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HGP創英角ｺﾞｼｯｸUB" panose="020B0900000000000000" pitchFamily="50" charset="-128"/>
                          <a:ea typeface="HGP創英角ｺﾞｼｯｸUB" panose="020B0900000000000000" pitchFamily="50" charset="-128"/>
                        </a:rPr>
                        <a:t>保有個人データに関する問合せや各種依頼への対応、及び個人情報取扱についての苦情相談等に対応する。</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0249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rPr>
                        <a:t>情報システム管理者</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HGP創英角ｺﾞｼｯｸUB" panose="020B0900000000000000" pitchFamily="50" charset="-128"/>
                          <a:ea typeface="HGP創英角ｺﾞｼｯｸUB" panose="020B0900000000000000" pitchFamily="50" charset="-128"/>
                        </a:rPr>
                        <a:t>情報システムに関して、ＰＭＳを維持するための安全管理対策を実施する。</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0250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zh-TW" altLang="en-US"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rPr>
                        <a:t>特定個人情報等事務取扱責任者</a:t>
                      </a:r>
                      <a:endParaRPr kumimoji="1" lang="ja-JP" altLang="en-US"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endParaRP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ja-JP" altLang="en-US" sz="1600" dirty="0">
                          <a:latin typeface="HGP創英角ｺﾞｼｯｸUB" panose="020B0900000000000000" pitchFamily="50" charset="-128"/>
                          <a:ea typeface="HGP創英角ｺﾞｼｯｸUB" panose="020B0900000000000000" pitchFamily="50" charset="-128"/>
                        </a:rPr>
                        <a:t>個人番号を含む個人情報の取扱いについて、特定個人情報取扱いの管理全般について責任を負う。</a:t>
                      </a:r>
                      <a:endParaRPr kumimoji="1" lang="ja-JP" altLang="en-US" sz="1600" b="0" i="0" u="none" strike="noStrike" cap="none" normalizeH="0" baseline="0" dirty="0">
                        <a:ln>
                          <a:noFill/>
                        </a:ln>
                        <a:solidFill>
                          <a:schemeClr val="tx1"/>
                        </a:solidFill>
                        <a:effectLst/>
                        <a:latin typeface="HGP創英角ｺﾞｼｯｸUB" panose="020B0900000000000000" pitchFamily="50" charset="-128"/>
                        <a:ea typeface="HGP創英角ｺﾞｼｯｸUB" panose="020B0900000000000000" pitchFamily="50" charset="-128"/>
                      </a:endParaRP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8561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zh-TW" altLang="en-US"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rPr>
                        <a:t>特定個人情報等事務取扱担当者</a:t>
                      </a:r>
                      <a:endParaRPr kumimoji="1" lang="en-US" altLang="ja-JP" sz="1600" b="0" i="0" u="none" strike="noStrike" cap="none" normalizeH="0" baseline="0" dirty="0">
                        <a:ln>
                          <a:noFill/>
                        </a:ln>
                        <a:solidFill>
                          <a:srgbClr val="0070C0"/>
                        </a:solidFill>
                        <a:effectLst/>
                        <a:latin typeface="HGP創英角ｺﾞｼｯｸUB" panose="020B0900000000000000" pitchFamily="50" charset="-128"/>
                        <a:ea typeface="HGP創英角ｺﾞｼｯｸUB" panose="020B0900000000000000" pitchFamily="50" charset="-128"/>
                      </a:endParaRP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0" i="0" u="none" strike="noStrike" cap="none" normalizeH="0" baseline="0" dirty="0">
                          <a:ln>
                            <a:noFill/>
                          </a:ln>
                          <a:solidFill>
                            <a:schemeClr val="tx1"/>
                          </a:solidFill>
                          <a:effectLst/>
                          <a:latin typeface="HGP創英角ｺﾞｼｯｸUB" panose="020B0900000000000000" pitchFamily="50" charset="-128"/>
                          <a:ea typeface="HGP創英角ｺﾞｼｯｸUB" panose="020B0900000000000000" pitchFamily="50" charset="-128"/>
                        </a:rPr>
                        <a:t>個人番号を含む個人情報の取扱い</a:t>
                      </a:r>
                      <a:r>
                        <a:rPr kumimoji="1" lang="ja-JP" altLang="en-US" sz="1600" b="0" i="0" u="none" strike="noStrike" cap="none" normalizeH="0" baseline="0">
                          <a:ln>
                            <a:noFill/>
                          </a:ln>
                          <a:solidFill>
                            <a:schemeClr val="tx1"/>
                          </a:solidFill>
                          <a:effectLst/>
                          <a:latin typeface="HGP創英角ｺﾞｼｯｸUB" panose="020B0900000000000000" pitchFamily="50" charset="-128"/>
                          <a:ea typeface="HGP創英角ｺﾞｼｯｸUB" panose="020B0900000000000000" pitchFamily="50" charset="-128"/>
                        </a:rPr>
                        <a:t>について、特定</a:t>
                      </a:r>
                      <a:r>
                        <a:rPr kumimoji="1" lang="ja-JP" altLang="en-US" sz="1600" b="0" i="0" u="none" strike="noStrike" cap="none" normalizeH="0" baseline="0" dirty="0">
                          <a:ln>
                            <a:noFill/>
                          </a:ln>
                          <a:solidFill>
                            <a:schemeClr val="tx1"/>
                          </a:solidFill>
                          <a:effectLst/>
                          <a:latin typeface="HGP創英角ｺﾞｼｯｸUB" panose="020B0900000000000000" pitchFamily="50" charset="-128"/>
                          <a:ea typeface="HGP創英角ｺﾞｼｯｸUB" panose="020B0900000000000000" pitchFamily="50" charset="-128"/>
                        </a:rPr>
                        <a:t>個人情報等事務取扱責任者の指示を受けて適切な取得、利用、保管を実施する。</a:t>
                      </a:r>
                    </a:p>
                  </a:txBody>
                  <a:tcPr marL="91430" marR="91430" marT="45722" marB="45722"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6">
            <a:extLst>
              <a:ext uri="{FF2B5EF4-FFF2-40B4-BE49-F238E27FC236}">
                <a16:creationId xmlns:a16="http://schemas.microsoft.com/office/drawing/2014/main" id="{CCD5EC11-A2A7-440F-8B2A-5BFD7D9B243D}"/>
              </a:ext>
            </a:extLst>
          </p:cNvPr>
          <p:cNvSpPr>
            <a:spLocks noGrp="1" noChangeArrowheads="1"/>
          </p:cNvSpPr>
          <p:nvPr>
            <p:ph type="title"/>
          </p:nvPr>
        </p:nvSpPr>
        <p:spPr bwMode="gray">
          <a:xfrm>
            <a:off x="115452" y="285625"/>
            <a:ext cx="8170490" cy="356240"/>
          </a:xfrm>
        </p:spPr>
        <p:txBody>
          <a:bodyPr vert="horz" lIns="91440" tIns="45720" rIns="91440" bIns="45720" rtlCol="0" anchor="ctr">
            <a:noAutofit/>
          </a:bodyPr>
          <a:lstStyle/>
          <a:p>
            <a:pPr fontAlgn="base">
              <a:spcAft>
                <a:spcPct val="0"/>
              </a:spcAft>
            </a:pPr>
            <a:r>
              <a:rPr lang="ja-JP" altLang="en-US" sz="2800" dirty="0">
                <a:latin typeface="HGP創英角ｺﾞｼｯｸUB" panose="020B0900000000000000" pitchFamily="50" charset="-128"/>
                <a:ea typeface="HGP創英角ｺﾞｼｯｸUB" panose="020B0900000000000000" pitchFamily="50" charset="-128"/>
              </a:rPr>
              <a:t>個人情報保護方針</a:t>
            </a:r>
            <a:r>
              <a:rPr lang="ja-JP" altLang="en-US" sz="1400" dirty="0">
                <a:latin typeface="HGP創英角ｺﾞｼｯｸUB" panose="020B0900000000000000" pitchFamily="50" charset="-128"/>
                <a:ea typeface="HGP創英角ｺﾞｼｯｸUB" panose="020B0900000000000000" pitchFamily="50" charset="-128"/>
              </a:rPr>
              <a:t>（内部向け個人情報保護方針及び外部向け個人情報保護方針） </a:t>
            </a:r>
            <a:endParaRPr lang="ja-JP" altLang="en-US" sz="2800" dirty="0">
              <a:latin typeface="HGP創英角ｺﾞｼｯｸUB" panose="020B0900000000000000" pitchFamily="50" charset="-128"/>
              <a:ea typeface="HGP創英角ｺﾞｼｯｸUB" panose="020B0900000000000000" pitchFamily="50" charset="-128"/>
            </a:endParaRPr>
          </a:p>
        </p:txBody>
      </p:sp>
      <p:sp>
        <p:nvSpPr>
          <p:cNvPr id="11266" name="スライド番号プレースホルダー 4">
            <a:extLst>
              <a:ext uri="{FF2B5EF4-FFF2-40B4-BE49-F238E27FC236}">
                <a16:creationId xmlns:a16="http://schemas.microsoft.com/office/drawing/2014/main" id="{5F6757A8-DDA1-4C6D-BED1-50A291430C6B}"/>
              </a:ext>
            </a:extLst>
          </p:cNvPr>
          <p:cNvSpPr>
            <a:spLocks noGrp="1"/>
          </p:cNvSpPr>
          <p:nvPr>
            <p:ph type="sldNum" sz="quarter" idx="12"/>
          </p:nvPr>
        </p:nvSpPr>
        <p:spPr>
          <a:noFill/>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pPr>
            <a:fld id="{78F48609-7BA5-4DEE-8BBE-6C2398C45C68}" type="slidenum">
              <a:rPr kumimoji="0" lang="en-US" altLang="ja-JP" sz="1200" smtClean="0">
                <a:latin typeface="Arial Black" panose="020B0A04020102020204" pitchFamily="34" charset="0"/>
              </a:rPr>
              <a:pPr>
                <a:spcBef>
                  <a:spcPct val="0"/>
                </a:spcBef>
                <a:buClrTx/>
                <a:buSzTx/>
                <a:buFontTx/>
                <a:buNone/>
              </a:pPr>
              <a:t>6</a:t>
            </a:fld>
            <a:endParaRPr kumimoji="0" lang="en-US" altLang="ja-JP" sz="1200">
              <a:latin typeface="Arial Black" panose="020B0A04020102020204" pitchFamily="34" charset="0"/>
            </a:endParaRPr>
          </a:p>
        </p:txBody>
      </p:sp>
      <p:sp>
        <p:nvSpPr>
          <p:cNvPr id="11268" name="Rectangle 2072">
            <a:extLst>
              <a:ext uri="{FF2B5EF4-FFF2-40B4-BE49-F238E27FC236}">
                <a16:creationId xmlns:a16="http://schemas.microsoft.com/office/drawing/2014/main" id="{F7BD8B76-7B5A-4A80-90F9-B942890B9322}"/>
              </a:ext>
            </a:extLst>
          </p:cNvPr>
          <p:cNvSpPr>
            <a:spLocks noChangeArrowheads="1"/>
          </p:cNvSpPr>
          <p:nvPr/>
        </p:nvSpPr>
        <p:spPr bwMode="gray">
          <a:xfrm>
            <a:off x="90488" y="1556792"/>
            <a:ext cx="8837488" cy="396044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buFont typeface="Wingdings" panose="05000000000000000000" pitchFamily="2" charset="2"/>
              <a:buNone/>
            </a:pPr>
            <a:r>
              <a:rPr lang="ja-JP" altLang="en-US" sz="1200"/>
              <a:t> </a:t>
            </a:r>
          </a:p>
          <a:p>
            <a:pPr>
              <a:buFont typeface="Wingdings" panose="05000000000000000000" pitchFamily="2" charset="2"/>
              <a:buNone/>
            </a:pPr>
            <a:r>
              <a:rPr lang="ja-JP" altLang="en-US" sz="1200"/>
              <a:t>当社は、当社が取り扱う全ての個人情報の保護について、社会的使命を十分に認識し、本人の権利の保護、個人情報に関する法規制等を遵守します。また、以下に示す方針を具現化するための個人情報保護マネジメントシステムを構築し、最新のＩＴ技術の動向、社会的要請の変化、経営環境の変動等を常に認識しながら、その継続的改善に、全社を挙げて取り組むことをここに宣言します。</a:t>
            </a:r>
          </a:p>
          <a:p>
            <a:pPr>
              <a:buFont typeface="Wingdings" panose="05000000000000000000" pitchFamily="2" charset="2"/>
              <a:buNone/>
            </a:pPr>
            <a:endParaRPr lang="ja-JP" altLang="en-US" sz="1200"/>
          </a:p>
          <a:p>
            <a:pPr>
              <a:buFont typeface="Wingdings" panose="05000000000000000000" pitchFamily="2" charset="2"/>
              <a:buNone/>
            </a:pPr>
            <a:r>
              <a:rPr lang="ja-JP" altLang="en-US" sz="1200"/>
              <a:t>ａ）個人情報は、不動産業（投資用不動産</a:t>
            </a:r>
            <a:r>
              <a:rPr lang="en-US" altLang="ja-JP" sz="1200"/>
              <a:t>/</a:t>
            </a:r>
            <a:r>
              <a:rPr lang="ja-JP" altLang="en-US" sz="1200"/>
              <a:t>デベロップメント</a:t>
            </a:r>
            <a:r>
              <a:rPr lang="en-US" altLang="ja-JP" sz="1200"/>
              <a:t>/</a:t>
            </a:r>
            <a:r>
              <a:rPr lang="ja-JP" altLang="en-US" sz="1200"/>
              <a:t>販売</a:t>
            </a:r>
            <a:r>
              <a:rPr lang="en-US" altLang="ja-JP" sz="1200"/>
              <a:t>/</a:t>
            </a:r>
            <a:r>
              <a:rPr lang="ja-JP" altLang="en-US" sz="1200"/>
              <a:t>管理）業務における当社の正当な事業遂行上並びに従業員の雇用、人事管理上必要な範囲に限定して、取得・利用及び提供をし、特定された利用目的の達成に必要な範囲を超えた個人情報の取扱い（目的外利用）を行いません。また、目的外利用を行わないための措置を講じます。</a:t>
            </a:r>
          </a:p>
          <a:p>
            <a:pPr>
              <a:buFont typeface="Wingdings" panose="05000000000000000000" pitchFamily="2" charset="2"/>
              <a:buNone/>
            </a:pPr>
            <a:r>
              <a:rPr lang="ja-JP" altLang="en-US" sz="1200"/>
              <a:t>ｂ）個人情報保護に関する法令、国が定める指針及びその他の規範を遵守致します。</a:t>
            </a:r>
          </a:p>
          <a:p>
            <a:pPr>
              <a:buFont typeface="Wingdings" panose="05000000000000000000" pitchFamily="2" charset="2"/>
              <a:buNone/>
            </a:pPr>
            <a:r>
              <a:rPr lang="ja-JP" altLang="en-US" sz="1200"/>
              <a:t>ｃ）個人情報の漏えい、滅失、き損などのリスクに対しては、合理的な安全対策を講じて防止すべく事業の実情に合致した経営資源を注入し個人情報セキュリティ体制を継続的に向上させます。また、個人情報保護上、問題があると判断された場合には速やかに是正措置を講じます。</a:t>
            </a:r>
          </a:p>
          <a:p>
            <a:pPr>
              <a:buFont typeface="Wingdings" panose="05000000000000000000" pitchFamily="2" charset="2"/>
              <a:buNone/>
            </a:pPr>
            <a:r>
              <a:rPr lang="ja-JP" altLang="en-US" sz="1200"/>
              <a:t>ｄ）個人情報取扱いに関する苦情及び相談に対しては、迅速かつ誠実に、適切な対応をさせていただきます。</a:t>
            </a:r>
          </a:p>
          <a:p>
            <a:pPr>
              <a:buFont typeface="Wingdings" panose="05000000000000000000" pitchFamily="2" charset="2"/>
              <a:buNone/>
            </a:pPr>
            <a:r>
              <a:rPr lang="ja-JP" altLang="en-US" sz="1200"/>
              <a:t>ｅ）個人情報保護マネジメントシステムは、当社を取り巻く環境の変化を踏まえ、適時・適切に見直してその改善を継続的に推進します。 </a:t>
            </a:r>
          </a:p>
          <a:p>
            <a:pPr>
              <a:buFont typeface="Wingdings" panose="05000000000000000000" pitchFamily="2" charset="2"/>
              <a:buNone/>
            </a:pPr>
            <a:endParaRPr lang="ja-JP" altLang="en-US" sz="1200"/>
          </a:p>
          <a:p>
            <a:pPr>
              <a:buFont typeface="Wingdings" panose="05000000000000000000" pitchFamily="2" charset="2"/>
              <a:buNone/>
            </a:pPr>
            <a:r>
              <a:rPr lang="ja-JP" altLang="en-US" sz="1200"/>
              <a:t>本方針は、全ての従業者に配付して周知させるとともに、当社のホームページ、パンフレットなどに掲載することにより、いつでもどなたにも入手可能な措置を取るものとします。</a:t>
            </a:r>
          </a:p>
          <a:p>
            <a:pPr>
              <a:buFont typeface="Wingdings" panose="05000000000000000000" pitchFamily="2" charset="2"/>
              <a:buNone/>
            </a:pPr>
            <a:r>
              <a:rPr lang="ja-JP" altLang="en-US" sz="1200"/>
              <a:t>以上</a:t>
            </a:r>
            <a:endParaRPr lang="ja-JP" altLang="ja-JP" sz="1200" dirty="0"/>
          </a:p>
        </p:txBody>
      </p:sp>
      <p:sp>
        <p:nvSpPr>
          <p:cNvPr id="3" name="正方形/長方形 2">
            <a:extLst>
              <a:ext uri="{FF2B5EF4-FFF2-40B4-BE49-F238E27FC236}">
                <a16:creationId xmlns:a16="http://schemas.microsoft.com/office/drawing/2014/main" id="{38E52C39-BC2E-4761-A534-B6C2AC6BF900}"/>
              </a:ext>
            </a:extLst>
          </p:cNvPr>
          <p:cNvSpPr/>
          <p:nvPr/>
        </p:nvSpPr>
        <p:spPr>
          <a:xfrm>
            <a:off x="4126362" y="1124744"/>
            <a:ext cx="4572000" cy="646331"/>
          </a:xfrm>
          <a:prstGeom prst="rect">
            <a:avLst/>
          </a:prstGeom>
        </p:spPr>
        <p:txBody>
          <a:bodyPr>
            <a:spAutoFit/>
          </a:bodyPr>
          <a:lstStyle/>
          <a:p>
            <a:pPr algn="r"/>
            <a:r>
              <a:rPr lang="ja-JP" altLang="en-US" sz="1200"/>
              <a:t>制定年月日　</a:t>
            </a:r>
            <a:r>
              <a:rPr lang="en-US" altLang="ja-JP" sz="1200"/>
              <a:t>2021</a:t>
            </a:r>
            <a:r>
              <a:rPr lang="ja-JP" altLang="en-US" sz="1200"/>
              <a:t>年</a:t>
            </a:r>
            <a:r>
              <a:rPr lang="en-US" altLang="ja-JP" sz="1200"/>
              <a:t>10</a:t>
            </a:r>
            <a:r>
              <a:rPr lang="ja-JP" altLang="en-US" sz="1200"/>
              <a:t>月</a:t>
            </a:r>
            <a:r>
              <a:rPr lang="en-US" altLang="ja-JP" sz="1200"/>
              <a:t>1</a:t>
            </a:r>
            <a:r>
              <a:rPr lang="ja-JP" altLang="en-US" sz="1200"/>
              <a:t>日</a:t>
            </a:r>
          </a:p>
          <a:p>
            <a:pPr algn="r"/>
            <a:r>
              <a:rPr lang="ja-JP" altLang="en-US" sz="1200"/>
              <a:t>最終改正年月日　</a:t>
            </a:r>
            <a:r>
              <a:rPr lang="en-US" altLang="ja-JP" sz="1200"/>
              <a:t>2021</a:t>
            </a:r>
            <a:r>
              <a:rPr lang="ja-JP" altLang="en-US" sz="1200"/>
              <a:t>年</a:t>
            </a:r>
            <a:r>
              <a:rPr lang="en-US" altLang="ja-JP" sz="1200"/>
              <a:t>10</a:t>
            </a:r>
            <a:r>
              <a:rPr lang="ja-JP" altLang="en-US" sz="1200"/>
              <a:t>月</a:t>
            </a:r>
            <a:r>
              <a:rPr lang="en-US" altLang="ja-JP" sz="1200"/>
              <a:t>1</a:t>
            </a:r>
            <a:r>
              <a:rPr lang="ja-JP" altLang="en-US" sz="1200"/>
              <a:t>日</a:t>
            </a:r>
          </a:p>
          <a:p>
            <a:pPr algn="r"/>
            <a:r>
              <a:rPr lang="ja-JP" altLang="en-US" sz="1200"/>
              <a:t>株式会社ガーネット</a:t>
            </a:r>
            <a:endParaRPr lang="ja-JP" altLang="ja-JP" sz="1200" dirty="0"/>
          </a:p>
        </p:txBody>
      </p:sp>
      <p:sp>
        <p:nvSpPr>
          <p:cNvPr id="8" name="正方形/長方形 7">
            <a:extLst>
              <a:ext uri="{FF2B5EF4-FFF2-40B4-BE49-F238E27FC236}">
                <a16:creationId xmlns:a16="http://schemas.microsoft.com/office/drawing/2014/main" id="{8CE10348-87E8-4725-9A99-99A10FC830A2}"/>
              </a:ext>
            </a:extLst>
          </p:cNvPr>
          <p:cNvSpPr/>
          <p:nvPr/>
        </p:nvSpPr>
        <p:spPr>
          <a:xfrm>
            <a:off x="1043608" y="5441448"/>
            <a:ext cx="6480720" cy="1015663"/>
          </a:xfrm>
          <a:prstGeom prst="rect">
            <a:avLst/>
          </a:prstGeom>
        </p:spPr>
        <p:txBody>
          <a:bodyPr wrap="square">
            <a:spAutoFit/>
          </a:bodyPr>
          <a:lstStyle/>
          <a:p>
            <a:pPr algn="ctr"/>
            <a:r>
              <a:rPr lang="en-US" altLang="ja-JP" sz="1200" b="1"/>
              <a:t>【</a:t>
            </a:r>
            <a:r>
              <a:rPr lang="ja-JP" altLang="en-US" sz="1200" b="1"/>
              <a:t>お問合せ窓口</a:t>
            </a:r>
            <a:r>
              <a:rPr lang="en-US" altLang="ja-JP" sz="1200" b="1"/>
              <a:t>】</a:t>
            </a:r>
          </a:p>
          <a:p>
            <a:pPr algn="ctr"/>
            <a:r>
              <a:rPr lang="ja-JP" altLang="en-US" sz="1200" b="1"/>
              <a:t>個人情報保護方針に関するお問合せにつきましては、下記窓口で受付けております。</a:t>
            </a:r>
          </a:p>
          <a:p>
            <a:pPr algn="ctr"/>
            <a:r>
              <a:rPr lang="ja-JP" altLang="en-US" sz="1200" b="1"/>
              <a:t> </a:t>
            </a:r>
          </a:p>
          <a:p>
            <a:pPr algn="ctr"/>
            <a:r>
              <a:rPr lang="ja-JP" altLang="en-US" sz="1200" b="1"/>
              <a:t>株式会社ガーネット 　個人情報問合せ窓口</a:t>
            </a:r>
          </a:p>
          <a:p>
            <a:pPr algn="ctr"/>
            <a:r>
              <a:rPr lang="ja-JP" altLang="en-US" sz="1200" b="1"/>
              <a:t>お客様相談室</a:t>
            </a:r>
            <a:r>
              <a:rPr lang="en-US" altLang="ja-JP" sz="1200" b="1"/>
              <a:t>075-748-1912 </a:t>
            </a:r>
            <a:r>
              <a:rPr lang="ja-JP" altLang="en-US" sz="1200" b="1"/>
              <a:t>担当宛へ</a:t>
            </a:r>
            <a:endParaRPr lang="ja-JP" altLang="ja-JP" sz="1200" dirty="0"/>
          </a:p>
        </p:txBody>
      </p:sp>
    </p:spTree>
    <p:extLst>
      <p:ext uri="{BB962C8B-B14F-4D97-AF65-F5344CB8AC3E}">
        <p14:creationId xmlns:p14="http://schemas.microsoft.com/office/powerpoint/2010/main" val="26424217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400B0AE-C615-4F97-8FF9-C59D40202D9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fld id="{E05F42B6-2F1F-4CC0-9258-0805323B40B4}" type="slidenum">
              <a:rPr kumimoji="0" lang="en-US" altLang="ja-JP" sz="1200" smtClean="0">
                <a:solidFill>
                  <a:schemeClr val="tx1"/>
                </a:solidFill>
                <a:latin typeface="Arial Black" panose="020B0A04020102020204" pitchFamily="34" charset="0"/>
                <a:ea typeface="ＭＳ Ｐゴシック" panose="020B0600070205080204" pitchFamily="50" charset="-128"/>
              </a:rPr>
              <a:pPr fontAlgn="base">
                <a:spcBef>
                  <a:spcPct val="0"/>
                </a:spcBef>
                <a:spcAft>
                  <a:spcPct val="0"/>
                </a:spcAft>
              </a:pPr>
              <a:t>7</a:t>
            </a:fld>
            <a:endParaRPr kumimoji="0" lang="en-US" altLang="ja-JP" sz="1200">
              <a:solidFill>
                <a:schemeClr val="tx1"/>
              </a:solidFill>
              <a:latin typeface="Arial Black" panose="020B0A04020102020204" pitchFamily="34" charset="0"/>
              <a:ea typeface="ＭＳ Ｐゴシック" panose="020B0600070205080204" pitchFamily="50" charset="-128"/>
            </a:endParaRPr>
          </a:p>
        </p:txBody>
      </p:sp>
      <p:sp>
        <p:nvSpPr>
          <p:cNvPr id="5" name="正方形/長方形 4">
            <a:extLst>
              <a:ext uri="{FF2B5EF4-FFF2-40B4-BE49-F238E27FC236}">
                <a16:creationId xmlns:a16="http://schemas.microsoft.com/office/drawing/2014/main" id="{0AC9A627-1854-4254-A86F-341E942C2722}"/>
              </a:ext>
            </a:extLst>
          </p:cNvPr>
          <p:cNvSpPr/>
          <p:nvPr/>
        </p:nvSpPr>
        <p:spPr>
          <a:xfrm>
            <a:off x="2372216" y="2908199"/>
            <a:ext cx="4086375" cy="584775"/>
          </a:xfrm>
          <a:prstGeom prst="rect">
            <a:avLst/>
          </a:prstGeom>
        </p:spPr>
        <p:txBody>
          <a:bodyPr wrap="none">
            <a:spAutoFit/>
          </a:bodyPr>
          <a:lstStyle/>
          <a:p>
            <a:r>
              <a:rPr lang="ja-JP" altLang="en-US" sz="3200" dirty="0">
                <a:solidFill>
                  <a:srgbClr val="0070C0"/>
                </a:solidFill>
                <a:latin typeface="HGP創英角ｺﾞｼｯｸUB" panose="020B0900000000000000" pitchFamily="50" charset="-128"/>
                <a:ea typeface="HGP創英角ｺﾞｼｯｸUB" panose="020B0900000000000000" pitchFamily="50" charset="-128"/>
              </a:rPr>
              <a:t>セキュリティ対策の基本</a:t>
            </a:r>
          </a:p>
        </p:txBody>
      </p:sp>
      <p:sp>
        <p:nvSpPr>
          <p:cNvPr id="6" name="正方形/長方形 5">
            <a:extLst>
              <a:ext uri="{FF2B5EF4-FFF2-40B4-BE49-F238E27FC236}">
                <a16:creationId xmlns:a16="http://schemas.microsoft.com/office/drawing/2014/main" id="{34E53581-991A-438C-8C7E-CA42FC69473E}"/>
              </a:ext>
            </a:extLst>
          </p:cNvPr>
          <p:cNvSpPr/>
          <p:nvPr/>
        </p:nvSpPr>
        <p:spPr>
          <a:xfrm>
            <a:off x="0" y="3573016"/>
            <a:ext cx="9144000" cy="46038"/>
          </a:xfrm>
          <a:prstGeom prst="rect">
            <a:avLst/>
          </a:prstGeom>
          <a:gradFill flip="none" rotWithShape="1">
            <a:gsLst>
              <a:gs pos="0">
                <a:schemeClr val="bg1">
                  <a:lumMod val="85000"/>
                  <a:shade val="67500"/>
                  <a:satMod val="115000"/>
                </a:schemeClr>
              </a:gs>
              <a:gs pos="100000">
                <a:schemeClr val="bg1">
                  <a:lumMod val="95000"/>
                </a:schemeClr>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
        <p:nvSpPr>
          <p:cNvPr id="7" name="正方形/長方形 6">
            <a:extLst>
              <a:ext uri="{FF2B5EF4-FFF2-40B4-BE49-F238E27FC236}">
                <a16:creationId xmlns:a16="http://schemas.microsoft.com/office/drawing/2014/main" id="{4FC82FAD-F26A-4FEF-8F8E-C3D80DD775DC}"/>
              </a:ext>
            </a:extLst>
          </p:cNvPr>
          <p:cNvSpPr/>
          <p:nvPr/>
        </p:nvSpPr>
        <p:spPr>
          <a:xfrm flipV="1">
            <a:off x="0" y="3684141"/>
            <a:ext cx="9144000" cy="44450"/>
          </a:xfrm>
          <a:prstGeom prst="rect">
            <a:avLst/>
          </a:prstGeom>
          <a:gradFill flip="none" rotWithShape="1">
            <a:gsLst>
              <a:gs pos="93583">
                <a:schemeClr val="bg1">
                  <a:lumMod val="95000"/>
                </a:schemeClr>
              </a:gs>
              <a:gs pos="0">
                <a:schemeClr val="accent5">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Tree>
    <p:extLst>
      <p:ext uri="{BB962C8B-B14F-4D97-AF65-F5344CB8AC3E}">
        <p14:creationId xmlns:p14="http://schemas.microsoft.com/office/powerpoint/2010/main" val="428040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91DDFE1-7E8A-4896-8475-1FD48F86E7CA}"/>
              </a:ext>
            </a:extLst>
          </p:cNvPr>
          <p:cNvSpPr>
            <a:spLocks noGrp="1"/>
          </p:cNvSpPr>
          <p:nvPr>
            <p:ph type="sldNum" sz="quarter" idx="12"/>
          </p:nvPr>
        </p:nvSpPr>
        <p:spPr/>
        <p:txBody>
          <a:bodyPr/>
          <a:lstStyle/>
          <a:p>
            <a:pPr>
              <a:defRPr/>
            </a:pPr>
            <a:fld id="{E681C2EA-66AF-4C17-91E9-970CFD6D0B6D}" type="slidenum">
              <a:rPr lang="en-US" altLang="ja-JP" smtClean="0">
                <a:solidFill>
                  <a:srgbClr val="000000"/>
                </a:solidFill>
              </a:rPr>
              <a:pPr>
                <a:defRPr/>
              </a:pPr>
              <a:t>8</a:t>
            </a:fld>
            <a:endParaRPr lang="en-US" altLang="ja-JP">
              <a:solidFill>
                <a:srgbClr val="000000"/>
              </a:solidFill>
            </a:endParaRPr>
          </a:p>
        </p:txBody>
      </p:sp>
      <p:pic>
        <p:nvPicPr>
          <p:cNvPr id="5" name="図 4">
            <a:extLst>
              <a:ext uri="{FF2B5EF4-FFF2-40B4-BE49-F238E27FC236}">
                <a16:creationId xmlns:a16="http://schemas.microsoft.com/office/drawing/2014/main" id="{C4C19A26-F2E8-4706-86DD-0BB61FC15E74}"/>
              </a:ext>
            </a:extLst>
          </p:cNvPr>
          <p:cNvPicPr>
            <a:picLocks noChangeAspect="1"/>
          </p:cNvPicPr>
          <p:nvPr/>
        </p:nvPicPr>
        <p:blipFill>
          <a:blip r:embed="rId2"/>
          <a:stretch>
            <a:fillRect/>
          </a:stretch>
        </p:blipFill>
        <p:spPr>
          <a:xfrm>
            <a:off x="2088567" y="1783747"/>
            <a:ext cx="4660478" cy="4477115"/>
          </a:xfrm>
          <a:prstGeom prst="rect">
            <a:avLst/>
          </a:prstGeom>
        </p:spPr>
      </p:pic>
      <p:sp>
        <p:nvSpPr>
          <p:cNvPr id="7" name="テキスト ボックス 6">
            <a:extLst>
              <a:ext uri="{FF2B5EF4-FFF2-40B4-BE49-F238E27FC236}">
                <a16:creationId xmlns:a16="http://schemas.microsoft.com/office/drawing/2014/main" id="{03024DDB-1F0E-4555-B11C-F951B0750DEE}"/>
              </a:ext>
            </a:extLst>
          </p:cNvPr>
          <p:cNvSpPr txBox="1"/>
          <p:nvPr/>
        </p:nvSpPr>
        <p:spPr>
          <a:xfrm>
            <a:off x="4463045" y="6292692"/>
            <a:ext cx="4572000" cy="246221"/>
          </a:xfrm>
          <a:prstGeom prst="rect">
            <a:avLst/>
          </a:prstGeom>
          <a:noFill/>
        </p:spPr>
        <p:txBody>
          <a:bodyPr wrap="square">
            <a:spAutoFit/>
          </a:bodyPr>
          <a:lstStyle/>
          <a:p>
            <a:r>
              <a:rPr lang="en-US" altLang="ja-JP" sz="1000" dirty="0"/>
              <a:t>JIPDEC</a:t>
            </a:r>
            <a:r>
              <a:rPr lang="ja-JP" altLang="en-US" sz="1000" dirty="0"/>
              <a:t>及び</a:t>
            </a:r>
            <a:r>
              <a:rPr lang="en-US" altLang="ja-JP" sz="1000" dirty="0"/>
              <a:t>ITR</a:t>
            </a:r>
            <a:r>
              <a:rPr lang="ja-JP" altLang="en-US" sz="1000" dirty="0"/>
              <a:t>による</a:t>
            </a:r>
            <a:r>
              <a:rPr lang="en-US" altLang="zh-TW" sz="1000" dirty="0"/>
              <a:t>『</a:t>
            </a:r>
            <a:r>
              <a:rPr lang="zh-TW" altLang="en-US" sz="1000" dirty="0"/>
              <a:t>企業</a:t>
            </a:r>
            <a:r>
              <a:rPr lang="en-US" altLang="zh-TW" sz="1000" dirty="0"/>
              <a:t>IT</a:t>
            </a:r>
            <a:r>
              <a:rPr lang="zh-TW" altLang="en-US" sz="1000" dirty="0"/>
              <a:t>利活用動向調査</a:t>
            </a:r>
            <a:r>
              <a:rPr lang="en-US" altLang="zh-TW" sz="1000" dirty="0"/>
              <a:t>2021』</a:t>
            </a:r>
            <a:r>
              <a:rPr lang="ja-JP" altLang="en-US" sz="1000" dirty="0"/>
              <a:t>速報版より抜粋</a:t>
            </a:r>
          </a:p>
        </p:txBody>
      </p:sp>
      <p:sp>
        <p:nvSpPr>
          <p:cNvPr id="8" name="Rectangle 14">
            <a:extLst>
              <a:ext uri="{FF2B5EF4-FFF2-40B4-BE49-F238E27FC236}">
                <a16:creationId xmlns:a16="http://schemas.microsoft.com/office/drawing/2014/main" id="{83A06AB2-1540-422E-ABB1-E1953FD32A97}"/>
              </a:ext>
            </a:extLst>
          </p:cNvPr>
          <p:cNvSpPr>
            <a:spLocks noChangeArrowheads="1"/>
          </p:cNvSpPr>
          <p:nvPr/>
        </p:nvSpPr>
        <p:spPr bwMode="auto">
          <a:xfrm>
            <a:off x="79797" y="0"/>
            <a:ext cx="9036050" cy="698500"/>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情報セキュリティ事故（インシデント）の傾向</a:t>
            </a:r>
          </a:p>
        </p:txBody>
      </p:sp>
      <p:sp>
        <p:nvSpPr>
          <p:cNvPr id="9" name="Rectangle 1034">
            <a:extLst>
              <a:ext uri="{FF2B5EF4-FFF2-40B4-BE49-F238E27FC236}">
                <a16:creationId xmlns:a16="http://schemas.microsoft.com/office/drawing/2014/main" id="{E788AE9B-CBD3-400F-9236-7FABBE374F6C}"/>
              </a:ext>
            </a:extLst>
          </p:cNvPr>
          <p:cNvSpPr>
            <a:spLocks noChangeArrowheads="1"/>
          </p:cNvSpPr>
          <p:nvPr/>
        </p:nvSpPr>
        <p:spPr bwMode="gray">
          <a:xfrm>
            <a:off x="251520" y="651482"/>
            <a:ext cx="8193088" cy="1077218"/>
          </a:xfrm>
          <a:prstGeom prst="rect">
            <a:avLst/>
          </a:prstGeom>
          <a:noFill/>
          <a:ln w="19050" algn="ctr">
            <a:noFill/>
            <a:miter lim="800000"/>
            <a:headEnd/>
            <a:tailEnd/>
          </a:ln>
          <a:effectLst/>
        </p:spPr>
        <p:txBody>
          <a:bodyPr wrap="squar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None/>
            </a:pP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JIPDEC</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と</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ITR</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が実施した、情報セキュリティ事故に関する調査では、（セキュリティ）インシデントは経験していない」企業が、</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1</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年前（</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2020</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年</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1</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月調査）の</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28.2</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％から</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24.2</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％に減少したことから、インシデントが増加していることが見て取れます。また</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4</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社のうち</a:t>
            </a:r>
            <a:r>
              <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3</a:t>
            </a: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社においてインシデントが発生していることが分かります。</a:t>
            </a:r>
          </a:p>
        </p:txBody>
      </p:sp>
      <p:sp>
        <p:nvSpPr>
          <p:cNvPr id="10" name="正方形/長方形 9">
            <a:extLst>
              <a:ext uri="{FF2B5EF4-FFF2-40B4-BE49-F238E27FC236}">
                <a16:creationId xmlns:a16="http://schemas.microsoft.com/office/drawing/2014/main" id="{50B4E47A-FA2F-455E-B392-5BDEFE3CE6DF}"/>
              </a:ext>
            </a:extLst>
          </p:cNvPr>
          <p:cNvSpPr/>
          <p:nvPr/>
        </p:nvSpPr>
        <p:spPr>
          <a:xfrm>
            <a:off x="2339752" y="5639732"/>
            <a:ext cx="4824536" cy="401985"/>
          </a:xfrm>
          <a:prstGeom prst="rect">
            <a:avLst/>
          </a:prstGeom>
          <a:noFill/>
          <a:ln w="28575">
            <a:solidFill>
              <a:srgbClr val="C00000"/>
            </a:solidFill>
            <a:prstDash val="dash"/>
          </a:ln>
          <a:effectLst/>
        </p:spPr>
        <p:txBody>
          <a:bodyPr wrap="square" rtlCol="0" anchor="ctr">
            <a:noAutofit/>
          </a:bodyPr>
          <a:lstStyle/>
          <a:p>
            <a:pPr algn="l"/>
            <a:endParaRPr kumimoji="1"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99213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0BAFF7F-0EF0-41DC-9A7E-DF8DFB560101}"/>
              </a:ext>
            </a:extLst>
          </p:cNvPr>
          <p:cNvSpPr>
            <a:spLocks noGrp="1"/>
          </p:cNvSpPr>
          <p:nvPr>
            <p:ph type="sldNum" sz="quarter" idx="12"/>
          </p:nvPr>
        </p:nvSpPr>
        <p:spPr>
          <a:noFill/>
          <a:ln/>
        </p:spPr>
        <p:txBody>
          <a:bodyPr vert="horz" lIns="91440" tIns="45720" rIns="91440" bIns="45720" rtlCol="0" anchor="ctr"/>
          <a:lstStyle/>
          <a:p>
            <a:pPr>
              <a:spcBef>
                <a:spcPct val="20000"/>
              </a:spcBef>
            </a:pPr>
            <a:fld id="{D7222466-D081-4382-B344-5DAC5AEFA4E0}" type="slidenum">
              <a:rPr kumimoji="0" lang="en-US" altLang="ja-JP" sz="1200" smtClean="0">
                <a:solidFill>
                  <a:schemeClr val="tx1"/>
                </a:solidFill>
                <a:latin typeface="Arial Black" panose="020B0A04020102020204" pitchFamily="34" charset="0"/>
              </a:rPr>
              <a:pPr>
                <a:spcBef>
                  <a:spcPct val="20000"/>
                </a:spcBef>
              </a:pPr>
              <a:t>9</a:t>
            </a:fld>
            <a:endParaRPr kumimoji="0" lang="en-US" altLang="ja-JP" sz="1200" dirty="0">
              <a:solidFill>
                <a:schemeClr val="tx1"/>
              </a:solidFill>
              <a:latin typeface="Arial Black" panose="020B0A04020102020204" pitchFamily="34" charset="0"/>
            </a:endParaRPr>
          </a:p>
        </p:txBody>
      </p:sp>
      <p:sp>
        <p:nvSpPr>
          <p:cNvPr id="14" name="テキスト ボックス 13">
            <a:extLst>
              <a:ext uri="{FF2B5EF4-FFF2-40B4-BE49-F238E27FC236}">
                <a16:creationId xmlns:a16="http://schemas.microsoft.com/office/drawing/2014/main" id="{1CE024B0-2C17-4E8B-9A27-08F7329AACBE}"/>
              </a:ext>
            </a:extLst>
          </p:cNvPr>
          <p:cNvSpPr txBox="1"/>
          <p:nvPr/>
        </p:nvSpPr>
        <p:spPr>
          <a:xfrm>
            <a:off x="4643972" y="2223735"/>
            <a:ext cx="3188682" cy="1073056"/>
          </a:xfrm>
          <a:prstGeom prst="round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ctr" anchorCtr="0">
            <a:noAutofit/>
          </a:bodyPr>
          <a:lstStyle>
            <a:defPPr>
              <a:defRPr lang="ja-JP"/>
            </a:defPPr>
            <a:lvl1pPr>
              <a:defRPr sz="14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sz="1600" dirty="0"/>
              <a:t>悪意のある行為によるもの</a:t>
            </a:r>
          </a:p>
          <a:p>
            <a:r>
              <a:rPr lang="en-US" altLang="ja-JP" sz="1600" dirty="0"/>
              <a:t>ex)</a:t>
            </a:r>
            <a:r>
              <a:rPr lang="ja-JP" altLang="en-US" sz="1600" dirty="0"/>
              <a:t>不正アクセス</a:t>
            </a:r>
            <a:r>
              <a:rPr lang="en-US" altLang="ja-JP" sz="1600" dirty="0"/>
              <a:t>…</a:t>
            </a:r>
            <a:endParaRPr lang="ja-JP" altLang="en-US" sz="1600" dirty="0"/>
          </a:p>
        </p:txBody>
      </p:sp>
      <p:sp>
        <p:nvSpPr>
          <p:cNvPr id="15" name="テキスト ボックス 14">
            <a:extLst>
              <a:ext uri="{FF2B5EF4-FFF2-40B4-BE49-F238E27FC236}">
                <a16:creationId xmlns:a16="http://schemas.microsoft.com/office/drawing/2014/main" id="{5887AE93-69C2-4A65-A9BC-3C5E3CC26BAC}"/>
              </a:ext>
            </a:extLst>
          </p:cNvPr>
          <p:cNvSpPr txBox="1"/>
          <p:nvPr/>
        </p:nvSpPr>
        <p:spPr>
          <a:xfrm>
            <a:off x="1311346" y="2217351"/>
            <a:ext cx="3176027" cy="1073056"/>
          </a:xfrm>
          <a:prstGeom prst="round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ctr" anchorCtr="0">
            <a:no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ミス（ヒューマンエラー）によるもの</a:t>
            </a:r>
          </a:p>
          <a:p>
            <a:r>
              <a:rPr lang="en-US" altLang="ja-JP" dirty="0"/>
              <a:t>ex)</a:t>
            </a:r>
            <a:r>
              <a:rPr lang="ja-JP" altLang="en-US" dirty="0"/>
              <a:t>誤操作、紛失</a:t>
            </a:r>
            <a:r>
              <a:rPr lang="en-US" altLang="ja-JP" dirty="0"/>
              <a:t>…</a:t>
            </a:r>
          </a:p>
        </p:txBody>
      </p:sp>
      <p:sp>
        <p:nvSpPr>
          <p:cNvPr id="12" name="Rectangle 1034">
            <a:extLst>
              <a:ext uri="{FF2B5EF4-FFF2-40B4-BE49-F238E27FC236}">
                <a16:creationId xmlns:a16="http://schemas.microsoft.com/office/drawing/2014/main" id="{F4728EE3-5903-4664-8567-430B8E383AEF}"/>
              </a:ext>
            </a:extLst>
          </p:cNvPr>
          <p:cNvSpPr>
            <a:spLocks noChangeArrowheads="1"/>
          </p:cNvSpPr>
          <p:nvPr/>
        </p:nvSpPr>
        <p:spPr bwMode="gray">
          <a:xfrm>
            <a:off x="179512" y="548680"/>
            <a:ext cx="8499475" cy="1077218"/>
          </a:xfrm>
          <a:prstGeom prst="rect">
            <a:avLst/>
          </a:prstGeom>
          <a:noFill/>
          <a:ln w="19050" algn="ctr">
            <a:noFill/>
            <a:miter lim="800000"/>
            <a:headEnd/>
            <a:tailEnd/>
          </a:ln>
          <a:effec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None/>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セキュリティ事故の原因は大きく、「ミスによるもの」、「悪意のある行為によるもの」に分類されます。実は、漏えい事故の多くはミスにより発生しているのです。ミスにより流出した情報は必ず悪用されるとは限りません。しかし、情報が漏れたことで、ご本人に不安を与え、ひいては会社の信頼を失うことにつながります。</a:t>
            </a:r>
          </a:p>
        </p:txBody>
      </p:sp>
      <p:sp>
        <p:nvSpPr>
          <p:cNvPr id="18" name="Rectangle 1034">
            <a:extLst>
              <a:ext uri="{FF2B5EF4-FFF2-40B4-BE49-F238E27FC236}">
                <a16:creationId xmlns:a16="http://schemas.microsoft.com/office/drawing/2014/main" id="{2F16CA66-9791-4F9C-A23C-5730EFA51C51}"/>
              </a:ext>
            </a:extLst>
          </p:cNvPr>
          <p:cNvSpPr>
            <a:spLocks noChangeArrowheads="1"/>
          </p:cNvSpPr>
          <p:nvPr/>
        </p:nvSpPr>
        <p:spPr bwMode="gray">
          <a:xfrm>
            <a:off x="317157" y="3636313"/>
            <a:ext cx="8361829" cy="584775"/>
          </a:xfrm>
          <a:prstGeom prst="rect">
            <a:avLst/>
          </a:prstGeom>
          <a:noFill/>
          <a:ln w="19050" algn="ctr">
            <a:noFill/>
            <a:miter lim="800000"/>
            <a:headEnd/>
            <a:tailEnd/>
          </a:ln>
          <a:effectLst/>
        </p:spPr>
        <p:txBody>
          <a:bodyPr wrap="squar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eaLnBrk="1" hangingPunct="1">
              <a:spcBef>
                <a:spcPct val="50000"/>
              </a:spcBef>
              <a:buClrTx/>
              <a:buSzTx/>
              <a:buFontTx/>
              <a:buNone/>
            </a:pPr>
            <a:r>
              <a:rPr lang="ja-JP" altLang="en-US"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rPr>
              <a:t>ミスは情報を移送するタイミングで多く発生します。基本的なことですが、以下の点に留意して業務を行いましょう。</a:t>
            </a:r>
            <a:endParaRPr lang="en-US" altLang="ja-JP" sz="1600" dirty="0">
              <a:solidFill>
                <a:schemeClr val="tx1">
                  <a:lumMod val="50000"/>
                  <a:lumOff val="50000"/>
                </a:schemeClr>
              </a:solidFill>
              <a:latin typeface="HGP創英角ｺﾞｼｯｸUB" panose="020B0900000000000000" pitchFamily="50" charset="-128"/>
              <a:ea typeface="HGP創英角ｺﾞｼｯｸUB" panose="020B0900000000000000" pitchFamily="50" charset="-128"/>
            </a:endParaRPr>
          </a:p>
        </p:txBody>
      </p:sp>
      <p:sp>
        <p:nvSpPr>
          <p:cNvPr id="23" name="テキスト ボックス 22">
            <a:extLst>
              <a:ext uri="{FF2B5EF4-FFF2-40B4-BE49-F238E27FC236}">
                <a16:creationId xmlns:a16="http://schemas.microsoft.com/office/drawing/2014/main" id="{E4FAD288-259A-4CF7-9670-DE98B1E4A6DC}"/>
              </a:ext>
            </a:extLst>
          </p:cNvPr>
          <p:cNvSpPr txBox="1"/>
          <p:nvPr/>
        </p:nvSpPr>
        <p:spPr>
          <a:xfrm>
            <a:off x="611560" y="4791798"/>
            <a:ext cx="2592288" cy="717046"/>
          </a:xfrm>
          <a:prstGeom prst="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ctr" anchorCtr="0">
            <a:no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メールを送信する</a:t>
            </a:r>
            <a:r>
              <a:rPr lang="en-US" altLang="ja-JP" dirty="0"/>
              <a:t>/</a:t>
            </a:r>
            <a:r>
              <a:rPr lang="ja-JP" altLang="en-US" dirty="0"/>
              <a:t>郵送する</a:t>
            </a:r>
            <a:r>
              <a:rPr lang="en-US" altLang="ja-JP" dirty="0"/>
              <a:t>/FAX</a:t>
            </a:r>
            <a:r>
              <a:rPr lang="ja-JP" altLang="en-US" dirty="0"/>
              <a:t>を送る</a:t>
            </a:r>
          </a:p>
        </p:txBody>
      </p:sp>
      <p:sp>
        <p:nvSpPr>
          <p:cNvPr id="24" name="テキスト ボックス 23">
            <a:extLst>
              <a:ext uri="{FF2B5EF4-FFF2-40B4-BE49-F238E27FC236}">
                <a16:creationId xmlns:a16="http://schemas.microsoft.com/office/drawing/2014/main" id="{E941A1D2-5C77-4033-8DD6-B72E16E9CBDA}"/>
              </a:ext>
            </a:extLst>
          </p:cNvPr>
          <p:cNvSpPr txBox="1"/>
          <p:nvPr/>
        </p:nvSpPr>
        <p:spPr>
          <a:xfrm>
            <a:off x="3383903" y="4780052"/>
            <a:ext cx="2340260" cy="728792"/>
          </a:xfrm>
          <a:prstGeom prst="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ctr" anchorCtr="0">
            <a:noAutofit/>
          </a:bodyPr>
          <a:lstStyle>
            <a:defPPr>
              <a:defRPr lang="ja-JP"/>
            </a:defPPr>
            <a:lvl1pPr>
              <a:defRPr sz="14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sz="1600" dirty="0"/>
              <a:t>・宛先を間違える</a:t>
            </a:r>
            <a:endParaRPr lang="en-US" altLang="ja-JP" sz="1600" dirty="0"/>
          </a:p>
          <a:p>
            <a:r>
              <a:rPr lang="ja-JP" altLang="en-US" sz="1600" dirty="0"/>
              <a:t>・送る情報を間違える</a:t>
            </a:r>
          </a:p>
        </p:txBody>
      </p:sp>
      <p:sp>
        <p:nvSpPr>
          <p:cNvPr id="28" name="テキスト ボックス 27">
            <a:extLst>
              <a:ext uri="{FF2B5EF4-FFF2-40B4-BE49-F238E27FC236}">
                <a16:creationId xmlns:a16="http://schemas.microsoft.com/office/drawing/2014/main" id="{948F6605-52B9-4712-982A-EC823E02070C}"/>
              </a:ext>
            </a:extLst>
          </p:cNvPr>
          <p:cNvSpPr txBox="1"/>
          <p:nvPr/>
        </p:nvSpPr>
        <p:spPr>
          <a:xfrm>
            <a:off x="5885234" y="4780052"/>
            <a:ext cx="2503190" cy="728792"/>
          </a:xfrm>
          <a:prstGeom prst="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ctr" anchorCtr="0">
            <a:noAutofit/>
          </a:bodyPr>
          <a:lstStyle>
            <a:defPPr>
              <a:defRPr lang="ja-JP"/>
            </a:defPPr>
            <a:lvl1pPr>
              <a:defRPr sz="14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sz="1600" dirty="0"/>
              <a:t>宛先や送る情報を</a:t>
            </a:r>
            <a:r>
              <a:rPr lang="en-US" altLang="ja-JP" sz="1600" dirty="0"/>
              <a:t>2</a:t>
            </a:r>
            <a:r>
              <a:rPr lang="ja-JP" altLang="en-US" sz="1600" dirty="0"/>
              <a:t>重に確認する</a:t>
            </a:r>
          </a:p>
        </p:txBody>
      </p:sp>
      <p:sp>
        <p:nvSpPr>
          <p:cNvPr id="29" name="テキスト ボックス 28">
            <a:extLst>
              <a:ext uri="{FF2B5EF4-FFF2-40B4-BE49-F238E27FC236}">
                <a16:creationId xmlns:a16="http://schemas.microsoft.com/office/drawing/2014/main" id="{0E766593-819F-450F-807F-7E24CB2596F3}"/>
              </a:ext>
            </a:extLst>
          </p:cNvPr>
          <p:cNvSpPr txBox="1"/>
          <p:nvPr/>
        </p:nvSpPr>
        <p:spPr>
          <a:xfrm>
            <a:off x="611560" y="5592274"/>
            <a:ext cx="2592288" cy="717046"/>
          </a:xfrm>
          <a:prstGeom prst="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ctr" anchorCtr="0">
            <a:noAutofit/>
          </a:bodyPr>
          <a:lstStyle>
            <a:defPPr>
              <a:defRPr lang="ja-JP"/>
            </a:defPPr>
            <a:lvl1pPr>
              <a:defRPr sz="16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dirty="0"/>
              <a:t>デバイス、メモリ等を社外に持ち出す</a:t>
            </a:r>
          </a:p>
        </p:txBody>
      </p:sp>
      <p:sp>
        <p:nvSpPr>
          <p:cNvPr id="30" name="テキスト ボックス 29">
            <a:extLst>
              <a:ext uri="{FF2B5EF4-FFF2-40B4-BE49-F238E27FC236}">
                <a16:creationId xmlns:a16="http://schemas.microsoft.com/office/drawing/2014/main" id="{2A40E022-CA30-4488-8F1A-D16B6353BFAE}"/>
              </a:ext>
            </a:extLst>
          </p:cNvPr>
          <p:cNvSpPr txBox="1"/>
          <p:nvPr/>
        </p:nvSpPr>
        <p:spPr>
          <a:xfrm>
            <a:off x="3383903" y="5580528"/>
            <a:ext cx="2340260" cy="728792"/>
          </a:xfrm>
          <a:prstGeom prst="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ctr" anchorCtr="0">
            <a:noAutofit/>
          </a:bodyPr>
          <a:lstStyle>
            <a:defPPr>
              <a:defRPr lang="ja-JP"/>
            </a:defPPr>
            <a:lvl1pPr>
              <a:defRPr sz="14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sz="1600" dirty="0"/>
              <a:t>・置忘れる</a:t>
            </a:r>
            <a:endParaRPr lang="en-US" altLang="ja-JP" sz="1600" dirty="0"/>
          </a:p>
          <a:p>
            <a:r>
              <a:rPr lang="ja-JP" altLang="en-US" sz="1600" dirty="0"/>
              <a:t>・紛失する</a:t>
            </a:r>
          </a:p>
        </p:txBody>
      </p:sp>
      <p:sp>
        <p:nvSpPr>
          <p:cNvPr id="31" name="テキスト ボックス 30">
            <a:extLst>
              <a:ext uri="{FF2B5EF4-FFF2-40B4-BE49-F238E27FC236}">
                <a16:creationId xmlns:a16="http://schemas.microsoft.com/office/drawing/2014/main" id="{13F173E3-3E85-4DE2-A8D3-AE74E3140FA5}"/>
              </a:ext>
            </a:extLst>
          </p:cNvPr>
          <p:cNvSpPr txBox="1"/>
          <p:nvPr/>
        </p:nvSpPr>
        <p:spPr>
          <a:xfrm>
            <a:off x="5885234" y="5580528"/>
            <a:ext cx="2503190" cy="728792"/>
          </a:xfrm>
          <a:prstGeom prst="rect">
            <a:avLst/>
          </a:prstGeom>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p:spPr>
        <p:txBody>
          <a:bodyPr wrap="square" anchor="ctr" anchorCtr="0">
            <a:noAutofit/>
          </a:bodyPr>
          <a:lstStyle>
            <a:defPPr>
              <a:defRPr lang="ja-JP"/>
            </a:defPPr>
            <a:lvl1pPr>
              <a:defRPr sz="1400">
                <a:solidFill>
                  <a:srgbClr val="0070C0"/>
                </a:solidFill>
                <a:latin typeface="HGP創英角ｺﾞｼｯｸUB" panose="020B0900000000000000" pitchFamily="50" charset="-128"/>
                <a:ea typeface="HGP創英角ｺﾞｼｯｸUB" panose="020B0900000000000000" pitchFamily="50" charset="-128"/>
              </a:defRPr>
            </a:lvl1pPr>
          </a:lstStyle>
          <a:p>
            <a:r>
              <a:rPr lang="ja-JP" altLang="en-US" sz="1600" dirty="0"/>
              <a:t>・手放さないように徹底</a:t>
            </a:r>
            <a:endParaRPr lang="en-US" altLang="ja-JP" sz="1600" dirty="0"/>
          </a:p>
          <a:p>
            <a:r>
              <a:rPr lang="ja-JP" altLang="en-US" sz="1600" dirty="0"/>
              <a:t>・持出す際は許可を得る</a:t>
            </a:r>
            <a:endParaRPr lang="en-US" altLang="ja-JP" sz="1600" dirty="0"/>
          </a:p>
        </p:txBody>
      </p:sp>
      <p:sp>
        <p:nvSpPr>
          <p:cNvPr id="32" name="テキスト ボックス 31">
            <a:extLst>
              <a:ext uri="{FF2B5EF4-FFF2-40B4-BE49-F238E27FC236}">
                <a16:creationId xmlns:a16="http://schemas.microsoft.com/office/drawing/2014/main" id="{01A98E31-3A20-428A-9F3A-4EC3C1A2E631}"/>
              </a:ext>
            </a:extLst>
          </p:cNvPr>
          <p:cNvSpPr txBox="1"/>
          <p:nvPr/>
        </p:nvSpPr>
        <p:spPr>
          <a:xfrm>
            <a:off x="3404995" y="1617629"/>
            <a:ext cx="2164755" cy="477399"/>
          </a:xfrm>
          <a:prstGeom prst="roundRect">
            <a:avLst>
              <a:gd name="adj" fmla="val 5000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effectLst>
            <a:outerShdw dist="38100" dir="2400000" algn="ctr" rotWithShape="0">
              <a:srgbClr val="000000">
                <a:alpha val="45000"/>
              </a:srgbClr>
            </a:outerShdw>
          </a:effectLst>
        </p:spPr>
        <p:txBody>
          <a:bodyPr wrap="square" anchor="ctr" anchorCtr="0">
            <a:noAutofit/>
          </a:bodyPr>
          <a:lstStyle>
            <a:defPPr>
              <a:defRPr lang="ja-JP"/>
            </a:defPPr>
            <a:lvl1pPr>
              <a:defRPr sz="1600">
                <a:solidFill>
                  <a:schemeClr val="bg1"/>
                </a:solidFill>
                <a:latin typeface="HGP創英角ｺﾞｼｯｸUB" panose="020B0900000000000000" pitchFamily="50" charset="-128"/>
                <a:ea typeface="HGP創英角ｺﾞｼｯｸUB" panose="020B0900000000000000" pitchFamily="50" charset="-128"/>
              </a:defRPr>
            </a:lvl1pPr>
          </a:lstStyle>
          <a:p>
            <a:pPr algn="ctr"/>
            <a:r>
              <a:rPr lang="ja-JP" altLang="en-US" dirty="0"/>
              <a:t>情報漏えいの原因</a:t>
            </a:r>
          </a:p>
        </p:txBody>
      </p:sp>
      <p:sp>
        <p:nvSpPr>
          <p:cNvPr id="5" name="正方形/長方形 4">
            <a:extLst>
              <a:ext uri="{FF2B5EF4-FFF2-40B4-BE49-F238E27FC236}">
                <a16:creationId xmlns:a16="http://schemas.microsoft.com/office/drawing/2014/main" id="{A28DC421-2B14-49AD-BEA4-9BA0E8C63CA2}"/>
              </a:ext>
            </a:extLst>
          </p:cNvPr>
          <p:cNvSpPr/>
          <p:nvPr/>
        </p:nvSpPr>
        <p:spPr>
          <a:xfrm>
            <a:off x="1311346" y="2150765"/>
            <a:ext cx="3178499" cy="1206227"/>
          </a:xfrm>
          <a:prstGeom prst="rect">
            <a:avLst/>
          </a:prstGeom>
          <a:noFill/>
          <a:ln w="28575">
            <a:solidFill>
              <a:srgbClr val="C00000"/>
            </a:solidFill>
            <a:prstDash val="dash"/>
          </a:ln>
          <a:effectLst/>
        </p:spPr>
        <p:txBody>
          <a:bodyPr wrap="square" rtlCol="0" anchor="ctr">
            <a:noAutofit/>
          </a:bodyPr>
          <a:lstStyle/>
          <a:p>
            <a:pPr algn="l"/>
            <a:endParaRPr kumimoji="1" lang="ja-JP" altLang="en-US" sz="1400" dirty="0">
              <a:solidFill>
                <a:srgbClr val="0070C0"/>
              </a:solidFill>
              <a:latin typeface="HGP創英角ｺﾞｼｯｸUB" panose="020B0900000000000000" pitchFamily="50" charset="-128"/>
              <a:ea typeface="HGP創英角ｺﾞｼｯｸUB" panose="020B0900000000000000" pitchFamily="50" charset="-128"/>
            </a:endParaRPr>
          </a:p>
        </p:txBody>
      </p:sp>
      <p:sp>
        <p:nvSpPr>
          <p:cNvPr id="33" name="テキスト ボックス 32">
            <a:extLst>
              <a:ext uri="{FF2B5EF4-FFF2-40B4-BE49-F238E27FC236}">
                <a16:creationId xmlns:a16="http://schemas.microsoft.com/office/drawing/2014/main" id="{B5F22977-5F10-4632-BD24-A6E5C6DABB07}"/>
              </a:ext>
            </a:extLst>
          </p:cNvPr>
          <p:cNvSpPr txBox="1"/>
          <p:nvPr/>
        </p:nvSpPr>
        <p:spPr>
          <a:xfrm>
            <a:off x="611560" y="4386590"/>
            <a:ext cx="2592288" cy="33855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p:spPr>
        <p:txBody>
          <a:bodyPr wrap="square" rtlCol="0">
            <a:spAutoFit/>
          </a:bodyPr>
          <a:lstStyle>
            <a:defPPr>
              <a:defRPr lang="ja-JP"/>
            </a:defPPr>
            <a:lvl1pPr algn="ctr">
              <a:defRPr sz="1600">
                <a:solidFill>
                  <a:schemeClr val="bg1">
                    <a:lumMod val="95000"/>
                  </a:schemeClr>
                </a:solidFill>
                <a:latin typeface="HGS創英角ｺﾞｼｯｸUB" panose="020B0900000000000000" pitchFamily="50" charset="-128"/>
                <a:ea typeface="HGS創英角ｺﾞｼｯｸUB" panose="020B0900000000000000" pitchFamily="50" charset="-128"/>
              </a:defRPr>
            </a:lvl1pPr>
          </a:lstStyle>
          <a:p>
            <a:r>
              <a:rPr lang="ja-JP" altLang="en-US" dirty="0"/>
              <a:t>業務</a:t>
            </a:r>
          </a:p>
        </p:txBody>
      </p:sp>
      <p:sp>
        <p:nvSpPr>
          <p:cNvPr id="34" name="テキスト ボックス 33">
            <a:extLst>
              <a:ext uri="{FF2B5EF4-FFF2-40B4-BE49-F238E27FC236}">
                <a16:creationId xmlns:a16="http://schemas.microsoft.com/office/drawing/2014/main" id="{645D9D33-E2F2-43FC-B763-FE46F93CB7B3}"/>
              </a:ext>
            </a:extLst>
          </p:cNvPr>
          <p:cNvSpPr txBox="1"/>
          <p:nvPr/>
        </p:nvSpPr>
        <p:spPr>
          <a:xfrm>
            <a:off x="3362282" y="4374844"/>
            <a:ext cx="2361881" cy="33855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p:spPr>
        <p:txBody>
          <a:bodyPr wrap="square" rtlCol="0">
            <a:spAutoFit/>
          </a:bodyPr>
          <a:lstStyle>
            <a:defPPr>
              <a:defRPr lang="ja-JP"/>
            </a:defPPr>
            <a:lvl1pPr algn="ctr">
              <a:defRPr sz="1600">
                <a:solidFill>
                  <a:schemeClr val="bg1">
                    <a:lumMod val="95000"/>
                  </a:schemeClr>
                </a:solidFill>
                <a:latin typeface="HGS創英角ｺﾞｼｯｸUB" panose="020B0900000000000000" pitchFamily="50" charset="-128"/>
                <a:ea typeface="HGS創英角ｺﾞｼｯｸUB" panose="020B0900000000000000" pitchFamily="50" charset="-128"/>
              </a:defRPr>
            </a:lvl1pPr>
          </a:lstStyle>
          <a:p>
            <a:r>
              <a:rPr lang="ja-JP" altLang="en-US" dirty="0"/>
              <a:t>リスク</a:t>
            </a:r>
          </a:p>
        </p:txBody>
      </p:sp>
      <p:sp>
        <p:nvSpPr>
          <p:cNvPr id="35" name="テキスト ボックス 34">
            <a:extLst>
              <a:ext uri="{FF2B5EF4-FFF2-40B4-BE49-F238E27FC236}">
                <a16:creationId xmlns:a16="http://schemas.microsoft.com/office/drawing/2014/main" id="{9785F357-4580-4448-BACF-0A12AC0B808D}"/>
              </a:ext>
            </a:extLst>
          </p:cNvPr>
          <p:cNvSpPr txBox="1"/>
          <p:nvPr/>
        </p:nvSpPr>
        <p:spPr>
          <a:xfrm>
            <a:off x="5885234" y="4376736"/>
            <a:ext cx="2503190" cy="33855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p:spPr>
        <p:txBody>
          <a:bodyPr wrap="square" rtlCol="0">
            <a:spAutoFit/>
          </a:bodyPr>
          <a:lstStyle>
            <a:defPPr>
              <a:defRPr lang="ja-JP"/>
            </a:defPPr>
            <a:lvl1pPr algn="ctr">
              <a:defRPr sz="1600">
                <a:solidFill>
                  <a:schemeClr val="bg1">
                    <a:lumMod val="95000"/>
                  </a:schemeClr>
                </a:solidFill>
                <a:latin typeface="HGS創英角ｺﾞｼｯｸUB" panose="020B0900000000000000" pitchFamily="50" charset="-128"/>
                <a:ea typeface="HGS創英角ｺﾞｼｯｸUB" panose="020B0900000000000000" pitchFamily="50" charset="-128"/>
              </a:defRPr>
            </a:lvl1pPr>
          </a:lstStyle>
          <a:p>
            <a:r>
              <a:rPr lang="ja-JP" altLang="en-US" dirty="0"/>
              <a:t>対策</a:t>
            </a:r>
          </a:p>
        </p:txBody>
      </p:sp>
      <p:sp>
        <p:nvSpPr>
          <p:cNvPr id="36" name="矢印: 下 35">
            <a:extLst>
              <a:ext uri="{FF2B5EF4-FFF2-40B4-BE49-F238E27FC236}">
                <a16:creationId xmlns:a16="http://schemas.microsoft.com/office/drawing/2014/main" id="{35D7EB79-96D7-4432-9B35-81B58CB4CE27}"/>
              </a:ext>
            </a:extLst>
          </p:cNvPr>
          <p:cNvSpPr/>
          <p:nvPr/>
        </p:nvSpPr>
        <p:spPr>
          <a:xfrm rot="2041886">
            <a:off x="3051339" y="2036428"/>
            <a:ext cx="568074" cy="445992"/>
          </a:xfrm>
          <a:prstGeom prst="downArrow">
            <a:avLst>
              <a:gd name="adj1" fmla="val 61981"/>
              <a:gd name="adj2" fmla="val 32763"/>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37" name="矢印: 下 36">
            <a:extLst>
              <a:ext uri="{FF2B5EF4-FFF2-40B4-BE49-F238E27FC236}">
                <a16:creationId xmlns:a16="http://schemas.microsoft.com/office/drawing/2014/main" id="{DE2B8A32-53DE-416A-9404-D5F5EA02BAF4}"/>
              </a:ext>
            </a:extLst>
          </p:cNvPr>
          <p:cNvSpPr/>
          <p:nvPr/>
        </p:nvSpPr>
        <p:spPr>
          <a:xfrm rot="19027626">
            <a:off x="5377211" y="2036428"/>
            <a:ext cx="568074" cy="445992"/>
          </a:xfrm>
          <a:prstGeom prst="downArrow">
            <a:avLst>
              <a:gd name="adj1" fmla="val 61981"/>
              <a:gd name="adj2" fmla="val 32763"/>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HGP創英角ｺﾞｼｯｸUB" panose="020B0900000000000000" pitchFamily="50" charset="-128"/>
              <a:ea typeface="HGP創英角ｺﾞｼｯｸUB" panose="020B0900000000000000" pitchFamily="50" charset="-128"/>
            </a:endParaRPr>
          </a:p>
        </p:txBody>
      </p:sp>
      <p:sp>
        <p:nvSpPr>
          <p:cNvPr id="38" name="Rectangle 23">
            <a:extLst>
              <a:ext uri="{FF2B5EF4-FFF2-40B4-BE49-F238E27FC236}">
                <a16:creationId xmlns:a16="http://schemas.microsoft.com/office/drawing/2014/main" id="{4D17E8E4-2BF6-409E-92E9-EDFDFEC19DAD}"/>
              </a:ext>
            </a:extLst>
          </p:cNvPr>
          <p:cNvSpPr>
            <a:spLocks noChangeArrowheads="1"/>
          </p:cNvSpPr>
          <p:nvPr/>
        </p:nvSpPr>
        <p:spPr bwMode="auto">
          <a:xfrm>
            <a:off x="108520" y="130721"/>
            <a:ext cx="9144000" cy="561975"/>
          </a:xfrm>
          <a:prstGeom prst="rect">
            <a:avLst/>
          </a:prstGeom>
        </p:spPr>
        <p:txBody>
          <a:bodyPr vert="horz" lIns="91440" tIns="45720" rIns="91440" bIns="45720" rtlCol="0" anchor="ctr">
            <a:noAutofit/>
          </a:bodyPr>
          <a:lstStyle/>
          <a:p>
            <a:pPr defTabSz="685800" eaLnBrk="1" hangingPunct="1">
              <a:lnSpc>
                <a:spcPct val="90000"/>
              </a:lnSpc>
            </a:pPr>
            <a:endParaRPr lang="ja-JP" altLang="en-US" sz="2800" dirty="0">
              <a:latin typeface="HGP創英角ｺﾞｼｯｸUB" panose="020B0900000000000000" pitchFamily="50" charset="-128"/>
              <a:ea typeface="HGP創英角ｺﾞｼｯｸUB" panose="020B0900000000000000" pitchFamily="50" charset="-128"/>
              <a:cs typeface="+mj-cs"/>
            </a:endParaRPr>
          </a:p>
        </p:txBody>
      </p:sp>
      <p:sp>
        <p:nvSpPr>
          <p:cNvPr id="39" name="Rectangle 23">
            <a:extLst>
              <a:ext uri="{FF2B5EF4-FFF2-40B4-BE49-F238E27FC236}">
                <a16:creationId xmlns:a16="http://schemas.microsoft.com/office/drawing/2014/main" id="{6DD2E5DB-10B3-4E3B-9200-22559C5660A2}"/>
              </a:ext>
            </a:extLst>
          </p:cNvPr>
          <p:cNvSpPr>
            <a:spLocks noChangeArrowheads="1"/>
          </p:cNvSpPr>
          <p:nvPr/>
        </p:nvSpPr>
        <p:spPr bwMode="auto">
          <a:xfrm>
            <a:off x="107504" y="44624"/>
            <a:ext cx="9144000" cy="561975"/>
          </a:xfrm>
          <a:prstGeom prst="rect">
            <a:avLst/>
          </a:prstGeom>
        </p:spPr>
        <p:txBody>
          <a:bodyPr vert="horz" lIns="91440" tIns="45720" rIns="91440" bIns="45720" rtlCol="0" anchor="ctr">
            <a:noAutofit/>
          </a:bodyPr>
          <a:lstStyle/>
          <a:p>
            <a:pPr defTabSz="685800" eaLnBrk="1" hangingPunct="1">
              <a:lnSpc>
                <a:spcPct val="90000"/>
              </a:lnSpc>
            </a:pPr>
            <a:r>
              <a:rPr lang="ja-JP" altLang="en-US" sz="2800" dirty="0">
                <a:latin typeface="HGP創英角ｺﾞｼｯｸUB" panose="020B0900000000000000" pitchFamily="50" charset="-128"/>
                <a:ea typeface="HGP創英角ｺﾞｼｯｸUB" panose="020B0900000000000000" pitchFamily="50" charset="-128"/>
                <a:cs typeface="+mj-cs"/>
              </a:rPr>
              <a:t>セキュリティ事故の防止はヒューマンエラーをなくすことから</a:t>
            </a:r>
          </a:p>
        </p:txBody>
      </p:sp>
      <p:sp>
        <p:nvSpPr>
          <p:cNvPr id="40" name="矢印: 下 39">
            <a:extLst>
              <a:ext uri="{FF2B5EF4-FFF2-40B4-BE49-F238E27FC236}">
                <a16:creationId xmlns:a16="http://schemas.microsoft.com/office/drawing/2014/main" id="{90E615C0-8C22-4D34-92A6-4DA479076C00}"/>
              </a:ext>
            </a:extLst>
          </p:cNvPr>
          <p:cNvSpPr/>
          <p:nvPr/>
        </p:nvSpPr>
        <p:spPr>
          <a:xfrm rot="16200000">
            <a:off x="5494367" y="5018789"/>
            <a:ext cx="568074" cy="213660"/>
          </a:xfrm>
          <a:prstGeom prst="downArrow">
            <a:avLst>
              <a:gd name="adj1" fmla="val 61981"/>
              <a:gd name="adj2" fmla="val 32763"/>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HGP創英角ｺﾞｼｯｸUB" panose="020B0900000000000000" pitchFamily="50" charset="-128"/>
              <a:ea typeface="HGP創英角ｺﾞｼｯｸUB" panose="020B0900000000000000" pitchFamily="50" charset="-128"/>
            </a:endParaRPr>
          </a:p>
        </p:txBody>
      </p:sp>
      <p:sp>
        <p:nvSpPr>
          <p:cNvPr id="41" name="矢印: 下 40">
            <a:extLst>
              <a:ext uri="{FF2B5EF4-FFF2-40B4-BE49-F238E27FC236}">
                <a16:creationId xmlns:a16="http://schemas.microsoft.com/office/drawing/2014/main" id="{9F752838-2D7C-4CB7-A803-BF4C70187875}"/>
              </a:ext>
            </a:extLst>
          </p:cNvPr>
          <p:cNvSpPr/>
          <p:nvPr/>
        </p:nvSpPr>
        <p:spPr>
          <a:xfrm rot="16200000">
            <a:off x="5494367" y="5849309"/>
            <a:ext cx="568074" cy="213660"/>
          </a:xfrm>
          <a:prstGeom prst="downArrow">
            <a:avLst>
              <a:gd name="adj1" fmla="val 61981"/>
              <a:gd name="adj2" fmla="val 32763"/>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HGP創英角ｺﾞｼｯｸUB" panose="020B0900000000000000" pitchFamily="50" charset="-128"/>
              <a:ea typeface="HGP創英角ｺﾞｼｯｸUB" panose="020B0900000000000000" pitchFamily="50" charset="-128"/>
            </a:endParaRPr>
          </a:p>
        </p:txBody>
      </p:sp>
      <p:pic>
        <p:nvPicPr>
          <p:cNvPr id="4" name="図 3" descr="ブラック, 吊るす, ワイヤー, 小さい が含まれている画像&#10;&#10;自動的に生成された説明">
            <a:extLst>
              <a:ext uri="{FF2B5EF4-FFF2-40B4-BE49-F238E27FC236}">
                <a16:creationId xmlns:a16="http://schemas.microsoft.com/office/drawing/2014/main" id="{AE6E19DD-D14D-4BDA-B676-A200C0156C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9147" y="1697307"/>
            <a:ext cx="828557" cy="728792"/>
          </a:xfrm>
          <a:prstGeom prst="rect">
            <a:avLst/>
          </a:prstGeom>
        </p:spPr>
      </p:pic>
    </p:spTree>
    <p:extLst>
      <p:ext uri="{BB962C8B-B14F-4D97-AF65-F5344CB8AC3E}">
        <p14:creationId xmlns:p14="http://schemas.microsoft.com/office/powerpoint/2010/main" val="2891620950"/>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1">
                <a:lumMod val="75000"/>
              </a:schemeClr>
            </a:gs>
            <a:gs pos="100000">
              <a:schemeClr val="bg1">
                <a:lumMod val="95000"/>
              </a:schemeClr>
            </a:gs>
          </a:gsLst>
          <a:lin ang="2700000" scaled="1"/>
        </a:gradFill>
        <a:effectLst>
          <a:outerShdw dist="38100" dir="2400000" algn="ctr" rotWithShape="0">
            <a:srgbClr val="000000">
              <a:alpha val="45000"/>
            </a:srgbClr>
          </a:outerShdw>
        </a:effectLst>
      </a:spPr>
      <a:bodyPr wrap="square">
        <a:spAutoFit/>
      </a:bodyPr>
      <a:lstStyle>
        <a:defPPr algn="l">
          <a:defRPr sz="1400" dirty="0">
            <a:solidFill>
              <a:srgbClr val="0070C0"/>
            </a:solidFill>
            <a:latin typeface="HGP創英角ｺﾞｼｯｸUB" panose="020B0900000000000000" pitchFamily="50" charset="-128"/>
            <a:ea typeface="HGP創英角ｺﾞｼｯｸUB" panose="020B0900000000000000" pitchFamily="50" charset="-128"/>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4167</Words>
  <Application>Microsoft Office PowerPoint</Application>
  <PresentationFormat>画面に合わせる (4:3)</PresentationFormat>
  <Paragraphs>358</Paragraphs>
  <Slides>22</Slides>
  <Notes>5</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22</vt:i4>
      </vt:variant>
    </vt:vector>
  </HeadingPairs>
  <TitlesOfParts>
    <vt:vector size="33" baseType="lpstr">
      <vt:lpstr>HGP創英角ｺﾞｼｯｸUB</vt:lpstr>
      <vt:lpstr>HGP明朝E</vt:lpstr>
      <vt:lpstr>HGS創英角ｺﾞｼｯｸUB</vt:lpstr>
      <vt:lpstr>HG丸ｺﾞｼｯｸM-PRO</vt:lpstr>
      <vt:lpstr>游ゴシック</vt:lpstr>
      <vt:lpstr>游ゴシック Light</vt:lpstr>
      <vt:lpstr>Aharoni</vt:lpstr>
      <vt:lpstr>Arial</vt:lpstr>
      <vt:lpstr>Arial Black</vt:lpstr>
      <vt:lpstr>Wingdings</vt:lpstr>
      <vt:lpstr>1_Office テーマ</vt:lpstr>
      <vt:lpstr>個人情報保護ハンドブック</vt:lpstr>
      <vt:lpstr>PowerPoint プレゼンテーション</vt:lpstr>
      <vt:lpstr>プライバシーマーク制度　用語の確認</vt:lpstr>
      <vt:lpstr>PowerPoint プレゼンテーション</vt:lpstr>
      <vt:lpstr>PowerPoint プレゼンテーション</vt:lpstr>
      <vt:lpstr>個人情報保護方針（内部向け個人情報保護方針及び外部向け個人情報保護方針）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P106-C03-02個人情報保護ハンドブック(更新用）</dc:title>
  <dc:subject>個人情報保護ハンドブック(更新用）</dc:subject>
  <dc:creator/>
  <dc:description>Ver.1.00</dc:description>
  <cp:lastModifiedBy/>
  <cp:revision>132</cp:revision>
  <dcterms:created xsi:type="dcterms:W3CDTF">2006-08-31T15:00:00Z</dcterms:created>
  <dcterms:modified xsi:type="dcterms:W3CDTF">2021-10-19T07:16:49Z</dcterms:modified>
</cp:coreProperties>
</file>