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302" r:id="rId3"/>
    <p:sldId id="303" r:id="rId4"/>
    <p:sldId id="287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7" r:id="rId16"/>
    <p:sldId id="279" r:id="rId17"/>
    <p:sldId id="281" r:id="rId18"/>
    <p:sldId id="282" r:id="rId19"/>
    <p:sldId id="283" r:id="rId20"/>
    <p:sldId id="284" r:id="rId21"/>
    <p:sldId id="288" r:id="rId22"/>
    <p:sldId id="285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E962"/>
    <a:srgbClr val="A1C654"/>
    <a:srgbClr val="8BAA47"/>
    <a:srgbClr val="960000"/>
    <a:srgbClr val="FFA200"/>
    <a:srgbClr val="027FD2"/>
    <a:srgbClr val="0A5C8B"/>
    <a:srgbClr val="00214C"/>
    <a:srgbClr val="454545"/>
    <a:srgbClr val="5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1" autoAdjust="0"/>
    <p:restoredTop sz="98856" autoAdjust="0"/>
  </p:normalViewPr>
  <p:slideViewPr>
    <p:cSldViewPr>
      <p:cViewPr varScale="1">
        <p:scale>
          <a:sx n="89" d="100"/>
          <a:sy n="89" d="100"/>
        </p:scale>
        <p:origin x="1286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8F369E-974D-49A4-AF42-0B67B785ADDA}" type="datetimeFigureOut">
              <a:rPr lang="en-US" smtClean="0"/>
              <a:pPr/>
              <a:t>7/28/2014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35983-DB16-4F97-A0A5-7F04C444B1D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71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37974-E838-4106-B7D1-17F3718687EC}" type="datetimeFigureOut">
              <a:rPr lang="en-US" smtClean="0"/>
              <a:pPr/>
              <a:t>7/28/2014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6091ED-72C6-42C0-96CB-72EF15154A4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19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elinux.org/Android_Kernel_Features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s-CO" sz="1200" dirty="0" smtClean="0"/>
              <a:t>Depende de cada caso, no existe “la mejor”. </a:t>
            </a:r>
          </a:p>
          <a:p>
            <a:pPr>
              <a:buNone/>
            </a:pPr>
            <a:r>
              <a:rPr lang="es-CO" sz="1200" dirty="0" smtClean="0"/>
              <a:t>Por lo general traen limitaciones al no poder acceder a aplicaciones nativas. 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091ED-72C6-42C0-96CB-72EF15154A4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0842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  </a:t>
            </a:r>
            <a:r>
              <a:rPr lang="es-E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Activities</a:t>
            </a:r>
            <a:r>
              <a:rPr lang="es-E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son componentes de la interfaz que corresponde a una pantalla. Podemos visualizarlo como un mazo de cartas en el que tenemos varias cartas pero solamente una está hasta arriba. Una aplicación para una lista de cosas por hacer (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remember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milk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puede tener una actividad para ingresar las cosas por hacer y otra actividad para mostrar el listado, en conjunto estas actividades conforman 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091ED-72C6-42C0-96CB-72EF15154A4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8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son mensajes que provocan notificaciones o cambios de estatus,  que al ser recibidos por actividades o servicios pueden levantar procesos. De esta forma se unen componentes dentro de la misma aplicación o de diferentes aplicaciones.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091ED-72C6-42C0-96CB-72EF15154A4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048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son los componentes de la interfaz de usuario, diferentes vistas pueden agruparse a través de grupos logrando una jerarquía, esto se logra a través de la disposición de los componentes a través de un archivo XML.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091ED-72C6-42C0-96CB-72EF15154A4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645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smtClean="0"/>
              <a:t>El adaptador toma un </a:t>
            </a:r>
            <a:r>
              <a:rPr lang="es-CO" dirty="0" err="1" smtClean="0"/>
              <a:t>array</a:t>
            </a:r>
            <a:r>
              <a:rPr lang="es-CO" dirty="0" smtClean="0"/>
              <a:t> y</a:t>
            </a:r>
            <a:r>
              <a:rPr lang="es-CO" baseline="0" dirty="0" smtClean="0"/>
              <a:t> una actividad y llena los datos del </a:t>
            </a:r>
            <a:r>
              <a:rPr lang="es-CO" baseline="0" dirty="0" err="1" smtClean="0"/>
              <a:t>layout</a:t>
            </a:r>
            <a:r>
              <a:rPr lang="es-CO" baseline="0" dirty="0" smtClean="0"/>
              <a:t> de la actividad, se deben llenar todos los </a:t>
            </a:r>
            <a:r>
              <a:rPr lang="es-CO" baseline="0" dirty="0" err="1" smtClean="0"/>
              <a:t>metodos</a:t>
            </a:r>
            <a:r>
              <a:rPr lang="es-CO" baseline="0" dirty="0" smtClean="0"/>
              <a:t> del adaptador.</a:t>
            </a:r>
          </a:p>
          <a:p>
            <a:endParaRPr lang="es-CO" baseline="0" dirty="0" smtClean="0"/>
          </a:p>
          <a:p>
            <a:r>
              <a:rPr lang="es-CO" baseline="0" dirty="0" smtClean="0"/>
              <a:t>Desde el adaptador se acceden a los elementos de la vista y se llenan con base a los de la clase.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091ED-72C6-42C0-96CB-72EF15154A4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6829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091ED-72C6-42C0-96CB-72EF15154A4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28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 smtClean="0"/>
              <a:t>Android</a:t>
            </a:r>
            <a:r>
              <a:rPr lang="es-ES" dirty="0" smtClean="0"/>
              <a:t> es un paquete de software para dispositivos móviles que incluye un sistema operativo, middleware y aplicaciones clave.</a:t>
            </a:r>
          </a:p>
          <a:p>
            <a:endParaRPr lang="es-CO" dirty="0" smtClean="0"/>
          </a:p>
          <a:p>
            <a:r>
              <a:rPr lang="es-CO" dirty="0" smtClean="0"/>
              <a:t>Es un valor entero que identifica de forma única la versión del </a:t>
            </a:r>
            <a:r>
              <a:rPr lang="es-CO" i="1" dirty="0" smtClean="0"/>
              <a:t>Framework API, </a:t>
            </a:r>
            <a:r>
              <a:rPr lang="es-CO" dirty="0" smtClean="0"/>
              <a:t>que es ofrecida por una versión de Android.</a:t>
            </a:r>
          </a:p>
          <a:p>
            <a:endParaRPr lang="es-CO" dirty="0" smtClean="0"/>
          </a:p>
          <a:p>
            <a:r>
              <a:rPr lang="es-CO" dirty="0" smtClean="0"/>
              <a:t>Las </a:t>
            </a:r>
            <a:r>
              <a:rPr lang="es-CO" dirty="0" err="1" smtClean="0"/>
              <a:t>APIs</a:t>
            </a:r>
            <a:r>
              <a:rPr lang="es-CO" dirty="0" smtClean="0"/>
              <a:t> están diseñadas de tal manera que una versión superior sigue siendo compatible con una versión antigua</a:t>
            </a:r>
          </a:p>
          <a:p>
            <a:endParaRPr lang="es-CO" dirty="0" smtClean="0"/>
          </a:p>
          <a:p>
            <a:r>
              <a:rPr lang="es-CO" dirty="0" smtClean="0"/>
              <a:t>Cada versión de Android Soporta únicamente un nivel de API (y todas las anteriores).</a:t>
            </a:r>
          </a:p>
          <a:p>
            <a:endParaRPr lang="es-CO" dirty="0" smtClean="0"/>
          </a:p>
          <a:p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Honeycon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única distribución de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licencia diferente</a:t>
            </a:r>
          </a:p>
          <a:p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Apartir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2.3.3 se fusionaron las ramas de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Tablet y para teléfono y demás, antes era diferente para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tablets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para móviles.</a:t>
            </a:r>
          </a:p>
          <a:p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Empresas grandes han personalizado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su gusto. Samsung,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htc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Actualmente el 75% de las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apps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son hechas en estados unidos.</a:t>
            </a:r>
          </a:p>
          <a:p>
            <a:endParaRPr lang="es-CO" dirty="0" smtClean="0"/>
          </a:p>
          <a:p>
            <a:endParaRPr lang="es-ES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091ED-72C6-42C0-96CB-72EF15154A4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76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smtClean="0"/>
              <a:t>El SDK proporciona las librerías API y las herramientas necesarias para que el desarrollador pueda crear, probar y depurar aplicaciones para Android.</a:t>
            </a:r>
          </a:p>
          <a:p>
            <a:endParaRPr lang="es-CO" dirty="0" smtClean="0"/>
          </a:p>
          <a:p>
            <a:r>
              <a:rPr lang="es-CO" dirty="0" smtClean="0"/>
              <a:t>Se utiliza con Java y se integra con entornos de desarrollo libres.</a:t>
            </a:r>
          </a:p>
          <a:p>
            <a:endParaRPr lang="es-CO" dirty="0" smtClean="0"/>
          </a:p>
          <a:p>
            <a:r>
              <a:rPr lang="es-CO" dirty="0" smtClean="0"/>
              <a:t>Acceso a los componentes del dispositivo tales como: GPS, archivos de almacenamiento de datos, gráficos 2D y 3D, red, mensajes, llamadas, etc.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091ED-72C6-42C0-96CB-72EF15154A4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54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smtClean="0"/>
              <a:t>El NDK es un a herramienta que permite desarrollar partes de la aplicación utilizando código nativo en lenguajes como C y C++.</a:t>
            </a:r>
          </a:p>
          <a:p>
            <a:endParaRPr lang="es-CO" dirty="0" smtClean="0"/>
          </a:p>
          <a:p>
            <a:r>
              <a:rPr lang="es-CO" dirty="0" smtClean="0"/>
              <a:t>Compatible sólo con Android 2.3 o superior.</a:t>
            </a:r>
          </a:p>
          <a:p>
            <a:endParaRPr lang="es-CO" dirty="0" smtClean="0"/>
          </a:p>
          <a:p>
            <a:r>
              <a:rPr lang="es-CO" dirty="0" smtClean="0"/>
              <a:t>La mayoría de las aplicaciones no requieren su uso.</a:t>
            </a:r>
          </a:p>
          <a:p>
            <a:endParaRPr lang="es-CO" dirty="0" smtClean="0"/>
          </a:p>
          <a:p>
            <a:r>
              <a:rPr lang="es-CO" dirty="0" smtClean="0"/>
              <a:t>Algunas versiones de Android soportan la última versión de </a:t>
            </a:r>
            <a:r>
              <a:rPr lang="es-CO" dirty="0" err="1" smtClean="0"/>
              <a:t>OpenGL</a:t>
            </a:r>
            <a:r>
              <a:rPr lang="es-CO" dirty="0" smtClean="0"/>
              <a:t> ES (especificación para gráficos estándar 2D y 3D) sólo en su NDK, mientras que sólo la versión anterior está disponible a través del SDK. </a:t>
            </a:r>
          </a:p>
          <a:p>
            <a:r>
              <a:rPr lang="es-CO" dirty="0" smtClean="0"/>
              <a:t>Exprimir la última versión de </a:t>
            </a:r>
            <a:r>
              <a:rPr lang="es-CO" dirty="0" err="1" smtClean="0"/>
              <a:t>OpenGL</a:t>
            </a:r>
            <a:r>
              <a:rPr lang="es-CO" dirty="0" smtClean="0"/>
              <a:t> ES </a:t>
            </a:r>
          </a:p>
          <a:p>
            <a:r>
              <a:rPr lang="es-CO" dirty="0" smtClean="0"/>
              <a:t>Lograr mejores gráficos 3D (</a:t>
            </a:r>
            <a:r>
              <a:rPr lang="es-CO" dirty="0" err="1" smtClean="0"/>
              <a:t>Renderscript</a:t>
            </a:r>
            <a:r>
              <a:rPr lang="es-CO" dirty="0" smtClean="0"/>
              <a:t>) </a:t>
            </a:r>
          </a:p>
          <a:p>
            <a:r>
              <a:rPr lang="es-CO" dirty="0" smtClean="0"/>
              <a:t>Aplicaciones muy intensivas en cálculo </a:t>
            </a:r>
          </a:p>
          <a:p>
            <a:r>
              <a:rPr lang="es-CO" dirty="0" smtClean="0"/>
              <a:t>Si gran parte del código necesario ya está escrito en C/C++ </a:t>
            </a:r>
          </a:p>
          <a:p>
            <a:r>
              <a:rPr lang="es-CO" dirty="0" smtClean="0"/>
              <a:t>Pueden escribirse aplicaciones híbridas, que utilizan el NDK sólo para las partes que lo requieren </a:t>
            </a:r>
          </a:p>
          <a:p>
            <a:endParaRPr lang="es-CO" dirty="0" smtClean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091ED-72C6-42C0-96CB-72EF15154A4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80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smtClean="0"/>
              <a:t>Es un entorno de programación que ha sido empaquetado como un programa de aplicación. Por lo general consiste en un editor de código, un compilador, un depurador y un constructor de interfaz gráfica (GUI).</a:t>
            </a:r>
          </a:p>
          <a:p>
            <a:endParaRPr lang="es-CO" dirty="0" smtClean="0"/>
          </a:p>
          <a:p>
            <a:r>
              <a:rPr lang="es-CO" dirty="0" smtClean="0"/>
              <a:t>Los IDE proveen un marco de trabajo amigable para la mayoría de los lenguajes de programación tales como C++, PHP, </a:t>
            </a:r>
            <a:r>
              <a:rPr lang="es-CO" dirty="0" err="1" smtClean="0"/>
              <a:t>Python</a:t>
            </a:r>
            <a:r>
              <a:rPr lang="es-CO" dirty="0" smtClean="0"/>
              <a:t>, Java, C#, Delphi, Visual Basic, etc.</a:t>
            </a:r>
          </a:p>
          <a:p>
            <a:r>
              <a:rPr lang="es-CO" dirty="0" smtClean="0"/>
              <a:t>Es el IDE recomendado por Android para desarrollar las aplicaciones.</a:t>
            </a:r>
          </a:p>
          <a:p>
            <a:endParaRPr lang="es-CO" dirty="0" smtClean="0"/>
          </a:p>
          <a:p>
            <a:r>
              <a:rPr lang="es-CO" dirty="0" smtClean="0"/>
              <a:t>Cuenta con una extensión llamada ADT (Android </a:t>
            </a:r>
            <a:r>
              <a:rPr lang="es-CO" dirty="0" err="1" smtClean="0"/>
              <a:t>Development</a:t>
            </a:r>
            <a:r>
              <a:rPr lang="es-CO" dirty="0" smtClean="0"/>
              <a:t> Tools) para el desarrollo de </a:t>
            </a:r>
            <a:r>
              <a:rPr lang="es-CO" dirty="0" err="1" smtClean="0"/>
              <a:t>apps</a:t>
            </a:r>
            <a:r>
              <a:rPr lang="es-CO" dirty="0" smtClean="0"/>
              <a:t> de Android.</a:t>
            </a:r>
          </a:p>
          <a:p>
            <a:endParaRPr lang="es-CO" dirty="0" smtClean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091ED-72C6-42C0-96CB-72EF15154A4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37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Es un emulador de un dispositivo móvil real.</a:t>
            </a:r>
          </a:p>
          <a:p>
            <a:endParaRPr lang="es-ES" dirty="0" smtClean="0"/>
          </a:p>
          <a:p>
            <a:r>
              <a:rPr lang="es-ES" dirty="0" smtClean="0"/>
              <a:t>Permite seleccionar entre varios dispositivos móviles reales y varias configuraciones del mismo.</a:t>
            </a:r>
          </a:p>
          <a:p>
            <a:endParaRPr lang="es-ES" dirty="0" smtClean="0"/>
          </a:p>
          <a:p>
            <a:r>
              <a:rPr lang="es-ES" dirty="0" smtClean="0"/>
              <a:t>Se pueden crear tantos </a:t>
            </a:r>
            <a:r>
              <a:rPr lang="es-ES" dirty="0" err="1" smtClean="0"/>
              <a:t>AVDs</a:t>
            </a:r>
            <a:r>
              <a:rPr lang="es-ES" dirty="0" smtClean="0"/>
              <a:t> como se necesiten.</a:t>
            </a:r>
            <a:endParaRPr lang="es-CO" dirty="0" smtClean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091ED-72C6-42C0-96CB-72EF15154A4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540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/>
              <a:t>Es el formato de archivo utilizado para distribuir e instalar software de aplicaciones en </a:t>
            </a:r>
            <a:r>
              <a:rPr lang="es-ES" dirty="0" err="1" smtClean="0"/>
              <a:t>Android</a:t>
            </a:r>
            <a:r>
              <a:rPr lang="es-ES" dirty="0" smtClean="0"/>
              <a:t>.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091ED-72C6-42C0-96CB-72EF15154A4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17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kernel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Linux es el mismo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kernel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usa la maquina virtual de Java. No es sinónimo de Linux, no es sinónimo de java pero los usa.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O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Linux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kernel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se refiere a los controladores del hardware.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O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 el que ejecuta todo nuestro código.</a:t>
            </a:r>
          </a:p>
          <a:p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tiene muchos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componenes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nosotros usamos, NO MODIFICAMOS SINO QUE USAMOS.</a:t>
            </a:r>
          </a:p>
          <a:p>
            <a:endParaRPr lang="es-CO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CO" dirty="0" smtClean="0"/>
              <a:t>Es la máquina virtual que utiliza Android.</a:t>
            </a:r>
          </a:p>
          <a:p>
            <a:endParaRPr lang="es-CO" dirty="0" smtClean="0"/>
          </a:p>
          <a:p>
            <a:r>
              <a:rPr lang="es-CO" dirty="0" err="1" smtClean="0"/>
              <a:t>Dalvik</a:t>
            </a:r>
            <a:r>
              <a:rPr lang="es-CO" dirty="0" smtClean="0"/>
              <a:t> está optimizada para requerir poca memoria y está diseñada para permitir ejecutar varias instancias de la máquina virtual simultáneamente.</a:t>
            </a:r>
          </a:p>
          <a:p>
            <a:endParaRPr lang="es-CO" dirty="0" smtClean="0"/>
          </a:p>
          <a:p>
            <a:r>
              <a:rPr lang="es-CO" dirty="0" smtClean="0"/>
              <a:t>Los archivos .java de la aplicación se convierten en .</a:t>
            </a:r>
            <a:r>
              <a:rPr lang="es-CO" dirty="0" err="1" smtClean="0"/>
              <a:t>dex</a:t>
            </a:r>
            <a:r>
              <a:rPr lang="es-CO" dirty="0" smtClean="0"/>
              <a:t> (</a:t>
            </a:r>
            <a:r>
              <a:rPr lang="es-CO" dirty="0" err="1" smtClean="0"/>
              <a:t>dalvix</a:t>
            </a:r>
            <a:r>
              <a:rPr lang="es-CO" dirty="0" smtClean="0"/>
              <a:t> </a:t>
            </a:r>
            <a:r>
              <a:rPr lang="es-CO" dirty="0" err="1" smtClean="0"/>
              <a:t>executable</a:t>
            </a:r>
            <a:r>
              <a:rPr lang="es-CO" dirty="0" smtClean="0"/>
              <a:t>) los cuales son usados por </a:t>
            </a:r>
            <a:r>
              <a:rPr lang="es-CO" dirty="0" err="1" smtClean="0"/>
              <a:t>Dalvik</a:t>
            </a:r>
            <a:r>
              <a:rPr lang="es-CO" dirty="0" smtClean="0"/>
              <a:t> (estos archivos están optimizados para consumir la mínima cantidad de memoria posible).</a:t>
            </a:r>
          </a:p>
          <a:p>
            <a:endParaRPr lang="es-CO" dirty="0" smtClean="0"/>
          </a:p>
          <a:p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Kernel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Linux</a:t>
            </a:r>
          </a:p>
          <a:p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 la base tenemos el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kernel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2.6 de Linux,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 utiliza por su robustez demostrada y por la implementación de funciones básicas para cualquier sistema operativo, por ejemplo: seguridad, administración de memoria y procesos, implementación de conectividad de red (</a:t>
            </a:r>
            <a:r>
              <a:rPr lang="es-E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</a:t>
            </a:r>
            <a:r>
              <a:rPr lang="es-E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y varios interpretes (</a:t>
            </a:r>
            <a:r>
              <a:rPr lang="es-E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drivers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para comunicación con los dispositivos físicos(hardware).</a:t>
            </a:r>
            <a:b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utiliza como base el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kernel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Linux pero los dos sistemas no son lo mismo,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cuenta con un sistema nativo de ventanas de Linux ni tiene soporte para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glibc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libería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estándar de C) ni tampoco es posible utilizar la mayoría de aplicaciones de GNU de Linux.</a:t>
            </a:r>
            <a:b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Además de todo lo ya implementado en el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kernel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Linux,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agrega algunas cosas específicas para plataformas móviles como la comunicación entre procesos (lograda a través del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binder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la forma de manejar la memoria compartida (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ashmem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y la administración de energía (con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wakelocks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De las características únicas del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kernel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utilizado por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encuentran más información en </a:t>
            </a:r>
            <a:r>
              <a:rPr lang="es-ES" sz="1200" b="1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Android</a:t>
            </a:r>
            <a:r>
              <a:rPr lang="es-ES" sz="1200" b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</a:t>
            </a:r>
            <a:r>
              <a:rPr lang="es-ES" sz="1200" b="1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Kernel</a:t>
            </a:r>
            <a:r>
              <a:rPr lang="es-ES" sz="1200" b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</a:t>
            </a:r>
            <a:r>
              <a:rPr lang="es-ES" sz="1200" b="1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Features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Librerías y ejecución</a:t>
            </a:r>
          </a:p>
          <a:p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Sobre el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kernel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tenemos un conjunto de librerías de C y C++ utilizadas por el sistema para varios fines como el manejo de la pantalla (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surface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manager), mapas de bits y tipos de letra (Free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gráficas en 2D y 3D (SGL y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OpenGL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manejo de multimedia (Media Framework), almacenamiento de datos (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SQLite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y un motor para las vistas web y el navegador (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WebKit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b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Junto a estas librerías, encontramos lo necesario para la ejecución de las aplicaciones a través de la máquina virtual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Dalvik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Cada aplicación utiliza una instancia de la máquina virtual ejecutando un archivo DEX (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Dalvik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Executable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y el sistema está optimizado para que se ejecuten múltiples instancias de la máquina virtual. Se desarrolla en java pero no se utiliza una máquina virtual de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Sun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su ejecución ni tampoco archivos CLASS.</a:t>
            </a:r>
            <a:b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Estructura de aplicaciones</a:t>
            </a:r>
          </a:p>
          <a:p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Sobre las librerías encontramos una estructura que nos brinda un contexto para desarrollar, este </a:t>
            </a:r>
            <a:r>
              <a:rPr lang="es-E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permite a los desarrolladores aprovechar un sistema de vistas ya construido, administrar notificaciones y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acessar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datos a través de proveedores de contenido entre otras cosas.</a:t>
            </a:r>
            <a:b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Aplicaciones</a:t>
            </a:r>
          </a:p>
          <a:p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 aplicaciones centrales que incluye el sistema por defecto son: teléfono, navegador, manejo de contactos, etc. En esta capa de la arquitectura es donde trabajaremos desarrollando aplicaciones.</a:t>
            </a:r>
            <a:b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s-CO" dirty="0" smtClean="0"/>
          </a:p>
          <a:p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091ED-72C6-42C0-96CB-72EF15154A4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270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Bloques básicos, </a:t>
            </a:r>
          </a:p>
          <a:p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 actividad es una pantalla, imaginar las cartas en una baraja, si yo quito una veo la siguiente.</a:t>
            </a:r>
          </a:p>
          <a:p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 servicios son algo que se ejecuta en trasfondo pero que no se ven, los servicios se pueden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ver,pausar,iniciar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detener, ejemplo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esuchar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músicas.</a:t>
            </a:r>
          </a:p>
          <a:p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Proveedores de contenido: No son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ORMs.Son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una abstracción como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sqlite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Donde podemos acceder a los contactos.</a:t>
            </a:r>
          </a:p>
          <a:p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Receptores de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difucion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hay eventos en el teléfono que se envían a todas las aplicaciones ejemplo se acabo la batería, pero también hay propios de mi aplicación, ejemplo si tenemos una aplicación de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gps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y se apago el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gps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Intents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son la intención de hacer algo es decir si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 un link (sugiera abrir un explorador). Los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intents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son los que conectan las actividades o inician actividades.</a:t>
            </a:r>
          </a:p>
          <a:p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 resolver, creador de consultas para mis datos para hacer las cosas.</a:t>
            </a:r>
          </a:p>
          <a:p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Manifest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 donde ordenamos y describimos la aplicación en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tiene un MVC estricto</a:t>
            </a:r>
          </a:p>
          <a:p>
            <a:endParaRPr lang="es-CO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  </a:t>
            </a:r>
            <a:r>
              <a:rPr lang="es-E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Activities</a:t>
            </a:r>
            <a:r>
              <a:rPr lang="es-E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son componentes de la interfaz que corresponde a una pantalla. Podemos visualizarlo como un mazo de cartas en el que tenemos varias cartas pero solamente una está hasta arriba. Una aplicación para una lista de cosas por hacer (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remember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milk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puede tener una actividad para ingresar las cosas por hacer y otra actividad para mostrar el listado, en conjunto estas actividades conforman la aplicación.</a:t>
            </a:r>
            <a:b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  </a:t>
            </a:r>
            <a:r>
              <a:rPr lang="es-E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Intents</a:t>
            </a:r>
            <a:r>
              <a:rPr lang="es-E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son mensajes que provocan notificaciones o cambios de estatus,  que al ser recibidos por actividades o servicios pueden levantar procesos. De esta forma se unen componentes dentro de la misma aplicación o de diferentes aplicaciones.</a:t>
            </a:r>
            <a:b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  </a:t>
            </a:r>
            <a:r>
              <a:rPr lang="es-E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Views</a:t>
            </a:r>
            <a:r>
              <a:rPr lang="es-E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son los componentes de la interfaz de usuario, diferentes vistas pueden agruparse a través de grupos logrando una jerarquía, esto se logra a través de la disposición de los componentes a través de un archivo XML.</a:t>
            </a:r>
            <a:b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  </a:t>
            </a:r>
            <a:r>
              <a:rPr lang="es-E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Services</a:t>
            </a:r>
            <a:r>
              <a:rPr lang="es-E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son componentes que ejecutan operaciones en segundo plano y no tienen una interfaz de usuario. Por ejemplo, al escuchar música, hay un servicio encargado de la reproducción que se ejecuta de fondo y la aplicación que manipulamos le manda mensajes a este servicio diciéndole que se detenga, pause o reproduzca la siguiente canción.</a:t>
            </a:r>
            <a:b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  Content </a:t>
            </a:r>
            <a:r>
              <a:rPr lang="es-E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Providers</a:t>
            </a:r>
            <a:r>
              <a:rPr lang="es-E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representan la abstracción para almacenar y obtener datos permanentes e incluso entre aplicaciones diferentes. El sistema incluye algunos proveedores de contenido útiles (audio, video,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y además pueden desarrollarse nuevos.</a:t>
            </a:r>
            <a:b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  </a:t>
            </a:r>
            <a:r>
              <a:rPr lang="es-E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Manifest</a:t>
            </a:r>
            <a:r>
              <a:rPr lang="es-E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archivo AndroidManifest.xml es donde se configura la aplicación, se agregan actividades, se asignan permisos, etc.</a:t>
            </a:r>
            <a:b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  </a:t>
            </a:r>
            <a:r>
              <a:rPr lang="es-E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Broadcast</a:t>
            </a:r>
            <a:r>
              <a:rPr lang="es-E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Receivers: 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son componentes que responden a avisos y anuncios de difusión (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broadcast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Estos avisos provienen del sistema (batería baja, una llamada entrante,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y de aplicaciones (pasando avisos de una aplicación a otra). Aun que no muestran una interfaz de usuario algunas veces utilizan barras de progreso para mostrar avances. Estos se activan a través de mensajes asincrónicos llamados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intents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(mencionados arriba).</a:t>
            </a:r>
          </a:p>
          <a:p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091ED-72C6-42C0-96CB-72EF15154A4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160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32766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>
                    <a:lumMod val="85000"/>
                  </a:schemeClr>
                </a:solidFill>
                <a:latin typeface="Helvetica Neue Light"/>
              </a:defRPr>
            </a:lvl1pPr>
            <a:lvl2pPr>
              <a:defRPr sz="2200">
                <a:solidFill>
                  <a:schemeClr val="bg1">
                    <a:lumMod val="85000"/>
                  </a:schemeClr>
                </a:solidFill>
                <a:latin typeface="Helvetica Neue Light"/>
              </a:defRPr>
            </a:lvl2pPr>
            <a:lvl3pPr>
              <a:defRPr sz="2000">
                <a:solidFill>
                  <a:schemeClr val="bg1">
                    <a:lumMod val="85000"/>
                  </a:schemeClr>
                </a:solidFill>
                <a:latin typeface="Helvetica Neue Light"/>
              </a:defRPr>
            </a:lvl3pPr>
            <a:lvl4pPr>
              <a:defRPr sz="1600">
                <a:solidFill>
                  <a:schemeClr val="bg1">
                    <a:lumMod val="85000"/>
                  </a:schemeClr>
                </a:solidFill>
                <a:latin typeface="Helvetica Neue Light"/>
              </a:defRPr>
            </a:lvl4pPr>
            <a:lvl5pPr>
              <a:defRPr sz="1400">
                <a:solidFill>
                  <a:schemeClr val="bg1">
                    <a:lumMod val="85000"/>
                  </a:schemeClr>
                </a:solidFill>
                <a:latin typeface="Helvetica Neue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E24D13-A7E2-476B-B2F7-8BF491CAA6CC}" type="datetimeFigureOut">
              <a:rPr lang="es-CO"/>
              <a:pPr>
                <a:defRPr/>
              </a:pPr>
              <a:t>28/07/2014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7E57C4-DFEE-4F4B-93F1-41625F546AD5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34289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ndroid_engineering_and_development_template_interior.jp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0"/>
            <a:ext cx="75438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3" name="Text Box 9"/>
          <p:cNvSpPr txBox="1">
            <a:spLocks noChangeArrowheads="1"/>
          </p:cNvSpPr>
          <p:nvPr userDrawn="1"/>
        </p:nvSpPr>
        <p:spPr bwMode="auto">
          <a:xfrm>
            <a:off x="546100" y="6488668"/>
            <a:ext cx="3899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fld id="{8EE5A1D1-2C50-45C9-911C-9FAF6516CDFE}" type="slidenum">
              <a:rPr lang="en-US" sz="1200" b="1" smtClean="0">
                <a:solidFill>
                  <a:schemeClr val="tx1"/>
                </a:solidFill>
                <a:latin typeface="Helvetica Light"/>
                <a:cs typeface="Arial" pitchFamily="34" charset="0"/>
              </a:rPr>
              <a:pPr eaLnBrk="0" hangingPunct="0"/>
              <a:t>‹Nº›</a:t>
            </a:fld>
            <a:endParaRPr lang="en-US" sz="1200" b="1" dirty="0">
              <a:solidFill>
                <a:schemeClr val="tx1"/>
              </a:solidFill>
              <a:latin typeface="Helvetica Light"/>
              <a:cs typeface="Arial" pitchFamily="34" charset="0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 userDrawn="1"/>
        </p:nvSpPr>
        <p:spPr bwMode="auto">
          <a:xfrm>
            <a:off x="2952750" y="6527800"/>
            <a:ext cx="2076450" cy="2143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Ctr="1"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ahoma" pitchFamily="34" charset="0"/>
              </a:rPr>
              <a:t>Company 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cs typeface="Tahoma" pitchFamily="34" charset="0"/>
              </a:rPr>
              <a:t>Proprietary and Confidential</a:t>
            </a:r>
          </a:p>
        </p:txBody>
      </p:sp>
      <p:sp>
        <p:nvSpPr>
          <p:cNvPr id="12" name="Text Box 6"/>
          <p:cNvSpPr txBox="1">
            <a:spLocks noChangeArrowheads="1"/>
          </p:cNvSpPr>
          <p:nvPr userDrawn="1"/>
        </p:nvSpPr>
        <p:spPr bwMode="auto">
          <a:xfrm>
            <a:off x="952500" y="6527800"/>
            <a:ext cx="2076450" cy="2143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Ctr="1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ahoma" pitchFamily="34" charset="0"/>
              </a:rPr>
              <a:t>The Title</a:t>
            </a:r>
            <a:r>
              <a:rPr lang="en-US" sz="8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ahoma" pitchFamily="34" charset="0"/>
              </a:rPr>
              <a:t> of the Presentation Can Go Here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cs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rtl="0" fontAlgn="base">
        <a:spcBef>
          <a:spcPct val="0"/>
        </a:spcBef>
        <a:spcAft>
          <a:spcPct val="0"/>
        </a:spcAft>
        <a:defRPr sz="2400" b="1" cap="none">
          <a:solidFill>
            <a:schemeClr val="bg1"/>
          </a:solidFill>
          <a:latin typeface="Helvetica Ligh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estrosdelweb.com/images/2011/03/5_bloques_basicos.jp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jpeg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ndroid_engineering_and_development_template_cov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304800" y="1219200"/>
            <a:ext cx="5562600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4100" b="1" spc="-100" dirty="0" err="1" smtClean="0">
                <a:solidFill>
                  <a:schemeClr val="bg1"/>
                </a:solidFill>
                <a:latin typeface="Century Gothic" pitchFamily="34" charset="0"/>
                <a:cs typeface="Helvetica Light"/>
              </a:rPr>
              <a:t>Desarrollo</a:t>
            </a:r>
            <a:r>
              <a:rPr lang="en-US" sz="4100" b="1" spc="-100" dirty="0" smtClean="0">
                <a:solidFill>
                  <a:schemeClr val="bg1"/>
                </a:solidFill>
                <a:latin typeface="Century Gothic" pitchFamily="34" charset="0"/>
                <a:cs typeface="Helvetica Light"/>
              </a:rPr>
              <a:t> de </a:t>
            </a:r>
            <a:r>
              <a:rPr lang="es-CO" sz="4100" b="1" spc="-100" dirty="0" smtClean="0">
                <a:solidFill>
                  <a:schemeClr val="bg1"/>
                </a:solidFill>
                <a:latin typeface="Century Gothic" pitchFamily="34" charset="0"/>
                <a:cs typeface="Helvetica Light"/>
              </a:rPr>
              <a:t>Aplicaciones</a:t>
            </a:r>
            <a:r>
              <a:rPr lang="en-US" sz="4100" b="1" spc="-100" dirty="0" smtClean="0">
                <a:solidFill>
                  <a:schemeClr val="bg1"/>
                </a:solidFill>
                <a:latin typeface="Century Gothic" pitchFamily="34" charset="0"/>
                <a:cs typeface="Helvetica Light"/>
              </a:rPr>
              <a:t> </a:t>
            </a:r>
            <a:r>
              <a:rPr lang="es-CO" sz="4100" b="1" spc="-100" dirty="0" smtClean="0">
                <a:solidFill>
                  <a:schemeClr val="bg1"/>
                </a:solidFill>
                <a:latin typeface="Century Gothic" pitchFamily="34" charset="0"/>
                <a:cs typeface="Helvetica Light"/>
              </a:rPr>
              <a:t>Móviles</a:t>
            </a: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533400" y="4648200"/>
            <a:ext cx="4114800" cy="115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sz="1600" b="1" spc="-100" dirty="0" err="1" smtClean="0">
                <a:solidFill>
                  <a:srgbClr val="BFE962"/>
                </a:solidFill>
                <a:latin typeface="Century Gothic" pitchFamily="34" charset="0"/>
                <a:cs typeface="Helvetica Light"/>
              </a:rPr>
              <a:t>Ingeniero</a:t>
            </a:r>
            <a:r>
              <a:rPr lang="en-US" sz="1600" b="1" spc="-100" dirty="0" smtClean="0">
                <a:solidFill>
                  <a:srgbClr val="BFE962"/>
                </a:solidFill>
                <a:latin typeface="Century Gothic" pitchFamily="34" charset="0"/>
                <a:cs typeface="Helvetica Light"/>
              </a:rPr>
              <a:t> en </a:t>
            </a:r>
            <a:r>
              <a:rPr lang="en-US" sz="1600" b="1" spc="-100" dirty="0" err="1" smtClean="0">
                <a:solidFill>
                  <a:srgbClr val="BFE962"/>
                </a:solidFill>
                <a:latin typeface="Century Gothic" pitchFamily="34" charset="0"/>
                <a:cs typeface="Helvetica Light"/>
              </a:rPr>
              <a:t>Sistemas</a:t>
            </a:r>
            <a:r>
              <a:rPr lang="en-US" sz="1600" b="1" spc="-100" dirty="0" smtClean="0">
                <a:solidFill>
                  <a:srgbClr val="BFE962"/>
                </a:solidFill>
                <a:latin typeface="Century Gothic" pitchFamily="34" charset="0"/>
                <a:cs typeface="Helvetica Light"/>
              </a:rPr>
              <a:t> </a:t>
            </a: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sz="1600" b="1" spc="-100" dirty="0" smtClean="0">
                <a:solidFill>
                  <a:srgbClr val="BFE962"/>
                </a:solidFill>
                <a:latin typeface="Century Gothic" pitchFamily="34" charset="0"/>
                <a:cs typeface="Helvetica Light"/>
              </a:rPr>
              <a:t>Sebastian Alonso Gomez Arias</a:t>
            </a: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sz="1600" b="1" spc="-100" dirty="0" smtClean="0">
                <a:solidFill>
                  <a:srgbClr val="BFE962"/>
                </a:solidFill>
                <a:latin typeface="Century Gothic" pitchFamily="34" charset="0"/>
                <a:cs typeface="Helvetica Light"/>
              </a:rPr>
              <a:t>Julio 29 y 30 de 2014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Subtítulo"/>
          <p:cNvSpPr txBox="1">
            <a:spLocks/>
          </p:cNvSpPr>
          <p:nvPr/>
        </p:nvSpPr>
        <p:spPr bwMode="auto">
          <a:xfrm>
            <a:off x="785813" y="4651375"/>
            <a:ext cx="7772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>
            <a:normAutofit/>
          </a:bodyPr>
          <a:lstStyle>
            <a:lvl1pPr marL="0" marR="64008" indent="0" algn="r" rtl="0" fontAlgn="base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None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None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R="0">
              <a:lnSpc>
                <a:spcPct val="80000"/>
              </a:lnSpc>
              <a:defRPr/>
            </a:pPr>
            <a:endParaRPr lang="es-CO" sz="1900" dirty="0">
              <a:solidFill>
                <a:schemeClr val="tx1"/>
              </a:solidFill>
            </a:endParaRPr>
          </a:p>
          <a:p>
            <a:pPr marR="0">
              <a:lnSpc>
                <a:spcPct val="80000"/>
              </a:lnSpc>
              <a:defRPr/>
            </a:pPr>
            <a:endParaRPr lang="es-CO" sz="1900" dirty="0" smtClean="0">
              <a:solidFill>
                <a:schemeClr val="tx1"/>
              </a:solidFill>
            </a:endParaRPr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0" y="381000"/>
            <a:ext cx="9144000" cy="1143000"/>
          </a:xfrm>
        </p:spPr>
        <p:txBody>
          <a:bodyPr/>
          <a:lstStyle/>
          <a:p>
            <a:pPr algn="ctr"/>
            <a:r>
              <a:rPr lang="es-CO" sz="3600" dirty="0" err="1" smtClean="0">
                <a:latin typeface="Century Gothic" pitchFamily="34" charset="0"/>
              </a:rPr>
              <a:t>Symbian</a:t>
            </a:r>
            <a:r>
              <a:rPr lang="es-CO" sz="3600" dirty="0" smtClean="0">
                <a:latin typeface="Century Gothic" pitchFamily="34" charset="0"/>
              </a:rPr>
              <a:t> OS</a:t>
            </a:r>
            <a:endParaRPr lang="es-CO" sz="3600" dirty="0">
              <a:latin typeface="Century Gothic" pitchFamily="34" charset="0"/>
            </a:endParaRPr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r>
              <a:rPr lang="es-CO" sz="2800" b="1" dirty="0" smtClean="0">
                <a:solidFill>
                  <a:schemeClr val="bg1"/>
                </a:solidFill>
                <a:latin typeface="Century Gothic" pitchFamily="34" charset="0"/>
              </a:rPr>
              <a:t>Actualmente, sólo parte de los móviles Nokia </a:t>
            </a:r>
          </a:p>
          <a:p>
            <a:r>
              <a:rPr lang="es-CO" sz="2800" b="1" dirty="0" smtClean="0">
                <a:solidFill>
                  <a:schemeClr val="bg1"/>
                </a:solidFill>
                <a:latin typeface="Century Gothic" pitchFamily="34" charset="0"/>
              </a:rPr>
              <a:t>Todos son teléfonos inteligentes </a:t>
            </a:r>
          </a:p>
          <a:p>
            <a:r>
              <a:rPr lang="es-CO" sz="2800" b="1" dirty="0" smtClean="0">
                <a:solidFill>
                  <a:schemeClr val="bg1"/>
                </a:solidFill>
                <a:latin typeface="Century Gothic" pitchFamily="34" charset="0"/>
              </a:rPr>
              <a:t>Todas las gamas </a:t>
            </a:r>
          </a:p>
          <a:p>
            <a:r>
              <a:rPr lang="es-CO" sz="2800" b="1" dirty="0" smtClean="0">
                <a:solidFill>
                  <a:schemeClr val="bg1"/>
                </a:solidFill>
                <a:latin typeface="Century Gothic" pitchFamily="34" charset="0"/>
              </a:rPr>
              <a:t>No necesariamente con conexión de datos </a:t>
            </a:r>
          </a:p>
          <a:p>
            <a:r>
              <a:rPr lang="es-CO" sz="2800" b="1" dirty="0" smtClean="0">
                <a:solidFill>
                  <a:schemeClr val="bg1"/>
                </a:solidFill>
                <a:latin typeface="Century Gothic" pitchFamily="34" charset="0"/>
              </a:rPr>
              <a:t>Código cerrado </a:t>
            </a:r>
          </a:p>
          <a:p>
            <a:r>
              <a:rPr lang="es-CO" sz="2800" b="1" dirty="0" smtClean="0">
                <a:solidFill>
                  <a:schemeClr val="bg1"/>
                </a:solidFill>
                <a:latin typeface="Century Gothic" pitchFamily="34" charset="0"/>
              </a:rPr>
              <a:t>Entorno de desarrollo abierto: </a:t>
            </a:r>
            <a:r>
              <a:rPr lang="es-CO" sz="2800" b="1" dirty="0" err="1" smtClean="0">
                <a:solidFill>
                  <a:schemeClr val="bg1"/>
                </a:solidFill>
                <a:latin typeface="Century Gothic" pitchFamily="34" charset="0"/>
              </a:rPr>
              <a:t>Carbide</a:t>
            </a:r>
            <a:r>
              <a:rPr lang="es-CO" sz="2800" b="1" dirty="0" smtClean="0">
                <a:solidFill>
                  <a:schemeClr val="bg1"/>
                </a:solidFill>
                <a:latin typeface="Century Gothic" pitchFamily="34" charset="0"/>
              </a:rPr>
              <a:t> </a:t>
            </a:r>
          </a:p>
          <a:p>
            <a:r>
              <a:rPr lang="es-CO" sz="2800" b="1" dirty="0" smtClean="0">
                <a:solidFill>
                  <a:schemeClr val="bg1"/>
                </a:solidFill>
                <a:latin typeface="Century Gothic" pitchFamily="34" charset="0"/>
              </a:rPr>
              <a:t>Basado en C++ </a:t>
            </a:r>
          </a:p>
          <a:p>
            <a:r>
              <a:rPr lang="es-CO" sz="2800" b="1" dirty="0" smtClean="0">
                <a:solidFill>
                  <a:schemeClr val="bg1"/>
                </a:solidFill>
                <a:latin typeface="Century Gothic" pitchFamily="34" charset="0"/>
              </a:rPr>
              <a:t>Muy buen soporte Java ME </a:t>
            </a:r>
          </a:p>
        </p:txBody>
      </p:sp>
      <p:sp>
        <p:nvSpPr>
          <p:cNvPr id="7" name="6 Rectángulo"/>
          <p:cNvSpPr/>
          <p:nvPr/>
        </p:nvSpPr>
        <p:spPr>
          <a:xfrm>
            <a:off x="76200" y="6515100"/>
            <a:ext cx="4876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894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algn="ctr"/>
            <a:r>
              <a:rPr lang="es-CO" sz="3200" dirty="0" smtClean="0">
                <a:latin typeface="Century Gothic" pitchFamily="34" charset="0"/>
              </a:rPr>
              <a:t>¿Como diseñar para todos a la misma vez?</a:t>
            </a:r>
            <a:endParaRPr lang="es-CO" sz="3200" dirty="0">
              <a:latin typeface="Century Gothic" pitchFamily="34" charset="0"/>
            </a:endParaRPr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CO" b="1" dirty="0" smtClean="0">
                <a:solidFill>
                  <a:schemeClr val="bg1"/>
                </a:solidFill>
                <a:latin typeface="Century Gothic" pitchFamily="34" charset="0"/>
              </a:rPr>
              <a:t>Hay entornos con muchas limitaciones o de pago: </a:t>
            </a:r>
          </a:p>
          <a:p>
            <a:r>
              <a:rPr lang="es-CO" b="1" dirty="0" err="1" smtClean="0">
                <a:solidFill>
                  <a:schemeClr val="bg1"/>
                </a:solidFill>
                <a:latin typeface="Century Gothic" pitchFamily="34" charset="0"/>
              </a:rPr>
              <a:t>Phonegap</a:t>
            </a:r>
            <a:endParaRPr lang="es-CO" b="1" dirty="0">
              <a:solidFill>
                <a:schemeClr val="bg1"/>
              </a:solidFill>
              <a:latin typeface="Century Gothic" pitchFamily="34" charset="0"/>
            </a:endParaRPr>
          </a:p>
          <a:p>
            <a:r>
              <a:rPr lang="es-CO" b="1" u="sng" dirty="0" smtClean="0">
                <a:solidFill>
                  <a:schemeClr val="bg1"/>
                </a:solidFill>
                <a:latin typeface="Century Gothic" pitchFamily="34" charset="0"/>
              </a:rPr>
              <a:t>Intel XDK</a:t>
            </a:r>
          </a:p>
          <a:p>
            <a:r>
              <a:rPr lang="es-CO" b="1" dirty="0" err="1" smtClean="0">
                <a:solidFill>
                  <a:schemeClr val="bg1"/>
                </a:solidFill>
                <a:latin typeface="Century Gothic" pitchFamily="34" charset="0"/>
              </a:rPr>
              <a:t>Titanium</a:t>
            </a:r>
            <a:r>
              <a:rPr lang="es-CO" b="1" dirty="0" smtClean="0">
                <a:solidFill>
                  <a:schemeClr val="bg1"/>
                </a:solidFill>
                <a:latin typeface="Century Gothic" pitchFamily="34" charset="0"/>
              </a:rPr>
              <a:t> </a:t>
            </a:r>
            <a:r>
              <a:rPr lang="es-CO" b="1" dirty="0" err="1" smtClean="0">
                <a:solidFill>
                  <a:schemeClr val="bg1"/>
                </a:solidFill>
                <a:latin typeface="Century Gothic" pitchFamily="34" charset="0"/>
              </a:rPr>
              <a:t>Appcelerator</a:t>
            </a:r>
            <a:r>
              <a:rPr lang="es-CO" b="1" dirty="0" smtClean="0">
                <a:solidFill>
                  <a:schemeClr val="bg1"/>
                </a:solidFill>
                <a:latin typeface="Century Gothic" pitchFamily="34" charset="0"/>
              </a:rPr>
              <a:t> </a:t>
            </a:r>
          </a:p>
          <a:p>
            <a:r>
              <a:rPr lang="es-CO" b="1" dirty="0" smtClean="0">
                <a:solidFill>
                  <a:schemeClr val="bg1"/>
                </a:solidFill>
                <a:latin typeface="Century Gothic" pitchFamily="34" charset="0"/>
              </a:rPr>
              <a:t>Corona </a:t>
            </a:r>
          </a:p>
          <a:p>
            <a:r>
              <a:rPr lang="es-CO" b="1" dirty="0" smtClean="0">
                <a:solidFill>
                  <a:schemeClr val="bg1"/>
                </a:solidFill>
                <a:latin typeface="Century Gothic" pitchFamily="34" charset="0"/>
              </a:rPr>
              <a:t>Adobe Air Mobile </a:t>
            </a:r>
          </a:p>
          <a:p>
            <a:endParaRPr lang="es-CO" sz="2400" dirty="0" smtClean="0"/>
          </a:p>
        </p:txBody>
      </p:sp>
      <p:sp>
        <p:nvSpPr>
          <p:cNvPr id="4" name="3 Rectángulo"/>
          <p:cNvSpPr/>
          <p:nvPr/>
        </p:nvSpPr>
        <p:spPr>
          <a:xfrm>
            <a:off x="76200" y="6515100"/>
            <a:ext cx="4876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448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geeky-gadgets.com/wp-content/uploads/2014/02/Android-since-200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38225"/>
            <a:ext cx="8077199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76200" y="6515100"/>
            <a:ext cx="4876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235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533400" y="685800"/>
            <a:ext cx="7543800" cy="563562"/>
          </a:xfrm>
        </p:spPr>
        <p:txBody>
          <a:bodyPr>
            <a:noAutofit/>
          </a:bodyPr>
          <a:lstStyle/>
          <a:p>
            <a:pPr algn="ctr"/>
            <a:r>
              <a:rPr lang="es-CO" sz="3200" dirty="0" smtClean="0">
                <a:latin typeface="Century Gothic" pitchFamily="34" charset="0"/>
              </a:rPr>
              <a:t>SDK (Standard </a:t>
            </a:r>
            <a:r>
              <a:rPr lang="es-CO" sz="3200" dirty="0" err="1" smtClean="0">
                <a:latin typeface="Century Gothic" pitchFamily="34" charset="0"/>
              </a:rPr>
              <a:t>Development</a:t>
            </a:r>
            <a:r>
              <a:rPr lang="es-CO" sz="3200" dirty="0" smtClean="0">
                <a:latin typeface="Century Gothic" pitchFamily="34" charset="0"/>
              </a:rPr>
              <a:t> Kit)</a:t>
            </a:r>
            <a:endParaRPr lang="es-CO" sz="3200" dirty="0">
              <a:latin typeface="Century Gothic" pitchFamily="34" charset="0"/>
            </a:endParaRPr>
          </a:p>
        </p:txBody>
      </p:sp>
      <p:pic>
        <p:nvPicPr>
          <p:cNvPr id="2050" name="Picture 2" descr="http://www.muycomputerpro.com/files/HIDDEN_264_11499_FOTO_android_SD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447801"/>
            <a:ext cx="5943600" cy="4243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76200" y="6515100"/>
            <a:ext cx="4876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5170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590550" y="685800"/>
            <a:ext cx="7543800" cy="563562"/>
          </a:xfrm>
        </p:spPr>
        <p:txBody>
          <a:bodyPr>
            <a:noAutofit/>
          </a:bodyPr>
          <a:lstStyle/>
          <a:p>
            <a:pPr algn="ctr"/>
            <a:r>
              <a:rPr lang="es-CO" sz="3600" dirty="0" smtClean="0">
                <a:latin typeface="Century Gothic" pitchFamily="34" charset="0"/>
              </a:rPr>
              <a:t>NDK (</a:t>
            </a:r>
            <a:r>
              <a:rPr lang="es-CO" sz="3600" dirty="0" err="1" smtClean="0">
                <a:latin typeface="Century Gothic" pitchFamily="34" charset="0"/>
              </a:rPr>
              <a:t>Native</a:t>
            </a:r>
            <a:r>
              <a:rPr lang="es-CO" sz="3600" dirty="0" smtClean="0">
                <a:latin typeface="Century Gothic" pitchFamily="34" charset="0"/>
              </a:rPr>
              <a:t> </a:t>
            </a:r>
            <a:r>
              <a:rPr lang="es-CO" sz="3600" dirty="0" err="1" smtClean="0">
                <a:latin typeface="Century Gothic" pitchFamily="34" charset="0"/>
              </a:rPr>
              <a:t>Development</a:t>
            </a:r>
            <a:r>
              <a:rPr lang="es-CO" sz="3600" dirty="0" smtClean="0">
                <a:latin typeface="Century Gothic" pitchFamily="34" charset="0"/>
              </a:rPr>
              <a:t> Kit)</a:t>
            </a:r>
            <a:endParaRPr lang="es-CO" sz="3600" dirty="0">
              <a:latin typeface="Century Gothic" pitchFamily="34" charset="0"/>
            </a:endParaRPr>
          </a:p>
        </p:txBody>
      </p:sp>
      <p:pic>
        <p:nvPicPr>
          <p:cNvPr id="3074" name="Picture 2" descr="http://ameu8.com/wp-content/uploads/2014/04/Android-ND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00200"/>
            <a:ext cx="6553200" cy="373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76200" y="6515100"/>
            <a:ext cx="4876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0414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57200" y="762000"/>
            <a:ext cx="8153400" cy="685800"/>
          </a:xfrm>
        </p:spPr>
        <p:txBody>
          <a:bodyPr>
            <a:noAutofit/>
          </a:bodyPr>
          <a:lstStyle/>
          <a:p>
            <a:pPr algn="ctr"/>
            <a:r>
              <a:rPr lang="es-CO" sz="2800" dirty="0" smtClean="0">
                <a:latin typeface="Century Gothic" pitchFamily="34" charset="0"/>
              </a:rPr>
              <a:t>IDE (</a:t>
            </a:r>
            <a:r>
              <a:rPr lang="es-CO" sz="2800" dirty="0" err="1" smtClean="0">
                <a:latin typeface="Century Gothic" pitchFamily="34" charset="0"/>
              </a:rPr>
              <a:t>integrated</a:t>
            </a:r>
            <a:r>
              <a:rPr lang="es-CO" sz="2800" dirty="0" smtClean="0">
                <a:latin typeface="Century Gothic" pitchFamily="34" charset="0"/>
              </a:rPr>
              <a:t> </a:t>
            </a:r>
            <a:r>
              <a:rPr lang="es-CO" sz="2800" dirty="0" err="1" smtClean="0">
                <a:latin typeface="Century Gothic" pitchFamily="34" charset="0"/>
              </a:rPr>
              <a:t>development</a:t>
            </a:r>
            <a:r>
              <a:rPr lang="es-CO" sz="2800" dirty="0" smtClean="0">
                <a:latin typeface="Century Gothic" pitchFamily="34" charset="0"/>
              </a:rPr>
              <a:t> </a:t>
            </a:r>
            <a:r>
              <a:rPr lang="es-CO" sz="2800" dirty="0" err="1" smtClean="0">
                <a:latin typeface="Century Gothic" pitchFamily="34" charset="0"/>
              </a:rPr>
              <a:t>environment</a:t>
            </a:r>
            <a:r>
              <a:rPr lang="es-CO" sz="2800" dirty="0" smtClean="0">
                <a:latin typeface="Century Gothic" pitchFamily="34" charset="0"/>
              </a:rPr>
              <a:t>)</a:t>
            </a:r>
            <a:endParaRPr lang="es-CO" sz="2800" dirty="0">
              <a:latin typeface="Century Gothic" pitchFamily="34" charset="0"/>
            </a:endParaRPr>
          </a:p>
        </p:txBody>
      </p:sp>
      <p:pic>
        <p:nvPicPr>
          <p:cNvPr id="4098" name="Picture 2" descr="http://i.imgur.com/dxHfIl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060573"/>
            <a:ext cx="4724400" cy="313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encrypted-tbn0.gstatic.com/images?q=tbn:ANd9GcSOwRS6KXvUZE6Z8Aq49nooNMpEX_Xks7H7HgbbBMpkK79-KShWArZtnPb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971800"/>
            <a:ext cx="3675975" cy="159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76200" y="6515100"/>
            <a:ext cx="4876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7688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sz="3200" dirty="0" smtClean="0">
                <a:latin typeface="Century Gothic" pitchFamily="34" charset="0"/>
              </a:rPr>
              <a:t>AVD (Android Virtual </a:t>
            </a:r>
            <a:r>
              <a:rPr lang="es-CO" sz="3200" dirty="0" err="1" smtClean="0">
                <a:latin typeface="Century Gothic" pitchFamily="34" charset="0"/>
              </a:rPr>
              <a:t>Device</a:t>
            </a:r>
            <a:r>
              <a:rPr lang="es-CO" sz="3200" dirty="0" smtClean="0">
                <a:latin typeface="Century Gothic" pitchFamily="34" charset="0"/>
              </a:rPr>
              <a:t>)</a:t>
            </a:r>
            <a:endParaRPr lang="es-CO" sz="3200" dirty="0">
              <a:latin typeface="Century Gothic" pitchFamily="34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76200" y="6515100"/>
            <a:ext cx="4876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6" name="Picture 2" descr="http://3.bp.blogspot.com/-I3WMJhcU5bo/Tp3PKsD0npI/AAAAAAAAARw/-WLVQINVmqQ/s1600/Galaxy_S2_Sk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173" y="1524000"/>
            <a:ext cx="3933825" cy="4446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4695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 smtClean="0"/>
          </a:p>
          <a:p>
            <a:endParaRPr lang="es-C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685800" y="914400"/>
            <a:ext cx="7543800" cy="563562"/>
          </a:xfrm>
        </p:spPr>
        <p:txBody>
          <a:bodyPr>
            <a:normAutofit/>
          </a:bodyPr>
          <a:lstStyle/>
          <a:p>
            <a:pPr algn="ctr"/>
            <a:r>
              <a:rPr lang="es-CO" sz="2800" dirty="0" smtClean="0">
                <a:latin typeface="Century Gothic" pitchFamily="34" charset="0"/>
              </a:rPr>
              <a:t>.APK (Android </a:t>
            </a:r>
            <a:r>
              <a:rPr lang="es-CO" sz="2800" dirty="0" err="1" smtClean="0">
                <a:latin typeface="Century Gothic" pitchFamily="34" charset="0"/>
              </a:rPr>
              <a:t>application</a:t>
            </a:r>
            <a:r>
              <a:rPr lang="es-CO" sz="2800" dirty="0" smtClean="0">
                <a:latin typeface="Century Gothic" pitchFamily="34" charset="0"/>
              </a:rPr>
              <a:t> </a:t>
            </a:r>
            <a:r>
              <a:rPr lang="es-CO" sz="2800" dirty="0" err="1" smtClean="0">
                <a:latin typeface="Century Gothic" pitchFamily="34" charset="0"/>
              </a:rPr>
              <a:t>package</a:t>
            </a:r>
            <a:r>
              <a:rPr lang="es-CO" sz="2800" dirty="0" smtClean="0">
                <a:latin typeface="Century Gothic" pitchFamily="34" charset="0"/>
              </a:rPr>
              <a:t> file)</a:t>
            </a:r>
            <a:endParaRPr lang="es-CO" sz="2800" dirty="0">
              <a:latin typeface="Century Gothic" pitchFamily="34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76200" y="6515100"/>
            <a:ext cx="4876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50" name="Picture 2" descr="http://fandroides.com/wp-content/uploads/2014/04/google-play-store-android-apk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82880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3804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data:image/jpeg;base64,/9j/4AAQSkZJRgABAQAAAQABAAD/2wCEAAkGBxQTEhQUExQUFBUVFxUUFRUXFBgVFRQXFBcYFhQXFBcYHyggGhwlHBcXITEiJikrLi4uFx8zODMsNygtLisBCgoKDg0OGxAQGywkICQsLCwsLCwsLCwsLCwsLCwsLCwsLCwsLCwsLCwsLCwsLCwsLCwsLCwsLCwsLCwsLCwsLP/AABEIAOEA4AMBEQACEQEDEQH/xAAbAAABBQEBAAAAAAAAAAAAAAAAAQIEBQYDB//EAFAQAAIBAgMEBQQNCQUHBQEAAAECAwARBBIhBRMxQQYiUWFxMlKBkRQVIzNCQ1Nic5KTodEHJHKCorGywdI0Y6Oz8CVUdYO04eJERrXD0xb/xAAcAQEAAgMBAQEAAAAAAAAAAAAAAQMCBAUGBwj/xAA5EQACAQMCAwQIBgICAgMAAAAAAQIDBBEhMQUSQRNRYXEGFCIyUoGRoRUWM8HR4UKxQ/AjNFNywv/aAAwDAQACEQMRAD8AzvsvEfKJ9l/5Vd+V7fvY/Klr3sPZc/yi/Z/96n8r23eyV6KWnew9kz/KD7MVP5Xtu9k/lS072Hsif5X/AA1qfyxa97H5VtPEtOhOIc41w7ZvcLjQD4wX4VyeJ2FOzShDbJlDh9Kyk4Uz0Na4yLxXFTnGoOOGgWNFRBZVAVR2ACwFQ3l5YOlAFAQ9s4oxQySLa6KW11GlZ04qUkmGTFqsFWx/PB3QN98i/hV3/H8yOpaE1USRdl4vexJJbLmUEre+U8xfxrKceWWAiD0pPuIHbLhx/jJW7w2ObiJjPYeptXszWC1ALepAcKjcBagC9NgHCm4C1AF6bAOFAJagFvTAPJfbk+aPrn+mr/WX3fc73rT7vuHtwfMH1/8Axp60+77j1p933AbZPmj63/jT1p933HrXh9xfbg+aPr/9qetPu+49afd9y+/J/iC+OJsB7g443+Mj7u+vOcdqc/KzSrz55cx6ileZRSK9AMoAoAoCs6T/ANkxH0Mp9SGrKPvoh7FjEdBVbJKz/wBZ/wAgW+0N/wCXrq1r/wAa8yOp32htSOKwY3Y+SigvI3gi627+ArGEJS2/oMpuj0+JaEZI0Vc0tmkclrb17dRBbhb4VXVlTU9WYrJz6TLiREpLQMN7BYBHU33qW62Y8+6trhrh28eVPJE84OmG2n1lSZDE50U3zRuexHHPuIB0Olet5u8oLK9ZAWgAUAl6AWgAUAXoAoAFAJegFtQHmo2dF8mn1RXgPWKnezyTuavxMX2vi8xPqinb1O9j1mr8TD2DF5ifVFO2qPqx29Z9WL7Aj8xPqio7afeyPWKvxMt+hkCpjRlUC8MnAAcHi7PGreeUqTy+q/c7nCKspc3Mz0dONUHdIW3cSY4iymzXVVNr6uyoNPE1ZTipSwyGSxVZIUAUBWdJ/wCyYj6GX+A1nS99EPY7YjHpCi5za+igXLMbcFUasfCoxltr+iUm9EUG08TiTLFJFEqMweFFka7sXKtmKJoAoQt5V7d9RC5t+WSbylq8beWpZ2MydszYE6AkzrnbV3EIzue0lmPoHADQCufW4xCT0hp5lytl3kpNmSxJZcQqqo5wrlA4m9mFVx4o5yxyZfmT6sl1KPaL4udQkKpOueN95lbDpaN1fqly2e+W11BGtdi2v6NtNTq6NdM5f2KJ28pe6QtqHElGTERpAh0zZXmQW1DbxGGQg6gkCxr0dtxq2ufZjNJ+O5rTt6kN0dNkbSxBjuRHNkJRshyucvBluSrZhZuK+VXVhJtZ0KS9wOLWVA6m4PoII0IYHUEHQg8KtTyCQaABQAKADQBQCCgFNAFAAoDzMSyr5ShgeSkXXxLEXrwjjSktHjzPLuNGXuyx5nRG3i36yakaGxuCQeGhrB/+KWNGYNdjLGjIWKgYFWa72I1A8hVNybdptbStilOLTjHT92bNGpCScY6afVlqpuK0ZLDOdJYZZdFT+ep3xSj9qI/yq6H6T81+53eC7yPRE41WehKzpELiJfOmh/YbeH7kNW0ur8CJFitVEhQBUApek0heMwR2MsosAeCrcZ3f5oHrJArNVI0l2k9l9/BEqDk8Il7M2UEJdiXkPlSN5X6Kjgq/NH3nWvP3d7Os8bLuR0IU4wRYexEzh7dZQVB7AxBa3jYeqtPtp8jh0byZtZeTteq0m3hAp4k9lNnbWBT7knKUj41+1b+SOGmbst0ZyVrHkj773fd4L9zFLmeWXFq5zedTILUTwMlHjOjqgtJh7Quxuy29ykPz1HA/OWx7b8K9Bw30gr2rUZ+1H7mtVtoT23KPZExGJxEbLu39zZkuD1iCGZSOKkBNdO+xr6HY3lO6h2kNmcydNweGXt7VumAWoAvQANKkBaoAXpsA4UAWoAvQHn5r52nhni08MjYSF0st1KjuIPp1q6rUhPXGps1qkJ+1h5JVUGsFAWHRYfnsf0cv746vh+k/NHd4LvI9Fjqs9EVW2dZsKP71m9UMo/nVsPdkQWYqokKA4Y7FCONnbgoJNuOnIDtPCpSy8AibHwbC8knvslmfnlA8mNT5qg27zc864d9ddpPEfdW38nQpQ5F4lyBXMLBagDJYwwKsLgggjtB0NZRk4vKD1HIoAAGgGgA5AcBSUnJ5YFArEDxQxAigKPaHR/MHdGtMXMqORwOUKEbtQqqqR6dCBXbsOLztq0ZLSKWGvAqqUlOLXUiYHE7xbkFSCVZTxVlNmU+BH86+oUK0a1NTj1OTKLi8MkXq4xAigAa0Al6AW1AAqQF6gBagPO4Zw1+II0KnQg99fPp03E8ncW1ShPlmsMaZyWyoudhx5Kv6TcvDjWSpJLmm8I2rPhda51Swu8dBNmHAgg2IPFSOINYzp8rNSvbzoz5J7jJcVYkBWawu2UXyjtP4DWsoUW1ltLO2S+34fVrQc4rRFx0QYHGKRqNxKfW8NZpYptPvX7nS4NFxckz0aOqTvlXtIfnGH8ZT+xb+dWx9yRHUsaqJCgKna3uksMXK5mcfNitlH12Q/qmqbmp2dGUuuy+f9F1GPNMuYF0vXmZvU3zrWBAUAUAUA4UIFqCBakCmhBlsfHu8WbcJ0z/rxEKx8SrJ9SvofondudJ0n0ehoXkMSUiRevXGkIKAU0AUACgA0AUAgqQYLbmEByMCVYsqFl0JVjqD957q+e2dXCaeqSzqdW8s6VbHOupY4XDKihVAAH+iT2nvrTq1JTeWzdp0401yxWEVm3MOV90jsG6qMDwYMQoPiCfVcVuWlRTXJPbdHL4lw2FxiWzJ+BwYjSw1PFmPFieJNa1as6ks/Q6FC3hRgoRWx36JYHd45iD1TC5C+aTJHmt3HQ28a3e17Sis75ObVtY0arlHqegx1UiCr2mfzjD95lH7F/5VbH3JEPcsaqJA0BU4DrzzyclKQr2dQZ2I/WkI/Urm8UnhRgvM3LaOE5F6osK4ZsC1ACgCgFFALQgWoIAVIHUIM70m0fDN/esvoaKT+aj1V6v0Tni5ce9GveL2EwtX0Y5Yt702ADSm4C1MgL0AVIEtUAW9MAxW0vKiHbIPuVj/ACr5zb+7N+H7noam8fMnCtRlhA2weoPpIv8AMWtm195vwf8Aorq7LzJ61rPctJfRz+1n6Fv40repfo/P+Tn3fvI2cdSjUKnbek2FP96y+uCX8BVsfdkQddqbREKA2LMxyog8p2IuFHqJJ5AE8qinTc3j6hvBxg2rfCLiHFrxLKVGupUNlXt1NhSUFz8qJR12JBu40VyM5uzfOdiXkt26k+gV5y8m6tSU1tt8jpQjyxSLeueZBQBQBQCiiIFoBaggWpAGgM50iOabDJ2NJMfBEMf75R6q9f6JUc1pVO5Gpev2Uh16+hHNFNAAoAvQBQAKAS9ALagMRLjYGKkyR3U5h1xxsV7ewmvnEaVaKaUXr4HoXOm8anT21h+Vj+uv41h6tV+F/QntId5C2ntKFgoEiHrxk9ccAwJ/dW1bW9VZzF7PoV1KkXjXqShtmD5WP6wqj1Ov8D+hZ2sO8seimPjfFkI6t7i97EHg8f41sqjOnR9pY1Ro3Uk5rBvYqrNYpulmIEaRSNeyTRk2BJOa6WAGpPX4VfRjzNx8DGRywuFYhp5haQqQqcdyh1yA+cbAsRxIA4AUcllRjtn6k9MlUMUqwYSNj1UihlkAFyQiqIkAGpZpMthzyEVXXjLEuXd5S8O9vyRbRSz5E7ZuEdsWksvliKRgl7iJXZVRRyLECQk+jgK5FxUhG1cKe3Mlnvxu/I20m55Zqa4haFAFAFAKKYAooQLUEC1IEfhUrcIy0jZ8VM3JAkI7LgbxyPTIB+pX0z0YtuztOZ7yObdyzPHcSq9IaggoBTQBQCCgFNAFAAoDznKvYPurd5aXh9j03seAl17vupil4fYZh4AXXtX1in/j8BzU/AN6navrFM0vAc9PwLPoYQceLEG0Et7G/GSKvNekDjiODm3couosHpkVeVRrFD0zgXdLKx95eORRyBEiXaw4m1wPE9tbFFvPKuqMWh0+0XKH83xGUg2bKt9Rp1A2ceGW9asa1FTxzxyv+7lrpTxnBTdCdls6piJiC5ChEHCEIu761/hgAg+bdhzNa3F7zEnRp6Lq+/r9DZtqeFzM02zhmnxD+aY4R4Imc/fKR6K5Vz7NGnDwcvqy5btlnWgZBQBQBQBQMctGQLQgWgI+PxKxozsbKilmPcouauoUpVakYLqyG+VNmb2TGyxgvo7lpH1vZ5CXYegm3or7FZ0FRoxprojizlzSbJlq2cmIXoA4UAWoAvQANKALUAXoCu9osP8AIRfZr+FRhE8zFXYmH+Ri+zX8KcqHMx3tRB8jH9mv4VOF3DLHe1cI+Kj+ov4VGF3DLIkbx4fEhiuRTEy5hGcty6GxKjQ2HOuLxehOpy8iyZweupOxPSI2PsaJ5WsbFgYo78us4uf1QfRXLocLrT1awjN1Eiu2ftGXEYqFZ1IjAeRQYjGpkUdVes5LEAsfJA0BF7VpcVtp21rJpYzpnwL7aSlPUuMdhsY04eGSOONRlMbguJdb5urYxniNCb8xpXnqdS0jS5Kibb6rTHhrubrVTmymWeEwYQuw4yNnI5BioDZfG1/EmtOtXdTCfTTx+ZmklsJsvCmNCGsWZ5HJHDruSB6BYeipuqqqTzHZJL7CKwTK1iQoAoAoAoABoB4NDEW9AZrbuI30ogHkJlkm7zxij9J657gvJq9n6McM5peszW2xp3dXC5EdVFe+OcF6ALUACgEvQC2oAoBL0AtAIKAU0AUAgoAYUBwxGKRLZjqdFUAs7HsVVuWPgKxlJR3Zi2kssgbZw8+VTu925N4FL/nDMvwgEusagHVmNrNYjWx5XErmiqL7bHL4mVCcpzxBF7syLFKE30sTWAz2iZWJtrZs9uPPL6K+a1nbSbVKLTe2un+juRUurQyBpcQM6yGGI+95ApkdeTszAhQeIAF7WN9bCZqjbvlxzS652Xh5/Mavrg7YOZ0k3MrF7gtFIQAWA0dHygDMtwbgC4PDQ1hWpwqU+1prHRru8V4ErKfKwxG0WZzFAoZl8t2No4z2G2rNzyj0kXFIW0YQ7Ss8Lour/heIbecInYZWCjOwZuZC5QfAXNvWa1Kji5eysL6mRGWafPYxR5c3lb4+T25cnG3K/pq906HLnnee7l/sxy+4nVqmQUAlALQHPEMQrEC5AJA7SBoKsowUppPbJD0Rl9hj3JXvmMg3rt5zSdZj3cbAcgAOVfZbWlClRjGG2DiTk28ssDWwYBQEbGYxIlzObDhzJJPAADUk9grCpVhTWZPQlLJTYzpKy2y4eQ5jZQWRWc9y3J9drVzPxm3bfLqluyZRcVmR0Xa85HvCDuM/4IaofHqK6Mo7WIjbTxNtIob98zf/AJ1g/SCn8LHaoQbRxPycP2r/ANFYfmCHwkdqhfbHE/Jw/aP/AEU/MEfhHaoPbDE/Jw/aP/RT8ww+EntUX969GWgNKAS1ANlmVQSxCgakk2AHeTQZIRxxcokKuWlYRxuYn3V21LZ7BWAUM1gdQtUyqpLQrlUikbrYmwIsOMwBeQjryvYyP6fgj5osB2VpSm5M1JSctWUrHPjMQ5+L3cC9wCCVreJk1/RHZXivSau3VjTWyR3OGU0qXN1Z0x5O6ktxyNbxym1edtsdrHPejoPZibGUbiK3Ddx28Mopc/rTz3v/AGFsjltvZ5ljIRski9aKS1yjgEA94sSD3E1ZZ3HYz9pZi913oiS5l4kbo2ybrKq5ChyyITdlfi2YnViSc2b4V786zv4z7Tmbyns+mPD+OhlHVFvWkSFQDjjC2RshAfKcpOozW6tx2Xq2hGMqkVLbJD2ZD2FtM4iJZchRHClLnVgRcm3IX4dvHSr7y3VCbgnlrOfAiMuZZwSsZhs4FneMg3DIbH0gghh3EGqqNVU3rFNPv/YlrJ1hBCgMcxtqbWue23Kq5tOTaWETqU+K6QqMyLHI0qkjd5SLHkXfyVU6G9+HAHhXaseCXFeacPd70yipXhBa7kTZmHMcSITcqoBI4E87d16+oUYckFHu0OQ3l5JXCrSBLVAM/M29xLk6iGyKOxmUM7eNmUeg9teP9IbqXOqSehtUI7sjYRM80rn4BESdwsrNbxJ1/RFcifs0oxXXV+JpXU254LGqDVCgCgCgCgLWaZUGZiFA4kkADxJr6c3g3SKu1EbVRJIO2OGWUH0opFYdrFGLmu85YrbKxqWZJhaws0MkdyTYC8ihRx4kgDiTUOrHBHOjS7A6Oq2WfEFJXNmRFOaGLsKcnb559FuepOo5M1KlVyZZ7QAOKwq+bv5fqoI7/wCLWHQrRcyGsUZMyUGk+KU8d6HHeskaZT4XVh+qa8H6R03G65ns0eh4dJOiLtKcJFIzcArE9vDgB2muNawc60Uu83JbD9kRFIY0bisaKfFVAP3isbmSlVlJbNsLZEs1SCuxuyw7bxGaKSwGdLdYA3CurAqw8RcXNiK26V04x5JpSj3P9u4jGdTjucUPjIG8YXU+m0lqy5rV7xkvJr+Cfa7w3GLPxkA8IXP75BTntFtGX1X8D2u8bNsqZ1IbEuAQQd3HGvH9IMayjdUYPMaS+bb/AIIabWGxmD6NRxxrHvJyqKFUb50sFFhpGVpU4jOcnPljl+Gf95IUIpY1Or7EiA8qUW5+yJrjvvnqI3tVvGE/DlX8E8iF2DOXiuzFxmcI5sDIgYhHNtNQOPPjzqL2nGFbEVjRZXc+qJhnBUuwbGTsvBUhiPe653PqEi1730Xoyhac0urObeNOZMtXpzUAUAhNAZ7De+Yj6U/5cdeB49/7TNyh7px2Xxm+lb9y1rVto+SObcfqMn1SUBUAKAKAKA2uw+iMMIVpL4iVR77NZmv8xfJT0C/aTXvHNkSnKWpf2qMsrArTIwVE2xQhL4Y7hyblQLwyH+8jGl/nLZu88KnIz3kDD7Sz42BJFMcyw4gNGTcatAQ8bfDQ5Tr6CAdKknGmTTsaxBn+kmEYMMRECzoMsiAXMsXHqjm6G7AcwWHMVyuLcPV3RwveWqNyxueynh7Moophi5Fym8ERVyeUkmjIvgmjH52XsNeKlD1Sm09Jy08l1+vQ9Cmp6rY0CiuWSxaAKAKATNQYIGK2xDGcrSIG8wHM/wBRbt91bMLOtNZUXjvei+4zFEc7Ukf3mBz2NJ7inqYF/wBmrfVqcP1JryXtP+PuRl9EcsTsd51IxMpKn4uK8afrG5Z/SbHzatpXcKM12MNe96t+XREOOV7TM9idrzx4eP3eDPILRLuzncDQOeuFVQAGJtbsHAV17bh9O4unFQe+rb07+79ympVcIZyiTgMXBEgUzRk6lmLrdmbVmOvEkk19Co04UoKEdkcpyy8s6+3WHHGaL7Rfxq3KIyc26Q4UfHw/aL+NBlDf/wCkwv8AvEP2i/jU4GUUMG3IBLOTKlmkDKb8RuowSPSCPRXjONWVercc0It/I2qNWCjqzns/bcAMt5F1kYjjqCF1/fWtPh9zJRxB7Loc+trNtEz2/g+UHqP4VX+GXfwP6FWGHt/B549TfhT8Lu//AI5fRjlYe38Hyg9R/Cj4ZdfA/oMMk4TaEcgJR1YDjY8PHsrWq0KlN4kmvkMMrcV0ljWdYACxJAZrjKubhft5eutiFjOVJ1HoZcrwe6SV6tFL7hlZGIUAUBX7U2csoGpR0OaORfKjbtHaDwKnQjQ1kNhuy9ol80coCzR23ijgQb5ZEv8AAaxt2EEHUVGNSGRtvbRZAI4rb6W4TmI1GjysOxbiw5sVHaRo8QvYWlFzfy8zZtLd1p+BEwGEWNAi3sOZNySdSzHmxNyTzJr5pXrSrVHUk9WenUVFcqJVUgKAKAKAYRTcyRwZ40uSVW+pNwt+81co1ZpLDf1I0RDfb0HBXEjebEDK3qjBt6aujYVn7yx56f7MXJd4uz4JMcpJvDhyXRhf3eXIxR1uuka3BFwSx+bXq+F8ChTarVXl9F0ORd371hAtT0QwZiMJw8RQ20K3a4Fgc561wOBvcV6WMYx2RynUk3ltnn/Sb8nLwXkww30Y1MZAMyD5h+MHd5X6Vdm0v4x9moljvwMuXXUxqgcrcxw4EaEEcj3V34dnNZjj7GDbzqOy1nyx7vsY5YtqKK7hkS1MIZYtTyruGWFOXwAVPKAqOVdwySdhYNJJpA4zAJHoeHlPxHA+mvnvpfUdKrFw0OpYwUk8onQbKhjlKNFGVe7RkoOPFkNxy4juv2V5r1ipVp86byt/5Iuabi8rY92kr1iNFjakxCgCgOclSjFlF0nk3ariF99iIVV5zLIQrQeLaEdjKCdL1hVqRpwc5PCRZSg5y5V1ImBw7XaWWxlksXtqFA8iNPmrf0kk86+b8U4hK7q5/wAVsentqEaMOVb9SwFcsuCgCgCgENQBDapJK/G4XDAmWVIQecjql9O1mrao1Lhrkpt47kQ0lqym2jtkyQ4gYGxMMTSNMVtFGMrFcmnujHKbW6o4k8j6DhvBKtSaqV9l06mjc3sKa5Y7s32zcMscUaILKiqoHcBXs0ktEeebbeWSVoB5FQS0ZHpb0HixV5EO5n88C6v2CVfheIsR220rctrudF5X0HgzyfG7JxMUpikjVHGovIbOvDNGcvWX7xzArfnx5Q3gzetuHO4WYSQz2un82P7Rv6KqfpJH4Pubi4DV+JCjZk/ZF9Zv6aw/MndD7mf4BP4kO9qpu2P9o/yrB+kkvg+5P4BL4kKNkzefH9Vj/OsPzJP4EZfgD+MDseX5SP7Nv66h+kdX4UZLgC+MXA7HkkBO8UWZl97PwTa/l1zLr0tuKU+XlRpS4dFSayXWx9kbksxfOzBR5OUALcjS58415jivFqnEJqU9MGxQoKkmkS9oYXeIRexGqtzVhqrD01oW9Xs5Z3XUsnBSjhnr8gr3yPPtdRlSYiUAjNag1OEsoClmZQqglmJFgBqSTyFZZwiMN6GZjc4iQTsCEW4w6NoQDoZWHJ2HC+qqbaEtXheO8V7aXY037K38WeisbTso8z3ZYqK8ybzHUAUAUAGgKLpHt0YcKosZG4XvkRebyEcF5d507SOlYWHrDzJ4ivq/BGFSpyLTcz7bbz+Xj0HzYmjjHrJZx9avQU+HW8NoZ89TTlXqMZgMMuIkRcPHvWbPlxE2d413dg5V3uzkXGi6X0uK61C0b8F4aGlVuEs6m0x2ykw2AmiU5nnBjLnypZpwIlJt4qLcAq9grqwiorCOc5OUss0yCwtUmKHrUMkUvRIjJV47pBh4iVeVM4+AvXk+ogLfdVdSrTp+/JLzLI05z2RnNubVwuLAgMOJdyGeIrFupFK8WiM2XUX1HMHUEGq6dehcZUGngvgq1tJT2PPYtqgZlcPnRnja0T6lGK3sAQL24XNuF6odnUb9mLweut71VKact/mP9uE7JPspP6aeo1vhL/WoeP0Y+DaaMQvWBOgzIy3PZdha9V1LapTWZRwTG4hJpJsm1SXhUAbsLyZPpZP31xOJfq/JHn6nvvzLSueYCGpQPQ9qbchhsJH651WNQXkb9FFubd/Cvf1a1OlHM2kjz0Kc6jxFFLNt7Eye9RJCOTTHO/2UZyj6/orh3PpFRhpSXN/o6VLhcn77IcmHle+9xM735K25Udw3QVreJNcWtx+6n7uF5G9T4fRj0ycW2LAfKiV+9/dD63ua0HxK6k/fZsq3pr/FEDCbFgmlDJFGsMTG5VAu+kXQrpxRTx7WFuAN9qre1qFJwlNuUvsv5Zh2UHLOFhGsUVw3qXMfUEBQBQBQEbaGLESM7Xso4DUknRVUc2JsAOZIq+2t5V6ipx3ZjKahFyfQo9hKx3rzLlmMjrKL3y5DZFU+aFtbxJ510+JwdCoqK2ilj57sxt5qpHnXUkYmAyyJBH1WkuWcDWOJbbxwfO1Cr3sDwBra4LaSuavNJ+zH7lF9XVKnpuy9lwyRT4NUAVVWaJFHADdhgB6Iz6q90kecfeVO3z7IZZR71h8Rhkj7JJTiYllcdygmMd5k7BUhaGxFQYorNr7bjgspu8jC6xJYuw7TewVfnMQPTpWvcXNOhHmqPBfRoTqvESgxBnxHvzlE+RhYqP8AmSCzv6Mo7jXk730hqTzGjou/qdq34dCGs9WScHsxUGVVVB2KAB91edq3E6jzJ5ZvpRjokOxuzFdbG6kEMjg2ZGHksh5EffqDcE1naXtS3qKcGYVIRqLlkjzXFYJ4JGil1e7OH5Sgtcuvfc6jkT2WJ+ucG4nRvKK5N1ui+hiMVAbau1obGCNjTYIeySP73A/nXP4nHNBmE9Gn4lyK8kdEKggbsLhL9K/8q4vEv1fkjz9X9SXmWlc4wENSC/wuCSO+UasbsxJZ3Pa7HVj4mtO4uqteXNUeTbhTjBYiiTWvkzOixVHMQVuOJlcwRkiwvNIPgKeCKfPYfVGvNb71FKjDtqm/+K/fyMJPLwi1w8CooVAFVQAoGgAGgArQnOU5OUtydESAKwICgCgCgEJoCHgIPZGIufesMQe55yLgeCKb/pMvNa9t6OWHJD1iS1exx+J3H/GvmRNrssGKnLEKjxpiCTwug3cnqCR/Wqv0gtXOrCUeuhbw2rim0+hb9FtnlUaaQWlmsxB4xxi+6j9AJJ+c7d1d+wtFbUVBf9ZzLqu6tRvp0J+1tlrOqhmdcjZ1ZGysDlZGseV1dh266EGxrdRrkDb2HVIIo41CqJ8IqqBYBVnjNgO4L91SQM25tllbcQW3tgXci6wqeBI+E55L6Tpa/M4jxGFnDO8nsjctLR13rsV+z9nhb2uWY5nkY3dz2sefhwA0AArwN3eVbifPUf8AB6KnThTjiKLNEA4VpEj6ggKArdubHTEx5H0I6yOPKjbky/zHMaVv8P4hVsqqqU3/AGTuedYnDvDIYpRZxqCPJkXz07u0cRwPafr3C+KUr6kpwevVF9OpzaPch7Q8jwKH1MDWxf628iamxcCvHnRFqAN2J8b9K38K1xOJfqLyRwKv6kvMtK5xWIaIGormG8d447eNYN5IOlYkDY4gL2AFySbC1yeJPfWUpyluyNDqKwICpAtAFAFAQNp4kqoCAGSRhHEp5u17X7gAWPcprocNsndV1Dp1ZVcVlSpuTL/ZOAWCJI11yjVjxdmOZ3bvZiSe819LhBQiox2Wh5eUnKTbI21thR4iWGRyfcSxy6WcHKQr9wZEa3aopKEZNNrYmM5RTS6lpWZgLQGZ6Y7Q3b4cAXbO0ipwzsF3US915Zo9e6hKW5U7IVl3kcnvyuTMfPZtRIL/AAWFrdgGX4NfP+OUqsLluo99j01lKEqS5S+iWwrhNmwPFQB1DEKEhQFbtvY8eJjyOLEaq40eNvOU/wAuBGhresL+rZ1VOm/7J3PMekODkw4aOYC9ro48iUDW69h7V5d41r6fa8ZpX9pJrSWNUZuplYZaLwrjdTrIWgG7EOs30p/gSuLxL9SPkjgVv1ZeZaVzSsRqdQayBedcqT6G6yQBWBAtCBaggKAKAWpAUAxmqYrL0JwcujkG+kOJPkgGPD96390l/WIsPmrceUa+h8FsFbUeZ+9LU8/f3HaT5VsjSV2jnhQBQBQGC/KZsmQtDi4y/wCbhg2QkNGGIO9UcCBrcEcNeVXUeRvEzcs5UubkqdTGRbQlSUT53lewVg7k7xOOUcgeYtz8TWHFuDU7ug1Hdapno4W0KSzTPQ9j7TSaNXQ3VuHIg8CrDkQdLd1fJ7q2nQm4TWqJ31RZVrGIoNA0LQgKEhQEDbGyo8TG0Uq5lb0EHkVPIjtrZtrqpbzU4PX/ALuHh6Mw2Owb4dxHLqDpHLawk+a3mv3cDxHMD19peQuI80dH1XVf0dCjXz7MtxlbZtHPYflT/S//AFx1x+J+/Hy/dnBr/qy8y2rmFQhoDXYc6Vypo3WdhWBiFAOFQAoQFAFSBrNQlIr5UOIk9joTlFvZDjTIh+LB89x2eStzoSt/TcB4W6s+2qL2Vt5nOv7vkjyR3ZrIowoAUAAAAAaAAaAAV7g4A+gCgFoAtUAR1uKA8Z6QbL9jYmSEC0ekkXYI3v1R+iwZbchlrsWdTmhhnqOGXHaUsPdHDZe0jhpC4uY299Uakct4o5kDiOY7xrwPSHgiuodpSXtL7m3UjyvmWx6NgcYrqCCGVgCrA3BB4a18uq0pQbUlqjB66omVUQKDQjAUAtCAoCPjcGkqFJFDK2hUi4P+u2raVadKSlB4ZPmYXa+yXwtzrJByfi8Q7Je1fn+vtPrLLiMLn2XpPu7/ACNylccukvqQNhHrYj6UH/Cjqrinvx8v3ZoV/wBSRcVyykQ0BoMCWidoJDd47ZWPxkR97k8dMrfOU8iKs4zYO3qtr3Xr/RlaXCrU/FFmK4Zsi0AooAvUAQtUjA1m7alInBAeV5pDDAbEW3striFTwtyMhHBfSdLA+h4Rwd3D7SovZ/2aN5eKksLVml2bgEgjEcYsoueN2YnVmYnVmJ1JNe6jBRjypaHnpScnlkusjESgFoAoAoBwqAYX8qGC9zhnHGN92x+ZNZf4xH99bdpPlmdLhdXlrY6Mwddnc9QSNlbSfDN1QXiJu0fNSeLRd/avA9x4+T456PRuU6lLSX+yiUOXWOxv9lbUSVAyMGU8CO3mD2EcxXzO4tp0ZuE1how0eqLIVrEBQgWgFoQFANZL1KeHkkym0OjG7ZpMKAMxzPCTZWOgvEfgmwHVPVNvg8a69K/VVKFfdbS/kqlT6x+hWw4gMSNVZdGRhldT85T+/geVW1KThr071sVZOpqtEm+29sjfqpU5Jo7mJ7XAv5SuOaNYAjwI1Ar3l1awuabhM4FvXlRllFJgsfctG6lJUsHjPFb8CD8JDyYcfG4Hzy/4dUtanLLbo+h6ajXjVjzRJokHbXPaZaLvB21GGMDTKKnlZOBjTVkoMECHeYpikBsgNpMRa6rbisV9Hf8AZXncjKfS8L4JKo1UraLou85t3fqmuWG5q9m7PSCMRxiyi51NyxOrMxOrMTxJr2UYqC5YrCODKTk8sl1mYhQCUAUGRagCVIFBoCo6WYEzYOeMeU0bFP01GZP2gKyg+VpllGfJUUjx+GUMoYcGAI8CLivQReUme0g8rI+9SzMdhcQ8Ll4SAT5SnyJLecOR+cNfEaVw+K8Eo3sNsS7ymdPXMTcdH+kKTiw6rrbPGfKW/Mdq940r5fxHhdazqONRfPoyrOd9y+Brl4IHVBAUIFoAoBDQkrtqbHintnFmHkupyuv6LDl3G4PMVtW93Uo6LVdz1REoqW5m8ZsrERcBv07VAEoHzk4N4rr82ulTrUK2meV9z2+v8lMqcl4l1J+UvCDgs7eEWX+NhX05WFd/4nmMeJS7a6c4WcC+GxIdb5JVMKSJfjlOc6HS6m4NtRUVeCzrw5KkcotpVZU3mLKnBdOWUkSwsy8pFKBrfPTNYHvDegV5e79Cbha0fozsUuJw2mWg6c4XtkB7NzIfvAtXGfotxJPHZ/dG0r+g1nJExfT6ID3OORz32jX0kkt+zW7behd/Uft4j5/0VT4nSjtqVOA21jMbiUhVIW3mbLAWdY2yK0h3rggsLKdNAeYNeih6MUOHwVWb5maFS9nX9laGzmx22IZYMMuGweaVZDGFLZESHIHLnOMqjOo0B42tWyqlHx+n9mp6v4nXGYnbkckUZiwR3zMivHvGRWVHkIkLOpXqo1tCLi19aKrR65+w9X7mN2hLt2Jc7LgrZo00Vibyusa/GecwrJVaHj9h6uQ9ubT2zhFjaYYW0siwrlQt12DMt/dNB1Tr4VZCVvJ412fd0IdA646fbcckEbexs07tHHlUEZkjaU5iW06qN6qxVW27pfYn1ciz47bQxa4O8RnePfAKqZFjzFC7seADC3AnrCwNZdpbcudfLQjsGM2zjdtYZ4kkKOZ23cRhWN1dz8C7KuU2uesALAm+hqYVLWSbfMseWpLoPodNuDbeGiM0ssZjWxkMRidox5zho10Gl7Xtx4VNKpazmotSX0EqGFkzidK9oMyqMU92ZVAyQjViAPgdprrVuHUaUHN5wka8cSeEi3xI2yMUuD3ztM8e+AUwZFjzFS7tu+qARbgT1hYG9ctVrPlbxLyNhUXnoUe1OhuOw0kMch9/cRRPHIrRFzwQkopU2ueFrKbcLVdC9t+V+8seO5tqvcRSUZaHbbHQbaGGieaQOY4wXkZJUYoii7MV0JAGptc1lC+tm8PmDuLn4jiOiGMPsTj+eC8Puw1tEZ+vp1eop7daj8Qtu6X1Q7e5+ITbnQzHYJRiXDhYzcypMH3dyBdhe+XhfQjt0qitKwu12dSLWer1wY9tXT5s5N90cXaDYZJZcMpLLnCCUJK62uGEbDKpI+CXHEcOFeDu/RyLqN0JrHTKOhG9yvaWpP2Ti5MUhkw8WaK5Akkfc52GjKi5S11N1OYDUEcq0qfo7XlHMpJeG5lK8itkdcHii+dWRo5I33ciNYlWyq4sVJBBVlYEcjyNwOXfWVS0qdnPD0ymi+nUVRZRJrSMwoSMkkCgkkADUkmwAHMmpUXJ4RJxlRJUtfMrc1YjvBDKbjxBqyLnRnnGviv2ZGjIRwk8fvcu8XzJtT4LKuo/WDVsdrQqL248r74/wxhrY8lr9FHjgqAFSDmYh2VBORNwKkZNL+TaMDamEt503/TzVx+Nf+uvMvt/eNVtDaK4TbQliafGmRMQmJgiVpXwik4Ygoig6XCkjTS/OwPmnl01lJePf8+pudSv/KThJ4cLvsJi5DgXkkbchVR4JnaV2YSBRLbeF1KEgqTY3FwL7GNOVXlqLOU8eeOpjUbUco0XSzM20Nhx5myuZ3YBiAxgWCZSw52Kc+2qafL2c299MfUl5yiX07DTYSQlWG5xuFy3BF1E0Klh2iztrw49lVJ42MjRbUZMxdrXwoOIH60UyH7i3qqAVkI/23L/AMPg+/Ez3/cKAzEuNaHZeypkjaZ48QhEags7gpiFcIACc2Utb79KlLPUCdNYZJsHisVg55Yo3GbH4SSFVcjcxo994m8icQiM2vYgAra9zbbOHax59srYxlnGh5xgPfofpov8xa9lff8ArVP/AKs59P315ntyD/bb/wDD4/vxMn4V4c6RRYbXZ+yif9+h/wA2UUBbzG821weG4h05awy3oCvw3/t39E//AB0lActtm+B6QX1tJNbu/MsMdPTQGgnH+1MIOXsLGf5uDoDOdHsWsscmDk30OXF4h8NikiYxF/ZcrqoeRN3vFfMuQ3DaWJJIGKec6A7bIimRp0xLmWdZAJJSEVZfco926KiqFBQqCutmDC5sCfF+kKn6yuZrGNPLL3+Z0rTHJoSpcdGps0iKewsAfUTXFVCq1lRf0NrKOqSAi4II7RqKwlFx3WCRxFRqtQV8uxYicyAxNxzRExkn5wXRv1ga2oXlRLEtV4rP3IwjkMTJAQJiHjJCiW2VkJ0XeqNLE6ZhbUi4HGrOyp11mksS+Hv8n+zIy1ueTV+iDx4UAUAUAUBZdGdqDC4uHEFS4jLkqCATnikjFr6cXFc/iNtO4pKEN8ltGahLLNJiOnUS4yPF4bB5HO8XElnAaZJAnkst+sCinUW0tpe44v4PdNYbWFtqbHrECB0v6WrisIcJh8O0EbO8rmRwzF3Z5CFCk2BkcsSTysB2XWfCa0KnPPGmfHoY1K8WsIssT09jfFYLEHDyWwkeITLnS7NOsSgr3AI3rFa64Lc+H1M/WIHQ/lIMkeJSeJ3EkpaCxQbqIBN2jWtch1Zr6+Vxp+C3Ph9f6HrEDntX8oIlbFlYZAMRhoYFBdeqyNOXY25FZgNNerT8FufD6/0PWIDJ/wAoRG0RjI4G3Zw64aSJnUMwEjyB0IuLjMAAeN24aGs1wStyvLWf+5I9YjkjbX6clvYi4TD7iLCSCZUkfM0jAMuQ5Scq5XfW7G5BtprNPglVp87S7uodxHoSdvdPkmw+KihwrxPjNJ5HlDLrEsLFAL3O7RVGijn23ijwauppyaSTQlcRxoZPZOIjjxEMksZljjfO0YbKWyq271uOEmRrc8vort8QoVK1HkpvX9jXpSUZZZqJPygv7ZezFg9z3IwxiL9dkzmTPmtYOGNgvC19ddOL+CVuTOVnuNj1iORu0unCOcIkGGaHD4adMQUZwZHKknKLEgDrsdSbm3C2uMeC18NtpPpqS7iJYbX/ACjRvHiBBhWSbEJu2keQWHVKKxAvfKCbAWv286hcFuM6tfUesQIUfThR7We4P+Ygh+svul8K2H6npa+vKn4Lc+H1/oesQH9I+nUc2GxMEGGaI4snfSPID5SrG7AC92yIqgaDS/jMOCV3JczSRDuI40JOC/KWoETzYa+KjiaAT7wrh7OULM4ALKCYkJ6rW4Xtc1q3nDq1tBzxzJfDq/oWU6sZvGwuyel2Hw8SYeRo8cN+s0bQyWffSS71t4nBVErFgc3AgEaXPHta1aqnz0pR81pjzNipCMdpJlJt7aeNxc0mohWVlIhSQBgqpEnuk2g0zqSARqW4gVu0bexlVVa4i5NLC2x3lcp1FHlg8Gbi2MSSoRdAGbsF1Dm+mtgVva+raX1t3o8Ts4rCpvHkv5NV0ajerOuy8DMoWSBmhzbsqUe2YSIXU5UuDZVJIYcrWJ0rRu5cMuY4qUn9F/JbT7entI0mzelmNQLvYVmUhMpuI3bOWC2YXjY2Qt8EWZe0V5G99HbSbzbya8GjoU72f+aL8dNIQoZklUMrOvVBzKtiWABvbL1tQDpYgMVU8aXo5cprEov9vsXq8h4iSdKopEYbmVltZgd2Abpmy9Z9bqRwvxtxBAzpej11GSlzxT+f8D1yHczzevuZ5gKAKAKAKAKAKAKAKAKAKAKAKAKAKAKAKAKAKAKABWD2ZK3GT+Sa0rj9CfkyyPvoq4/7Kn0qfwx15f8A5n8/9M3nsWGG98i/Qwv8MtU/4fX9iepAT3jFfox/uNS94gb8XifFf4RV9D9SPk/3MZbMen9ob6dP+qeq+7y//JkR5PJh/wBfG4irFu/L9kY9x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AutoShape 4" descr="data:image/jpeg;base64,/9j/4AAQSkZJRgABAQAAAQABAAD/2wCEAAkGBxQTEhQUExQUFBUVFxUUFRUXFBgVFRQXFBcYFhQXFBcYHyggGhwlHBcXITEiJikrLi4uFx8zODMsNygtLisBCgoKDg0OGxAQGywkICQsLCwsLCwsLCwsLCwsLCwsLCwsLCwsLCwsLCwsLCwsLCwsLCwsLCwsLCwsLCwsLCwsLP/AABEIAOEA4AMBEQACEQEDEQH/xAAbAAABBQEBAAAAAAAAAAAAAAAAAQIEBQYDB//EAFAQAAIBAgMEBQQNCQUHBQEAAAECAwARBBIhBRMxQQYiUWFxMlKBkRQVIzNCQ1Nic5KTodEHJHKCorGywdI0Y6Oz8CVUdYO04eJERrXD0xb/xAAcAQEAAgMBAQEAAAAAAAAAAAAAAQMCBAUGBwj/xAA5EQACAQMCAwQIBgICAgMAAAAAAQIDBBEhMQUSQRNRYXEGFCIyUoGRoRUWM8HR4UKxQ/AjNFNywv/aAAwDAQACEQMRAD8AzvsvEfKJ9l/5Vd+V7fvY/Klr3sPZc/yi/Z/96n8r23eyV6KWnew9kz/KD7MVP5Xtu9k/lS072Hsif5X/AA1qfyxa97H5VtPEtOhOIc41w7ZvcLjQD4wX4VyeJ2FOzShDbJlDh9Kyk4Uz0Na4yLxXFTnGoOOGgWNFRBZVAVR2ACwFQ3l5YOlAFAQ9s4oxQySLa6KW11GlZ04qUkmGTFqsFWx/PB3QN98i/hV3/H8yOpaE1USRdl4vexJJbLmUEre+U8xfxrKceWWAiD0pPuIHbLhx/jJW7w2ObiJjPYeptXszWC1ALepAcKjcBagC9NgHCm4C1AF6bAOFAJagFvTAPJfbk+aPrn+mr/WX3fc73rT7vuHtwfMH1/8Axp60+77j1p933AbZPmj63/jT1p933HrXh9xfbg+aPr/9qetPu+49afd9y+/J/iC+OJsB7g443+Mj7u+vOcdqc/KzSrz55cx6ileZRSK9AMoAoAoCs6T/ANkxH0Mp9SGrKPvoh7FjEdBVbJKz/wBZ/wAgW+0N/wCXrq1r/wAa8yOp32htSOKwY3Y+SigvI3gi627+ArGEJS2/oMpuj0+JaEZI0Vc0tmkclrb17dRBbhb4VXVlTU9WYrJz6TLiREpLQMN7BYBHU33qW62Y8+6trhrh28eVPJE84OmG2n1lSZDE50U3zRuexHHPuIB0Olet5u8oLK9ZAWgAUAl6AWgAUAXoAoAFAJegFtQHmo2dF8mn1RXgPWKnezyTuavxMX2vi8xPqinb1O9j1mr8TD2DF5ifVFO2qPqx29Z9WL7Aj8xPqio7afeyPWKvxMt+hkCpjRlUC8MnAAcHi7PGreeUqTy+q/c7nCKspc3Mz0dONUHdIW3cSY4iymzXVVNr6uyoNPE1ZTipSwyGSxVZIUAUBWdJ/wCyYj6GX+A1nS99EPY7YjHpCi5za+igXLMbcFUasfCoxltr+iUm9EUG08TiTLFJFEqMweFFka7sXKtmKJoAoQt5V7d9RC5t+WSbylq8beWpZ2MydszYE6AkzrnbV3EIzue0lmPoHADQCufW4xCT0hp5lytl3kpNmSxJZcQqqo5wrlA4m9mFVx4o5yxyZfmT6sl1KPaL4udQkKpOueN95lbDpaN1fqly2e+W11BGtdi2v6NtNTq6NdM5f2KJ28pe6QtqHElGTERpAh0zZXmQW1DbxGGQg6gkCxr0dtxq2ufZjNJ+O5rTt6kN0dNkbSxBjuRHNkJRshyucvBluSrZhZuK+VXVhJtZ0KS9wOLWVA6m4PoII0IYHUEHQg8KtTyCQaABQAKADQBQCCgFNAFAAoDzMSyr5ShgeSkXXxLEXrwjjSktHjzPLuNGXuyx5nRG3i36yakaGxuCQeGhrB/+KWNGYNdjLGjIWKgYFWa72I1A8hVNybdptbStilOLTjHT92bNGpCScY6afVlqpuK0ZLDOdJYZZdFT+ep3xSj9qI/yq6H6T81+53eC7yPRE41WehKzpELiJfOmh/YbeH7kNW0ur8CJFitVEhQBUApek0heMwR2MsosAeCrcZ3f5oHrJArNVI0l2k9l9/BEqDk8Il7M2UEJdiXkPlSN5X6Kjgq/NH3nWvP3d7Os8bLuR0IU4wRYexEzh7dZQVB7AxBa3jYeqtPtp8jh0byZtZeTteq0m3hAp4k9lNnbWBT7knKUj41+1b+SOGmbst0ZyVrHkj773fd4L9zFLmeWXFq5zedTILUTwMlHjOjqgtJh7Quxuy29ykPz1HA/OWx7b8K9Bw30gr2rUZ+1H7mtVtoT23KPZExGJxEbLu39zZkuD1iCGZSOKkBNdO+xr6HY3lO6h2kNmcydNweGXt7VumAWoAvQANKkBaoAXpsA4UAWoAvQHn5r52nhni08MjYSF0st1KjuIPp1q6rUhPXGps1qkJ+1h5JVUGsFAWHRYfnsf0cv746vh+k/NHd4LvI9Fjqs9EVW2dZsKP71m9UMo/nVsPdkQWYqokKA4Y7FCONnbgoJNuOnIDtPCpSy8AibHwbC8knvslmfnlA8mNT5qg27zc864d9ddpPEfdW38nQpQ5F4lyBXMLBagDJYwwKsLgggjtB0NZRk4vKD1HIoAAGgGgA5AcBSUnJ5YFArEDxQxAigKPaHR/MHdGtMXMqORwOUKEbtQqqqR6dCBXbsOLztq0ZLSKWGvAqqUlOLXUiYHE7xbkFSCVZTxVlNmU+BH86+oUK0a1NTj1OTKLi8MkXq4xAigAa0Al6AW1AAqQF6gBagPO4Zw1+II0KnQg99fPp03E8ncW1ShPlmsMaZyWyoudhx5Kv6TcvDjWSpJLmm8I2rPhda51Swu8dBNmHAgg2IPFSOINYzp8rNSvbzoz5J7jJcVYkBWawu2UXyjtP4DWsoUW1ltLO2S+34fVrQc4rRFx0QYHGKRqNxKfW8NZpYptPvX7nS4NFxckz0aOqTvlXtIfnGH8ZT+xb+dWx9yRHUsaqJCgKna3uksMXK5mcfNitlH12Q/qmqbmp2dGUuuy+f9F1GPNMuYF0vXmZvU3zrWBAUAUAUA4UIFqCBakCmhBlsfHu8WbcJ0z/rxEKx8SrJ9SvofondudJ0n0ehoXkMSUiRevXGkIKAU0AUACgA0AUAgqQYLbmEByMCVYsqFl0JVjqD957q+e2dXCaeqSzqdW8s6VbHOupY4XDKihVAAH+iT2nvrTq1JTeWzdp0401yxWEVm3MOV90jsG6qMDwYMQoPiCfVcVuWlRTXJPbdHL4lw2FxiWzJ+BwYjSw1PFmPFieJNa1as6ks/Q6FC3hRgoRWx36JYHd45iD1TC5C+aTJHmt3HQ28a3e17Sis75ObVtY0arlHqegx1UiCr2mfzjD95lH7F/5VbH3JEPcsaqJA0BU4DrzzyclKQr2dQZ2I/WkI/Urm8UnhRgvM3LaOE5F6osK4ZsC1ACgCgFFALQgWoIAVIHUIM70m0fDN/esvoaKT+aj1V6v0Tni5ce9GveL2EwtX0Y5Yt702ADSm4C1MgL0AVIEtUAW9MAxW0vKiHbIPuVj/ACr5zb+7N+H7noam8fMnCtRlhA2weoPpIv8AMWtm195vwf8Aorq7LzJ61rPctJfRz+1n6Fv40repfo/P+Tn3fvI2cdSjUKnbek2FP96y+uCX8BVsfdkQddqbREKA2LMxyog8p2IuFHqJJ5AE8qinTc3j6hvBxg2rfCLiHFrxLKVGupUNlXt1NhSUFz8qJR12JBu40VyM5uzfOdiXkt26k+gV5y8m6tSU1tt8jpQjyxSLeueZBQBQBQCiiIFoBaggWpAGgM50iOabDJ2NJMfBEMf75R6q9f6JUc1pVO5Gpev2Uh16+hHNFNAAoAvQBQAKAS9ALagMRLjYGKkyR3U5h1xxsV7ewmvnEaVaKaUXr4HoXOm8anT21h+Vj+uv41h6tV+F/QntId5C2ntKFgoEiHrxk9ccAwJ/dW1bW9VZzF7PoV1KkXjXqShtmD5WP6wqj1Ov8D+hZ2sO8seimPjfFkI6t7i97EHg8f41sqjOnR9pY1Ro3Uk5rBvYqrNYpulmIEaRSNeyTRk2BJOa6WAGpPX4VfRjzNx8DGRywuFYhp5haQqQqcdyh1yA+cbAsRxIA4AUcllRjtn6k9MlUMUqwYSNj1UihlkAFyQiqIkAGpZpMthzyEVXXjLEuXd5S8O9vyRbRSz5E7ZuEdsWksvliKRgl7iJXZVRRyLECQk+jgK5FxUhG1cKe3Mlnvxu/I20m55Zqa4haFAFAFAKKYAooQLUEC1IEfhUrcIy0jZ8VM3JAkI7LgbxyPTIB+pX0z0YtuztOZ7yObdyzPHcSq9IaggoBTQBQCCgFNAFAAoDznKvYPurd5aXh9j03seAl17vupil4fYZh4AXXtX1in/j8BzU/AN6navrFM0vAc9PwLPoYQceLEG0Et7G/GSKvNekDjiODm3couosHpkVeVRrFD0zgXdLKx95eORRyBEiXaw4m1wPE9tbFFvPKuqMWh0+0XKH83xGUg2bKt9Rp1A2ceGW9asa1FTxzxyv+7lrpTxnBTdCdls6piJiC5ChEHCEIu761/hgAg+bdhzNa3F7zEnRp6Lq+/r9DZtqeFzM02zhmnxD+aY4R4Imc/fKR6K5Vz7NGnDwcvqy5btlnWgZBQBQBQBQMctGQLQgWgI+PxKxozsbKilmPcouauoUpVakYLqyG+VNmb2TGyxgvo7lpH1vZ5CXYegm3or7FZ0FRoxprojizlzSbJlq2cmIXoA4UAWoAvQANKALUAXoCu9osP8AIRfZr+FRhE8zFXYmH+Ri+zX8KcqHMx3tRB8jH9mv4VOF3DLHe1cI+Kj+ov4VGF3DLIkbx4fEhiuRTEy5hGcty6GxKjQ2HOuLxehOpy8iyZweupOxPSI2PsaJ5WsbFgYo78us4uf1QfRXLocLrT1awjN1Eiu2ftGXEYqFZ1IjAeRQYjGpkUdVes5LEAsfJA0BF7VpcVtp21rJpYzpnwL7aSlPUuMdhsY04eGSOONRlMbguJdb5urYxniNCb8xpXnqdS0jS5Kibb6rTHhrubrVTmymWeEwYQuw4yNnI5BioDZfG1/EmtOtXdTCfTTx+ZmklsJsvCmNCGsWZ5HJHDruSB6BYeipuqqqTzHZJL7CKwTK1iQoAoAoAoABoB4NDEW9AZrbuI30ogHkJlkm7zxij9J657gvJq9n6McM5peszW2xp3dXC5EdVFe+OcF6ALUACgEvQC2oAoBL0AtAIKAU0AUAgoAYUBwxGKRLZjqdFUAs7HsVVuWPgKxlJR3Zi2kssgbZw8+VTu925N4FL/nDMvwgEusagHVmNrNYjWx5XErmiqL7bHL4mVCcpzxBF7syLFKE30sTWAz2iZWJtrZs9uPPL6K+a1nbSbVKLTe2un+juRUurQyBpcQM6yGGI+95ApkdeTszAhQeIAF7WN9bCZqjbvlxzS652Xh5/Mavrg7YOZ0k3MrF7gtFIQAWA0dHygDMtwbgC4PDQ1hWpwqU+1prHRru8V4ErKfKwxG0WZzFAoZl8t2No4z2G2rNzyj0kXFIW0YQ7Ss8Lour/heIbecInYZWCjOwZuZC5QfAXNvWa1Kji5eysL6mRGWafPYxR5c3lb4+T25cnG3K/pq906HLnnee7l/sxy+4nVqmQUAlALQHPEMQrEC5AJA7SBoKsowUppPbJD0Rl9hj3JXvmMg3rt5zSdZj3cbAcgAOVfZbWlClRjGG2DiTk28ssDWwYBQEbGYxIlzObDhzJJPAADUk9grCpVhTWZPQlLJTYzpKy2y4eQ5jZQWRWc9y3J9drVzPxm3bfLqluyZRcVmR0Xa85HvCDuM/4IaofHqK6Mo7WIjbTxNtIob98zf/AJ1g/SCn8LHaoQbRxPycP2r/ANFYfmCHwkdqhfbHE/Jw/aP/AEU/MEfhHaoPbDE/Jw/aP/RT8ww+EntUX969GWgNKAS1ANlmVQSxCgakk2AHeTQZIRxxcokKuWlYRxuYn3V21LZ7BWAUM1gdQtUyqpLQrlUikbrYmwIsOMwBeQjryvYyP6fgj5osB2VpSm5M1JSctWUrHPjMQ5+L3cC9wCCVreJk1/RHZXivSau3VjTWyR3OGU0qXN1Z0x5O6ktxyNbxym1edtsdrHPejoPZibGUbiK3Ddx28Mopc/rTz3v/AGFsjltvZ5ljIRski9aKS1yjgEA94sSD3E1ZZ3HYz9pZi913oiS5l4kbo2ybrKq5ChyyITdlfi2YnViSc2b4V786zv4z7Tmbyns+mPD+OhlHVFvWkSFQDjjC2RshAfKcpOozW6tx2Xq2hGMqkVLbJD2ZD2FtM4iJZchRHClLnVgRcm3IX4dvHSr7y3VCbgnlrOfAiMuZZwSsZhs4FneMg3DIbH0gghh3EGqqNVU3rFNPv/YlrJ1hBCgMcxtqbWue23Kq5tOTaWETqU+K6QqMyLHI0qkjd5SLHkXfyVU6G9+HAHhXaseCXFeacPd70yipXhBa7kTZmHMcSITcqoBI4E87d16+oUYckFHu0OQ3l5JXCrSBLVAM/M29xLk6iGyKOxmUM7eNmUeg9teP9IbqXOqSehtUI7sjYRM80rn4BESdwsrNbxJ1/RFcifs0oxXXV+JpXU254LGqDVCgCgCgCgLWaZUGZiFA4kkADxJr6c3g3SKu1EbVRJIO2OGWUH0opFYdrFGLmu85YrbKxqWZJhaws0MkdyTYC8ihRx4kgDiTUOrHBHOjS7A6Oq2WfEFJXNmRFOaGLsKcnb559FuepOo5M1KlVyZZ7QAOKwq+bv5fqoI7/wCLWHQrRcyGsUZMyUGk+KU8d6HHeskaZT4XVh+qa8H6R03G65ns0eh4dJOiLtKcJFIzcArE9vDgB2muNawc60Uu83JbD9kRFIY0bisaKfFVAP3isbmSlVlJbNsLZEs1SCuxuyw7bxGaKSwGdLdYA3CurAqw8RcXNiK26V04x5JpSj3P9u4jGdTjucUPjIG8YXU+m0lqy5rV7xkvJr+Cfa7w3GLPxkA8IXP75BTntFtGX1X8D2u8bNsqZ1IbEuAQQd3HGvH9IMayjdUYPMaS+bb/AIIabWGxmD6NRxxrHvJyqKFUb50sFFhpGVpU4jOcnPljl+Gf95IUIpY1Or7EiA8qUW5+yJrjvvnqI3tVvGE/DlX8E8iF2DOXiuzFxmcI5sDIgYhHNtNQOPPjzqL2nGFbEVjRZXc+qJhnBUuwbGTsvBUhiPe653PqEi1730Xoyhac0urObeNOZMtXpzUAUAhNAZ7De+Yj6U/5cdeB49/7TNyh7px2Xxm+lb9y1rVto+SObcfqMn1SUBUAKAKAKA2uw+iMMIVpL4iVR77NZmv8xfJT0C/aTXvHNkSnKWpf2qMsrArTIwVE2xQhL4Y7hyblQLwyH+8jGl/nLZu88KnIz3kDD7Sz42BJFMcyw4gNGTcatAQ8bfDQ5Tr6CAdKknGmTTsaxBn+kmEYMMRECzoMsiAXMsXHqjm6G7AcwWHMVyuLcPV3RwveWqNyxueynh7Moophi5Fym8ERVyeUkmjIvgmjH52XsNeKlD1Sm09Jy08l1+vQ9Cmp6rY0CiuWSxaAKAKATNQYIGK2xDGcrSIG8wHM/wBRbt91bMLOtNZUXjvei+4zFEc7Ukf3mBz2NJ7inqYF/wBmrfVqcP1JryXtP+PuRl9EcsTsd51IxMpKn4uK8afrG5Z/SbHzatpXcKM12MNe96t+XREOOV7TM9idrzx4eP3eDPILRLuzncDQOeuFVQAGJtbsHAV17bh9O4unFQe+rb07+79ympVcIZyiTgMXBEgUzRk6lmLrdmbVmOvEkk19Co04UoKEdkcpyy8s6+3WHHGaL7Rfxq3KIyc26Q4UfHw/aL+NBlDf/wCkwv8AvEP2i/jU4GUUMG3IBLOTKlmkDKb8RuowSPSCPRXjONWVercc0It/I2qNWCjqzns/bcAMt5F1kYjjqCF1/fWtPh9zJRxB7Loc+trNtEz2/g+UHqP4VX+GXfwP6FWGHt/B549TfhT8Lu//AI5fRjlYe38Hyg9R/Cj4ZdfA/oMMk4TaEcgJR1YDjY8PHsrWq0KlN4kmvkMMrcV0ljWdYACxJAZrjKubhft5eutiFjOVJ1HoZcrwe6SV6tFL7hlZGIUAUBX7U2csoGpR0OaORfKjbtHaDwKnQjQ1kNhuy9ol80coCzR23ijgQb5ZEv8AAaxt2EEHUVGNSGRtvbRZAI4rb6W4TmI1GjysOxbiw5sVHaRo8QvYWlFzfy8zZtLd1p+BEwGEWNAi3sOZNySdSzHmxNyTzJr5pXrSrVHUk9WenUVFcqJVUgKAKAKAYRTcyRwZ40uSVW+pNwt+81co1ZpLDf1I0RDfb0HBXEjebEDK3qjBt6aujYVn7yx56f7MXJd4uz4JMcpJvDhyXRhf3eXIxR1uuka3BFwSx+bXq+F8ChTarVXl9F0ORd371hAtT0QwZiMJw8RQ20K3a4Fgc561wOBvcV6WMYx2RynUk3ltnn/Sb8nLwXkww30Y1MZAMyD5h+MHd5X6Vdm0v4x9moljvwMuXXUxqgcrcxw4EaEEcj3V34dnNZjj7GDbzqOy1nyx7vsY5YtqKK7hkS1MIZYtTyruGWFOXwAVPKAqOVdwySdhYNJJpA4zAJHoeHlPxHA+mvnvpfUdKrFw0OpYwUk8onQbKhjlKNFGVe7RkoOPFkNxy4juv2V5r1ipVp86byt/5Iuabi8rY92kr1iNFjakxCgCgOclSjFlF0nk3ariF99iIVV5zLIQrQeLaEdjKCdL1hVqRpwc5PCRZSg5y5V1ImBw7XaWWxlksXtqFA8iNPmrf0kk86+b8U4hK7q5/wAVsentqEaMOVb9SwFcsuCgCgCgENQBDapJK/G4XDAmWVIQecjql9O1mrao1Lhrkpt47kQ0lqym2jtkyQ4gYGxMMTSNMVtFGMrFcmnujHKbW6o4k8j6DhvBKtSaqV9l06mjc3sKa5Y7s32zcMscUaILKiqoHcBXs0ktEeebbeWSVoB5FQS0ZHpb0HixV5EO5n88C6v2CVfheIsR220rctrudF5X0HgzyfG7JxMUpikjVHGovIbOvDNGcvWX7xzArfnx5Q3gzetuHO4WYSQz2un82P7Rv6KqfpJH4Pubi4DV+JCjZk/ZF9Zv6aw/MndD7mf4BP4kO9qpu2P9o/yrB+kkvg+5P4BL4kKNkzefH9Vj/OsPzJP4EZfgD+MDseX5SP7Nv66h+kdX4UZLgC+MXA7HkkBO8UWZl97PwTa/l1zLr0tuKU+XlRpS4dFSayXWx9kbksxfOzBR5OUALcjS58415jivFqnEJqU9MGxQoKkmkS9oYXeIRexGqtzVhqrD01oW9Xs5Z3XUsnBSjhnr8gr3yPPtdRlSYiUAjNag1OEsoClmZQqglmJFgBqSTyFZZwiMN6GZjc4iQTsCEW4w6NoQDoZWHJ2HC+qqbaEtXheO8V7aXY037K38WeisbTso8z3ZYqK8ybzHUAUAUAGgKLpHt0YcKosZG4XvkRebyEcF5d507SOlYWHrDzJ4ivq/BGFSpyLTcz7bbz+Xj0HzYmjjHrJZx9avQU+HW8NoZ89TTlXqMZgMMuIkRcPHvWbPlxE2d413dg5V3uzkXGi6X0uK61C0b8F4aGlVuEs6m0x2ykw2AmiU5nnBjLnypZpwIlJt4qLcAq9grqwiorCOc5OUss0yCwtUmKHrUMkUvRIjJV47pBh4iVeVM4+AvXk+ogLfdVdSrTp+/JLzLI05z2RnNubVwuLAgMOJdyGeIrFupFK8WiM2XUX1HMHUEGq6dehcZUGngvgq1tJT2PPYtqgZlcPnRnja0T6lGK3sAQL24XNuF6odnUb9mLweut71VKact/mP9uE7JPspP6aeo1vhL/WoeP0Y+DaaMQvWBOgzIy3PZdha9V1LapTWZRwTG4hJpJsm1SXhUAbsLyZPpZP31xOJfq/JHn6nvvzLSueYCGpQPQ9qbchhsJH651WNQXkb9FFubd/Cvf1a1OlHM2kjz0Kc6jxFFLNt7Eye9RJCOTTHO/2UZyj6/orh3PpFRhpSXN/o6VLhcn77IcmHle+9xM735K25Udw3QVreJNcWtx+6n7uF5G9T4fRj0ycW2LAfKiV+9/dD63ua0HxK6k/fZsq3pr/FEDCbFgmlDJFGsMTG5VAu+kXQrpxRTx7WFuAN9qre1qFJwlNuUvsv5Zh2UHLOFhGsUVw3qXMfUEBQBQBQEbaGLESM7Xso4DUknRVUc2JsAOZIq+2t5V6ipx3ZjKahFyfQo9hKx3rzLlmMjrKL3y5DZFU+aFtbxJ510+JwdCoqK2ilj57sxt5qpHnXUkYmAyyJBH1WkuWcDWOJbbxwfO1Cr3sDwBra4LaSuavNJ+zH7lF9XVKnpuy9lwyRT4NUAVVWaJFHADdhgB6Iz6q90kecfeVO3z7IZZR71h8Rhkj7JJTiYllcdygmMd5k7BUhaGxFQYorNr7bjgspu8jC6xJYuw7TewVfnMQPTpWvcXNOhHmqPBfRoTqvESgxBnxHvzlE+RhYqP8AmSCzv6Mo7jXk730hqTzGjou/qdq34dCGs9WScHsxUGVVVB2KAB91edq3E6jzJ5ZvpRjokOxuzFdbG6kEMjg2ZGHksh5EffqDcE1naXtS3qKcGYVIRqLlkjzXFYJ4JGil1e7OH5Sgtcuvfc6jkT2WJ+ucG4nRvKK5N1ui+hiMVAbau1obGCNjTYIeySP73A/nXP4nHNBmE9Gn4lyK8kdEKggbsLhL9K/8q4vEv1fkjz9X9SXmWlc4wENSC/wuCSO+UasbsxJZ3Pa7HVj4mtO4uqteXNUeTbhTjBYiiTWvkzOixVHMQVuOJlcwRkiwvNIPgKeCKfPYfVGvNb71FKjDtqm/+K/fyMJPLwi1w8CooVAFVQAoGgAGgArQnOU5OUtydESAKwICgCgCgEJoCHgIPZGIufesMQe55yLgeCKb/pMvNa9t6OWHJD1iS1exx+J3H/GvmRNrssGKnLEKjxpiCTwug3cnqCR/Wqv0gtXOrCUeuhbw2rim0+hb9FtnlUaaQWlmsxB4xxi+6j9AJJ+c7d1d+wtFbUVBf9ZzLqu6tRvp0J+1tlrOqhmdcjZ1ZGysDlZGseV1dh266EGxrdRrkDb2HVIIo41CqJ8IqqBYBVnjNgO4L91SQM25tllbcQW3tgXci6wqeBI+E55L6Tpa/M4jxGFnDO8nsjctLR13rsV+z9nhb2uWY5nkY3dz2sefhwA0AArwN3eVbifPUf8AB6KnThTjiKLNEA4VpEj6ggKArdubHTEx5H0I6yOPKjbky/zHMaVv8P4hVsqqqU3/AGTuedYnDvDIYpRZxqCPJkXz07u0cRwPafr3C+KUr6kpwevVF9OpzaPch7Q8jwKH1MDWxf628iamxcCvHnRFqAN2J8b9K38K1xOJfqLyRwKv6kvMtK5xWIaIGormG8d447eNYN5IOlYkDY4gL2AFySbC1yeJPfWUpyluyNDqKwICpAtAFAFAQNp4kqoCAGSRhHEp5u17X7gAWPcprocNsndV1Dp1ZVcVlSpuTL/ZOAWCJI11yjVjxdmOZ3bvZiSe819LhBQiox2Wh5eUnKTbI21thR4iWGRyfcSxy6WcHKQr9wZEa3aopKEZNNrYmM5RTS6lpWZgLQGZ6Y7Q3b4cAXbO0ipwzsF3US915Zo9e6hKW5U7IVl3kcnvyuTMfPZtRIL/AAWFrdgGX4NfP+OUqsLluo99j01lKEqS5S+iWwrhNmwPFQB1DEKEhQFbtvY8eJjyOLEaq40eNvOU/wAuBGhresL+rZ1VOm/7J3PMekODkw4aOYC9ro48iUDW69h7V5d41r6fa8ZpX9pJrSWNUZuplYZaLwrjdTrIWgG7EOs30p/gSuLxL9SPkjgVv1ZeZaVzSsRqdQayBedcqT6G6yQBWBAtCBaggKAKAWpAUAxmqYrL0JwcujkG+kOJPkgGPD96390l/WIsPmrceUa+h8FsFbUeZ+9LU8/f3HaT5VsjSV2jnhQBQBQGC/KZsmQtDi4y/wCbhg2QkNGGIO9UcCBrcEcNeVXUeRvEzcs5UubkqdTGRbQlSUT53lewVg7k7xOOUcgeYtz8TWHFuDU7ug1Hdapno4W0KSzTPQ9j7TSaNXQ3VuHIg8CrDkQdLd1fJ7q2nQm4TWqJ31RZVrGIoNA0LQgKEhQEDbGyo8TG0Uq5lb0EHkVPIjtrZtrqpbzU4PX/ALuHh6Mw2Owb4dxHLqDpHLawk+a3mv3cDxHMD19peQuI80dH1XVf0dCjXz7MtxlbZtHPYflT/S//AFx1x+J+/Hy/dnBr/qy8y2rmFQhoDXYc6Vypo3WdhWBiFAOFQAoQFAFSBrNQlIr5UOIk9joTlFvZDjTIh+LB89x2eStzoSt/TcB4W6s+2qL2Vt5nOv7vkjyR3ZrIowoAUAAAAAaAAaAAV7g4A+gCgFoAtUAR1uKA8Z6QbL9jYmSEC0ekkXYI3v1R+iwZbchlrsWdTmhhnqOGXHaUsPdHDZe0jhpC4uY299Uakct4o5kDiOY7xrwPSHgiuodpSXtL7m3UjyvmWx6NgcYrqCCGVgCrA3BB4a18uq0pQbUlqjB66omVUQKDQjAUAtCAoCPjcGkqFJFDK2hUi4P+u2raVadKSlB4ZPmYXa+yXwtzrJByfi8Q7Je1fn+vtPrLLiMLn2XpPu7/ACNylccukvqQNhHrYj6UH/Cjqrinvx8v3ZoV/wBSRcVyykQ0BoMCWidoJDd47ZWPxkR97k8dMrfOU8iKs4zYO3qtr3Xr/RlaXCrU/FFmK4Zsi0AooAvUAQtUjA1m7alInBAeV5pDDAbEW3striFTwtyMhHBfSdLA+h4Rwd3D7SovZ/2aN5eKksLVml2bgEgjEcYsoueN2YnVmYnVmJ1JNe6jBRjypaHnpScnlkusjESgFoAoAoBwqAYX8qGC9zhnHGN92x+ZNZf4xH99bdpPlmdLhdXlrY6Mwddnc9QSNlbSfDN1QXiJu0fNSeLRd/avA9x4+T456PRuU6lLSX+yiUOXWOxv9lbUSVAyMGU8CO3mD2EcxXzO4tp0ZuE1how0eqLIVrEBQgWgFoQFANZL1KeHkkym0OjG7ZpMKAMxzPCTZWOgvEfgmwHVPVNvg8a69K/VVKFfdbS/kqlT6x+hWw4gMSNVZdGRhldT85T+/geVW1KThr071sVZOpqtEm+29sjfqpU5Jo7mJ7XAv5SuOaNYAjwI1Ar3l1awuabhM4FvXlRllFJgsfctG6lJUsHjPFb8CD8JDyYcfG4Hzy/4dUtanLLbo+h6ajXjVjzRJokHbXPaZaLvB21GGMDTKKnlZOBjTVkoMECHeYpikBsgNpMRa6rbisV9Hf8AZXncjKfS8L4JKo1UraLou85t3fqmuWG5q9m7PSCMRxiyi51NyxOrMxOrMTxJr2UYqC5YrCODKTk8sl1mYhQCUAUGRagCVIFBoCo6WYEzYOeMeU0bFP01GZP2gKyg+VpllGfJUUjx+GUMoYcGAI8CLivQReUme0g8rI+9SzMdhcQ8Ll4SAT5SnyJLecOR+cNfEaVw+K8Eo3sNsS7ymdPXMTcdH+kKTiw6rrbPGfKW/Mdq940r5fxHhdazqONRfPoyrOd9y+Brl4IHVBAUIFoAoBDQkrtqbHintnFmHkupyuv6LDl3G4PMVtW93Uo6LVdz1REoqW5m8ZsrERcBv07VAEoHzk4N4rr82ulTrUK2meV9z2+v8lMqcl4l1J+UvCDgs7eEWX+NhX05WFd/4nmMeJS7a6c4WcC+GxIdb5JVMKSJfjlOc6HS6m4NtRUVeCzrw5KkcotpVZU3mLKnBdOWUkSwsy8pFKBrfPTNYHvDegV5e79Cbha0fozsUuJw2mWg6c4XtkB7NzIfvAtXGfotxJPHZ/dG0r+g1nJExfT6ID3OORz32jX0kkt+zW7behd/Uft4j5/0VT4nSjtqVOA21jMbiUhVIW3mbLAWdY2yK0h3rggsLKdNAeYNeih6MUOHwVWb5maFS9nX9laGzmx22IZYMMuGweaVZDGFLZESHIHLnOMqjOo0B42tWyqlHx+n9mp6v4nXGYnbkckUZiwR3zMivHvGRWVHkIkLOpXqo1tCLi19aKrR65+w9X7mN2hLt2Jc7LgrZo00Vibyusa/GecwrJVaHj9h6uQ9ubT2zhFjaYYW0siwrlQt12DMt/dNB1Tr4VZCVvJ412fd0IdA646fbcckEbexs07tHHlUEZkjaU5iW06qN6qxVW27pfYn1ciz47bQxa4O8RnePfAKqZFjzFC7seADC3AnrCwNZdpbcudfLQjsGM2zjdtYZ4kkKOZ23cRhWN1dz8C7KuU2uesALAm+hqYVLWSbfMseWpLoPodNuDbeGiM0ssZjWxkMRidox5zho10Gl7Xtx4VNKpazmotSX0EqGFkzidK9oMyqMU92ZVAyQjViAPgdprrVuHUaUHN5wka8cSeEi3xI2yMUuD3ztM8e+AUwZFjzFS7tu+qARbgT1hYG9ctVrPlbxLyNhUXnoUe1OhuOw0kMch9/cRRPHIrRFzwQkopU2ueFrKbcLVdC9t+V+8seO5tqvcRSUZaHbbHQbaGGieaQOY4wXkZJUYoii7MV0JAGptc1lC+tm8PmDuLn4jiOiGMPsTj+eC8Puw1tEZ+vp1eop7daj8Qtu6X1Q7e5+ITbnQzHYJRiXDhYzcypMH3dyBdhe+XhfQjt0qitKwu12dSLWer1wY9tXT5s5N90cXaDYZJZcMpLLnCCUJK62uGEbDKpI+CXHEcOFeDu/RyLqN0JrHTKOhG9yvaWpP2Ti5MUhkw8WaK5Akkfc52GjKi5S11N1OYDUEcq0qfo7XlHMpJeG5lK8itkdcHii+dWRo5I33ciNYlWyq4sVJBBVlYEcjyNwOXfWVS0qdnPD0ymi+nUVRZRJrSMwoSMkkCgkkADUkmwAHMmpUXJ4RJxlRJUtfMrc1YjvBDKbjxBqyLnRnnGviv2ZGjIRwk8fvcu8XzJtT4LKuo/WDVsdrQqL248r74/wxhrY8lr9FHjgqAFSDmYh2VBORNwKkZNL+TaMDamEt503/TzVx+Nf+uvMvt/eNVtDaK4TbQliafGmRMQmJgiVpXwik4Ygoig6XCkjTS/OwPmnl01lJePf8+pudSv/KThJ4cLvsJi5DgXkkbchVR4JnaV2YSBRLbeF1KEgqTY3FwL7GNOVXlqLOU8eeOpjUbUco0XSzM20Nhx5myuZ3YBiAxgWCZSw52Kc+2qafL2c299MfUl5yiX07DTYSQlWG5xuFy3BF1E0Klh2iztrw49lVJ42MjRbUZMxdrXwoOIH60UyH7i3qqAVkI/23L/AMPg+/Ez3/cKAzEuNaHZeypkjaZ48QhEags7gpiFcIACc2Utb79KlLPUCdNYZJsHisVg55Yo3GbH4SSFVcjcxo994m8icQiM2vYgAra9zbbOHax59srYxlnGh5xgPfofpov8xa9lff8ArVP/AKs59P315ntyD/bb/wDD4/vxMn4V4c6RRYbXZ+yif9+h/wA2UUBbzG821weG4h05awy3oCvw3/t39E//AB0lActtm+B6QX1tJNbu/MsMdPTQGgnH+1MIOXsLGf5uDoDOdHsWsscmDk30OXF4h8NikiYxF/ZcrqoeRN3vFfMuQ3DaWJJIGKec6A7bIimRp0xLmWdZAJJSEVZfco926KiqFBQqCutmDC5sCfF+kKn6yuZrGNPLL3+Z0rTHJoSpcdGps0iKewsAfUTXFVCq1lRf0NrKOqSAi4II7RqKwlFx3WCRxFRqtQV8uxYicyAxNxzRExkn5wXRv1ga2oXlRLEtV4rP3IwjkMTJAQJiHjJCiW2VkJ0XeqNLE6ZhbUi4HGrOyp11mksS+Hv8n+zIy1ueTV+iDx4UAUAUAUBZdGdqDC4uHEFS4jLkqCATnikjFr6cXFc/iNtO4pKEN8ltGahLLNJiOnUS4yPF4bB5HO8XElnAaZJAnkst+sCinUW0tpe44v4PdNYbWFtqbHrECB0v6WrisIcJh8O0EbO8rmRwzF3Z5CFCk2BkcsSTysB2XWfCa0KnPPGmfHoY1K8WsIssT09jfFYLEHDyWwkeITLnS7NOsSgr3AI3rFa64Lc+H1M/WIHQ/lIMkeJSeJ3EkpaCxQbqIBN2jWtch1Zr6+Vxp+C3Ph9f6HrEDntX8oIlbFlYZAMRhoYFBdeqyNOXY25FZgNNerT8FufD6/0PWIDJ/wAoRG0RjI4G3Zw64aSJnUMwEjyB0IuLjMAAeN24aGs1wStyvLWf+5I9YjkjbX6clvYi4TD7iLCSCZUkfM0jAMuQ5Scq5XfW7G5BtprNPglVp87S7uodxHoSdvdPkmw+KihwrxPjNJ5HlDLrEsLFAL3O7RVGijn23ijwauppyaSTQlcRxoZPZOIjjxEMksZljjfO0YbKWyq271uOEmRrc8vort8QoVK1HkpvX9jXpSUZZZqJPygv7ZezFg9z3IwxiL9dkzmTPmtYOGNgvC19ddOL+CVuTOVnuNj1iORu0unCOcIkGGaHD4adMQUZwZHKknKLEgDrsdSbm3C2uMeC18NtpPpqS7iJYbX/ACjRvHiBBhWSbEJu2keQWHVKKxAvfKCbAWv286hcFuM6tfUesQIUfThR7We4P+Ygh+svul8K2H6npa+vKn4Lc+H1/oesQH9I+nUc2GxMEGGaI4snfSPID5SrG7AC92yIqgaDS/jMOCV3JczSRDuI40JOC/KWoETzYa+KjiaAT7wrh7OULM4ALKCYkJ6rW4Xtc1q3nDq1tBzxzJfDq/oWU6sZvGwuyel2Hw8SYeRo8cN+s0bQyWffSS71t4nBVErFgc3AgEaXPHta1aqnz0pR81pjzNipCMdpJlJt7aeNxc0mohWVlIhSQBgqpEnuk2g0zqSARqW4gVu0bexlVVa4i5NLC2x3lcp1FHlg8Gbi2MSSoRdAGbsF1Dm+mtgVva+raX1t3o8Ts4rCpvHkv5NV0ajerOuy8DMoWSBmhzbsqUe2YSIXU5UuDZVJIYcrWJ0rRu5cMuY4qUn9F/JbT7entI0mzelmNQLvYVmUhMpuI3bOWC2YXjY2Qt8EWZe0V5G99HbSbzbya8GjoU72f+aL8dNIQoZklUMrOvVBzKtiWABvbL1tQDpYgMVU8aXo5cprEov9vsXq8h4iSdKopEYbmVltZgd2Abpmy9Z9bqRwvxtxBAzpej11GSlzxT+f8D1yHczzevuZ5gKAKAKAKAKAKAKAKAKAKAKAKAKAKAKAKAKAKAKABWD2ZK3GT+Sa0rj9CfkyyPvoq4/7Kn0qfwx15f8A5n8/9M3nsWGG98i/Qwv8MtU/4fX9iepAT3jFfox/uNS94gb8XifFf4RV9D9SPk/3MZbMen9ob6dP+qeq+7y//JkR5PJh/wBfG4irFu/L9kY9x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5128" name="Picture 8" descr="http://www.comolohago.cl/wp-content/uploads/2013/06/ANDRO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1976" y="3771900"/>
            <a:ext cx="2748926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31825" y="1066800"/>
            <a:ext cx="7543800" cy="563562"/>
          </a:xfrm>
        </p:spPr>
        <p:txBody>
          <a:bodyPr/>
          <a:lstStyle/>
          <a:p>
            <a:pPr algn="ctr"/>
            <a:r>
              <a:rPr lang="es-CO" sz="4000" dirty="0" smtClean="0">
                <a:latin typeface="Century Gothic" pitchFamily="34" charset="0"/>
              </a:rPr>
              <a:t>¿Ya conocemos Android a Fondo?</a:t>
            </a:r>
            <a:endParaRPr lang="es-ES" sz="4000" dirty="0">
              <a:latin typeface="Century Gothic" pitchFamily="34" charset="0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76200" y="6515100"/>
            <a:ext cx="4876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Rectángulo"/>
          <p:cNvSpPr/>
          <p:nvPr/>
        </p:nvSpPr>
        <p:spPr>
          <a:xfrm>
            <a:off x="990600" y="3124200"/>
            <a:ext cx="8002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s-ES" sz="5400" b="1" cap="none" spc="0" dirty="0" smtClean="0">
                <a:ln/>
                <a:solidFill>
                  <a:srgbClr val="BFE962"/>
                </a:solidFill>
                <a:effectLst/>
              </a:rPr>
              <a:t>?</a:t>
            </a:r>
            <a:r>
              <a:rPr lang="es-ES" sz="5400" b="1" cap="none" spc="0" dirty="0" smtClean="0">
                <a:ln/>
                <a:solidFill>
                  <a:schemeClr val="accent3"/>
                </a:solidFill>
                <a:effectLst/>
              </a:rPr>
              <a:t> </a:t>
            </a:r>
            <a:endParaRPr lang="es-E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pic>
        <p:nvPicPr>
          <p:cNvPr id="3076" name="Picture 4" descr="https://lh5.ggpht.com/J0BXuMy8NSpdmFVmppdXLpJgSzB7cRm0FhONs3BV846zdE58BAf3kEFwd8SeQMSOnw=w3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73090">
            <a:off x="3124200" y="24384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4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9076" y="533400"/>
            <a:ext cx="7543800" cy="563562"/>
          </a:xfrm>
        </p:spPr>
        <p:txBody>
          <a:bodyPr/>
          <a:lstStyle/>
          <a:p>
            <a:pPr algn="ctr"/>
            <a:r>
              <a:rPr lang="es-CO" sz="3200" dirty="0" smtClean="0">
                <a:latin typeface="Century Gothic" pitchFamily="34" charset="0"/>
              </a:rPr>
              <a:t>Android a Fondo</a:t>
            </a:r>
            <a:endParaRPr lang="es-ES" sz="3200" dirty="0">
              <a:latin typeface="Century Gothic" pitchFamily="34" charset="0"/>
            </a:endParaRPr>
          </a:p>
        </p:txBody>
      </p:sp>
      <p:pic>
        <p:nvPicPr>
          <p:cNvPr id="6146" name="Picture 2" descr="http://androideity.com/wp-content/uploads/2011/07/system-architectu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19200"/>
            <a:ext cx="6260753" cy="4495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34200" y="3672327"/>
            <a:ext cx="1752600" cy="467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Rectángulo"/>
          <p:cNvSpPr/>
          <p:nvPr/>
        </p:nvSpPr>
        <p:spPr>
          <a:xfrm>
            <a:off x="76200" y="6515100"/>
            <a:ext cx="4876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" name="3 Conector recto de flecha"/>
          <p:cNvCxnSpPr/>
          <p:nvPr/>
        </p:nvCxnSpPr>
        <p:spPr>
          <a:xfrm>
            <a:off x="6477000" y="3906129"/>
            <a:ext cx="381000" cy="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937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Cronograma del Curso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28600" y="1295400"/>
            <a:ext cx="8458200" cy="4953000"/>
          </a:xfrm>
        </p:spPr>
        <p:txBody>
          <a:bodyPr/>
          <a:lstStyle/>
          <a:p>
            <a:pPr lvl="0"/>
            <a:r>
              <a:rPr lang="es-ES" sz="1800" dirty="0"/>
              <a:t>Introducción a la programación en </a:t>
            </a:r>
            <a:r>
              <a:rPr lang="es-ES" sz="1800" dirty="0" err="1"/>
              <a:t>Android</a:t>
            </a:r>
            <a:endParaRPr lang="es-ES" sz="1600" dirty="0"/>
          </a:p>
          <a:p>
            <a:pPr lvl="0"/>
            <a:r>
              <a:rPr lang="es-ES" sz="1800" dirty="0"/>
              <a:t>Actividades</a:t>
            </a:r>
            <a:endParaRPr lang="es-ES" sz="1600" dirty="0"/>
          </a:p>
          <a:p>
            <a:pPr lvl="0"/>
            <a:r>
              <a:rPr lang="es-ES" sz="1800" dirty="0" err="1"/>
              <a:t>Intents</a:t>
            </a:r>
            <a:r>
              <a:rPr lang="es-ES" sz="1800" dirty="0"/>
              <a:t>.</a:t>
            </a:r>
            <a:endParaRPr lang="es-ES" sz="1600" dirty="0"/>
          </a:p>
          <a:p>
            <a:pPr lvl="0"/>
            <a:r>
              <a:rPr lang="es-ES" sz="1800" dirty="0"/>
              <a:t>Adaptadores.</a:t>
            </a:r>
            <a:endParaRPr lang="es-ES" sz="1600" dirty="0"/>
          </a:p>
          <a:p>
            <a:pPr lvl="0"/>
            <a:r>
              <a:rPr lang="es-ES" sz="1800" dirty="0"/>
              <a:t>Interfaces</a:t>
            </a:r>
            <a:endParaRPr lang="es-ES" sz="1600" dirty="0"/>
          </a:p>
          <a:p>
            <a:pPr lvl="1"/>
            <a:r>
              <a:rPr lang="es-ES" sz="1800" dirty="0" err="1"/>
              <a:t>TextViews</a:t>
            </a:r>
            <a:r>
              <a:rPr lang="es-ES" sz="1800" dirty="0"/>
              <a:t>, Botones, </a:t>
            </a:r>
            <a:r>
              <a:rPr lang="es-ES" sz="1800" u="sng" dirty="0" err="1"/>
              <a:t>ImageView</a:t>
            </a:r>
            <a:r>
              <a:rPr lang="es-ES" sz="1800" dirty="0"/>
              <a:t>, </a:t>
            </a:r>
            <a:r>
              <a:rPr lang="es-ES" sz="1800" dirty="0" err="1"/>
              <a:t>Edit</a:t>
            </a:r>
            <a:r>
              <a:rPr lang="es-ES" sz="1800" dirty="0"/>
              <a:t> Text</a:t>
            </a:r>
            <a:endParaRPr lang="es-ES" sz="1600" dirty="0"/>
          </a:p>
          <a:p>
            <a:pPr lvl="1"/>
            <a:r>
              <a:rPr lang="es-ES" sz="1800" dirty="0" err="1" smtClean="0"/>
              <a:t>Layouts</a:t>
            </a:r>
            <a:endParaRPr lang="es-ES" sz="1800" dirty="0" smtClean="0"/>
          </a:p>
          <a:p>
            <a:pPr lvl="1"/>
            <a:r>
              <a:rPr lang="es-ES" sz="1600" dirty="0" err="1" smtClean="0"/>
              <a:t>ListView</a:t>
            </a:r>
            <a:endParaRPr lang="es-ES" sz="1400" dirty="0"/>
          </a:p>
          <a:p>
            <a:pPr lvl="1"/>
            <a:r>
              <a:rPr lang="es-ES" sz="1800" dirty="0" err="1" smtClean="0"/>
              <a:t>Grids</a:t>
            </a:r>
            <a:r>
              <a:rPr lang="es-ES" sz="1800" dirty="0" smtClean="0"/>
              <a:t> </a:t>
            </a:r>
            <a:endParaRPr lang="es-ES" sz="1600" dirty="0"/>
          </a:p>
          <a:p>
            <a:pPr lvl="1"/>
            <a:r>
              <a:rPr lang="es-ES" sz="1800" dirty="0" err="1" smtClean="0"/>
              <a:t>fragments</a:t>
            </a:r>
            <a:r>
              <a:rPr lang="es-ES" sz="1800" dirty="0"/>
              <a:t>. </a:t>
            </a:r>
            <a:endParaRPr lang="es-ES" sz="1600" dirty="0"/>
          </a:p>
          <a:p>
            <a:pPr lvl="1"/>
            <a:r>
              <a:rPr lang="es-ES" sz="1800" dirty="0" err="1"/>
              <a:t>ActionBars</a:t>
            </a:r>
            <a:endParaRPr lang="es-ES" sz="1600" dirty="0"/>
          </a:p>
          <a:p>
            <a:pPr lvl="0"/>
            <a:r>
              <a:rPr lang="es-ES" sz="1800" dirty="0"/>
              <a:t>Persistencia y Bases de datos en </a:t>
            </a:r>
            <a:r>
              <a:rPr lang="es-ES" sz="1800" dirty="0" err="1"/>
              <a:t>Android</a:t>
            </a:r>
            <a:r>
              <a:rPr lang="es-ES" sz="1800" dirty="0"/>
              <a:t> </a:t>
            </a:r>
            <a:endParaRPr lang="es-ES" sz="1600" dirty="0"/>
          </a:p>
          <a:p>
            <a:pPr lvl="1"/>
            <a:r>
              <a:rPr lang="es-ES" sz="1800" dirty="0" smtClean="0"/>
              <a:t>almacenamiento </a:t>
            </a:r>
            <a:r>
              <a:rPr lang="es-ES" sz="1800" dirty="0"/>
              <a:t>interno</a:t>
            </a:r>
            <a:endParaRPr lang="es-ES" sz="1600" dirty="0"/>
          </a:p>
          <a:p>
            <a:pPr lvl="1"/>
            <a:r>
              <a:rPr lang="es-ES" sz="1800" dirty="0"/>
              <a:t>almacenamiento del </a:t>
            </a:r>
            <a:r>
              <a:rPr lang="es-ES" sz="1800" dirty="0" smtClean="0"/>
              <a:t>teléfono</a:t>
            </a:r>
          </a:p>
          <a:p>
            <a:pPr lvl="1"/>
            <a:r>
              <a:rPr lang="es-ES" sz="1600" dirty="0" err="1"/>
              <a:t>SQLite</a:t>
            </a:r>
            <a:endParaRPr lang="es-ES" sz="1400" dirty="0"/>
          </a:p>
          <a:p>
            <a:pPr marL="457200" lvl="1" indent="0">
              <a:buNone/>
            </a:pPr>
            <a:endParaRPr lang="es-ES" sz="1400" dirty="0"/>
          </a:p>
          <a:p>
            <a:endParaRPr lang="es-ES" dirty="0"/>
          </a:p>
        </p:txBody>
      </p:sp>
      <p:sp>
        <p:nvSpPr>
          <p:cNvPr id="4" name="1 Rectángulo"/>
          <p:cNvSpPr/>
          <p:nvPr/>
        </p:nvSpPr>
        <p:spPr>
          <a:xfrm>
            <a:off x="76200" y="6515100"/>
            <a:ext cx="4876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911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http://www.maestrosdelweb.com/images/2011/03/5_bloques_basicos-450x381.jpg">
            <a:hlinkClick r:id="rId3" tgtFrame="&quot;_blank&quot;"/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676400"/>
            <a:ext cx="4648200" cy="434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2 Rectángulo"/>
          <p:cNvSpPr/>
          <p:nvPr/>
        </p:nvSpPr>
        <p:spPr>
          <a:xfrm>
            <a:off x="76200" y="6515100"/>
            <a:ext cx="4876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838200"/>
            <a:ext cx="7543800" cy="563562"/>
          </a:xfrm>
        </p:spPr>
        <p:txBody>
          <a:bodyPr/>
          <a:lstStyle/>
          <a:p>
            <a:pPr algn="ctr"/>
            <a:r>
              <a:rPr lang="es-CO" sz="3200" dirty="0" smtClean="0">
                <a:latin typeface="Century Gothic" pitchFamily="34" charset="0"/>
              </a:rPr>
              <a:t>Bloques básicos de Android</a:t>
            </a:r>
            <a:endParaRPr lang="es-ES" sz="32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77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685800" y="685800"/>
            <a:ext cx="76962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6000" b="1" spc="-100" dirty="0" smtClean="0">
                <a:solidFill>
                  <a:schemeClr val="bg1"/>
                </a:solidFill>
                <a:latin typeface="Century Gothic" pitchFamily="34" charset="0"/>
                <a:cs typeface="Helvetica Light"/>
              </a:rPr>
              <a:t>¿</a:t>
            </a:r>
            <a:r>
              <a:rPr lang="es-CO" sz="6000" b="1" spc="-100" dirty="0" smtClean="0">
                <a:solidFill>
                  <a:schemeClr val="bg1"/>
                </a:solidFill>
                <a:latin typeface="Century Gothic" pitchFamily="34" charset="0"/>
                <a:cs typeface="Helvetica Light"/>
              </a:rPr>
              <a:t>Podemos</a:t>
            </a:r>
            <a:r>
              <a:rPr lang="en-US" sz="6000" b="1" spc="-100" dirty="0" smtClean="0">
                <a:solidFill>
                  <a:schemeClr val="bg1"/>
                </a:solidFill>
                <a:latin typeface="Century Gothic" pitchFamily="34" charset="0"/>
                <a:cs typeface="Helvetica Light"/>
              </a:rPr>
              <a:t> </a:t>
            </a:r>
            <a:r>
              <a:rPr lang="en-US" sz="6000" b="1" spc="-100" dirty="0" err="1" smtClean="0">
                <a:solidFill>
                  <a:schemeClr val="bg1"/>
                </a:solidFill>
                <a:latin typeface="Century Gothic" pitchFamily="34" charset="0"/>
                <a:cs typeface="Helvetica Light"/>
              </a:rPr>
              <a:t>Programar</a:t>
            </a:r>
            <a:r>
              <a:rPr lang="en-US" sz="6000" b="1" spc="-100" dirty="0" smtClean="0">
                <a:solidFill>
                  <a:schemeClr val="bg1"/>
                </a:solidFill>
                <a:latin typeface="Century Gothic" pitchFamily="34" charset="0"/>
                <a:cs typeface="Helvetica Light"/>
              </a:rPr>
              <a:t> </a:t>
            </a:r>
            <a:r>
              <a:rPr lang="en-US" sz="6000" b="1" spc="-100" dirty="0" err="1" smtClean="0">
                <a:solidFill>
                  <a:schemeClr val="bg1"/>
                </a:solidFill>
                <a:latin typeface="Century Gothic" pitchFamily="34" charset="0"/>
                <a:cs typeface="Helvetica Light"/>
              </a:rPr>
              <a:t>ya</a:t>
            </a:r>
            <a:r>
              <a:rPr lang="en-US" sz="6000" b="1" spc="-100" dirty="0" smtClean="0">
                <a:solidFill>
                  <a:schemeClr val="bg1"/>
                </a:solidFill>
                <a:latin typeface="Century Gothic" pitchFamily="34" charset="0"/>
                <a:cs typeface="Helvetica Light"/>
              </a:rPr>
              <a:t>?</a:t>
            </a:r>
          </a:p>
        </p:txBody>
      </p:sp>
      <p:sp>
        <p:nvSpPr>
          <p:cNvPr id="5" name="4 Rectángulo"/>
          <p:cNvSpPr/>
          <p:nvPr/>
        </p:nvSpPr>
        <p:spPr>
          <a:xfrm>
            <a:off x="76200" y="6515100"/>
            <a:ext cx="4876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098" name="Picture 2" descr="http://pandalabs.pandasecurity.com/blogs/images/PandaLabs/2008/07/14/Homer_Computer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1" b="13898"/>
          <a:stretch/>
        </p:blipFill>
        <p:spPr bwMode="auto">
          <a:xfrm rot="429251">
            <a:off x="2344398" y="3124198"/>
            <a:ext cx="4124325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3907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2400" y="2830458"/>
            <a:ext cx="7543800" cy="563562"/>
          </a:xfrm>
        </p:spPr>
        <p:txBody>
          <a:bodyPr/>
          <a:lstStyle/>
          <a:p>
            <a:r>
              <a:rPr lang="es-CO" sz="3600" dirty="0" smtClean="0">
                <a:latin typeface="Century Gothic" pitchFamily="34" charset="0"/>
              </a:rPr>
              <a:t>Actividades</a:t>
            </a:r>
            <a:endParaRPr lang="es-ES" sz="3600" dirty="0">
              <a:latin typeface="Century Gothic" pitchFamily="34" charset="0"/>
            </a:endParaRPr>
          </a:p>
        </p:txBody>
      </p:sp>
      <p:pic>
        <p:nvPicPr>
          <p:cNvPr id="7172" name="Picture 4" descr="State diagram for an Android Activity Lifecycl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609600"/>
            <a:ext cx="4191000" cy="556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76200" y="6515100"/>
            <a:ext cx="4876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877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sz="4800" dirty="0" err="1" smtClean="0">
                <a:latin typeface="Century Gothic" pitchFamily="34" charset="0"/>
              </a:rPr>
              <a:t>Intents</a:t>
            </a:r>
            <a:endParaRPr lang="es-ES" sz="4800" dirty="0">
              <a:latin typeface="Century Gothic" pitchFamily="34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76200" y="6515100"/>
            <a:ext cx="4876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122" name="Picture 2" descr="http://www.codelearn.org/android-tutorial/assets/android_intents/explicit_intent-e4dc8050c2fc18e2919c5292325cfe3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00200"/>
            <a:ext cx="6096000" cy="4081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0042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685800"/>
            <a:ext cx="7543800" cy="563562"/>
          </a:xfrm>
        </p:spPr>
        <p:txBody>
          <a:bodyPr/>
          <a:lstStyle/>
          <a:p>
            <a:pPr algn="ctr"/>
            <a:r>
              <a:rPr lang="es-ES" sz="3600" dirty="0" err="1">
                <a:latin typeface="Century Gothic" pitchFamily="34" charset="0"/>
              </a:rPr>
              <a:t>Views</a:t>
            </a:r>
            <a:endParaRPr lang="es-ES" sz="3600" dirty="0">
              <a:latin typeface="Century Gothic" pitchFamily="34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2286000" y="2413338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endParaRPr lang="es-ES" sz="1600" dirty="0"/>
          </a:p>
        </p:txBody>
      </p:sp>
      <p:sp>
        <p:nvSpPr>
          <p:cNvPr id="5" name="4 Rectángulo"/>
          <p:cNvSpPr/>
          <p:nvPr/>
        </p:nvSpPr>
        <p:spPr>
          <a:xfrm>
            <a:off x="76200" y="6515100"/>
            <a:ext cx="4876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146" name="Picture 2" descr="http://mobiforge.com/files/android-views2-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6" t="3846" r="1915" b="2154"/>
          <a:stretch/>
        </p:blipFill>
        <p:spPr bwMode="auto">
          <a:xfrm>
            <a:off x="1924050" y="1524000"/>
            <a:ext cx="4924425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3441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38200" y="609600"/>
            <a:ext cx="7543800" cy="563562"/>
          </a:xfrm>
        </p:spPr>
        <p:txBody>
          <a:bodyPr/>
          <a:lstStyle/>
          <a:p>
            <a:pPr algn="ctr"/>
            <a:r>
              <a:rPr lang="es-CO" dirty="0" err="1" smtClean="0">
                <a:latin typeface="Century Gothic" pitchFamily="34" charset="0"/>
              </a:rPr>
              <a:t>List</a:t>
            </a:r>
            <a:r>
              <a:rPr lang="es-CO" dirty="0" smtClean="0">
                <a:latin typeface="Century Gothic" pitchFamily="34" charset="0"/>
              </a:rPr>
              <a:t> </a:t>
            </a:r>
            <a:r>
              <a:rPr lang="es-CO" dirty="0" err="1" smtClean="0">
                <a:latin typeface="Century Gothic" pitchFamily="34" charset="0"/>
              </a:rPr>
              <a:t>Views</a:t>
            </a:r>
            <a:r>
              <a:rPr lang="es-CO" dirty="0" smtClean="0">
                <a:latin typeface="Century Gothic" pitchFamily="34" charset="0"/>
              </a:rPr>
              <a:t>, </a:t>
            </a:r>
            <a:r>
              <a:rPr lang="es-CO" dirty="0" err="1" smtClean="0">
                <a:latin typeface="Century Gothic" pitchFamily="34" charset="0"/>
              </a:rPr>
              <a:t>Grid</a:t>
            </a:r>
            <a:r>
              <a:rPr lang="es-CO" dirty="0" smtClean="0">
                <a:latin typeface="Century Gothic" pitchFamily="34" charset="0"/>
              </a:rPr>
              <a:t> </a:t>
            </a:r>
            <a:r>
              <a:rPr lang="es-CO" dirty="0" err="1" smtClean="0">
                <a:latin typeface="Century Gothic" pitchFamily="34" charset="0"/>
              </a:rPr>
              <a:t>Views</a:t>
            </a:r>
            <a:r>
              <a:rPr lang="es-CO" dirty="0" smtClean="0">
                <a:latin typeface="Century Gothic" pitchFamily="34" charset="0"/>
              </a:rPr>
              <a:t>, Adaptadores</a:t>
            </a:r>
            <a:endParaRPr lang="es-ES" dirty="0">
              <a:latin typeface="Century Gothic" pitchFamily="34" charset="0"/>
            </a:endParaRPr>
          </a:p>
        </p:txBody>
      </p:sp>
      <p:pic>
        <p:nvPicPr>
          <p:cNvPr id="11268" name="Picture 4" descr="http://4.bp.blogspot.com/-bQUkQb0jOJ0/TX9GWUtZemI/AAAAAAAABok/afxy78d9vDg/s1600/CustomGridView_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404937"/>
            <a:ext cx="3158771" cy="470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http://www.codelearn.org/android-tutorial/assets/list_view/list-view-example-1-3928c884e90efde573574bee3a89e86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1404937"/>
            <a:ext cx="3038475" cy="4662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76200" y="6515100"/>
            <a:ext cx="4876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7678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sz="4000" dirty="0" err="1" smtClean="0">
                <a:latin typeface="Century Gothic" pitchFamily="34" charset="0"/>
              </a:rPr>
              <a:t>Fragments</a:t>
            </a:r>
            <a:endParaRPr lang="es-ES" sz="4000" dirty="0">
              <a:latin typeface="Century Gothic" pitchFamily="34" charset="0"/>
            </a:endParaRPr>
          </a:p>
        </p:txBody>
      </p:sp>
      <p:pic>
        <p:nvPicPr>
          <p:cNvPr id="12290" name="Picture 2" descr="http://yosoyandroid.com/wp-content/uploads/2011/09/android-fragmen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76400"/>
            <a:ext cx="6629400" cy="368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76200" y="6515100"/>
            <a:ext cx="4876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984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3400" y="762000"/>
            <a:ext cx="7543800" cy="563562"/>
          </a:xfrm>
        </p:spPr>
        <p:txBody>
          <a:bodyPr/>
          <a:lstStyle/>
          <a:p>
            <a:pPr algn="ctr"/>
            <a:r>
              <a:rPr lang="es-CO" sz="4400" dirty="0" err="1" smtClean="0">
                <a:latin typeface="Century Gothic" pitchFamily="34" charset="0"/>
              </a:rPr>
              <a:t>ActionBars</a:t>
            </a:r>
            <a:endParaRPr lang="es-ES" sz="3200" dirty="0">
              <a:latin typeface="Century Gothic" pitchFamily="34" charset="0"/>
            </a:endParaRPr>
          </a:p>
        </p:txBody>
      </p:sp>
      <p:pic>
        <p:nvPicPr>
          <p:cNvPr id="13314" name="Picture 2" descr="http://www.androidhive.info/wp-content/uploads/2013/11/android-action-bar-action-items.png?0921ab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8" t="12258" r="5556" b="13979"/>
          <a:stretch/>
        </p:blipFill>
        <p:spPr bwMode="auto">
          <a:xfrm>
            <a:off x="1447800" y="1847850"/>
            <a:ext cx="5857876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76200" y="6515100"/>
            <a:ext cx="4876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26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47700" y="762000"/>
            <a:ext cx="7543800" cy="563562"/>
          </a:xfrm>
        </p:spPr>
        <p:txBody>
          <a:bodyPr/>
          <a:lstStyle/>
          <a:p>
            <a:pPr algn="ctr"/>
            <a:r>
              <a:rPr lang="es-CO" sz="4000" dirty="0" smtClean="0">
                <a:latin typeface="Century Gothic" pitchFamily="34" charset="0"/>
              </a:rPr>
              <a:t>Persistencia</a:t>
            </a:r>
            <a:r>
              <a:rPr lang="es-CO" sz="3200" dirty="0" smtClean="0">
                <a:latin typeface="Century Gothic" pitchFamily="34" charset="0"/>
              </a:rPr>
              <a:t> </a:t>
            </a:r>
            <a:r>
              <a:rPr lang="es-CO" sz="3600" dirty="0" smtClean="0">
                <a:latin typeface="Century Gothic" pitchFamily="34" charset="0"/>
              </a:rPr>
              <a:t>en Android</a:t>
            </a:r>
            <a:endParaRPr lang="es-ES" sz="3600" dirty="0">
              <a:latin typeface="Century Gothic" pitchFamily="34" charset="0"/>
            </a:endParaRP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501558"/>
              </p:ext>
            </p:extLst>
          </p:nvPr>
        </p:nvGraphicFramePr>
        <p:xfrm>
          <a:off x="304800" y="1752600"/>
          <a:ext cx="8534400" cy="332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800"/>
                <a:gridCol w="2844800"/>
                <a:gridCol w="2844800"/>
              </a:tblGrid>
              <a:tr h="1072162">
                <a:tc>
                  <a:txBody>
                    <a:bodyPr/>
                    <a:lstStyle/>
                    <a:p>
                      <a:pPr algn="ctr"/>
                      <a:endParaRPr lang="es-CO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s-CO" dirty="0" smtClean="0">
                          <a:solidFill>
                            <a:srgbClr val="0070C0"/>
                          </a:solidFill>
                        </a:rPr>
                        <a:t>En Nuestra aplicación</a:t>
                      </a:r>
                      <a:endParaRPr lang="es-E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s-CO" dirty="0" smtClean="0">
                          <a:solidFill>
                            <a:srgbClr val="0070C0"/>
                          </a:solidFill>
                        </a:rPr>
                        <a:t>En la</a:t>
                      </a:r>
                      <a:r>
                        <a:rPr lang="es-CO" baseline="0" dirty="0" smtClean="0">
                          <a:solidFill>
                            <a:srgbClr val="0070C0"/>
                          </a:solidFill>
                        </a:rPr>
                        <a:t> memoria interna del teléfono</a:t>
                      </a:r>
                      <a:endParaRPr lang="es-E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s-CO" dirty="0" smtClean="0">
                          <a:solidFill>
                            <a:srgbClr val="0070C0"/>
                          </a:solidFill>
                        </a:rPr>
                        <a:t>En la SD</a:t>
                      </a:r>
                      <a:endParaRPr lang="es-E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255238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 descr="https://encrypted-tbn1.gstatic.com/images?q=tbn:ANd9GcSWh6Wsswv2c9WD3FdTNB7SVINEgzp6fUGAJyym7EtfdZgfVtgoUp7Iqjd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3028845"/>
            <a:ext cx="1600200" cy="60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hiramzuniga.com/bitxbit/wp-content/uploads/2013/05/sqlite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650479"/>
            <a:ext cx="1981200" cy="938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encrypted-tbn3.gstatic.com/images?q=tbn:ANd9GcRh-mwfOArNLx9Tyy2FymSTPr4wMOloVP_ubrkxrDR5n8_Ud3HlFLdjDFM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342640"/>
            <a:ext cx="1447800" cy="144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encrypted-tbn3.gstatic.com/images?q=tbn:ANd9GcRh-mwfOArNLx9Tyy2FymSTPr4wMOloVP_ubrkxrDR5n8_Ud3HlFLdjDFM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730" y="3964233"/>
            <a:ext cx="815340" cy="815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8 Rectángulo"/>
          <p:cNvSpPr/>
          <p:nvPr/>
        </p:nvSpPr>
        <p:spPr>
          <a:xfrm>
            <a:off x="76200" y="6515100"/>
            <a:ext cx="4876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683695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47700" y="838200"/>
            <a:ext cx="7543800" cy="563562"/>
          </a:xfrm>
        </p:spPr>
        <p:txBody>
          <a:bodyPr/>
          <a:lstStyle/>
          <a:p>
            <a:pPr algn="ctr"/>
            <a:r>
              <a:rPr lang="es-CO" sz="2800" dirty="0" smtClean="0">
                <a:latin typeface="Century Gothic" pitchFamily="34" charset="0"/>
              </a:rPr>
              <a:t>Consumo de Servicios Web </a:t>
            </a:r>
            <a:r>
              <a:rPr lang="es-CO" sz="2800" dirty="0" err="1" smtClean="0">
                <a:latin typeface="Century Gothic" pitchFamily="34" charset="0"/>
              </a:rPr>
              <a:t>Rest</a:t>
            </a:r>
            <a:r>
              <a:rPr lang="es-CO" sz="2800" dirty="0" smtClean="0">
                <a:latin typeface="Century Gothic" pitchFamily="34" charset="0"/>
              </a:rPr>
              <a:t> y Multitareas</a:t>
            </a:r>
            <a:endParaRPr lang="es-ES" sz="2800" dirty="0">
              <a:latin typeface="Century Gothic" pitchFamily="34" charset="0"/>
            </a:endParaRPr>
          </a:p>
        </p:txBody>
      </p:sp>
      <p:pic>
        <p:nvPicPr>
          <p:cNvPr id="2052" name="Picture 4" descr="http://resource.thaicreate.com/upload/tutorial/android-get-json-from-url-00.jpg?v=1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842654"/>
            <a:ext cx="4114800" cy="2576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elandroidelibre.com/wp-content/uploads/2012/07/multitaskingEnAndroi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134839"/>
            <a:ext cx="4114800" cy="1808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76200" y="6515100"/>
            <a:ext cx="4876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4340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Cronograma del Curso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28600" y="1295400"/>
            <a:ext cx="8458200" cy="4648200"/>
          </a:xfrm>
        </p:spPr>
        <p:txBody>
          <a:bodyPr/>
          <a:lstStyle/>
          <a:p>
            <a:pPr lvl="0"/>
            <a:r>
              <a:rPr lang="es-ES" dirty="0"/>
              <a:t>Consumo de </a:t>
            </a:r>
            <a:r>
              <a:rPr lang="es-ES" dirty="0" err="1"/>
              <a:t>API's</a:t>
            </a:r>
            <a:r>
              <a:rPr lang="es-ES" dirty="0"/>
              <a:t> y servicios Web</a:t>
            </a:r>
            <a:endParaRPr lang="es-ES" sz="2000" dirty="0"/>
          </a:p>
          <a:p>
            <a:pPr lvl="0"/>
            <a:r>
              <a:rPr lang="es-ES" dirty="0"/>
              <a:t>Multitareas</a:t>
            </a:r>
            <a:endParaRPr lang="es-ES" sz="2000" dirty="0"/>
          </a:p>
          <a:p>
            <a:pPr lvl="0"/>
            <a:r>
              <a:rPr lang="es-ES" dirty="0"/>
              <a:t>Uso de la Cámara</a:t>
            </a:r>
            <a:endParaRPr lang="es-ES" sz="2000" dirty="0"/>
          </a:p>
          <a:p>
            <a:pPr lvl="0"/>
            <a:r>
              <a:rPr lang="es-ES" dirty="0"/>
              <a:t>Uso del GPS</a:t>
            </a:r>
            <a:endParaRPr lang="es-ES" sz="2000" dirty="0"/>
          </a:p>
          <a:p>
            <a:pPr lvl="0"/>
            <a:r>
              <a:rPr lang="es-ES" dirty="0"/>
              <a:t>Publicación en Google Play</a:t>
            </a:r>
            <a:endParaRPr lang="es-ES" sz="2000" dirty="0"/>
          </a:p>
          <a:p>
            <a:pPr lvl="0"/>
            <a:r>
              <a:rPr lang="en-US" dirty="0"/>
              <a:t>Intel XDK.</a:t>
            </a:r>
            <a:endParaRPr lang="es-ES" sz="2000" dirty="0"/>
          </a:p>
          <a:p>
            <a:pPr lvl="1"/>
            <a:r>
              <a:rPr lang="en-US" sz="2400" dirty="0"/>
              <a:t>HTML5</a:t>
            </a:r>
            <a:endParaRPr lang="es-ES" sz="2000" dirty="0"/>
          </a:p>
          <a:p>
            <a:pPr lvl="1"/>
            <a:r>
              <a:rPr lang="en-US" sz="2400" dirty="0"/>
              <a:t>CSS3</a:t>
            </a:r>
            <a:endParaRPr lang="es-ES" sz="2000" dirty="0"/>
          </a:p>
          <a:p>
            <a:pPr lvl="1"/>
            <a:r>
              <a:rPr lang="en-US" sz="2400" dirty="0" err="1"/>
              <a:t>JQuery</a:t>
            </a:r>
            <a:endParaRPr lang="es-ES" sz="2000" dirty="0"/>
          </a:p>
          <a:p>
            <a:pPr lvl="1"/>
            <a:r>
              <a:rPr lang="en-US" sz="2400" dirty="0" err="1"/>
              <a:t>Javascript</a:t>
            </a:r>
            <a:endParaRPr lang="es-ES" sz="2000" dirty="0"/>
          </a:p>
          <a:p>
            <a:pPr lvl="1"/>
            <a:r>
              <a:rPr lang="es-ES" sz="2400" dirty="0"/>
              <a:t>Consumo de </a:t>
            </a:r>
            <a:r>
              <a:rPr lang="es-ES" sz="2400" dirty="0" err="1"/>
              <a:t>APIs</a:t>
            </a:r>
            <a:r>
              <a:rPr lang="es-ES" sz="2400" dirty="0"/>
              <a:t> y Servicios</a:t>
            </a:r>
            <a:endParaRPr lang="es-ES" sz="2000" dirty="0"/>
          </a:p>
          <a:p>
            <a:pPr marL="457200" lvl="1" indent="0">
              <a:buNone/>
            </a:pPr>
            <a:endParaRPr lang="es-ES" sz="1400" dirty="0"/>
          </a:p>
          <a:p>
            <a:endParaRPr lang="es-ES" dirty="0"/>
          </a:p>
        </p:txBody>
      </p:sp>
      <p:sp>
        <p:nvSpPr>
          <p:cNvPr id="4" name="1 Rectángulo"/>
          <p:cNvSpPr/>
          <p:nvPr/>
        </p:nvSpPr>
        <p:spPr>
          <a:xfrm>
            <a:off x="76200" y="6515100"/>
            <a:ext cx="4876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08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62000"/>
            <a:ext cx="7924800" cy="990600"/>
          </a:xfrm>
        </p:spPr>
        <p:txBody>
          <a:bodyPr/>
          <a:lstStyle/>
          <a:p>
            <a:pPr algn="ctr"/>
            <a:r>
              <a:rPr lang="es-CO" sz="3200" dirty="0" smtClean="0">
                <a:latin typeface="Century Gothic" pitchFamily="34" charset="0"/>
              </a:rPr>
              <a:t>Uso de la cámara, acceso a la galería y </a:t>
            </a:r>
            <a:r>
              <a:rPr lang="es-CO" sz="3200" dirty="0" err="1" smtClean="0">
                <a:latin typeface="Century Gothic" pitchFamily="34" charset="0"/>
              </a:rPr>
              <a:t>previsualización</a:t>
            </a:r>
            <a:endParaRPr lang="es-ES" sz="3200" dirty="0">
              <a:latin typeface="Century Gothic" pitchFamily="34" charset="0"/>
            </a:endParaRPr>
          </a:p>
        </p:txBody>
      </p:sp>
      <p:pic>
        <p:nvPicPr>
          <p:cNvPr id="3074" name="Picture 2" descr="http://editarfotos.org/wp-content/uploads/2013/08/LenovoSuperCamer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49842"/>
            <a:ext cx="4335565" cy="255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androidizados.com/wp-content/uploads/2013/01/quickpic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084" y="2249842"/>
            <a:ext cx="4074691" cy="255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76200" y="6515100"/>
            <a:ext cx="4876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532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990600"/>
            <a:ext cx="7543800" cy="563562"/>
          </a:xfrm>
        </p:spPr>
        <p:txBody>
          <a:bodyPr/>
          <a:lstStyle/>
          <a:p>
            <a:pPr algn="ctr"/>
            <a:r>
              <a:rPr lang="es-CO" sz="5400" dirty="0" smtClean="0">
                <a:latin typeface="Century Gothic" pitchFamily="34" charset="0"/>
              </a:rPr>
              <a:t>Uso de GPS</a:t>
            </a:r>
            <a:endParaRPr lang="es-ES" sz="5400" dirty="0">
              <a:latin typeface="Century Gothic" pitchFamily="34" charset="0"/>
            </a:endParaRPr>
          </a:p>
        </p:txBody>
      </p:sp>
      <p:pic>
        <p:nvPicPr>
          <p:cNvPr id="4098" name="Picture 2" descr="http://www.ejemplosprogramacion.co/wp-content/uploads/2013/10/Uso-del-GPS-en-Android-con-Cordov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09800"/>
            <a:ext cx="3686175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descargasmobile.com/wp-content/uploads/2014/07/bateri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175" y="2209800"/>
            <a:ext cx="3810000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76200" y="6515100"/>
            <a:ext cx="4876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10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990600"/>
            <a:ext cx="7543800" cy="563562"/>
          </a:xfrm>
        </p:spPr>
        <p:txBody>
          <a:bodyPr/>
          <a:lstStyle/>
          <a:p>
            <a:pPr algn="ctr"/>
            <a:r>
              <a:rPr lang="es-CO" sz="3600" dirty="0" smtClean="0">
                <a:latin typeface="Century Gothic" pitchFamily="34" charset="0"/>
              </a:rPr>
              <a:t>Publicación en la </a:t>
            </a:r>
            <a:r>
              <a:rPr lang="es-CO" sz="3600" dirty="0">
                <a:latin typeface="Century Gothic" pitchFamily="34" charset="0"/>
              </a:rPr>
              <a:t>G</a:t>
            </a:r>
            <a:r>
              <a:rPr lang="es-CO" sz="3600" dirty="0" smtClean="0">
                <a:latin typeface="Century Gothic" pitchFamily="34" charset="0"/>
              </a:rPr>
              <a:t>oogle </a:t>
            </a:r>
            <a:r>
              <a:rPr lang="es-CO" sz="3600" dirty="0" err="1" smtClean="0">
                <a:latin typeface="Century Gothic" pitchFamily="34" charset="0"/>
              </a:rPr>
              <a:t>play</a:t>
            </a:r>
            <a:endParaRPr lang="es-ES" sz="3600" dirty="0">
              <a:latin typeface="Century Gothic" pitchFamily="34" charset="0"/>
            </a:endParaRPr>
          </a:p>
        </p:txBody>
      </p:sp>
      <p:pic>
        <p:nvPicPr>
          <p:cNvPr id="5122" name="Picture 2" descr="http://fandroides.com/wp-content/uploads/2014/04/google-play-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133600"/>
            <a:ext cx="5257800" cy="333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76200" y="6515100"/>
            <a:ext cx="4876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617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3.bp.blogspot.com/-G6dFAps2Kcg/Uiyu-5VaDCI/AAAAAAAAAO0/6TcZ8o9lS3E/s1600/Intel_XD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7696200" cy="3667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76200" y="6515100"/>
            <a:ext cx="4876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099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geekchamp.com/upload/Tutorials/html5_css_javascrip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76400"/>
            <a:ext cx="6831315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76200" y="6515100"/>
            <a:ext cx="4876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59701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demos.jquerymobile.com/1.0/docs/_assets/images/jquery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600575"/>
            <a:ext cx="4610100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www.drupal.org/files/images/jqm_drupal_logo_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143000"/>
            <a:ext cx="2743200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76200" y="6515100"/>
            <a:ext cx="4876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0360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133600" y="2286000"/>
            <a:ext cx="48768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s-CO" sz="6000" b="1" spc="-100" dirty="0" smtClean="0">
                <a:solidFill>
                  <a:srgbClr val="BFE962"/>
                </a:solidFill>
                <a:latin typeface="Century Gothic" pitchFamily="34" charset="0"/>
                <a:cs typeface="Helvetica Light"/>
              </a:rPr>
              <a:t>Introducción</a:t>
            </a:r>
            <a:r>
              <a:rPr lang="en-US" sz="6000" b="1" spc="-100" dirty="0" smtClean="0">
                <a:solidFill>
                  <a:srgbClr val="BFE962"/>
                </a:solidFill>
                <a:latin typeface="Century Gothic" pitchFamily="34" charset="0"/>
                <a:cs typeface="Helvetica Light"/>
              </a:rPr>
              <a:t> a Android</a:t>
            </a:r>
          </a:p>
        </p:txBody>
      </p:sp>
      <p:sp>
        <p:nvSpPr>
          <p:cNvPr id="2" name="1 Rectángulo"/>
          <p:cNvSpPr/>
          <p:nvPr/>
        </p:nvSpPr>
        <p:spPr>
          <a:xfrm>
            <a:off x="76200" y="6515100"/>
            <a:ext cx="4876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926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Subtítulo"/>
          <p:cNvSpPr txBox="1">
            <a:spLocks/>
          </p:cNvSpPr>
          <p:nvPr/>
        </p:nvSpPr>
        <p:spPr bwMode="auto">
          <a:xfrm>
            <a:off x="785813" y="4651375"/>
            <a:ext cx="7772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>
            <a:normAutofit/>
          </a:bodyPr>
          <a:lstStyle>
            <a:lvl1pPr marL="0" marR="64008" indent="0" algn="r" rtl="0" fontAlgn="base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None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None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R="0">
              <a:lnSpc>
                <a:spcPct val="80000"/>
              </a:lnSpc>
              <a:defRPr/>
            </a:pPr>
            <a:endParaRPr lang="es-CO" sz="1900" dirty="0">
              <a:solidFill>
                <a:schemeClr val="tx1"/>
              </a:solidFill>
            </a:endParaRPr>
          </a:p>
          <a:p>
            <a:pPr marR="0">
              <a:lnSpc>
                <a:spcPct val="80000"/>
              </a:lnSpc>
              <a:defRPr/>
            </a:pPr>
            <a:endParaRPr lang="es-CO" sz="1900" dirty="0" smtClean="0">
              <a:solidFill>
                <a:schemeClr val="tx1"/>
              </a:solidFill>
            </a:endParaRPr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pPr algn="ctr"/>
            <a:r>
              <a:rPr lang="es-CO" sz="3200" dirty="0" smtClean="0">
                <a:latin typeface="Century Gothic" pitchFamily="34" charset="0"/>
              </a:rPr>
              <a:t>Desarrollo en móviles </a:t>
            </a:r>
            <a:endParaRPr lang="es-CO" sz="3200" dirty="0">
              <a:latin typeface="Century Gothic" pitchFamily="34" charset="0"/>
            </a:endParaRPr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11480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CO" sz="2800" b="1" dirty="0" smtClean="0">
                <a:solidFill>
                  <a:schemeClr val="bg1"/>
                </a:solidFill>
                <a:latin typeface="Century Gothic" pitchFamily="34" charset="0"/>
              </a:rPr>
              <a:t>Procesador limitado.</a:t>
            </a:r>
          </a:p>
          <a:p>
            <a:pPr>
              <a:lnSpc>
                <a:spcPct val="150000"/>
              </a:lnSpc>
            </a:pPr>
            <a:r>
              <a:rPr lang="es-CO" sz="2800" b="1" dirty="0" smtClean="0">
                <a:solidFill>
                  <a:schemeClr val="bg1"/>
                </a:solidFill>
                <a:latin typeface="Century Gothic" pitchFamily="34" charset="0"/>
              </a:rPr>
              <a:t>Memoria de cientos de </a:t>
            </a:r>
            <a:r>
              <a:rPr lang="es-CO" sz="2800" b="1" dirty="0" err="1" smtClean="0">
                <a:solidFill>
                  <a:schemeClr val="bg1"/>
                </a:solidFill>
                <a:latin typeface="Century Gothic" pitchFamily="34" charset="0"/>
              </a:rPr>
              <a:t>MBs</a:t>
            </a:r>
            <a:r>
              <a:rPr lang="es-CO" sz="2800" b="1" dirty="0">
                <a:solidFill>
                  <a:schemeClr val="bg1"/>
                </a:solidFill>
                <a:latin typeface="Century Gothic" pitchFamily="34" charset="0"/>
              </a:rPr>
              <a:t>.</a:t>
            </a:r>
            <a:endParaRPr lang="es-CO" sz="2800" b="1" dirty="0" smtClean="0">
              <a:solidFill>
                <a:schemeClr val="bg1"/>
              </a:solidFill>
              <a:latin typeface="Century Gothic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2800" b="1" dirty="0" smtClean="0">
                <a:solidFill>
                  <a:schemeClr val="bg1"/>
                </a:solidFill>
                <a:latin typeface="Century Gothic" pitchFamily="34" charset="0"/>
              </a:rPr>
              <a:t>Almacenamiento SD de pocos </a:t>
            </a:r>
            <a:r>
              <a:rPr lang="es-CO" sz="2800" b="1" dirty="0" err="1" smtClean="0">
                <a:solidFill>
                  <a:schemeClr val="bg1"/>
                </a:solidFill>
                <a:latin typeface="Century Gothic" pitchFamily="34" charset="0"/>
              </a:rPr>
              <a:t>GBs</a:t>
            </a:r>
            <a:r>
              <a:rPr lang="es-CO" sz="2800" b="1" dirty="0">
                <a:solidFill>
                  <a:schemeClr val="bg1"/>
                </a:solidFill>
                <a:latin typeface="Century Gothic" pitchFamily="34" charset="0"/>
              </a:rPr>
              <a:t>.</a:t>
            </a:r>
            <a:endParaRPr lang="es-CO" sz="2800" b="1" dirty="0" smtClean="0">
              <a:solidFill>
                <a:schemeClr val="bg1"/>
              </a:solidFill>
              <a:latin typeface="Century Gothic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2800" b="1" dirty="0" smtClean="0">
                <a:solidFill>
                  <a:schemeClr val="bg1"/>
                </a:solidFill>
                <a:latin typeface="Century Gothic" pitchFamily="34" charset="0"/>
              </a:rPr>
              <a:t>Conectividad limitada.</a:t>
            </a:r>
          </a:p>
          <a:p>
            <a:pPr>
              <a:lnSpc>
                <a:spcPct val="150000"/>
              </a:lnSpc>
            </a:pPr>
            <a:r>
              <a:rPr lang="es-CO" sz="2800" b="1" dirty="0" smtClean="0">
                <a:solidFill>
                  <a:schemeClr val="bg1"/>
                </a:solidFill>
                <a:latin typeface="Century Gothic" pitchFamily="34" charset="0"/>
              </a:rPr>
              <a:t>Resolución baja y según modelos.</a:t>
            </a:r>
          </a:p>
          <a:p>
            <a:pPr>
              <a:lnSpc>
                <a:spcPct val="150000"/>
              </a:lnSpc>
            </a:pPr>
            <a:r>
              <a:rPr lang="es-CO" sz="2800" b="1" dirty="0" smtClean="0">
                <a:solidFill>
                  <a:schemeClr val="bg1"/>
                </a:solidFill>
                <a:latin typeface="Century Gothic" pitchFamily="34" charset="0"/>
              </a:rPr>
              <a:t>Muy fragmentado por plataformas</a:t>
            </a:r>
            <a:r>
              <a:rPr lang="es-CO" b="1" dirty="0" smtClean="0">
                <a:solidFill>
                  <a:schemeClr val="bg1"/>
                </a:solidFill>
                <a:latin typeface="Century Gothic" pitchFamily="34" charset="0"/>
              </a:rPr>
              <a:t>.</a:t>
            </a:r>
          </a:p>
        </p:txBody>
      </p:sp>
      <p:sp>
        <p:nvSpPr>
          <p:cNvPr id="7" name="6 Rectángulo"/>
          <p:cNvSpPr/>
          <p:nvPr/>
        </p:nvSpPr>
        <p:spPr>
          <a:xfrm>
            <a:off x="76200" y="6515100"/>
            <a:ext cx="4876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477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Subtítulo"/>
          <p:cNvSpPr txBox="1">
            <a:spLocks/>
          </p:cNvSpPr>
          <p:nvPr/>
        </p:nvSpPr>
        <p:spPr bwMode="auto">
          <a:xfrm>
            <a:off x="785813" y="4651375"/>
            <a:ext cx="7772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>
            <a:normAutofit/>
          </a:bodyPr>
          <a:lstStyle>
            <a:lvl1pPr marL="0" marR="64008" indent="0" algn="r" rtl="0" fontAlgn="base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None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None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R="0">
              <a:lnSpc>
                <a:spcPct val="80000"/>
              </a:lnSpc>
              <a:defRPr/>
            </a:pPr>
            <a:endParaRPr lang="es-CO" sz="1900" dirty="0">
              <a:solidFill>
                <a:schemeClr val="tx1"/>
              </a:solidFill>
            </a:endParaRPr>
          </a:p>
          <a:p>
            <a:pPr marR="0">
              <a:lnSpc>
                <a:spcPct val="80000"/>
              </a:lnSpc>
              <a:defRPr/>
            </a:pPr>
            <a:endParaRPr lang="es-CO" sz="1900" dirty="0" smtClean="0">
              <a:solidFill>
                <a:schemeClr val="tx1"/>
              </a:solidFill>
            </a:endParaRPr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1143000"/>
          </a:xfrm>
        </p:spPr>
        <p:txBody>
          <a:bodyPr/>
          <a:lstStyle/>
          <a:p>
            <a:pPr algn="ctr"/>
            <a:r>
              <a:rPr lang="es-CO" sz="3200" dirty="0" smtClean="0">
                <a:latin typeface="Century Gothic" pitchFamily="34" charset="0"/>
              </a:rPr>
              <a:t>Distribución actual de SO móviles</a:t>
            </a:r>
            <a:endParaRPr lang="es-CO" sz="3200" dirty="0">
              <a:latin typeface="Century Gothic" pitchFamily="34" charset="0"/>
            </a:endParaRPr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371600"/>
            <a:ext cx="7315200" cy="4138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Rectángulo"/>
          <p:cNvSpPr/>
          <p:nvPr/>
        </p:nvSpPr>
        <p:spPr>
          <a:xfrm>
            <a:off x="76200" y="6515100"/>
            <a:ext cx="4876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130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Subtítulo"/>
          <p:cNvSpPr txBox="1">
            <a:spLocks/>
          </p:cNvSpPr>
          <p:nvPr/>
        </p:nvSpPr>
        <p:spPr bwMode="auto">
          <a:xfrm>
            <a:off x="785813" y="4651375"/>
            <a:ext cx="7772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>
            <a:normAutofit/>
          </a:bodyPr>
          <a:lstStyle>
            <a:lvl1pPr marL="0" marR="64008" indent="0" algn="r" rtl="0" fontAlgn="base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None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None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R="0">
              <a:lnSpc>
                <a:spcPct val="80000"/>
              </a:lnSpc>
              <a:defRPr/>
            </a:pPr>
            <a:endParaRPr lang="es-CO" sz="1900" dirty="0">
              <a:solidFill>
                <a:schemeClr val="tx1"/>
              </a:solidFill>
            </a:endParaRPr>
          </a:p>
          <a:p>
            <a:pPr marR="0">
              <a:lnSpc>
                <a:spcPct val="80000"/>
              </a:lnSpc>
              <a:defRPr/>
            </a:pPr>
            <a:endParaRPr lang="es-CO" sz="1900" dirty="0" smtClean="0">
              <a:solidFill>
                <a:schemeClr val="tx1"/>
              </a:solidFill>
            </a:endParaRPr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-9525" y="304800"/>
            <a:ext cx="9144000" cy="1143000"/>
          </a:xfrm>
        </p:spPr>
        <p:txBody>
          <a:bodyPr/>
          <a:lstStyle/>
          <a:p>
            <a:pPr algn="ctr"/>
            <a:r>
              <a:rPr lang="es-CO" sz="4400" dirty="0" smtClean="0">
                <a:latin typeface="Century Gothic" pitchFamily="34" charset="0"/>
              </a:rPr>
              <a:t>Android</a:t>
            </a:r>
            <a:endParaRPr lang="es-CO" sz="4400" dirty="0">
              <a:latin typeface="Century Gothic" pitchFamily="34" charset="0"/>
            </a:endParaRPr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457200" y="1335087"/>
            <a:ext cx="8229600" cy="4525963"/>
          </a:xfrm>
        </p:spPr>
        <p:txBody>
          <a:bodyPr/>
          <a:lstStyle/>
          <a:p>
            <a:r>
              <a:rPr lang="es-CO" sz="2800" b="1" dirty="0" smtClean="0">
                <a:solidFill>
                  <a:schemeClr val="bg1"/>
                </a:solidFill>
                <a:latin typeface="Century Gothic" pitchFamily="34" charset="0"/>
              </a:rPr>
              <a:t>Múltiples fabricantes </a:t>
            </a:r>
          </a:p>
          <a:p>
            <a:r>
              <a:rPr lang="es-CO" sz="2800" b="1" dirty="0" smtClean="0">
                <a:solidFill>
                  <a:schemeClr val="bg1"/>
                </a:solidFill>
                <a:latin typeface="Century Gothic" pitchFamily="34" charset="0"/>
              </a:rPr>
              <a:t>Todos son teléfonos inteligentes </a:t>
            </a:r>
          </a:p>
          <a:p>
            <a:r>
              <a:rPr lang="es-CO" sz="2800" b="1" dirty="0" smtClean="0">
                <a:solidFill>
                  <a:schemeClr val="bg1"/>
                </a:solidFill>
                <a:latin typeface="Century Gothic" pitchFamily="34" charset="0"/>
              </a:rPr>
              <a:t>Gamas media y alta </a:t>
            </a:r>
          </a:p>
          <a:p>
            <a:r>
              <a:rPr lang="es-CO" sz="2800" b="1" dirty="0" smtClean="0">
                <a:solidFill>
                  <a:schemeClr val="bg1"/>
                </a:solidFill>
                <a:latin typeface="Century Gothic" pitchFamily="34" charset="0"/>
              </a:rPr>
              <a:t>Se suelen comprar con una conexión de datos </a:t>
            </a:r>
          </a:p>
          <a:p>
            <a:r>
              <a:rPr lang="es-CO" sz="2800" b="1" dirty="0" smtClean="0">
                <a:solidFill>
                  <a:schemeClr val="bg1"/>
                </a:solidFill>
                <a:latin typeface="Century Gothic" pitchFamily="34" charset="0"/>
              </a:rPr>
              <a:t>Es código abierto </a:t>
            </a:r>
          </a:p>
          <a:p>
            <a:r>
              <a:rPr lang="es-CO" sz="2800" b="1" dirty="0" smtClean="0">
                <a:solidFill>
                  <a:schemeClr val="bg1"/>
                </a:solidFill>
                <a:latin typeface="Century Gothic" pitchFamily="34" charset="0"/>
              </a:rPr>
              <a:t>Sus entornos de desarrollo son libres </a:t>
            </a:r>
          </a:p>
          <a:p>
            <a:r>
              <a:rPr lang="es-CO" sz="2800" b="1" dirty="0" smtClean="0">
                <a:solidFill>
                  <a:schemeClr val="bg1"/>
                </a:solidFill>
                <a:latin typeface="Century Gothic" pitchFamily="34" charset="0"/>
              </a:rPr>
              <a:t>Basado en Java </a:t>
            </a:r>
          </a:p>
          <a:p>
            <a:r>
              <a:rPr lang="es-CO" sz="2800" b="1" dirty="0" smtClean="0">
                <a:solidFill>
                  <a:schemeClr val="bg1"/>
                </a:solidFill>
                <a:latin typeface="Century Gothic" pitchFamily="34" charset="0"/>
              </a:rPr>
              <a:t>Desarrollado Actualmente por la OHA</a:t>
            </a:r>
          </a:p>
        </p:txBody>
      </p:sp>
      <p:sp>
        <p:nvSpPr>
          <p:cNvPr id="7" name="6 Rectángulo"/>
          <p:cNvSpPr/>
          <p:nvPr/>
        </p:nvSpPr>
        <p:spPr>
          <a:xfrm>
            <a:off x="76200" y="6515100"/>
            <a:ext cx="4876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713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Subtítulo"/>
          <p:cNvSpPr txBox="1">
            <a:spLocks/>
          </p:cNvSpPr>
          <p:nvPr/>
        </p:nvSpPr>
        <p:spPr bwMode="auto">
          <a:xfrm>
            <a:off x="785813" y="4651375"/>
            <a:ext cx="7772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>
            <a:normAutofit/>
          </a:bodyPr>
          <a:lstStyle>
            <a:lvl1pPr marL="0" marR="64008" indent="0" algn="r" rtl="0" fontAlgn="base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None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None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R="0">
              <a:lnSpc>
                <a:spcPct val="80000"/>
              </a:lnSpc>
              <a:defRPr/>
            </a:pPr>
            <a:endParaRPr lang="es-CO" sz="1900" dirty="0">
              <a:solidFill>
                <a:schemeClr val="tx1"/>
              </a:solidFill>
            </a:endParaRPr>
          </a:p>
          <a:p>
            <a:pPr marR="0">
              <a:lnSpc>
                <a:spcPct val="80000"/>
              </a:lnSpc>
              <a:defRPr/>
            </a:pPr>
            <a:endParaRPr lang="es-CO" sz="1900" dirty="0" smtClean="0">
              <a:solidFill>
                <a:schemeClr val="tx1"/>
              </a:solidFill>
            </a:endParaRPr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pPr algn="ctr"/>
            <a:r>
              <a:rPr lang="es-CO" sz="3200" dirty="0" smtClean="0">
                <a:latin typeface="Century Gothic" pitchFamily="34" charset="0"/>
              </a:rPr>
              <a:t>OHA</a:t>
            </a:r>
            <a:r>
              <a:rPr lang="en-US" altLang="ko-KR" sz="3200" dirty="0" smtClean="0">
                <a:latin typeface="Century Gothic" pitchFamily="34" charset="0"/>
                <a:ea typeface="Gulim" pitchFamily="34" charset="-127"/>
              </a:rPr>
              <a:t> (Open Handset Alliance)</a:t>
            </a:r>
            <a:endParaRPr lang="es-CO" sz="3200" dirty="0">
              <a:latin typeface="Century Gothic" pitchFamily="34" charset="0"/>
            </a:endParaRPr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s-CO" sz="2800" b="1" dirty="0" smtClean="0">
                <a:solidFill>
                  <a:schemeClr val="bg1"/>
                </a:solidFill>
                <a:latin typeface="Century Gothic" pitchFamily="34" charset="0"/>
              </a:rPr>
              <a:t>Google, HTC, Dell, Intel, Motorola, </a:t>
            </a:r>
            <a:r>
              <a:rPr lang="es-CO" sz="2800" b="1" dirty="0" err="1" smtClean="0">
                <a:solidFill>
                  <a:schemeClr val="bg1"/>
                </a:solidFill>
                <a:latin typeface="Century Gothic" pitchFamily="34" charset="0"/>
              </a:rPr>
              <a:t>Qualcomm</a:t>
            </a:r>
            <a:r>
              <a:rPr lang="es-CO" sz="2800" b="1" dirty="0" smtClean="0">
                <a:solidFill>
                  <a:schemeClr val="bg1"/>
                </a:solidFill>
                <a:latin typeface="Century Gothic" pitchFamily="34" charset="0"/>
              </a:rPr>
              <a:t>, Texas Instruments, Samsung, LG, T-Mobile, </a:t>
            </a:r>
            <a:r>
              <a:rPr lang="es-CO" sz="2800" b="1" dirty="0" err="1" smtClean="0">
                <a:solidFill>
                  <a:schemeClr val="bg1"/>
                </a:solidFill>
                <a:latin typeface="Century Gothic" pitchFamily="34" charset="0"/>
              </a:rPr>
              <a:t>Nvidia</a:t>
            </a:r>
            <a:r>
              <a:rPr lang="es-CO" sz="2800" b="1" dirty="0" smtClean="0">
                <a:solidFill>
                  <a:schemeClr val="bg1"/>
                </a:solidFill>
                <a:latin typeface="Century Gothic" pitchFamily="34" charset="0"/>
              </a:rPr>
              <a:t> y </a:t>
            </a:r>
            <a:r>
              <a:rPr lang="es-CO" sz="2800" b="1" dirty="0" err="1" smtClean="0">
                <a:solidFill>
                  <a:schemeClr val="bg1"/>
                </a:solidFill>
                <a:latin typeface="Century Gothic" pitchFamily="34" charset="0"/>
              </a:rPr>
              <a:t>Wind</a:t>
            </a:r>
            <a:r>
              <a:rPr lang="es-CO" sz="2800" b="1" dirty="0" smtClean="0">
                <a:solidFill>
                  <a:schemeClr val="bg1"/>
                </a:solidFill>
                <a:latin typeface="Century Gothic" pitchFamily="34" charset="0"/>
              </a:rPr>
              <a:t> </a:t>
            </a:r>
            <a:r>
              <a:rPr lang="es-CO" sz="2800" b="1" dirty="0" err="1" smtClean="0">
                <a:solidFill>
                  <a:schemeClr val="bg1"/>
                </a:solidFill>
                <a:latin typeface="Century Gothic" pitchFamily="34" charset="0"/>
              </a:rPr>
              <a:t>River</a:t>
            </a:r>
            <a:r>
              <a:rPr lang="es-CO" sz="2800" b="1" dirty="0" smtClean="0">
                <a:solidFill>
                  <a:schemeClr val="bg1"/>
                </a:solidFill>
                <a:latin typeface="Century Gothic" pitchFamily="34" charset="0"/>
              </a:rPr>
              <a:t> </a:t>
            </a:r>
            <a:r>
              <a:rPr lang="es-CO" sz="2800" b="1" dirty="0" err="1" smtClean="0">
                <a:solidFill>
                  <a:schemeClr val="bg1"/>
                </a:solidFill>
                <a:latin typeface="Century Gothic" pitchFamily="34" charset="0"/>
              </a:rPr>
              <a:t>Systems</a:t>
            </a:r>
            <a:r>
              <a:rPr lang="es-CO" sz="2800" b="1" dirty="0" smtClean="0">
                <a:solidFill>
                  <a:schemeClr val="bg1"/>
                </a:solidFill>
                <a:latin typeface="Century Gothic" pitchFamily="34" charset="0"/>
              </a:rPr>
              <a:t>.</a:t>
            </a:r>
          </a:p>
          <a:p>
            <a:endParaRPr lang="es-CO" sz="2800" dirty="0" smtClean="0"/>
          </a:p>
          <a:p>
            <a:r>
              <a:rPr lang="es-CO" sz="2800" b="1" dirty="0" smtClean="0">
                <a:solidFill>
                  <a:schemeClr val="bg1"/>
                </a:solidFill>
                <a:latin typeface="Century Gothic" pitchFamily="34" charset="0"/>
              </a:rPr>
              <a:t>Android</a:t>
            </a:r>
            <a:r>
              <a:rPr lang="es-CO" sz="2800" b="1" dirty="0">
                <a:solidFill>
                  <a:schemeClr val="bg1"/>
                </a:solidFill>
                <a:latin typeface="Century Gothic" pitchFamily="34" charset="0"/>
              </a:rPr>
              <a:t> </a:t>
            </a:r>
          </a:p>
        </p:txBody>
      </p:sp>
      <p:pic>
        <p:nvPicPr>
          <p:cNvPr id="7" name="그림 1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3200400"/>
            <a:ext cx="4395788" cy="2517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Straight Arrow Connector 2"/>
          <p:cNvCxnSpPr/>
          <p:nvPr/>
        </p:nvCxnSpPr>
        <p:spPr>
          <a:xfrm>
            <a:off x="2362200" y="3448050"/>
            <a:ext cx="22860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7 Rectángulo"/>
          <p:cNvSpPr/>
          <p:nvPr/>
        </p:nvSpPr>
        <p:spPr>
          <a:xfrm>
            <a:off x="76200" y="6515100"/>
            <a:ext cx="4876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86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Subtítulo"/>
          <p:cNvSpPr txBox="1">
            <a:spLocks/>
          </p:cNvSpPr>
          <p:nvPr/>
        </p:nvSpPr>
        <p:spPr bwMode="auto">
          <a:xfrm>
            <a:off x="785813" y="4651375"/>
            <a:ext cx="7772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>
            <a:normAutofit/>
          </a:bodyPr>
          <a:lstStyle>
            <a:lvl1pPr marL="0" marR="64008" indent="0" algn="r" rtl="0" fontAlgn="base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None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None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R="0">
              <a:lnSpc>
                <a:spcPct val="80000"/>
              </a:lnSpc>
              <a:defRPr/>
            </a:pPr>
            <a:endParaRPr lang="es-CO" sz="1900" dirty="0">
              <a:solidFill>
                <a:schemeClr val="tx1"/>
              </a:solidFill>
            </a:endParaRPr>
          </a:p>
          <a:p>
            <a:pPr marR="0">
              <a:lnSpc>
                <a:spcPct val="80000"/>
              </a:lnSpc>
              <a:defRPr/>
            </a:pPr>
            <a:endParaRPr lang="es-CO" sz="1900" dirty="0" smtClean="0">
              <a:solidFill>
                <a:schemeClr val="tx1"/>
              </a:solidFill>
            </a:endParaRPr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0" y="381000"/>
            <a:ext cx="9144000" cy="1143000"/>
          </a:xfrm>
        </p:spPr>
        <p:txBody>
          <a:bodyPr/>
          <a:lstStyle/>
          <a:p>
            <a:pPr algn="ctr"/>
            <a:r>
              <a:rPr lang="es-CO" sz="4400" dirty="0" smtClean="0">
                <a:latin typeface="Century Gothic" pitchFamily="34" charset="0"/>
              </a:rPr>
              <a:t>Apple IOS</a:t>
            </a:r>
            <a:endParaRPr lang="es-CO" sz="4400" dirty="0">
              <a:latin typeface="Century Gothic" pitchFamily="34" charset="0"/>
            </a:endParaRPr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sz="2800" b="1" dirty="0" smtClean="0">
                <a:solidFill>
                  <a:schemeClr val="bg1"/>
                </a:solidFill>
                <a:latin typeface="Century Gothic" pitchFamily="34" charset="0"/>
              </a:rPr>
              <a:t>Un solo fabricante: Apple </a:t>
            </a:r>
          </a:p>
          <a:p>
            <a:r>
              <a:rPr lang="es-CO" sz="2800" b="1" dirty="0" smtClean="0">
                <a:solidFill>
                  <a:schemeClr val="bg1"/>
                </a:solidFill>
                <a:latin typeface="Century Gothic" pitchFamily="34" charset="0"/>
              </a:rPr>
              <a:t>Todos son teléfonos inteligentes </a:t>
            </a:r>
          </a:p>
          <a:p>
            <a:r>
              <a:rPr lang="es-CO" sz="2800" b="1" dirty="0" smtClean="0">
                <a:solidFill>
                  <a:schemeClr val="bg1"/>
                </a:solidFill>
                <a:latin typeface="Century Gothic" pitchFamily="34" charset="0"/>
              </a:rPr>
              <a:t>Gama muy alta </a:t>
            </a:r>
          </a:p>
          <a:p>
            <a:r>
              <a:rPr lang="es-CO" sz="2800" b="1" dirty="0" smtClean="0">
                <a:solidFill>
                  <a:schemeClr val="bg1"/>
                </a:solidFill>
                <a:latin typeface="Century Gothic" pitchFamily="34" charset="0"/>
              </a:rPr>
              <a:t>Se suelen comprar con una conexión de datos </a:t>
            </a:r>
          </a:p>
          <a:p>
            <a:r>
              <a:rPr lang="es-CO" sz="2800" b="1" dirty="0" smtClean="0">
                <a:solidFill>
                  <a:schemeClr val="bg1"/>
                </a:solidFill>
                <a:latin typeface="Century Gothic" pitchFamily="34" charset="0"/>
              </a:rPr>
              <a:t>Código cerrado </a:t>
            </a:r>
          </a:p>
          <a:p>
            <a:r>
              <a:rPr lang="es-CO" sz="2800" b="1" dirty="0" smtClean="0">
                <a:solidFill>
                  <a:schemeClr val="bg1"/>
                </a:solidFill>
                <a:latin typeface="Century Gothic" pitchFamily="34" charset="0"/>
              </a:rPr>
              <a:t>Entorno de desarrollo de pago </a:t>
            </a:r>
          </a:p>
          <a:p>
            <a:r>
              <a:rPr lang="es-CO" sz="2800" b="1" dirty="0" smtClean="0">
                <a:solidFill>
                  <a:schemeClr val="bg1"/>
                </a:solidFill>
                <a:latin typeface="Century Gothic" pitchFamily="34" charset="0"/>
              </a:rPr>
              <a:t>Basado en </a:t>
            </a:r>
            <a:r>
              <a:rPr lang="es-CO" sz="2800" b="1" dirty="0" err="1" smtClean="0">
                <a:solidFill>
                  <a:schemeClr val="bg1"/>
                </a:solidFill>
                <a:latin typeface="Century Gothic" pitchFamily="34" charset="0"/>
              </a:rPr>
              <a:t>Objective</a:t>
            </a:r>
            <a:r>
              <a:rPr lang="es-CO" sz="2800" b="1" dirty="0" smtClean="0">
                <a:solidFill>
                  <a:schemeClr val="bg1"/>
                </a:solidFill>
                <a:latin typeface="Century Gothic" pitchFamily="34" charset="0"/>
              </a:rPr>
              <a:t>-C (</a:t>
            </a:r>
            <a:r>
              <a:rPr lang="es-CO" sz="2800" b="1" dirty="0" err="1" smtClean="0">
                <a:solidFill>
                  <a:schemeClr val="bg1"/>
                </a:solidFill>
                <a:latin typeface="Century Gothic" pitchFamily="34" charset="0"/>
              </a:rPr>
              <a:t>Xcode</a:t>
            </a:r>
            <a:r>
              <a:rPr lang="es-CO" sz="2800" b="1" dirty="0" smtClean="0">
                <a:solidFill>
                  <a:schemeClr val="bg1"/>
                </a:solidFill>
                <a:latin typeface="Century Gothic" pitchFamily="34" charset="0"/>
              </a:rPr>
              <a:t> –Swift)</a:t>
            </a:r>
          </a:p>
        </p:txBody>
      </p:sp>
      <p:sp>
        <p:nvSpPr>
          <p:cNvPr id="7" name="6 Rectángulo"/>
          <p:cNvSpPr/>
          <p:nvPr/>
        </p:nvSpPr>
        <p:spPr>
          <a:xfrm>
            <a:off x="76200" y="6515100"/>
            <a:ext cx="4876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915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1" i="0" u="none" strike="noStrike" kern="0" cap="none" spc="0" normalizeH="0" baseline="0" noProof="0" dirty="0" smtClean="0">
            <a:ln>
              <a:noFill/>
            </a:ln>
            <a:solidFill>
              <a:srgbClr val="BFE962"/>
            </a:solidFill>
            <a:effectLst/>
            <a:uLnTx/>
            <a:uFillTx/>
            <a:latin typeface="Helvetica Light"/>
            <a:ea typeface="+mj-ea"/>
            <a:cs typeface="+mj-cs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1015</TotalTime>
  <Words>1385</Words>
  <Application>Microsoft Office PowerPoint</Application>
  <PresentationFormat>Presentación en pantalla (4:3)</PresentationFormat>
  <Paragraphs>207</Paragraphs>
  <Slides>35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44" baseType="lpstr">
      <vt:lpstr>Gulim</vt:lpstr>
      <vt:lpstr>Arial</vt:lpstr>
      <vt:lpstr>Calibri</vt:lpstr>
      <vt:lpstr>Century Gothic</vt:lpstr>
      <vt:lpstr>Helvetica Light</vt:lpstr>
      <vt:lpstr>Helvetica Neue Light</vt:lpstr>
      <vt:lpstr>Tahoma</vt:lpstr>
      <vt:lpstr>Wingdings 3</vt:lpstr>
      <vt:lpstr>Default Design</vt:lpstr>
      <vt:lpstr>Presentación de PowerPoint</vt:lpstr>
      <vt:lpstr>Cronograma del Curso</vt:lpstr>
      <vt:lpstr>Cronograma del Curso</vt:lpstr>
      <vt:lpstr>Presentación de PowerPoint</vt:lpstr>
      <vt:lpstr>Desarrollo en móviles </vt:lpstr>
      <vt:lpstr>Distribución actual de SO móviles</vt:lpstr>
      <vt:lpstr>Android</vt:lpstr>
      <vt:lpstr>OHA (Open Handset Alliance)</vt:lpstr>
      <vt:lpstr>Apple IOS</vt:lpstr>
      <vt:lpstr>Symbian OS</vt:lpstr>
      <vt:lpstr>¿Como diseñar para todos a la misma vez?</vt:lpstr>
      <vt:lpstr>Presentación de PowerPoint</vt:lpstr>
      <vt:lpstr>SDK (Standard Development Kit)</vt:lpstr>
      <vt:lpstr>NDK (Native Development Kit)</vt:lpstr>
      <vt:lpstr>IDE (integrated development environment)</vt:lpstr>
      <vt:lpstr>AVD (Android Virtual Device)</vt:lpstr>
      <vt:lpstr>.APK (Android application package file)</vt:lpstr>
      <vt:lpstr>¿Ya conocemos Android a Fondo?</vt:lpstr>
      <vt:lpstr>Android a Fondo</vt:lpstr>
      <vt:lpstr>Bloques básicos de Android</vt:lpstr>
      <vt:lpstr>Presentación de PowerPoint</vt:lpstr>
      <vt:lpstr>Actividades</vt:lpstr>
      <vt:lpstr>Intents</vt:lpstr>
      <vt:lpstr>Views</vt:lpstr>
      <vt:lpstr>List Views, Grid Views, Adaptadores</vt:lpstr>
      <vt:lpstr>Fragments</vt:lpstr>
      <vt:lpstr>ActionBars</vt:lpstr>
      <vt:lpstr>Persistencia en Android</vt:lpstr>
      <vt:lpstr>Consumo de Servicios Web Rest y Multitareas</vt:lpstr>
      <vt:lpstr>Uso de la cámara, acceso a la galería y previsualización</vt:lpstr>
      <vt:lpstr>Uso de GPS</vt:lpstr>
      <vt:lpstr>Publicación en la Google play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de Aplicaciones Móviles para Android</dc:title>
  <dc:creator>Sebastian Alonso Gomez Arias</dc:creator>
  <cp:lastModifiedBy>admin</cp:lastModifiedBy>
  <cp:revision>183</cp:revision>
  <dcterms:created xsi:type="dcterms:W3CDTF">2013-09-06T22:43:33Z</dcterms:created>
  <dcterms:modified xsi:type="dcterms:W3CDTF">2014-07-29T03:12:07Z</dcterms:modified>
</cp:coreProperties>
</file>