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2" r:id="rId3"/>
    <p:sldId id="287" r:id="rId4"/>
    <p:sldId id="263" r:id="rId5"/>
    <p:sldId id="264" r:id="rId6"/>
    <p:sldId id="265" r:id="rId7"/>
    <p:sldId id="266" r:id="rId8"/>
    <p:sldId id="267" r:id="rId9"/>
    <p:sldId id="314" r:id="rId10"/>
    <p:sldId id="268" r:id="rId11"/>
    <p:sldId id="269" r:id="rId12"/>
    <p:sldId id="270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6" r:id="rId24"/>
    <p:sldId id="313" r:id="rId25"/>
    <p:sldId id="315" r:id="rId26"/>
    <p:sldId id="317" r:id="rId27"/>
    <p:sldId id="318" r:id="rId28"/>
    <p:sldId id="319" r:id="rId29"/>
    <p:sldId id="320" r:id="rId30"/>
    <p:sldId id="321" r:id="rId31"/>
    <p:sldId id="325" r:id="rId32"/>
    <p:sldId id="322" r:id="rId33"/>
    <p:sldId id="323" r:id="rId34"/>
    <p:sldId id="324" r:id="rId35"/>
    <p:sldId id="327" r:id="rId36"/>
    <p:sldId id="326" r:id="rId37"/>
    <p:sldId id="328" r:id="rId38"/>
    <p:sldId id="329" r:id="rId39"/>
    <p:sldId id="330" r:id="rId40"/>
    <p:sldId id="331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962"/>
    <a:srgbClr val="A1C654"/>
    <a:srgbClr val="8BAA47"/>
    <a:srgbClr val="960000"/>
    <a:srgbClr val="FFA200"/>
    <a:srgbClr val="027FD2"/>
    <a:srgbClr val="0A5C8B"/>
    <a:srgbClr val="00214C"/>
    <a:srgbClr val="454545"/>
    <a:srgbClr val="5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77346" autoAdjust="0"/>
  </p:normalViewPr>
  <p:slideViewPr>
    <p:cSldViewPr>
      <p:cViewPr varScale="1">
        <p:scale>
          <a:sx n="90" d="100"/>
          <a:sy n="90" d="100"/>
        </p:scale>
        <p:origin x="-22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71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CO" sz="1200" dirty="0" smtClean="0"/>
              <a:t>Depende de cada caso, no existe “la mejor”. </a:t>
            </a:r>
          </a:p>
          <a:p>
            <a:pPr>
              <a:buNone/>
            </a:pPr>
            <a:r>
              <a:rPr lang="es-CO" sz="1200" dirty="0" smtClean="0"/>
              <a:t>Por lo general traen limitaciones al no poder acceder a aplicaciones nativas.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es un paquete de software para dispositivos móviles que incluye un sistema operativo, middleware y aplicaciones clave.</a:t>
            </a:r>
          </a:p>
          <a:p>
            <a:endParaRPr lang="es-CO" dirty="0" smtClean="0"/>
          </a:p>
          <a:p>
            <a:r>
              <a:rPr lang="es-CO" dirty="0" smtClean="0"/>
              <a:t>Es un valor entero que identifica de forma única la versión del </a:t>
            </a:r>
            <a:r>
              <a:rPr lang="es-CO" i="1" dirty="0" smtClean="0"/>
              <a:t>Framework API, </a:t>
            </a:r>
            <a:r>
              <a:rPr lang="es-CO" dirty="0" smtClean="0"/>
              <a:t>que es ofrecida por una versión de Android.</a:t>
            </a:r>
          </a:p>
          <a:p>
            <a:endParaRPr lang="es-CO" dirty="0" smtClean="0"/>
          </a:p>
          <a:p>
            <a:r>
              <a:rPr lang="es-CO" dirty="0" smtClean="0"/>
              <a:t>Las </a:t>
            </a:r>
            <a:r>
              <a:rPr lang="es-CO" dirty="0" err="1" smtClean="0"/>
              <a:t>APIs</a:t>
            </a:r>
            <a:r>
              <a:rPr lang="es-CO" dirty="0" smtClean="0"/>
              <a:t> están diseñadas de tal manera que una versión superior sigue siendo compatible con una versión antigua</a:t>
            </a:r>
          </a:p>
          <a:p>
            <a:endParaRPr lang="es-CO" dirty="0" smtClean="0"/>
          </a:p>
          <a:p>
            <a:r>
              <a:rPr lang="es-CO" dirty="0" smtClean="0"/>
              <a:t>Cada versión de Android Soporta únicamente un nivel de API (y todas las anteriores).</a:t>
            </a:r>
          </a:p>
          <a:p>
            <a:endParaRPr lang="es-CO" dirty="0" smtClean="0"/>
          </a:p>
          <a:p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Honeycon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única distribución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licencia diferente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Apartir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2.3.3 se fusionaron las ramas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Tablet y para teléfono y demás, antes era diferente para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tablets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para móviles.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Empresas grandes han personalizado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su gusto. Samsung,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Actualmente el 75% de las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hechas en estados unidos.</a:t>
            </a:r>
          </a:p>
          <a:p>
            <a:endParaRPr lang="es-CO" dirty="0" smtClean="0"/>
          </a:p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Lo compro Adobe por N millones de </a:t>
            </a:r>
            <a:r>
              <a:rPr lang="es-CO" dirty="0" err="1" smtClean="0"/>
              <a:t>dolares</a:t>
            </a:r>
            <a:r>
              <a:rPr lang="es-CO" dirty="0" smtClean="0"/>
              <a:t>.</a:t>
            </a:r>
          </a:p>
          <a:p>
            <a:r>
              <a:rPr lang="es-CO" dirty="0" smtClean="0"/>
              <a:t>Entonces</a:t>
            </a:r>
            <a:r>
              <a:rPr lang="es-CO" baseline="0" dirty="0" smtClean="0"/>
              <a:t> libero la licencia.</a:t>
            </a:r>
          </a:p>
          <a:p>
            <a:r>
              <a:rPr lang="es-CO" baseline="0" dirty="0" smtClean="0"/>
              <a:t>¿Cómo entonces adobe puede recuperar la </a:t>
            </a:r>
            <a:r>
              <a:rPr lang="es-CO" baseline="0" dirty="0" err="1" smtClean="0"/>
              <a:t>inversion</a:t>
            </a:r>
            <a:r>
              <a:rPr lang="es-CO" baseline="0" dirty="0" smtClean="0"/>
              <a:t>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3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acelerómetros son dispositivos que miden la aceleración, que es la tasa de cambio de la velocidad de un objeto. Esto se mide en metros por segundo al cuadrado (m/s²) o en las fuerzas G (g).  La sola fuerza de la gravedad para nosotros aquí en el planeta Tierra es equivalente a 9,8 m/s², pero esto varía ligeramente con la altitud (y será un valor diferente en diferentes planetas, debido a las variaciones de la atracción gravitatoria). Los acelerómetros son útiles para detectar las vibraciones en los sistemas o para aplicaciones de orientación.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1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276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1pPr>
            <a:lvl2pPr>
              <a:defRPr sz="22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2pPr>
            <a:lvl3pPr>
              <a:defRPr sz="20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3pPr>
            <a:lvl4pPr>
              <a:defRPr sz="16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24D13-A7E2-476B-B2F7-8BF491CAA6CC}" type="datetimeFigureOut">
              <a:rPr lang="es-CO"/>
              <a:pPr>
                <a:defRPr/>
              </a:pPr>
              <a:t>26/09/2014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E57C4-DFEE-4F4B-93F1-41625F546AD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428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67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droid_engineering_and_development_template_interior.jp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46100" y="6488668"/>
            <a:ext cx="3899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1" smtClean="0">
                <a:solidFill>
                  <a:schemeClr val="tx1"/>
                </a:solidFill>
                <a:latin typeface="Helvetica Light"/>
                <a:cs typeface="Arial" pitchFamily="34" charset="0"/>
              </a:rPr>
              <a:pPr eaLnBrk="0" hangingPunct="0"/>
              <a:t>‹Nº›</a:t>
            </a:fld>
            <a:endParaRPr lang="en-US" sz="1200" b="1" dirty="0">
              <a:solidFill>
                <a:schemeClr val="tx1"/>
              </a:solidFill>
              <a:latin typeface="Helvetica Light"/>
              <a:cs typeface="Arial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2952750" y="6527800"/>
            <a:ext cx="20764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Company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Proprietary and Confidential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952500" y="6527800"/>
            <a:ext cx="20764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The Title</a:t>
            </a:r>
            <a:r>
              <a:rPr lang="en-US" sz="8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 of the Presentation Can Go Here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 cap="none">
          <a:solidFill>
            <a:schemeClr val="bg1"/>
          </a:solidFill>
          <a:latin typeface="Helvetica Ligh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foundation.zurb.com/" TargetMode="External"/><Relationship Id="rId2" Type="http://schemas.openxmlformats.org/officeDocument/2006/relationships/hyperlink" Target="http://getbootstrap.com/getting-started/#downloa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com/download/" TargetMode="External"/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seagomezar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droid_engineering_and_development_template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55626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100" b="1" spc="-100" dirty="0" err="1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Desarrollo</a:t>
            </a:r>
            <a:r>
              <a:rPr lang="en-US" sz="41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 de </a:t>
            </a:r>
            <a:r>
              <a:rPr lang="es-CO" sz="41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Aplicaciones</a:t>
            </a:r>
            <a:r>
              <a:rPr lang="en-US" sz="41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 </a:t>
            </a:r>
            <a:r>
              <a:rPr lang="es-CO" sz="4100" b="1" spc="-100" dirty="0" smtClean="0">
                <a:solidFill>
                  <a:schemeClr val="bg1"/>
                </a:solidFill>
                <a:latin typeface="Century Gothic" pitchFamily="34" charset="0"/>
                <a:cs typeface="Helvetica Light"/>
              </a:rPr>
              <a:t>Móviles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33400" y="4648200"/>
            <a:ext cx="411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spc="-100" dirty="0" err="1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Ingeniero</a:t>
            </a:r>
            <a:r>
              <a:rPr lang="en-US" sz="16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 en </a:t>
            </a:r>
            <a:r>
              <a:rPr lang="en-US" sz="1600" b="1" spc="-100" dirty="0" err="1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Sistemas</a:t>
            </a:r>
            <a:r>
              <a:rPr lang="en-US" sz="16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  e </a:t>
            </a:r>
            <a:r>
              <a:rPr lang="en-US" sz="1600" b="1" spc="-100" dirty="0" err="1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Informática</a:t>
            </a:r>
            <a:endParaRPr lang="en-US" sz="1600" b="1" spc="-100" dirty="0" smtClean="0">
              <a:solidFill>
                <a:srgbClr val="BFE962"/>
              </a:solidFill>
              <a:latin typeface="Century Gothic" pitchFamily="34" charset="0"/>
              <a:cs typeface="Helvetica Light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seagomezar@gmail.com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Sebastian Alonso Gomez Arias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spc="-100" dirty="0" err="1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Septiembre</a:t>
            </a:r>
            <a:r>
              <a:rPr lang="en-US" sz="16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 27 de 2014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s-CO" sz="3600" dirty="0" err="1" smtClean="0">
                <a:latin typeface="Century Gothic" pitchFamily="34" charset="0"/>
              </a:rPr>
              <a:t>Symbian</a:t>
            </a:r>
            <a:r>
              <a:rPr lang="es-CO" sz="3600" dirty="0" smtClean="0">
                <a:latin typeface="Century Gothic" pitchFamily="34" charset="0"/>
              </a:rPr>
              <a:t> OS</a:t>
            </a:r>
            <a:endParaRPr lang="es-CO" sz="36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Actualmente, sólo parte de los móviles Nokia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Todos son teléfonos inteligentes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Todas las gamas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No necesariamente con conexión de datos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Código cerrado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Entorno de desarrollo abierto: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Carbide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Basado en C++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Muy buen soporte Java ME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9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¿Como diseñar para todos a la misma vez?</a:t>
            </a:r>
            <a:endParaRPr lang="es-CO" sz="32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Hay entornos con muchas limitaciones o de pago: </a:t>
            </a:r>
          </a:p>
          <a:p>
            <a:r>
              <a:rPr lang="es-CO" b="1" u="sng" dirty="0" err="1" smtClean="0">
                <a:solidFill>
                  <a:schemeClr val="bg1"/>
                </a:solidFill>
                <a:latin typeface="Century Gothic" pitchFamily="34" charset="0"/>
              </a:rPr>
              <a:t>Phonegap</a:t>
            </a:r>
            <a:endParaRPr lang="es-CO" b="1" u="sng" dirty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s-CO" b="1" u="sng" dirty="0" smtClean="0">
                <a:solidFill>
                  <a:schemeClr val="bg1"/>
                </a:solidFill>
                <a:latin typeface="Century Gothic" pitchFamily="34" charset="0"/>
              </a:rPr>
              <a:t>Intel XDK</a:t>
            </a:r>
          </a:p>
          <a:p>
            <a:r>
              <a:rPr lang="es-CO" b="1" dirty="0" err="1" smtClean="0">
                <a:solidFill>
                  <a:schemeClr val="bg1"/>
                </a:solidFill>
                <a:latin typeface="Century Gothic" pitchFamily="34" charset="0"/>
              </a:rPr>
              <a:t>Titanium</a:t>
            </a:r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s-CO" b="1" dirty="0" err="1" smtClean="0">
                <a:solidFill>
                  <a:schemeClr val="bg1"/>
                </a:solidFill>
                <a:latin typeface="Century Gothic" pitchFamily="34" charset="0"/>
              </a:rPr>
              <a:t>Appcelerator</a:t>
            </a:r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Corona 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Adobe Air Mobile </a:t>
            </a:r>
          </a:p>
          <a:p>
            <a:endParaRPr lang="es-CO" sz="24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4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eeky-gadgets.com/wp-content/uploads/2014/02/Android-since-20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8225"/>
            <a:ext cx="8077199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533400"/>
            <a:ext cx="8229600" cy="11096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Qué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es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1"/>
            <a:ext cx="8229600" cy="3429000"/>
          </a:xfrm>
          <a:prstGeom prst="rect">
            <a:avLst/>
          </a:prstGeom>
        </p:spPr>
        <p:txBody>
          <a:bodyPr/>
          <a:lstStyle/>
          <a:p>
            <a:pPr lvl="2"/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08485" y="2286000"/>
            <a:ext cx="2895600" cy="2000250"/>
          </a:xfrm>
          <a:prstGeom prst="rect">
            <a:avLst/>
          </a:prstGeom>
          <a:gradFill rotWithShape="1">
            <a:gsLst>
              <a:gs pos="0">
                <a:srgbClr val="EBEDF2"/>
              </a:gs>
              <a:gs pos="64999">
                <a:srgbClr val="CACFDD"/>
              </a:gs>
              <a:gs pos="100000">
                <a:srgbClr val="B2BACF"/>
              </a:gs>
            </a:gsLst>
            <a:lin ang="5400000" scaled="1"/>
          </a:gradFill>
          <a:ln w="9525">
            <a:solidFill>
              <a:srgbClr val="0E3563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8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3482221" y="3689728"/>
            <a:ext cx="2548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 dirty="0"/>
              <a:t>Your Code</a:t>
            </a:r>
          </a:p>
        </p:txBody>
      </p:sp>
      <p:pic>
        <p:nvPicPr>
          <p:cNvPr id="18437" name="Picture 8" descr="http://www.cubiccodes.com/wp-content/uploads/2012/10/tai-lieu-html-css-javascript-can-b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67" y="2362200"/>
            <a:ext cx="2232024" cy="113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0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609600"/>
            <a:ext cx="8229600" cy="11096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Qué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</p:spPr>
        <p:txBody>
          <a:bodyPr/>
          <a:lstStyle/>
          <a:p>
            <a:pPr lvl="2"/>
            <a:endParaRPr lang="en-US" sz="24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59985" y="2451616"/>
            <a:ext cx="3276600" cy="2381250"/>
          </a:xfrm>
          <a:prstGeom prst="rect">
            <a:avLst/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8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460" name="TextBox 8"/>
          <p:cNvSpPr txBox="1">
            <a:spLocks noChangeArrowheads="1"/>
          </p:cNvSpPr>
          <p:nvPr/>
        </p:nvSpPr>
        <p:spPr bwMode="auto">
          <a:xfrm>
            <a:off x="3423283" y="4237138"/>
            <a:ext cx="2750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 dirty="0"/>
              <a:t>Native Web View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40983" y="2590800"/>
            <a:ext cx="2340429" cy="1510443"/>
          </a:xfrm>
          <a:prstGeom prst="rect">
            <a:avLst/>
          </a:prstGeom>
          <a:gradFill rotWithShape="1">
            <a:gsLst>
              <a:gs pos="0">
                <a:srgbClr val="EBEDF2"/>
              </a:gs>
              <a:gs pos="64999">
                <a:srgbClr val="CACFDD"/>
              </a:gs>
              <a:gs pos="100000">
                <a:srgbClr val="B2BACF"/>
              </a:gs>
            </a:gsLst>
            <a:lin ang="5400000" scaled="1"/>
          </a:gradFill>
          <a:ln w="9525">
            <a:solidFill>
              <a:srgbClr val="0E3563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8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462" name="TextBox 10"/>
          <p:cNvSpPr txBox="1">
            <a:spLocks noChangeArrowheads="1"/>
          </p:cNvSpPr>
          <p:nvPr/>
        </p:nvSpPr>
        <p:spPr bwMode="auto">
          <a:xfrm>
            <a:off x="3693384" y="3696163"/>
            <a:ext cx="20595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 dirty="0"/>
              <a:t>Your Code</a:t>
            </a:r>
          </a:p>
        </p:txBody>
      </p:sp>
      <p:pic>
        <p:nvPicPr>
          <p:cNvPr id="19463" name="Picture 8" descr="http://www.cubiccodes.com/wp-content/uploads/2012/10/tai-lieu-html-css-javascript-can-b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157" y="2727523"/>
            <a:ext cx="1804080" cy="91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7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7988" y="533400"/>
            <a:ext cx="8229600" cy="11096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Qué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</p:spPr>
        <p:txBody>
          <a:bodyPr/>
          <a:lstStyle/>
          <a:p>
            <a:pPr lvl="2"/>
            <a:endParaRPr lang="en-US" sz="2400" b="1" smtClean="0"/>
          </a:p>
          <a:p>
            <a:pPr lvl="1"/>
            <a:endParaRPr lang="en-US" sz="2000" b="1" smtClean="0"/>
          </a:p>
          <a:p>
            <a:pPr lvl="1"/>
            <a:endParaRPr lang="en-US" b="1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43200" y="1820863"/>
            <a:ext cx="3581400" cy="3141662"/>
          </a:xfrm>
          <a:prstGeom prst="rect">
            <a:avLst/>
          </a:prstGeom>
          <a:gradFill rotWithShape="1">
            <a:gsLst>
              <a:gs pos="0">
                <a:srgbClr val="EDFFE5"/>
              </a:gs>
              <a:gs pos="64999">
                <a:srgbClr val="D3FFBE"/>
              </a:gs>
              <a:gs pos="100000">
                <a:srgbClr val="C1FFA2"/>
              </a:gs>
            </a:gsLst>
            <a:lin ang="5400000" scaled="1"/>
          </a:gradFill>
          <a:ln w="9525">
            <a:solidFill>
              <a:srgbClr val="80C454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8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484" name="TextBox 13"/>
          <p:cNvSpPr txBox="1">
            <a:spLocks noChangeArrowheads="1"/>
          </p:cNvSpPr>
          <p:nvPr/>
        </p:nvSpPr>
        <p:spPr bwMode="auto">
          <a:xfrm>
            <a:off x="3341688" y="4535488"/>
            <a:ext cx="236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/>
              <a:t>Native APIs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200400" y="2266950"/>
            <a:ext cx="2667000" cy="2174875"/>
          </a:xfrm>
          <a:prstGeom prst="rect">
            <a:avLst/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8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486" name="TextBox 15"/>
          <p:cNvSpPr txBox="1">
            <a:spLocks noChangeArrowheads="1"/>
          </p:cNvSpPr>
          <p:nvPr/>
        </p:nvSpPr>
        <p:spPr bwMode="auto">
          <a:xfrm>
            <a:off x="3429000" y="4027488"/>
            <a:ext cx="223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/>
              <a:t>Native Web View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2647950"/>
            <a:ext cx="1905000" cy="1379538"/>
          </a:xfrm>
          <a:prstGeom prst="rect">
            <a:avLst/>
          </a:prstGeom>
          <a:gradFill rotWithShape="1">
            <a:gsLst>
              <a:gs pos="0">
                <a:srgbClr val="EBEDF2"/>
              </a:gs>
              <a:gs pos="64999">
                <a:srgbClr val="CACFDD"/>
              </a:gs>
              <a:gs pos="100000">
                <a:srgbClr val="B2BACF"/>
              </a:gs>
            </a:gsLst>
            <a:lin ang="5400000" scaled="1"/>
          </a:gradFill>
          <a:ln w="9525">
            <a:solidFill>
              <a:srgbClr val="0E3563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8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488" name="TextBox 17"/>
          <p:cNvSpPr txBox="1">
            <a:spLocks noChangeArrowheads="1"/>
          </p:cNvSpPr>
          <p:nvPr/>
        </p:nvSpPr>
        <p:spPr bwMode="auto">
          <a:xfrm>
            <a:off x="3733800" y="36814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/>
              <a:t>Your Code</a:t>
            </a:r>
          </a:p>
        </p:txBody>
      </p:sp>
      <p:pic>
        <p:nvPicPr>
          <p:cNvPr id="20489" name="Picture 8" descr="http://www.cubiccodes.com/wp-content/uploads/2012/10/tai-lieu-html-css-javascript-can-b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2857500"/>
            <a:ext cx="14684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8229600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Qué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</p:spPr>
        <p:txBody>
          <a:bodyPr/>
          <a:lstStyle/>
          <a:p>
            <a:pPr lvl="2"/>
            <a:endParaRPr lang="en-US" sz="2400" b="1" smtClean="0"/>
          </a:p>
          <a:p>
            <a:pPr lvl="1"/>
            <a:endParaRPr lang="en-US" sz="2000" b="1" smtClean="0"/>
          </a:p>
          <a:p>
            <a:pPr lvl="1"/>
            <a:endParaRPr lang="en-US" b="1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0" y="1363663"/>
            <a:ext cx="4419600" cy="411480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508" name="TextBox 11"/>
          <p:cNvSpPr txBox="1">
            <a:spLocks noChangeArrowheads="1"/>
          </p:cNvSpPr>
          <p:nvPr/>
        </p:nvSpPr>
        <p:spPr bwMode="auto">
          <a:xfrm>
            <a:off x="2590800" y="4962525"/>
            <a:ext cx="381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/>
              <a:t>Native App - .apk, .xap, etc.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743200" y="1820863"/>
            <a:ext cx="3581400" cy="3141662"/>
          </a:xfrm>
          <a:prstGeom prst="rect">
            <a:avLst/>
          </a:prstGeom>
          <a:gradFill rotWithShape="1">
            <a:gsLst>
              <a:gs pos="0">
                <a:srgbClr val="EDFFE5"/>
              </a:gs>
              <a:gs pos="64999">
                <a:srgbClr val="D3FFBE"/>
              </a:gs>
              <a:gs pos="100000">
                <a:srgbClr val="C1FFA2"/>
              </a:gs>
            </a:gsLst>
            <a:lin ang="5400000" scaled="1"/>
          </a:gradFill>
          <a:ln w="9525">
            <a:solidFill>
              <a:srgbClr val="80C454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8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510" name="TextBox 20"/>
          <p:cNvSpPr txBox="1">
            <a:spLocks noChangeArrowheads="1"/>
          </p:cNvSpPr>
          <p:nvPr/>
        </p:nvSpPr>
        <p:spPr bwMode="auto">
          <a:xfrm>
            <a:off x="3341688" y="4535488"/>
            <a:ext cx="236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/>
              <a:t>Native APIs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00400" y="2266950"/>
            <a:ext cx="2667000" cy="2174875"/>
          </a:xfrm>
          <a:prstGeom prst="rect">
            <a:avLst/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8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512" name="TextBox 22"/>
          <p:cNvSpPr txBox="1">
            <a:spLocks noChangeArrowheads="1"/>
          </p:cNvSpPr>
          <p:nvPr/>
        </p:nvSpPr>
        <p:spPr bwMode="auto">
          <a:xfrm>
            <a:off x="3429000" y="4027488"/>
            <a:ext cx="223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/>
              <a:t>Native Web View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81400" y="2647950"/>
            <a:ext cx="1905000" cy="1379538"/>
          </a:xfrm>
          <a:prstGeom prst="rect">
            <a:avLst/>
          </a:prstGeom>
          <a:gradFill rotWithShape="1">
            <a:gsLst>
              <a:gs pos="0">
                <a:srgbClr val="EBEDF2"/>
              </a:gs>
              <a:gs pos="64999">
                <a:srgbClr val="CACFDD"/>
              </a:gs>
              <a:gs pos="100000">
                <a:srgbClr val="B2BACF"/>
              </a:gs>
            </a:gsLst>
            <a:lin ang="5400000" scaled="1"/>
          </a:gradFill>
          <a:ln w="9525">
            <a:solidFill>
              <a:srgbClr val="0E3563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8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514" name="TextBox 24"/>
          <p:cNvSpPr txBox="1">
            <a:spLocks noChangeArrowheads="1"/>
          </p:cNvSpPr>
          <p:nvPr/>
        </p:nvSpPr>
        <p:spPr bwMode="auto">
          <a:xfrm>
            <a:off x="3733800" y="36814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/>
              <a:t>Your Code</a:t>
            </a:r>
          </a:p>
        </p:txBody>
      </p:sp>
      <p:pic>
        <p:nvPicPr>
          <p:cNvPr id="21515" name="Picture 8" descr="http://www.cubiccodes.com/wp-content/uploads/2012/10/tai-lieu-html-css-javascript-can-b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2857500"/>
            <a:ext cx="14684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1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533400"/>
            <a:ext cx="8229600" cy="11096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Qué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>
          <a:xfrm>
            <a:off x="381000" y="2133600"/>
            <a:ext cx="8229600" cy="3429000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PhoneGap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usa</a:t>
            </a:r>
            <a:r>
              <a:rPr lang="en-US" sz="2800" dirty="0" smtClean="0">
                <a:solidFill>
                  <a:schemeClr val="bg1"/>
                </a:solidFill>
              </a:rPr>
              <a:t> el browser </a:t>
            </a:r>
            <a:r>
              <a:rPr lang="en-US" sz="2800" dirty="0" err="1" smtClean="0">
                <a:solidFill>
                  <a:schemeClr val="bg1"/>
                </a:solidFill>
              </a:rPr>
              <a:t>nativo</a:t>
            </a:r>
            <a:r>
              <a:rPr lang="en-US" sz="2800" dirty="0" smtClean="0">
                <a:solidFill>
                  <a:schemeClr val="bg1"/>
                </a:solidFill>
              </a:rPr>
              <a:t> en el </a:t>
            </a:r>
            <a:r>
              <a:rPr lang="en-US" sz="2800" dirty="0" err="1" smtClean="0">
                <a:solidFill>
                  <a:schemeClr val="bg1"/>
                </a:solidFill>
              </a:rPr>
              <a:t>dispositivo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para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hacer</a:t>
            </a:r>
            <a:r>
              <a:rPr lang="en-US" sz="2800" dirty="0" smtClean="0">
                <a:solidFill>
                  <a:schemeClr val="bg1"/>
                </a:solidFill>
              </a:rPr>
              <a:t> render del HTML/CSS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3"/>
            <a:endParaRPr lang="en-US" sz="2400" dirty="0" smtClean="0"/>
          </a:p>
          <a:p>
            <a:pPr lvl="2"/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9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0975" y="519112"/>
            <a:ext cx="8229600" cy="11096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Qué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1"/>
            <a:ext cx="3886200" cy="4267200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PhoneGap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usa</a:t>
            </a:r>
            <a:r>
              <a:rPr lang="en-US" sz="2800" dirty="0" smtClean="0">
                <a:solidFill>
                  <a:schemeClr val="bg1"/>
                </a:solidFill>
              </a:rPr>
              <a:t> el </a:t>
            </a:r>
            <a:r>
              <a:rPr lang="en-US" sz="2800" dirty="0" err="1" smtClean="0">
                <a:solidFill>
                  <a:schemeClr val="bg1"/>
                </a:solidFill>
              </a:rPr>
              <a:t>formato</a:t>
            </a:r>
            <a:r>
              <a:rPr lang="en-US" sz="2800" dirty="0" smtClean="0">
                <a:solidFill>
                  <a:schemeClr val="bg1"/>
                </a:solidFill>
              </a:rPr>
              <a:t> de los </a:t>
            </a:r>
            <a:r>
              <a:rPr lang="en-US" sz="2800" dirty="0" err="1" smtClean="0">
                <a:solidFill>
                  <a:schemeClr val="bg1"/>
                </a:solidFill>
              </a:rPr>
              <a:t>proyectos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nativos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propios</a:t>
            </a:r>
            <a:r>
              <a:rPr lang="en-US" sz="2800" dirty="0" smtClean="0">
                <a:solidFill>
                  <a:schemeClr val="bg1"/>
                </a:solidFill>
              </a:rPr>
              <a:t> de </a:t>
            </a:r>
            <a:r>
              <a:rPr lang="en-US" sz="2800" dirty="0" err="1" smtClean="0">
                <a:solidFill>
                  <a:schemeClr val="bg1"/>
                </a:solidFill>
              </a:rPr>
              <a:t>cada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plataforma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Abrir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Emular</a:t>
            </a:r>
            <a:r>
              <a:rPr lang="en-US" sz="2800" dirty="0" smtClean="0">
                <a:solidFill>
                  <a:schemeClr val="bg1"/>
                </a:solidFill>
              </a:rPr>
              <a:t> y </a:t>
            </a:r>
            <a:r>
              <a:rPr lang="en-US" sz="2800" dirty="0" err="1" smtClean="0">
                <a:solidFill>
                  <a:schemeClr val="bg1"/>
                </a:solidFill>
              </a:rPr>
              <a:t>probar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desde</a:t>
            </a:r>
            <a:r>
              <a:rPr lang="en-US" sz="2800" dirty="0" smtClean="0">
                <a:solidFill>
                  <a:schemeClr val="bg1"/>
                </a:solidFill>
              </a:rPr>
              <a:t> el </a:t>
            </a:r>
            <a:r>
              <a:rPr lang="en-US" sz="2800" dirty="0" err="1" smtClean="0">
                <a:solidFill>
                  <a:schemeClr val="bg1"/>
                </a:solidFill>
              </a:rPr>
              <a:t>desarrollo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2"/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dirty="0" smtClean="0"/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628775"/>
            <a:ext cx="37528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8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90280"/>
            <a:ext cx="8229600" cy="11096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Qué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4294967295"/>
          </p:nvPr>
        </p:nvSpPr>
        <p:spPr>
          <a:xfrm>
            <a:off x="533400" y="2057400"/>
            <a:ext cx="3581400" cy="243840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Dado </a:t>
            </a:r>
            <a:r>
              <a:rPr lang="en-US" sz="2800" dirty="0" err="1" smtClean="0">
                <a:solidFill>
                  <a:schemeClr val="bg1"/>
                </a:solidFill>
              </a:rPr>
              <a:t>que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phonegap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utiliza</a:t>
            </a:r>
            <a:r>
              <a:rPr lang="en-US" sz="2800" dirty="0" smtClean="0">
                <a:solidFill>
                  <a:schemeClr val="bg1"/>
                </a:solidFill>
              </a:rPr>
              <a:t> la </a:t>
            </a:r>
            <a:r>
              <a:rPr lang="en-US" sz="2800" dirty="0" err="1" smtClean="0">
                <a:solidFill>
                  <a:schemeClr val="bg1"/>
                </a:solidFill>
              </a:rPr>
              <a:t>estructura</a:t>
            </a:r>
            <a:r>
              <a:rPr lang="en-US" sz="2800" dirty="0" smtClean="0">
                <a:solidFill>
                  <a:schemeClr val="bg1"/>
                </a:solidFill>
              </a:rPr>
              <a:t> de los </a:t>
            </a:r>
            <a:r>
              <a:rPr lang="en-US" sz="2800" dirty="0" err="1" smtClean="0">
                <a:solidFill>
                  <a:schemeClr val="bg1"/>
                </a:solidFill>
              </a:rPr>
              <a:t>proyectos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nativos</a:t>
            </a:r>
            <a:r>
              <a:rPr lang="en-US" sz="2800" dirty="0" smtClean="0">
                <a:solidFill>
                  <a:schemeClr val="bg1"/>
                </a:solidFill>
              </a:rPr>
              <a:t> , </a:t>
            </a:r>
            <a:r>
              <a:rPr lang="en-US" sz="2800" dirty="0" err="1" smtClean="0">
                <a:solidFill>
                  <a:schemeClr val="bg1"/>
                </a:solidFill>
              </a:rPr>
              <a:t>phonegap</a:t>
            </a:r>
            <a:r>
              <a:rPr lang="en-US" sz="2800" dirty="0" smtClean="0">
                <a:solidFill>
                  <a:schemeClr val="bg1"/>
                </a:solidFill>
              </a:rPr>
              <a:t> se </a:t>
            </a:r>
            <a:r>
              <a:rPr lang="en-US" sz="2800" dirty="0" err="1" smtClean="0">
                <a:solidFill>
                  <a:schemeClr val="bg1"/>
                </a:solidFill>
              </a:rPr>
              <a:t>hace</a:t>
            </a:r>
            <a:r>
              <a:rPr lang="en-US" sz="2800" dirty="0" smtClean="0">
                <a:solidFill>
                  <a:schemeClr val="bg1"/>
                </a:solidFill>
              </a:rPr>
              <a:t> extendible.</a:t>
            </a:r>
            <a:endParaRPr lang="en-US" dirty="0" smtClean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628775"/>
            <a:ext cx="37528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1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Cronograma del Curso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953000"/>
          </a:xfrm>
        </p:spPr>
        <p:txBody>
          <a:bodyPr/>
          <a:lstStyle/>
          <a:p>
            <a:pPr lvl="0"/>
            <a:r>
              <a:rPr lang="es-ES" sz="1800" dirty="0"/>
              <a:t>Introducción a la </a:t>
            </a:r>
            <a:r>
              <a:rPr lang="es-ES" sz="1800" dirty="0" smtClean="0"/>
              <a:t>programación con </a:t>
            </a:r>
            <a:r>
              <a:rPr lang="es-ES" sz="1800" dirty="0" err="1" smtClean="0"/>
              <a:t>Phonegap</a:t>
            </a:r>
            <a:endParaRPr lang="es-ES" sz="1800" dirty="0"/>
          </a:p>
          <a:p>
            <a:pPr lvl="0"/>
            <a:r>
              <a:rPr lang="es-ES" sz="1800" dirty="0" smtClean="0"/>
              <a:t>Instalación</a:t>
            </a:r>
            <a:endParaRPr lang="es-ES" sz="1800" dirty="0"/>
          </a:p>
          <a:p>
            <a:pPr lvl="0"/>
            <a:r>
              <a:rPr lang="es-ES" sz="1800" dirty="0" smtClean="0"/>
              <a:t>Organización de nuestro entorno.</a:t>
            </a:r>
            <a:endParaRPr lang="es-ES" sz="1800" dirty="0"/>
          </a:p>
          <a:p>
            <a:pPr lvl="0"/>
            <a:r>
              <a:rPr lang="es-ES" sz="1800" dirty="0" err="1" smtClean="0"/>
              <a:t>Librerias</a:t>
            </a:r>
            <a:r>
              <a:rPr lang="es-ES" sz="1800" dirty="0" smtClean="0"/>
              <a:t> </a:t>
            </a:r>
            <a:r>
              <a:rPr lang="es-ES" sz="1800" dirty="0" err="1" smtClean="0"/>
              <a:t>Utiles</a:t>
            </a:r>
            <a:r>
              <a:rPr lang="es-ES" sz="1800" dirty="0" smtClean="0"/>
              <a:t>.</a:t>
            </a:r>
          </a:p>
          <a:p>
            <a:pPr lvl="1"/>
            <a:r>
              <a:rPr lang="es-CO" sz="1400" dirty="0" err="1" smtClean="0"/>
              <a:t>Boostrap</a:t>
            </a:r>
            <a:r>
              <a:rPr lang="es-CO" sz="1400" dirty="0" smtClean="0"/>
              <a:t>, </a:t>
            </a:r>
            <a:r>
              <a:rPr lang="es-CO" sz="1400" dirty="0" err="1" smtClean="0"/>
              <a:t>Foundation</a:t>
            </a:r>
            <a:r>
              <a:rPr lang="es-CO" sz="1400" dirty="0" smtClean="0"/>
              <a:t>.</a:t>
            </a:r>
          </a:p>
          <a:p>
            <a:pPr lvl="1"/>
            <a:r>
              <a:rPr lang="es-CO" sz="1400" dirty="0" err="1" smtClean="0"/>
              <a:t>Jquery</a:t>
            </a:r>
            <a:r>
              <a:rPr lang="es-CO" sz="1400" dirty="0" smtClean="0"/>
              <a:t>, </a:t>
            </a:r>
            <a:r>
              <a:rPr lang="es-CO" sz="1400" dirty="0" err="1" smtClean="0"/>
              <a:t>Jquery</a:t>
            </a:r>
            <a:r>
              <a:rPr lang="es-CO" sz="1400" dirty="0" smtClean="0"/>
              <a:t> Mobile.</a:t>
            </a:r>
          </a:p>
          <a:p>
            <a:pPr lvl="1"/>
            <a:r>
              <a:rPr lang="es-CO" sz="1400" dirty="0" err="1" smtClean="0"/>
              <a:t>Frameworks</a:t>
            </a:r>
            <a:r>
              <a:rPr lang="es-CO" sz="1400" dirty="0" smtClean="0"/>
              <a:t> </a:t>
            </a:r>
            <a:r>
              <a:rPr lang="es-CO" sz="1400" dirty="0" err="1" smtClean="0"/>
              <a:t>Javascript</a:t>
            </a:r>
            <a:r>
              <a:rPr lang="es-CO" sz="1400" dirty="0" smtClean="0"/>
              <a:t>.</a:t>
            </a:r>
          </a:p>
          <a:p>
            <a:pPr lvl="2"/>
            <a:r>
              <a:rPr lang="es-CO" sz="1200" dirty="0" smtClean="0"/>
              <a:t>Angular.</a:t>
            </a:r>
          </a:p>
          <a:p>
            <a:pPr lvl="2"/>
            <a:r>
              <a:rPr lang="es-CO" sz="1200" dirty="0" err="1" smtClean="0"/>
              <a:t>Backbone</a:t>
            </a:r>
            <a:r>
              <a:rPr lang="es-CO" sz="1200" dirty="0" smtClean="0"/>
              <a:t>.</a:t>
            </a:r>
          </a:p>
          <a:p>
            <a:pPr lvl="2"/>
            <a:r>
              <a:rPr lang="es-CO" sz="1200" dirty="0" err="1" smtClean="0"/>
              <a:t>Ionic</a:t>
            </a:r>
            <a:endParaRPr lang="es-CO" sz="1200" dirty="0" smtClean="0"/>
          </a:p>
          <a:p>
            <a:r>
              <a:rPr lang="es-CO" sz="1800" dirty="0" smtClean="0"/>
              <a:t>Acceso al acelerómetro.</a:t>
            </a:r>
          </a:p>
          <a:p>
            <a:r>
              <a:rPr lang="es-CO" sz="1800" dirty="0" smtClean="0"/>
              <a:t>Acceso al GPS y la </a:t>
            </a:r>
            <a:r>
              <a:rPr lang="es-CO" sz="1800" dirty="0" err="1" smtClean="0"/>
              <a:t>geolocalización</a:t>
            </a:r>
            <a:r>
              <a:rPr lang="es-CO" sz="1800" dirty="0" smtClean="0"/>
              <a:t>.</a:t>
            </a:r>
          </a:p>
          <a:p>
            <a:r>
              <a:rPr lang="es-CO" sz="1800" dirty="0" smtClean="0"/>
              <a:t>Acceso a la cámara y la galería.</a:t>
            </a:r>
          </a:p>
          <a:p>
            <a:r>
              <a:rPr lang="es-CO" sz="1800" dirty="0" smtClean="0"/>
              <a:t>Almacenamiento temporal y persistente.</a:t>
            </a:r>
            <a:r>
              <a:rPr lang="es-ES" sz="1800" dirty="0" smtClean="0"/>
              <a:t> </a:t>
            </a:r>
            <a:endParaRPr lang="es-ES" sz="1800" dirty="0"/>
          </a:p>
        </p:txBody>
      </p:sp>
      <p:sp>
        <p:nvSpPr>
          <p:cNvPr id="4" name="1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8229600" cy="11096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Qué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4294967295"/>
          </p:nvPr>
        </p:nvSpPr>
        <p:spPr>
          <a:xfrm>
            <a:off x="381000" y="2057401"/>
            <a:ext cx="3733800" cy="3352800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PhoneGap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provee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una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libreria</a:t>
            </a:r>
            <a:r>
              <a:rPr lang="en-US" sz="2800" dirty="0" smtClean="0">
                <a:solidFill>
                  <a:schemeClr val="bg1"/>
                </a:solidFill>
              </a:rPr>
              <a:t>  JavaScript </a:t>
            </a:r>
            <a:r>
              <a:rPr lang="en-US" sz="2800" dirty="0" err="1" smtClean="0">
                <a:solidFill>
                  <a:schemeClr val="bg1"/>
                </a:solidFill>
              </a:rPr>
              <a:t>para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acceder</a:t>
            </a:r>
            <a:r>
              <a:rPr lang="en-US" sz="2800" dirty="0" smtClean="0">
                <a:solidFill>
                  <a:schemeClr val="bg1"/>
                </a:solidFill>
              </a:rPr>
              <a:t> a </a:t>
            </a:r>
            <a:r>
              <a:rPr lang="en-US" sz="2800" dirty="0" err="1" smtClean="0">
                <a:solidFill>
                  <a:schemeClr val="bg1"/>
                </a:solidFill>
              </a:rPr>
              <a:t>las</a:t>
            </a:r>
            <a:r>
              <a:rPr lang="en-US" sz="2800" dirty="0" smtClean="0">
                <a:solidFill>
                  <a:schemeClr val="bg1"/>
                </a:solidFill>
              </a:rPr>
              <a:t> APIs </a:t>
            </a:r>
            <a:r>
              <a:rPr lang="en-US" sz="2800" dirty="0" err="1" smtClean="0">
                <a:solidFill>
                  <a:schemeClr val="bg1"/>
                </a:solidFill>
              </a:rPr>
              <a:t>Nativas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400" dirty="0" smtClean="0"/>
          </a:p>
          <a:p>
            <a:pPr lvl="2"/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dirty="0" smtClean="0"/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781175"/>
            <a:ext cx="4597400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4322" y="305229"/>
            <a:ext cx="8229600" cy="11096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Qué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4243388" cy="4525963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PhoneGap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completamente</a:t>
            </a:r>
            <a:r>
              <a:rPr lang="en-US" sz="2800" dirty="0" smtClean="0">
                <a:solidFill>
                  <a:schemeClr val="bg1"/>
                </a:solidFill>
              </a:rPr>
              <a:t> Open-Source y </a:t>
            </a:r>
            <a:r>
              <a:rPr lang="en-US" sz="2800" dirty="0" err="1" smtClean="0">
                <a:solidFill>
                  <a:schemeClr val="bg1"/>
                </a:solidFill>
              </a:rPr>
              <a:t>es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manejado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por</a:t>
            </a:r>
            <a:r>
              <a:rPr lang="en-US" sz="2800" dirty="0" smtClean="0">
                <a:solidFill>
                  <a:schemeClr val="bg1"/>
                </a:solidFill>
              </a:rPr>
              <a:t> Apache Foundation.</a:t>
            </a:r>
            <a:endParaRPr lang="en-US" dirty="0" smtClean="0"/>
          </a:p>
        </p:txBody>
      </p:sp>
      <p:pic>
        <p:nvPicPr>
          <p:cNvPr id="2662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392238"/>
            <a:ext cx="3851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027363"/>
            <a:ext cx="40798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4495800" y="5203825"/>
            <a:ext cx="400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chemeClr val="bg1"/>
                </a:solidFill>
              </a:rPr>
              <a:t>http:// incubator.apache.org/callback/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1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0675" y="384175"/>
            <a:ext cx="8229600" cy="11096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Qué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3657600" cy="2209799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Todo</a:t>
            </a:r>
            <a:r>
              <a:rPr lang="en-US" sz="2800" dirty="0" smtClean="0">
                <a:solidFill>
                  <a:schemeClr val="bg1"/>
                </a:solidFill>
              </a:rPr>
              <a:t> el </a:t>
            </a:r>
            <a:r>
              <a:rPr lang="en-US" sz="2800" dirty="0" err="1" smtClean="0">
                <a:solidFill>
                  <a:schemeClr val="bg1"/>
                </a:solidFill>
              </a:rPr>
              <a:t>proyecto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Phonegap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esta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disponible</a:t>
            </a:r>
            <a:r>
              <a:rPr lang="en-US" sz="2800" dirty="0" smtClean="0">
                <a:solidFill>
                  <a:schemeClr val="bg1"/>
                </a:solidFill>
              </a:rPr>
              <a:t> en </a:t>
            </a:r>
            <a:r>
              <a:rPr lang="en-US" sz="2800" dirty="0" err="1" smtClean="0">
                <a:solidFill>
                  <a:schemeClr val="bg1"/>
                </a:solidFill>
              </a:rPr>
              <a:t>Gitbub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lvl="2"/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dirty="0" smtClean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129213" y="4997450"/>
            <a:ext cx="3421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 dirty="0">
                <a:solidFill>
                  <a:schemeClr val="bg1"/>
                </a:solidFill>
              </a:rPr>
              <a:t>https://github.com/cordova</a:t>
            </a: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1493838"/>
            <a:ext cx="3484562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6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azoft.com/wp-content/uploads/2013/10/titanium-appcelerator-review-phoneg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94983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320675" y="384175"/>
            <a:ext cx="8229600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cap="none">
                <a:solidFill>
                  <a:schemeClr val="bg1"/>
                </a:solidFill>
                <a:latin typeface="Helvetica Ligh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n-US" sz="3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modelo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negocio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4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33600" y="1676400"/>
            <a:ext cx="4876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s-CO" sz="60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Instalación de </a:t>
            </a:r>
            <a:r>
              <a:rPr lang="es-CO" sz="6000" b="1" spc="-100" dirty="0" err="1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P</a:t>
            </a:r>
            <a:r>
              <a:rPr lang="es-CO" sz="6000" b="1" spc="-100" dirty="0" err="1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honegap</a:t>
            </a:r>
            <a:endParaRPr lang="en-US" sz="6000" b="1" spc="-100" dirty="0" smtClean="0">
              <a:solidFill>
                <a:srgbClr val="BFE962"/>
              </a:solidFill>
              <a:latin typeface="Century Gothic" pitchFamily="34" charset="0"/>
              <a:cs typeface="Helvetica Ligh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80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NodeJs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Node.js® es una plataforma </a:t>
            </a:r>
            <a:r>
              <a:rPr lang="es-ES" dirty="0" smtClean="0"/>
              <a:t>construida sobre </a:t>
            </a:r>
            <a:r>
              <a:rPr lang="es-ES" dirty="0" err="1" smtClean="0"/>
              <a:t>Chrome</a:t>
            </a:r>
            <a:r>
              <a:rPr lang="es-ES" dirty="0" smtClean="0"/>
              <a:t> para la </a:t>
            </a:r>
            <a:r>
              <a:rPr lang="es-ES" dirty="0"/>
              <a:t>ejecución de </a:t>
            </a:r>
            <a:r>
              <a:rPr lang="es-ES" dirty="0" smtClean="0"/>
              <a:t>JavaScript en tiempo real.</a:t>
            </a:r>
          </a:p>
          <a:p>
            <a:r>
              <a:rPr lang="es-CO" dirty="0" smtClean="0"/>
              <a:t>Node.js provee un manejador de paquetes que permite la descarga de diferentes software y librerías, subidas por la comunidad, este manejador permite la transferencia de paquetes de manera fácil y rápida.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057400" y="4828562"/>
            <a:ext cx="4700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Paso 1: Instalar http</a:t>
            </a:r>
            <a:r>
              <a:rPr lang="es-ES" sz="2400" dirty="0">
                <a:solidFill>
                  <a:schemeClr val="bg1"/>
                </a:solidFill>
              </a:rPr>
              <a:t>://nodejs.org/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Instalar </a:t>
            </a:r>
            <a:r>
              <a:rPr lang="es-CO" dirty="0" err="1" smtClean="0"/>
              <a:t>Phonegap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810000"/>
          </a:xfrm>
        </p:spPr>
        <p:txBody>
          <a:bodyPr/>
          <a:lstStyle/>
          <a:p>
            <a:r>
              <a:rPr lang="en-US" dirty="0" smtClean="0"/>
              <a:t>Paso 2: </a:t>
            </a:r>
            <a:r>
              <a:rPr lang="en-US" dirty="0" err="1" smtClean="0"/>
              <a:t>Desde</a:t>
            </a:r>
            <a:r>
              <a:rPr lang="en-US" dirty="0" smtClean="0"/>
              <a:t> la </a:t>
            </a:r>
            <a:r>
              <a:rPr lang="en-US" dirty="0" err="1" smtClean="0"/>
              <a:t>línea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ejecutar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C:\&gt; </a:t>
            </a: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 smtClean="0"/>
              <a:t>cordova</a:t>
            </a:r>
            <a:endParaRPr lang="en-US" dirty="0" smtClean="0"/>
          </a:p>
          <a:p>
            <a:pPr lvl="2"/>
            <a:r>
              <a:rPr lang="en-US" dirty="0" smtClean="0"/>
              <a:t>C</a:t>
            </a:r>
            <a:r>
              <a:rPr lang="en-US" dirty="0"/>
              <a:t>:\&gt; </a:t>
            </a: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 smtClean="0"/>
              <a:t>phonegap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Paso 3: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primer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ejecutamos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:</a:t>
            </a:r>
          </a:p>
          <a:p>
            <a:pPr lvl="2"/>
            <a:r>
              <a:rPr lang="es-ES" dirty="0" err="1"/>
              <a:t>phonegap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CO" dirty="0" err="1" smtClean="0"/>
              <a:t>NombreDeMiApplicacion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5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33600" y="1676400"/>
            <a:ext cx="5181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s-CO" sz="60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Organización de nuestro entorno.</a:t>
            </a:r>
            <a:endParaRPr lang="en-US" sz="6000" b="1" spc="-100" dirty="0" smtClean="0">
              <a:solidFill>
                <a:srgbClr val="BFE962"/>
              </a:solidFill>
              <a:latin typeface="Century Gothic" pitchFamily="34" charset="0"/>
              <a:cs typeface="Helvetica Ligh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2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2000"/>
            <a:ext cx="7543800" cy="838200"/>
          </a:xfrm>
        </p:spPr>
        <p:txBody>
          <a:bodyPr/>
          <a:lstStyle/>
          <a:p>
            <a:r>
              <a:rPr lang="es-CO" dirty="0" smtClean="0"/>
              <a:t>Instalamos la aplicación de desarrollo (IOS/RIM/</a:t>
            </a:r>
            <a:r>
              <a:rPr lang="es-CO" dirty="0" err="1" smtClean="0"/>
              <a:t>Android</a:t>
            </a:r>
            <a:r>
              <a:rPr lang="es-CO" dirty="0" smtClean="0"/>
              <a:t>/Windows)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976"/>
            <a:ext cx="8311244" cy="385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7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32477"/>
            <a:ext cx="8229600" cy="3276600"/>
          </a:xfrm>
        </p:spPr>
        <p:txBody>
          <a:bodyPr/>
          <a:lstStyle/>
          <a:p>
            <a:r>
              <a:rPr lang="es-CO" dirty="0" smtClean="0"/>
              <a:t>Una vez que creamos nuestra aplicación podemos «Servirla en la red local» mediante el comando:</a:t>
            </a:r>
          </a:p>
          <a:p>
            <a:pPr lvl="2"/>
            <a:r>
              <a:rPr lang="es-CO" dirty="0" err="1" smtClean="0"/>
              <a:t>Phonegap</a:t>
            </a:r>
            <a:r>
              <a:rPr lang="es-CO" dirty="0" smtClean="0"/>
              <a:t> </a:t>
            </a:r>
            <a:r>
              <a:rPr lang="es-CO" dirty="0" err="1" smtClean="0"/>
              <a:t>serve</a:t>
            </a:r>
            <a:endParaRPr lang="es-CO" dirty="0" smtClean="0"/>
          </a:p>
          <a:p>
            <a:pPr lvl="2"/>
            <a:endParaRPr lang="es-CO" dirty="0" smtClean="0"/>
          </a:p>
          <a:p>
            <a:pPr lvl="2"/>
            <a:endParaRPr lang="es-CO" dirty="0"/>
          </a:p>
          <a:p>
            <a:r>
              <a:rPr lang="es-CO" dirty="0" smtClean="0"/>
              <a:t>Abrimos nuestra aplicación en el celular y hacemos coincidir la dirección IP y nuestro puerto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51677"/>
            <a:ext cx="42576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81" y="3775677"/>
            <a:ext cx="2126512" cy="165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4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33600" y="2286000"/>
            <a:ext cx="487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s-CO" sz="60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Introducción</a:t>
            </a:r>
            <a:r>
              <a:rPr lang="en-US" sz="60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 a </a:t>
            </a:r>
            <a:r>
              <a:rPr lang="en-US" sz="6000" b="1" spc="-100" dirty="0" err="1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Phonegap</a:t>
            </a:r>
            <a:endParaRPr lang="en-US" sz="6000" b="1" spc="-100" dirty="0" smtClean="0">
              <a:solidFill>
                <a:srgbClr val="BFE962"/>
              </a:solidFill>
              <a:latin typeface="Century Gothic" pitchFamily="34" charset="0"/>
              <a:cs typeface="Helvetica Ligh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26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25146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9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19423" y="2692063"/>
            <a:ext cx="5181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s-CO" sz="60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Librerías Útiles</a:t>
            </a:r>
            <a:endParaRPr lang="en-US" sz="6000" b="1" spc="-100" dirty="0" smtClean="0">
              <a:solidFill>
                <a:srgbClr val="BFE962"/>
              </a:solidFill>
              <a:latin typeface="Century Gothic" pitchFamily="34" charset="0"/>
              <a:cs typeface="Helvetica Ligh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7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Librerías Útiles 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err="1" smtClean="0"/>
              <a:t>Boostrap</a:t>
            </a:r>
            <a:endParaRPr lang="es-CO" dirty="0" smtClean="0"/>
          </a:p>
          <a:p>
            <a:pPr lvl="1"/>
            <a:r>
              <a:rPr lang="es-ES" dirty="0">
                <a:hlinkClick r:id="rId2"/>
              </a:rPr>
              <a:t>http://getbootstrap.com/getting-started/#</a:t>
            </a:r>
            <a:r>
              <a:rPr lang="es-ES" dirty="0" smtClean="0">
                <a:hlinkClick r:id="rId2"/>
              </a:rPr>
              <a:t>download</a:t>
            </a:r>
            <a:endParaRPr lang="es-ES" dirty="0" smtClean="0"/>
          </a:p>
          <a:p>
            <a:r>
              <a:rPr lang="es-CO" dirty="0" err="1" smtClean="0"/>
              <a:t>Foundation</a:t>
            </a:r>
            <a:endParaRPr lang="es-CO" dirty="0" smtClean="0"/>
          </a:p>
          <a:p>
            <a:pPr lvl="1"/>
            <a:r>
              <a:rPr lang="es-ES" dirty="0">
                <a:hlinkClick r:id="rId3"/>
              </a:rPr>
              <a:t>http://foundation.zurb.com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83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Librerías Útiles </a:t>
            </a:r>
            <a:r>
              <a:rPr lang="es-CO" dirty="0" err="1" smtClean="0"/>
              <a:t>Javascript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Jquery</a:t>
            </a:r>
            <a:endParaRPr lang="es-CO" dirty="0"/>
          </a:p>
          <a:p>
            <a:pPr lvl="1"/>
            <a:r>
              <a:rPr lang="es-ES" dirty="0">
                <a:hlinkClick r:id="rId2"/>
              </a:rPr>
              <a:t>http://jquery.com/download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CO" dirty="0" err="1" smtClean="0"/>
              <a:t>Jquery</a:t>
            </a:r>
            <a:r>
              <a:rPr lang="es-CO" dirty="0" smtClean="0"/>
              <a:t> Mobile</a:t>
            </a:r>
          </a:p>
          <a:p>
            <a:pPr lvl="1"/>
            <a:r>
              <a:rPr lang="es-ES" dirty="0">
                <a:hlinkClick r:id="rId3"/>
              </a:rPr>
              <a:t>http://jquerymobile.com/download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2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Librerias</a:t>
            </a:r>
            <a:r>
              <a:rPr lang="es-CO" dirty="0" smtClean="0"/>
              <a:t> </a:t>
            </a:r>
            <a:r>
              <a:rPr lang="es-CO" dirty="0" err="1" smtClean="0"/>
              <a:t>Utiles</a:t>
            </a:r>
            <a:r>
              <a:rPr lang="es-CO" dirty="0" smtClean="0"/>
              <a:t> (</a:t>
            </a:r>
            <a:r>
              <a:rPr lang="es-CO" dirty="0" err="1" smtClean="0"/>
              <a:t>Frameworks</a:t>
            </a:r>
            <a:r>
              <a:rPr lang="es-CO" dirty="0" smtClean="0"/>
              <a:t> </a:t>
            </a:r>
            <a:r>
              <a:rPr lang="es-CO" dirty="0" err="1" smtClean="0"/>
              <a:t>Javascript</a:t>
            </a:r>
            <a:r>
              <a:rPr lang="es-CO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Angular</a:t>
            </a:r>
          </a:p>
          <a:p>
            <a:pPr lvl="1"/>
            <a:r>
              <a:rPr lang="es-ES" dirty="0">
                <a:hlinkClick r:id="rId2"/>
              </a:rPr>
              <a:t>https://angularjs.org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CO" dirty="0" err="1" smtClean="0"/>
              <a:t>Backbone</a:t>
            </a:r>
            <a:endParaRPr lang="es-CO" dirty="0" smtClean="0"/>
          </a:p>
          <a:p>
            <a:pPr lvl="1"/>
            <a:r>
              <a:rPr lang="es-ES" dirty="0">
                <a:hlinkClick r:id="rId3"/>
              </a:rPr>
              <a:t>http://backbonejs.org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7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57400" y="2057400"/>
            <a:ext cx="5181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s-CO" sz="60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Empecemos a Programar</a:t>
            </a:r>
            <a:endParaRPr lang="en-US" sz="6000" b="1" spc="-100" dirty="0" smtClean="0">
              <a:solidFill>
                <a:srgbClr val="BFE962"/>
              </a:solidFill>
              <a:latin typeface="Century Gothic" pitchFamily="34" charset="0"/>
              <a:cs typeface="Helvetica Ligh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7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Acceso al acelerómetro</a:t>
            </a:r>
            <a:endParaRPr lang="es-ES" dirty="0"/>
          </a:p>
        </p:txBody>
      </p:sp>
      <p:pic>
        <p:nvPicPr>
          <p:cNvPr id="4098" name="Picture 2" descr="http://5hertz.com/tutoriales/wp-content/uploads/2014/02/a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638"/>
            <a:ext cx="57150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Acceso al GPS y </a:t>
            </a:r>
            <a:r>
              <a:rPr lang="es-CO" dirty="0" err="1"/>
              <a:t>G</a:t>
            </a:r>
            <a:r>
              <a:rPr lang="es-CO" dirty="0" err="1" smtClean="0"/>
              <a:t>eolocalización</a:t>
            </a:r>
            <a:endParaRPr lang="es-ES" dirty="0"/>
          </a:p>
        </p:txBody>
      </p:sp>
      <p:pic>
        <p:nvPicPr>
          <p:cNvPr id="5122" name="Picture 2" descr="http://www.alsitel.com/tecnico/gps/images/contro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410200" cy="41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Acceso a la cámara y la Galería</a:t>
            </a:r>
            <a:endParaRPr lang="es-ES" dirty="0"/>
          </a:p>
        </p:txBody>
      </p:sp>
      <p:pic>
        <p:nvPicPr>
          <p:cNvPr id="6146" name="Picture 2" descr="http://i0.wp.com/androidepunta.es/wp-content/uploads/2013/11/nexus-5-came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791199" cy="42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8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Almacenamiento Temporal y Persistente</a:t>
            </a:r>
            <a:endParaRPr lang="es-ES" dirty="0"/>
          </a:p>
        </p:txBody>
      </p:sp>
      <p:pic>
        <p:nvPicPr>
          <p:cNvPr id="7170" name="Picture 2" descr="http://img.xatakandroid.com/2014/07/650_1000_android-almacenami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98551"/>
            <a:ext cx="3810000" cy="21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17" y="2439594"/>
            <a:ext cx="3935550" cy="18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7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Desarrollo en móviles </a:t>
            </a:r>
            <a:endParaRPr lang="es-CO" sz="32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1148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Procesador limitado.</a:t>
            </a:r>
          </a:p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Memoria de cientos de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MBs</a:t>
            </a:r>
            <a:r>
              <a:rPr lang="es-CO" sz="2800" b="1" dirty="0">
                <a:solidFill>
                  <a:schemeClr val="bg1"/>
                </a:solidFill>
                <a:latin typeface="Century Gothic" pitchFamily="34" charset="0"/>
              </a:rPr>
              <a:t>.</a:t>
            </a:r>
            <a:endParaRPr lang="es-CO" sz="2800" b="1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Almacenamiento SD de pocos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GBs</a:t>
            </a:r>
            <a:r>
              <a:rPr lang="es-CO" sz="2800" b="1" dirty="0">
                <a:solidFill>
                  <a:schemeClr val="bg1"/>
                </a:solidFill>
                <a:latin typeface="Century Gothic" pitchFamily="34" charset="0"/>
              </a:rPr>
              <a:t>.</a:t>
            </a:r>
            <a:endParaRPr lang="es-CO" sz="2800" b="1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Conectividad limitada.</a:t>
            </a:r>
          </a:p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Resolución baja y según modelos.</a:t>
            </a:r>
          </a:p>
          <a:p>
            <a:pPr>
              <a:lnSpc>
                <a:spcPct val="150000"/>
              </a:lnSpc>
            </a:pP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Muy fragmentado por plataformas</a:t>
            </a:r>
            <a:r>
              <a:rPr lang="es-CO" b="1" dirty="0" smtClean="0">
                <a:solidFill>
                  <a:schemeClr val="bg1"/>
                </a:solidFill>
                <a:latin typeface="Century Gothic" pitchFamily="34" charset="0"/>
              </a:rPr>
              <a:t>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7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40254" y="762000"/>
            <a:ext cx="8686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s-CO" sz="60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Preguntas?</a:t>
            </a:r>
          </a:p>
          <a:p>
            <a:pPr algn="ctr">
              <a:spcBef>
                <a:spcPts val="0"/>
              </a:spcBef>
            </a:pPr>
            <a:endParaRPr lang="es-CO" sz="6000" b="1" spc="-100" dirty="0">
              <a:solidFill>
                <a:srgbClr val="BFE962"/>
              </a:solidFill>
              <a:latin typeface="Century Gothic" pitchFamily="34" charset="0"/>
              <a:cs typeface="Helvetica Light"/>
            </a:endParaRPr>
          </a:p>
          <a:p>
            <a:pPr algn="ctr">
              <a:spcBef>
                <a:spcPts val="0"/>
              </a:spcBef>
            </a:pPr>
            <a:r>
              <a:rPr lang="es-CO" sz="54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  <a:hlinkClick r:id="rId2"/>
              </a:rPr>
              <a:t>seagomezar@gmail.com</a:t>
            </a:r>
            <a:endParaRPr lang="es-CO" sz="5400" b="1" spc="-100" dirty="0" smtClean="0">
              <a:solidFill>
                <a:srgbClr val="BFE962"/>
              </a:solidFill>
              <a:latin typeface="Century Gothic" pitchFamily="34" charset="0"/>
              <a:cs typeface="Helvetica Light"/>
            </a:endParaRPr>
          </a:p>
          <a:p>
            <a:pPr algn="ctr">
              <a:spcBef>
                <a:spcPts val="0"/>
              </a:spcBef>
            </a:pPr>
            <a:endParaRPr lang="es-CO" sz="5400" b="1" spc="-100" dirty="0">
              <a:solidFill>
                <a:srgbClr val="BFE962"/>
              </a:solidFill>
              <a:latin typeface="Century Gothic" pitchFamily="34" charset="0"/>
              <a:cs typeface="Helvetica Light"/>
            </a:endParaRPr>
          </a:p>
          <a:p>
            <a:pPr algn="ctr">
              <a:spcBef>
                <a:spcPts val="0"/>
              </a:spcBef>
            </a:pPr>
            <a:endParaRPr lang="es-CO" sz="5400" b="1" spc="-100" dirty="0" smtClean="0">
              <a:solidFill>
                <a:srgbClr val="BFE962"/>
              </a:solidFill>
              <a:latin typeface="Century Gothic" pitchFamily="34" charset="0"/>
              <a:cs typeface="Helvetica Light"/>
            </a:endParaRPr>
          </a:p>
          <a:p>
            <a:pPr algn="ctr">
              <a:spcBef>
                <a:spcPts val="0"/>
              </a:spcBef>
            </a:pPr>
            <a:r>
              <a:rPr lang="es-CO" sz="6000" b="1" spc="-100" dirty="0" smtClean="0">
                <a:solidFill>
                  <a:srgbClr val="BFE962"/>
                </a:solidFill>
                <a:latin typeface="Century Gothic" pitchFamily="34" charset="0"/>
                <a:cs typeface="Helvetica Light"/>
              </a:rPr>
              <a:t>Gracias!</a:t>
            </a:r>
            <a:endParaRPr lang="en-US" sz="6000" b="1" spc="-100" dirty="0" smtClean="0">
              <a:solidFill>
                <a:srgbClr val="BFE962"/>
              </a:solidFill>
              <a:latin typeface="Century Gothic" pitchFamily="34" charset="0"/>
              <a:cs typeface="Helvetica Ligh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2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Distribución actual de SO móviles</a:t>
            </a:r>
            <a:endParaRPr lang="es-CO" sz="3200" dirty="0">
              <a:latin typeface="Century Gothic" pitchFamily="34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315200" cy="413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3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-9525" y="304800"/>
            <a:ext cx="9144000" cy="1143000"/>
          </a:xfrm>
        </p:spPr>
        <p:txBody>
          <a:bodyPr/>
          <a:lstStyle/>
          <a:p>
            <a:pPr algn="ctr"/>
            <a:r>
              <a:rPr lang="es-CO" sz="4400" dirty="0" smtClean="0">
                <a:latin typeface="Century Gothic" pitchFamily="34" charset="0"/>
              </a:rPr>
              <a:t>Android</a:t>
            </a:r>
            <a:endParaRPr lang="es-CO" sz="44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35087"/>
            <a:ext cx="8229600" cy="4525963"/>
          </a:xfrm>
        </p:spPr>
        <p:txBody>
          <a:bodyPr/>
          <a:lstStyle/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Múltiples fabricantes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Todos son teléfonos inteligentes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Gamas media y alta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Se suelen comprar con una conexión de datos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Es código abierto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Sus entornos de desarrollo son libres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Basado en Java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Desarrollado Actualmente por la OHA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algn="ctr"/>
            <a:r>
              <a:rPr lang="es-CO" sz="3200" dirty="0" smtClean="0">
                <a:latin typeface="Century Gothic" pitchFamily="34" charset="0"/>
              </a:rPr>
              <a:t>OHA</a:t>
            </a:r>
            <a:r>
              <a:rPr lang="en-US" altLang="ko-KR" sz="3200" dirty="0" smtClean="0">
                <a:latin typeface="Century Gothic" pitchFamily="34" charset="0"/>
                <a:ea typeface="Gulim" pitchFamily="34" charset="-127"/>
              </a:rPr>
              <a:t> (Open Handset Alliance)</a:t>
            </a:r>
            <a:endParaRPr lang="es-CO" sz="32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Google, HTC, Dell, Intel, Motorola,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Qualcomm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, Texas Instruments, Samsung, LG, T-Mobile,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Nvidia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 y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Wind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River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Systems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.</a:t>
            </a:r>
          </a:p>
          <a:p>
            <a:endParaRPr lang="es-CO" sz="2800" dirty="0" smtClean="0"/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Android</a:t>
            </a:r>
            <a:r>
              <a:rPr lang="es-CO" sz="2800" b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</a:p>
        </p:txBody>
      </p:sp>
      <p:pic>
        <p:nvPicPr>
          <p:cNvPr id="7" name="그림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200400"/>
            <a:ext cx="4395788" cy="251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2362200" y="3448050"/>
            <a:ext cx="228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 smtClean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s-CO" sz="4400" dirty="0" smtClean="0">
                <a:latin typeface="Century Gothic" pitchFamily="34" charset="0"/>
              </a:rPr>
              <a:t>Apple IOS</a:t>
            </a:r>
            <a:endParaRPr lang="es-CO" sz="4400" dirty="0">
              <a:latin typeface="Century Gothic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Un solo fabricante: Apple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Todos son teléfonos inteligentes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Gama muy alta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Se suelen comprar con una conexión de datos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Código cerrado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Entorno de desarrollo de pago </a:t>
            </a:r>
          </a:p>
          <a:p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Basado en 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Objective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-C (</a:t>
            </a:r>
            <a:r>
              <a:rPr lang="es-CO" sz="2800" b="1" dirty="0" err="1" smtClean="0">
                <a:solidFill>
                  <a:schemeClr val="bg1"/>
                </a:solidFill>
                <a:latin typeface="Century Gothic" pitchFamily="34" charset="0"/>
              </a:rPr>
              <a:t>Xcode</a:t>
            </a:r>
            <a:r>
              <a:rPr lang="es-CO" sz="2800" b="1" dirty="0" smtClean="0">
                <a:solidFill>
                  <a:schemeClr val="bg1"/>
                </a:solidFill>
                <a:latin typeface="Century Gothic" pitchFamily="34" charset="0"/>
              </a:rPr>
              <a:t> –Swift)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1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Blackberry</a:t>
            </a:r>
            <a:r>
              <a:rPr lang="es-CO" dirty="0" smtClean="0"/>
              <a:t> 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dirty="0" smtClean="0">
                <a:solidFill>
                  <a:schemeClr val="bg1"/>
                </a:solidFill>
                <a:latin typeface="Century Gothic" pitchFamily="34" charset="0"/>
              </a:rPr>
              <a:t>Lideraba </a:t>
            </a:r>
            <a:r>
              <a:rPr lang="es-ES" sz="2400" b="1" dirty="0">
                <a:solidFill>
                  <a:schemeClr val="bg1"/>
                </a:solidFill>
                <a:latin typeface="Century Gothic" pitchFamily="34" charset="0"/>
              </a:rPr>
              <a:t>el mercado estadounidense con el 31% del tráfico de teléfonos inteligentes </a:t>
            </a:r>
            <a:r>
              <a:rPr lang="es-ES" sz="2400" b="1" dirty="0" smtClean="0">
                <a:solidFill>
                  <a:schemeClr val="bg1"/>
                </a:solidFill>
                <a:latin typeface="Century Gothic" pitchFamily="34" charset="0"/>
              </a:rPr>
              <a:t>, hasta que IOS lo superó. </a:t>
            </a:r>
            <a:endParaRPr lang="es-ES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s-ES" sz="2400" b="1" dirty="0">
                <a:solidFill>
                  <a:schemeClr val="bg1"/>
                </a:solidFill>
                <a:latin typeface="Century Gothic" pitchFamily="34" charset="0"/>
              </a:rPr>
              <a:t># 2 en el mercado mundial con el 11% del tráfico de teléfonos </a:t>
            </a:r>
            <a:r>
              <a:rPr lang="es-ES" sz="2400" b="1" dirty="0" smtClean="0">
                <a:solidFill>
                  <a:schemeClr val="bg1"/>
                </a:solidFill>
                <a:latin typeface="Century Gothic" pitchFamily="34" charset="0"/>
              </a:rPr>
              <a:t>inteligentes. </a:t>
            </a:r>
            <a:endParaRPr lang="es-ES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s-ES" sz="2400" b="1" dirty="0">
                <a:solidFill>
                  <a:schemeClr val="bg1"/>
                </a:solidFill>
                <a:latin typeface="Century Gothic" pitchFamily="34" charset="0"/>
              </a:rPr>
              <a:t>Los desarrolladores no limitados a un solo canal de distribución </a:t>
            </a:r>
            <a:r>
              <a:rPr lang="es-ES" sz="2400" b="1" dirty="0" smtClean="0">
                <a:solidFill>
                  <a:schemeClr val="bg1"/>
                </a:solidFill>
                <a:latin typeface="Century Gothic" pitchFamily="34" charset="0"/>
              </a:rPr>
              <a:t>Menos </a:t>
            </a:r>
            <a:r>
              <a:rPr lang="es-ES" sz="2400" b="1" dirty="0">
                <a:solidFill>
                  <a:schemeClr val="bg1"/>
                </a:solidFill>
                <a:latin typeface="Century Gothic" pitchFamily="34" charset="0"/>
              </a:rPr>
              <a:t>alcance fuera de América del </a:t>
            </a:r>
            <a:r>
              <a:rPr lang="es-ES" sz="2400" b="1" dirty="0" smtClean="0">
                <a:solidFill>
                  <a:schemeClr val="bg1"/>
                </a:solidFill>
                <a:latin typeface="Century Gothic" pitchFamily="34" charset="0"/>
              </a:rPr>
              <a:t>Norte.</a:t>
            </a:r>
            <a:endParaRPr lang="es-ES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s-ES" sz="2400" b="1" dirty="0">
                <a:solidFill>
                  <a:schemeClr val="bg1"/>
                </a:solidFill>
                <a:latin typeface="Century Gothic" pitchFamily="34" charset="0"/>
              </a:rPr>
              <a:t>Distribución más difícil hoy Aplicación vs. tienda de aplicaciones de </a:t>
            </a:r>
            <a:r>
              <a:rPr lang="es-ES" sz="2400" b="1" dirty="0" smtClean="0">
                <a:solidFill>
                  <a:schemeClr val="bg1"/>
                </a:solidFill>
                <a:latin typeface="Century Gothic" pitchFamily="34" charset="0"/>
              </a:rPr>
              <a:t>iPhone.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entury Gothic" pitchFamily="34" charset="0"/>
              </a:rPr>
              <a:t>Únicamente corre en Hardware RIM. </a:t>
            </a:r>
            <a:endParaRPr lang="es-E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6200" y="6515100"/>
            <a:ext cx="487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6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kern="0" cap="none" spc="0" normalizeH="0" baseline="0" noProof="0" dirty="0" smtClean="0">
            <a:ln>
              <a:noFill/>
            </a:ln>
            <a:solidFill>
              <a:srgbClr val="BFE962"/>
            </a:solidFill>
            <a:effectLst/>
            <a:uLnTx/>
            <a:uFillTx/>
            <a:latin typeface="Helvetica Light"/>
            <a:ea typeface="+mj-ea"/>
            <a:cs typeface="+mj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973</Words>
  <Application>Microsoft Office PowerPoint</Application>
  <PresentationFormat>Presentación en pantalla (4:3)</PresentationFormat>
  <Paragraphs>183</Paragraphs>
  <Slides>40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Default Design</vt:lpstr>
      <vt:lpstr>Presentación de PowerPoint</vt:lpstr>
      <vt:lpstr>Cronograma del Curso</vt:lpstr>
      <vt:lpstr>Presentación de PowerPoint</vt:lpstr>
      <vt:lpstr>Desarrollo en móviles </vt:lpstr>
      <vt:lpstr>Distribución actual de SO móviles</vt:lpstr>
      <vt:lpstr>Android</vt:lpstr>
      <vt:lpstr>OHA (Open Handset Alliance)</vt:lpstr>
      <vt:lpstr>Apple IOS</vt:lpstr>
      <vt:lpstr>Blackberry Os</vt:lpstr>
      <vt:lpstr>Symbian OS</vt:lpstr>
      <vt:lpstr>¿Como diseñar para todos a la misma vez?</vt:lpstr>
      <vt:lpstr>Presentación de PowerPoint</vt:lpstr>
      <vt:lpstr>Qué es PhoneGap ?</vt:lpstr>
      <vt:lpstr>Qué es PhoneGap ?</vt:lpstr>
      <vt:lpstr>Qué es PhoneGap ?</vt:lpstr>
      <vt:lpstr>Qué es PhoneGap ?</vt:lpstr>
      <vt:lpstr>Qué es PhoneGap ?</vt:lpstr>
      <vt:lpstr>Qué es PhoneGap ?</vt:lpstr>
      <vt:lpstr>Qué es PhoneGap ?</vt:lpstr>
      <vt:lpstr>Qué es PhoneGap ?</vt:lpstr>
      <vt:lpstr>Qué es PhoneGap ?</vt:lpstr>
      <vt:lpstr>Qué es PhoneGap ?</vt:lpstr>
      <vt:lpstr>Presentación de PowerPoint</vt:lpstr>
      <vt:lpstr>Presentación de PowerPoint</vt:lpstr>
      <vt:lpstr>NodeJs</vt:lpstr>
      <vt:lpstr>Instalar Phonegap</vt:lpstr>
      <vt:lpstr>Presentación de PowerPoint</vt:lpstr>
      <vt:lpstr>Instalamos la aplicación de desarrollo (IOS/RIM/Android/Windows)</vt:lpstr>
      <vt:lpstr>Presentación de PowerPoint</vt:lpstr>
      <vt:lpstr>Presentación de PowerPoint</vt:lpstr>
      <vt:lpstr>Presentación de PowerPoint</vt:lpstr>
      <vt:lpstr>Librerías Útiles CSS</vt:lpstr>
      <vt:lpstr>Librerías Útiles Javascript</vt:lpstr>
      <vt:lpstr>Librerias Utiles (Frameworks Javascript)</vt:lpstr>
      <vt:lpstr>Presentación de PowerPoint</vt:lpstr>
      <vt:lpstr>Acceso al acelerómetro</vt:lpstr>
      <vt:lpstr>Acceso al GPS y Geolocalización</vt:lpstr>
      <vt:lpstr>Acceso a la cámara y la Galería</vt:lpstr>
      <vt:lpstr>Almacenamiento Temporal y Persistente</vt:lpstr>
      <vt:lpstr>Presentación de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Móviles para Android</dc:title>
  <dc:creator>Sebastian Alonso Gomez Arias</dc:creator>
  <cp:lastModifiedBy>Sebastian</cp:lastModifiedBy>
  <cp:revision>194</cp:revision>
  <dcterms:created xsi:type="dcterms:W3CDTF">2013-09-06T22:43:33Z</dcterms:created>
  <dcterms:modified xsi:type="dcterms:W3CDTF">2014-09-26T22:06:39Z</dcterms:modified>
</cp:coreProperties>
</file>