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75" r:id="rId2"/>
    <p:sldId id="409" r:id="rId3"/>
    <p:sldId id="410" r:id="rId4"/>
    <p:sldId id="441" r:id="rId5"/>
    <p:sldId id="440" r:id="rId6"/>
    <p:sldId id="421" r:id="rId7"/>
    <p:sldId id="442" r:id="rId8"/>
    <p:sldId id="426" r:id="rId9"/>
    <p:sldId id="436" r:id="rId10"/>
    <p:sldId id="427" r:id="rId11"/>
    <p:sldId id="424" r:id="rId12"/>
    <p:sldId id="435" r:id="rId13"/>
    <p:sldId id="453" r:id="rId14"/>
    <p:sldId id="428" r:id="rId15"/>
    <p:sldId id="451" r:id="rId16"/>
    <p:sldId id="432" r:id="rId17"/>
    <p:sldId id="439" r:id="rId18"/>
    <p:sldId id="362" r:id="rId19"/>
    <p:sldId id="363" r:id="rId20"/>
    <p:sldId id="371" r:id="rId21"/>
    <p:sldId id="407" r:id="rId22"/>
    <p:sldId id="372" r:id="rId23"/>
    <p:sldId id="438" r:id="rId24"/>
    <p:sldId id="383" r:id="rId25"/>
    <p:sldId id="445" r:id="rId26"/>
    <p:sldId id="392" r:id="rId27"/>
    <p:sldId id="3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 id="3" name="Microsoft Office User" initials="Office [3]" lastIdx="1" clrIdx="2">
    <p:extLst/>
  </p:cmAuthor>
  <p:cmAuthor id="4" name="Microsoft Office User" initials="Office [4]" lastIdx="2" clrIdx="3">
    <p:extLst/>
  </p:cmAuthor>
  <p:cmAuthor id="5" name="Microsoft Office User" initials="Office [5]" lastIdx="1" clrIdx="4">
    <p:extLst/>
  </p:cmAuthor>
  <p:cmAuthor id="6" name="Microsoft Office User" initials="Office [6]" lastIdx="1" clrIdx="5">
    <p:extLst/>
  </p:cmAuthor>
  <p:cmAuthor id="7" name="Catherine Halversen" initials="" lastIdx="0" clrIdx="6"/>
  <p:cmAuthor id="8" name="Catherine Halversen" initials="MOU" lastIdx="3" clrIdx="7">
    <p:extLst/>
  </p:cmAuthor>
  <p:cmAuthor id="9" name="Catherine Halversen" initials="MOU [2]" lastIdx="1" clrIdx="8">
    <p:extLst/>
  </p:cmAuthor>
  <p:cmAuthor id="10" name="Catherine Halversen" initials="MOU [3]" lastIdx="1" clrIdx="9">
    <p:extLst/>
  </p:cmAuthor>
  <p:cmAuthor id="11" name="Catherine Halversen" initials="MOU [4]" lastIdx="1" clrIdx="10">
    <p:extLst/>
  </p:cmAuthor>
  <p:cmAuthor id="12" name="Catherine Halversen" initials="MOU [5]" lastIdx="1" clrIdx="11">
    <p:extLst/>
  </p:cmAuthor>
  <p:cmAuthor id="13" name="Catherine Halversen" initials="MOU [6]" lastIdx="1" clrIdx="12">
    <p:extLst/>
  </p:cmAuthor>
  <p:cmAuthor id="14" name="Catherine Halversen" initials="MOU [7]" lastIdx="1" clrIdx="13">
    <p:extLst/>
  </p:cmAuthor>
  <p:cmAuthor id="15" name="Catherine Halversen" initials="MOU [8]" lastIdx="1" clrIdx="14">
    <p:extLst/>
  </p:cmAuthor>
  <p:cmAuthor id="16" name="Catherine Halversen" initials="MOU [9]" lastIdx="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01" autoAdjust="0"/>
    <p:restoredTop sz="88183" autoAdjust="0"/>
  </p:normalViewPr>
  <p:slideViewPr>
    <p:cSldViewPr snapToGrid="0" snapToObjects="1">
      <p:cViewPr>
        <p:scale>
          <a:sx n="84" d="100"/>
          <a:sy n="84" d="100"/>
        </p:scale>
        <p:origin x="-2096" y="-224"/>
      </p:cViewPr>
      <p:guideLst>
        <p:guide orient="horz" pos="216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commentAuthors" Target="commentAuthor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16" dt="2016-04-15T17:02:08.062" idx="1">
    <p:pos x="10" y="10"/>
    <p:text/>
    <p:extLst>
      <p:ext uri="{C676402C-5697-4E1C-873F-D02D1690AC5C}">
        <p15:threadingInfo xmlns:p15="http://schemas.microsoft.com/office/powerpoint/2012/main" timeZoneBias="420"/>
      </p:ext>
    </p:extLst>
  </p:cm>
  <p:cm authorId="8" dt="2016-04-16T08:57:29.648" idx="2">
    <p:pos x="106" y="106"/>
    <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17F2CE-0593-0B4A-9E94-883CA58ED7E3}" type="doc">
      <dgm:prSet loTypeId="urn:microsoft.com/office/officeart/2005/8/layout/cycle5" loCatId="" qsTypeId="urn:microsoft.com/office/officeart/2005/8/quickstyle/simple4" qsCatId="simple" csTypeId="urn:microsoft.com/office/officeart/2005/8/colors/accent1_2" csCatId="accent1" phldr="1"/>
      <dgm:spPr/>
      <dgm:t>
        <a:bodyPr/>
        <a:lstStyle/>
        <a:p>
          <a:endParaRPr lang="en-US"/>
        </a:p>
      </dgm:t>
    </dgm:pt>
    <dgm:pt modelId="{B00839E7-7D05-2A4D-9D2E-0F870E65154E}">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Invitation</a:t>
          </a:r>
          <a:endParaRPr lang="en-US" dirty="0"/>
        </a:p>
      </dgm:t>
    </dgm:pt>
    <dgm:pt modelId="{9C48773C-041B-2D4D-8D16-4FC955B4E37F}" type="parTrans" cxnId="{57A73D0E-E768-4548-82BA-3C6A1641B89B}">
      <dgm:prSet/>
      <dgm:spPr/>
      <dgm:t>
        <a:bodyPr/>
        <a:lstStyle/>
        <a:p>
          <a:endParaRPr lang="en-US"/>
        </a:p>
      </dgm:t>
    </dgm:pt>
    <dgm:pt modelId="{B352C8D3-3F14-494A-A16C-027F238487DF}" type="sibTrans" cxnId="{57A73D0E-E768-4548-82BA-3C6A1641B89B}">
      <dgm:prSet/>
      <dgm:spPr/>
      <dgm:t>
        <a:bodyPr/>
        <a:lstStyle/>
        <a:p>
          <a:endParaRPr lang="en-US"/>
        </a:p>
      </dgm:t>
    </dgm:pt>
    <dgm:pt modelId="{28BB11C5-F388-4448-AFF7-D3E33EAD415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Exploration</a:t>
          </a:r>
          <a:endParaRPr lang="en-US" dirty="0"/>
        </a:p>
      </dgm:t>
    </dgm:pt>
    <dgm:pt modelId="{4B45B457-BE56-AE4C-8E89-340B44FB3CC8}" type="parTrans" cxnId="{3A5046B2-26E6-F840-9219-33FA2BBD9A7C}">
      <dgm:prSet/>
      <dgm:spPr/>
      <dgm:t>
        <a:bodyPr/>
        <a:lstStyle/>
        <a:p>
          <a:endParaRPr lang="en-US"/>
        </a:p>
      </dgm:t>
    </dgm:pt>
    <dgm:pt modelId="{72A2E2AA-3E6A-0B40-BBCA-8015366B12A3}" type="sibTrans" cxnId="{3A5046B2-26E6-F840-9219-33FA2BBD9A7C}">
      <dgm:prSet/>
      <dgm:spPr/>
      <dgm:t>
        <a:bodyPr/>
        <a:lstStyle/>
        <a:p>
          <a:endParaRPr lang="en-US"/>
        </a:p>
      </dgm:t>
    </dgm:pt>
    <dgm:pt modelId="{6EF56DD6-CC20-B44E-81EA-24E4EC679147}">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Concept Invention</a:t>
          </a:r>
          <a:endParaRPr lang="en-US" dirty="0"/>
        </a:p>
      </dgm:t>
    </dgm:pt>
    <dgm:pt modelId="{18F08021-F9F8-FB43-9161-676335240988}" type="parTrans" cxnId="{58C31CD7-C531-0349-8AB1-3F0BFC5EA3B4}">
      <dgm:prSet/>
      <dgm:spPr/>
      <dgm:t>
        <a:bodyPr/>
        <a:lstStyle/>
        <a:p>
          <a:endParaRPr lang="en-US"/>
        </a:p>
      </dgm:t>
    </dgm:pt>
    <dgm:pt modelId="{CA43EAAE-84C8-1646-8EBA-70A331F7E813}" type="sibTrans" cxnId="{58C31CD7-C531-0349-8AB1-3F0BFC5EA3B4}">
      <dgm:prSet/>
      <dgm:spPr/>
      <dgm:t>
        <a:bodyPr/>
        <a:lstStyle/>
        <a:p>
          <a:endParaRPr lang="en-US"/>
        </a:p>
      </dgm:t>
    </dgm:pt>
    <dgm:pt modelId="{18988990-8A2C-7E40-BB0E-2710ACB5E7E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Application</a:t>
          </a:r>
          <a:endParaRPr lang="en-US" dirty="0"/>
        </a:p>
      </dgm:t>
    </dgm:pt>
    <dgm:pt modelId="{C3B749D3-7D1F-CB48-9F76-24EEC02EE014}" type="parTrans" cxnId="{CF72160E-762F-CF45-8768-5451D3022FB2}">
      <dgm:prSet/>
      <dgm:spPr/>
      <dgm:t>
        <a:bodyPr/>
        <a:lstStyle/>
        <a:p>
          <a:endParaRPr lang="en-US"/>
        </a:p>
      </dgm:t>
    </dgm:pt>
    <dgm:pt modelId="{BCDD7B25-391C-D748-B55B-E796C097F78D}" type="sibTrans" cxnId="{CF72160E-762F-CF45-8768-5451D3022FB2}">
      <dgm:prSet/>
      <dgm:spPr/>
      <dgm:t>
        <a:bodyPr/>
        <a:lstStyle/>
        <a:p>
          <a:endParaRPr lang="en-US"/>
        </a:p>
      </dgm:t>
    </dgm:pt>
    <dgm:pt modelId="{713135B3-27BF-8440-BE92-DF4672BCE7E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Reflection</a:t>
          </a:r>
          <a:endParaRPr lang="en-US" dirty="0"/>
        </a:p>
      </dgm:t>
    </dgm:pt>
    <dgm:pt modelId="{B823A8B5-9DD3-7141-BF7E-8B445B725310}" type="parTrans" cxnId="{45B7AABF-1DAB-6F46-A0C1-D1E75DDC3E3D}">
      <dgm:prSet/>
      <dgm:spPr/>
      <dgm:t>
        <a:bodyPr/>
        <a:lstStyle/>
        <a:p>
          <a:endParaRPr lang="en-US"/>
        </a:p>
      </dgm:t>
    </dgm:pt>
    <dgm:pt modelId="{5F77CE43-5B36-DA49-9B74-783B7E0EB351}" type="sibTrans" cxnId="{45B7AABF-1DAB-6F46-A0C1-D1E75DDC3E3D}">
      <dgm:prSet/>
      <dgm:spPr/>
      <dgm:t>
        <a:bodyPr/>
        <a:lstStyle/>
        <a:p>
          <a:endParaRPr lang="en-US"/>
        </a:p>
      </dgm:t>
    </dgm:pt>
    <dgm:pt modelId="{66B2EAC7-EC39-9B4E-8DC6-C671D1810D0D}" type="pres">
      <dgm:prSet presAssocID="{C517F2CE-0593-0B4A-9E94-883CA58ED7E3}" presName="cycle" presStyleCnt="0">
        <dgm:presLayoutVars>
          <dgm:dir/>
          <dgm:resizeHandles val="exact"/>
        </dgm:presLayoutVars>
      </dgm:prSet>
      <dgm:spPr/>
      <dgm:t>
        <a:bodyPr/>
        <a:lstStyle/>
        <a:p>
          <a:endParaRPr lang="en-US"/>
        </a:p>
      </dgm:t>
    </dgm:pt>
    <dgm:pt modelId="{70F2C4FA-8866-AA4B-8D4B-F4C196D7565A}" type="pres">
      <dgm:prSet presAssocID="{B00839E7-7D05-2A4D-9D2E-0F870E65154E}" presName="node" presStyleLbl="node1" presStyleIdx="0" presStyleCnt="5">
        <dgm:presLayoutVars>
          <dgm:bulletEnabled val="1"/>
        </dgm:presLayoutVars>
      </dgm:prSet>
      <dgm:spPr/>
      <dgm:t>
        <a:bodyPr/>
        <a:lstStyle/>
        <a:p>
          <a:endParaRPr lang="en-US"/>
        </a:p>
      </dgm:t>
    </dgm:pt>
    <dgm:pt modelId="{24C01795-81BC-F542-A682-002CA3EB8194}" type="pres">
      <dgm:prSet presAssocID="{B00839E7-7D05-2A4D-9D2E-0F870E65154E}" presName="spNode" presStyleCnt="0"/>
      <dgm:spPr/>
    </dgm:pt>
    <dgm:pt modelId="{1AC0D5EF-E9E0-4944-A4CB-A94DBD86B0BC}" type="pres">
      <dgm:prSet presAssocID="{B352C8D3-3F14-494A-A16C-027F238487DF}" presName="sibTrans" presStyleLbl="sibTrans1D1" presStyleIdx="0" presStyleCnt="5"/>
      <dgm:spPr/>
      <dgm:t>
        <a:bodyPr/>
        <a:lstStyle/>
        <a:p>
          <a:endParaRPr lang="en-US"/>
        </a:p>
      </dgm:t>
    </dgm:pt>
    <dgm:pt modelId="{E02A00EA-8B3A-6A4D-ABFB-619DAAAAEFC2}" type="pres">
      <dgm:prSet presAssocID="{28BB11C5-F388-4448-AFF7-D3E33EAD4151}" presName="node" presStyleLbl="node1" presStyleIdx="1" presStyleCnt="5">
        <dgm:presLayoutVars>
          <dgm:bulletEnabled val="1"/>
        </dgm:presLayoutVars>
      </dgm:prSet>
      <dgm:spPr/>
      <dgm:t>
        <a:bodyPr/>
        <a:lstStyle/>
        <a:p>
          <a:endParaRPr lang="en-US"/>
        </a:p>
      </dgm:t>
    </dgm:pt>
    <dgm:pt modelId="{B82294A1-84ED-0542-9127-9DA0AACBAF2D}" type="pres">
      <dgm:prSet presAssocID="{28BB11C5-F388-4448-AFF7-D3E33EAD4151}" presName="spNode" presStyleCnt="0"/>
      <dgm:spPr/>
    </dgm:pt>
    <dgm:pt modelId="{DD5E8A4D-CA2A-114C-AE16-04701EE66D1C}" type="pres">
      <dgm:prSet presAssocID="{72A2E2AA-3E6A-0B40-BBCA-8015366B12A3}" presName="sibTrans" presStyleLbl="sibTrans1D1" presStyleIdx="1" presStyleCnt="5"/>
      <dgm:spPr/>
      <dgm:t>
        <a:bodyPr/>
        <a:lstStyle/>
        <a:p>
          <a:endParaRPr lang="en-US"/>
        </a:p>
      </dgm:t>
    </dgm:pt>
    <dgm:pt modelId="{F1ADB613-BB59-EE4D-860A-5F452479C554}" type="pres">
      <dgm:prSet presAssocID="{6EF56DD6-CC20-B44E-81EA-24E4EC679147}" presName="node" presStyleLbl="node1" presStyleIdx="2" presStyleCnt="5">
        <dgm:presLayoutVars>
          <dgm:bulletEnabled val="1"/>
        </dgm:presLayoutVars>
      </dgm:prSet>
      <dgm:spPr/>
      <dgm:t>
        <a:bodyPr/>
        <a:lstStyle/>
        <a:p>
          <a:endParaRPr lang="en-US"/>
        </a:p>
      </dgm:t>
    </dgm:pt>
    <dgm:pt modelId="{0CA11BCA-1538-5041-82CE-8A0E1096EEA0}" type="pres">
      <dgm:prSet presAssocID="{6EF56DD6-CC20-B44E-81EA-24E4EC679147}" presName="spNode" presStyleCnt="0"/>
      <dgm:spPr/>
    </dgm:pt>
    <dgm:pt modelId="{9AF0C568-4F26-784A-B80F-20C8E6FD2355}" type="pres">
      <dgm:prSet presAssocID="{CA43EAAE-84C8-1646-8EBA-70A331F7E813}" presName="sibTrans" presStyleLbl="sibTrans1D1" presStyleIdx="2" presStyleCnt="5"/>
      <dgm:spPr/>
      <dgm:t>
        <a:bodyPr/>
        <a:lstStyle/>
        <a:p>
          <a:endParaRPr lang="en-US"/>
        </a:p>
      </dgm:t>
    </dgm:pt>
    <dgm:pt modelId="{BA011D27-F0E9-184D-A11A-2FE00887B1F5}" type="pres">
      <dgm:prSet presAssocID="{18988990-8A2C-7E40-BB0E-2710ACB5E7E1}" presName="node" presStyleLbl="node1" presStyleIdx="3" presStyleCnt="5">
        <dgm:presLayoutVars>
          <dgm:bulletEnabled val="1"/>
        </dgm:presLayoutVars>
      </dgm:prSet>
      <dgm:spPr/>
      <dgm:t>
        <a:bodyPr/>
        <a:lstStyle/>
        <a:p>
          <a:endParaRPr lang="en-US"/>
        </a:p>
      </dgm:t>
    </dgm:pt>
    <dgm:pt modelId="{2F5E5038-AE86-C741-B469-34B9C704667D}" type="pres">
      <dgm:prSet presAssocID="{18988990-8A2C-7E40-BB0E-2710ACB5E7E1}" presName="spNode" presStyleCnt="0"/>
      <dgm:spPr/>
    </dgm:pt>
    <dgm:pt modelId="{425BBC4E-8492-6E44-A0D3-047E4F74CA5C}" type="pres">
      <dgm:prSet presAssocID="{BCDD7B25-391C-D748-B55B-E796C097F78D}" presName="sibTrans" presStyleLbl="sibTrans1D1" presStyleIdx="3" presStyleCnt="5"/>
      <dgm:spPr/>
      <dgm:t>
        <a:bodyPr/>
        <a:lstStyle/>
        <a:p>
          <a:endParaRPr lang="en-US"/>
        </a:p>
      </dgm:t>
    </dgm:pt>
    <dgm:pt modelId="{DB84D7E1-9F50-E64F-93AC-FEAFAF5ECC02}" type="pres">
      <dgm:prSet presAssocID="{713135B3-27BF-8440-BE92-DF4672BCE7E6}" presName="node" presStyleLbl="node1" presStyleIdx="4" presStyleCnt="5">
        <dgm:presLayoutVars>
          <dgm:bulletEnabled val="1"/>
        </dgm:presLayoutVars>
      </dgm:prSet>
      <dgm:spPr/>
      <dgm:t>
        <a:bodyPr/>
        <a:lstStyle/>
        <a:p>
          <a:endParaRPr lang="en-US"/>
        </a:p>
      </dgm:t>
    </dgm:pt>
    <dgm:pt modelId="{DEE1480E-D698-B04B-A5D7-9F037229C80B}" type="pres">
      <dgm:prSet presAssocID="{713135B3-27BF-8440-BE92-DF4672BCE7E6}" presName="spNode" presStyleCnt="0"/>
      <dgm:spPr/>
    </dgm:pt>
    <dgm:pt modelId="{42BC33C0-FD9D-3341-A70A-DB6024B456B3}" type="pres">
      <dgm:prSet presAssocID="{5F77CE43-5B36-DA49-9B74-783B7E0EB351}" presName="sibTrans" presStyleLbl="sibTrans1D1" presStyleIdx="4" presStyleCnt="5"/>
      <dgm:spPr/>
      <dgm:t>
        <a:bodyPr/>
        <a:lstStyle/>
        <a:p>
          <a:endParaRPr lang="en-US"/>
        </a:p>
      </dgm:t>
    </dgm:pt>
  </dgm:ptLst>
  <dgm:cxnLst>
    <dgm:cxn modelId="{F8277D8F-72A3-AF4A-B424-BF1F6EA732CF}" type="presOf" srcId="{C517F2CE-0593-0B4A-9E94-883CA58ED7E3}" destId="{66B2EAC7-EC39-9B4E-8DC6-C671D1810D0D}" srcOrd="0" destOrd="0" presId="urn:microsoft.com/office/officeart/2005/8/layout/cycle5"/>
    <dgm:cxn modelId="{FDC9DE1E-FA48-3946-A2FD-92C0DCF8384B}" type="presOf" srcId="{CA43EAAE-84C8-1646-8EBA-70A331F7E813}" destId="{9AF0C568-4F26-784A-B80F-20C8E6FD2355}" srcOrd="0" destOrd="0" presId="urn:microsoft.com/office/officeart/2005/8/layout/cycle5"/>
    <dgm:cxn modelId="{83888784-DEC2-7447-ADB1-394F80E0CCC2}" type="presOf" srcId="{B352C8D3-3F14-494A-A16C-027F238487DF}" destId="{1AC0D5EF-E9E0-4944-A4CB-A94DBD86B0BC}" srcOrd="0" destOrd="0" presId="urn:microsoft.com/office/officeart/2005/8/layout/cycle5"/>
    <dgm:cxn modelId="{3BC90343-EBE0-3A48-B119-51FDF64DA282}" type="presOf" srcId="{28BB11C5-F388-4448-AFF7-D3E33EAD4151}" destId="{E02A00EA-8B3A-6A4D-ABFB-619DAAAAEFC2}" srcOrd="0" destOrd="0" presId="urn:microsoft.com/office/officeart/2005/8/layout/cycle5"/>
    <dgm:cxn modelId="{B14AB8A2-C660-954E-9A81-80A41B4392B7}" type="presOf" srcId="{5F77CE43-5B36-DA49-9B74-783B7E0EB351}" destId="{42BC33C0-FD9D-3341-A70A-DB6024B456B3}" srcOrd="0" destOrd="0" presId="urn:microsoft.com/office/officeart/2005/8/layout/cycle5"/>
    <dgm:cxn modelId="{D5E8CEA5-EA58-F146-AED8-C27264F0214D}" type="presOf" srcId="{BCDD7B25-391C-D748-B55B-E796C097F78D}" destId="{425BBC4E-8492-6E44-A0D3-047E4F74CA5C}" srcOrd="0" destOrd="0" presId="urn:microsoft.com/office/officeart/2005/8/layout/cycle5"/>
    <dgm:cxn modelId="{B0E3AF2A-7C15-3D40-9E5D-08AC27DE598B}" type="presOf" srcId="{B00839E7-7D05-2A4D-9D2E-0F870E65154E}" destId="{70F2C4FA-8866-AA4B-8D4B-F4C196D7565A}" srcOrd="0" destOrd="0" presId="urn:microsoft.com/office/officeart/2005/8/layout/cycle5"/>
    <dgm:cxn modelId="{CF72160E-762F-CF45-8768-5451D3022FB2}" srcId="{C517F2CE-0593-0B4A-9E94-883CA58ED7E3}" destId="{18988990-8A2C-7E40-BB0E-2710ACB5E7E1}" srcOrd="3" destOrd="0" parTransId="{C3B749D3-7D1F-CB48-9F76-24EEC02EE014}" sibTransId="{BCDD7B25-391C-D748-B55B-E796C097F78D}"/>
    <dgm:cxn modelId="{1511A33A-2049-D64A-AA54-1E75E16ACDDE}" type="presOf" srcId="{72A2E2AA-3E6A-0B40-BBCA-8015366B12A3}" destId="{DD5E8A4D-CA2A-114C-AE16-04701EE66D1C}" srcOrd="0" destOrd="0" presId="urn:microsoft.com/office/officeart/2005/8/layout/cycle5"/>
    <dgm:cxn modelId="{F9D6CF6C-DD92-E345-997C-851B170147F7}" type="presOf" srcId="{713135B3-27BF-8440-BE92-DF4672BCE7E6}" destId="{DB84D7E1-9F50-E64F-93AC-FEAFAF5ECC02}" srcOrd="0" destOrd="0" presId="urn:microsoft.com/office/officeart/2005/8/layout/cycle5"/>
    <dgm:cxn modelId="{58C31CD7-C531-0349-8AB1-3F0BFC5EA3B4}" srcId="{C517F2CE-0593-0B4A-9E94-883CA58ED7E3}" destId="{6EF56DD6-CC20-B44E-81EA-24E4EC679147}" srcOrd="2" destOrd="0" parTransId="{18F08021-F9F8-FB43-9161-676335240988}" sibTransId="{CA43EAAE-84C8-1646-8EBA-70A331F7E813}"/>
    <dgm:cxn modelId="{3A5046B2-26E6-F840-9219-33FA2BBD9A7C}" srcId="{C517F2CE-0593-0B4A-9E94-883CA58ED7E3}" destId="{28BB11C5-F388-4448-AFF7-D3E33EAD4151}" srcOrd="1" destOrd="0" parTransId="{4B45B457-BE56-AE4C-8E89-340B44FB3CC8}" sibTransId="{72A2E2AA-3E6A-0B40-BBCA-8015366B12A3}"/>
    <dgm:cxn modelId="{5E762CB0-646D-CE43-8532-5905A0FFC92A}" type="presOf" srcId="{18988990-8A2C-7E40-BB0E-2710ACB5E7E1}" destId="{BA011D27-F0E9-184D-A11A-2FE00887B1F5}" srcOrd="0" destOrd="0" presId="urn:microsoft.com/office/officeart/2005/8/layout/cycle5"/>
    <dgm:cxn modelId="{97687C77-A930-FF46-ADE9-629D1B89184D}" type="presOf" srcId="{6EF56DD6-CC20-B44E-81EA-24E4EC679147}" destId="{F1ADB613-BB59-EE4D-860A-5F452479C554}" srcOrd="0" destOrd="0" presId="urn:microsoft.com/office/officeart/2005/8/layout/cycle5"/>
    <dgm:cxn modelId="{45B7AABF-1DAB-6F46-A0C1-D1E75DDC3E3D}" srcId="{C517F2CE-0593-0B4A-9E94-883CA58ED7E3}" destId="{713135B3-27BF-8440-BE92-DF4672BCE7E6}" srcOrd="4" destOrd="0" parTransId="{B823A8B5-9DD3-7141-BF7E-8B445B725310}" sibTransId="{5F77CE43-5B36-DA49-9B74-783B7E0EB351}"/>
    <dgm:cxn modelId="{57A73D0E-E768-4548-82BA-3C6A1641B89B}" srcId="{C517F2CE-0593-0B4A-9E94-883CA58ED7E3}" destId="{B00839E7-7D05-2A4D-9D2E-0F870E65154E}" srcOrd="0" destOrd="0" parTransId="{9C48773C-041B-2D4D-8D16-4FC955B4E37F}" sibTransId="{B352C8D3-3F14-494A-A16C-027F238487DF}"/>
    <dgm:cxn modelId="{A6D206BF-205B-6A4B-A8F2-8DC4BDDFE7F1}" type="presParOf" srcId="{66B2EAC7-EC39-9B4E-8DC6-C671D1810D0D}" destId="{70F2C4FA-8866-AA4B-8D4B-F4C196D7565A}" srcOrd="0" destOrd="0" presId="urn:microsoft.com/office/officeart/2005/8/layout/cycle5"/>
    <dgm:cxn modelId="{8658D48B-BC75-BC4E-AAE4-428675E9141C}" type="presParOf" srcId="{66B2EAC7-EC39-9B4E-8DC6-C671D1810D0D}" destId="{24C01795-81BC-F542-A682-002CA3EB8194}" srcOrd="1" destOrd="0" presId="urn:microsoft.com/office/officeart/2005/8/layout/cycle5"/>
    <dgm:cxn modelId="{CB543ED7-9184-9645-BB25-3D2E1C357A88}" type="presParOf" srcId="{66B2EAC7-EC39-9B4E-8DC6-C671D1810D0D}" destId="{1AC0D5EF-E9E0-4944-A4CB-A94DBD86B0BC}" srcOrd="2" destOrd="0" presId="urn:microsoft.com/office/officeart/2005/8/layout/cycle5"/>
    <dgm:cxn modelId="{2C89F3F2-3295-D944-87D5-EBE17003AFC7}" type="presParOf" srcId="{66B2EAC7-EC39-9B4E-8DC6-C671D1810D0D}" destId="{E02A00EA-8B3A-6A4D-ABFB-619DAAAAEFC2}" srcOrd="3" destOrd="0" presId="urn:microsoft.com/office/officeart/2005/8/layout/cycle5"/>
    <dgm:cxn modelId="{A59FE318-77AC-E74A-B21A-C956180154B2}" type="presParOf" srcId="{66B2EAC7-EC39-9B4E-8DC6-C671D1810D0D}" destId="{B82294A1-84ED-0542-9127-9DA0AACBAF2D}" srcOrd="4" destOrd="0" presId="urn:microsoft.com/office/officeart/2005/8/layout/cycle5"/>
    <dgm:cxn modelId="{FE8364B0-48F9-2342-9C8A-FC4BF49332A5}" type="presParOf" srcId="{66B2EAC7-EC39-9B4E-8DC6-C671D1810D0D}" destId="{DD5E8A4D-CA2A-114C-AE16-04701EE66D1C}" srcOrd="5" destOrd="0" presId="urn:microsoft.com/office/officeart/2005/8/layout/cycle5"/>
    <dgm:cxn modelId="{76B7CE12-3539-A946-BA1F-808128EC4CC2}" type="presParOf" srcId="{66B2EAC7-EC39-9B4E-8DC6-C671D1810D0D}" destId="{F1ADB613-BB59-EE4D-860A-5F452479C554}" srcOrd="6" destOrd="0" presId="urn:microsoft.com/office/officeart/2005/8/layout/cycle5"/>
    <dgm:cxn modelId="{A65A1879-2567-2C43-9CB8-5B152A40CC9A}" type="presParOf" srcId="{66B2EAC7-EC39-9B4E-8DC6-C671D1810D0D}" destId="{0CA11BCA-1538-5041-82CE-8A0E1096EEA0}" srcOrd="7" destOrd="0" presId="urn:microsoft.com/office/officeart/2005/8/layout/cycle5"/>
    <dgm:cxn modelId="{AB3201E2-F683-5F4E-B3A8-860084CA224F}" type="presParOf" srcId="{66B2EAC7-EC39-9B4E-8DC6-C671D1810D0D}" destId="{9AF0C568-4F26-784A-B80F-20C8E6FD2355}" srcOrd="8" destOrd="0" presId="urn:microsoft.com/office/officeart/2005/8/layout/cycle5"/>
    <dgm:cxn modelId="{B19BCA90-05CA-8B40-947D-66C5632A133B}" type="presParOf" srcId="{66B2EAC7-EC39-9B4E-8DC6-C671D1810D0D}" destId="{BA011D27-F0E9-184D-A11A-2FE00887B1F5}" srcOrd="9" destOrd="0" presId="urn:microsoft.com/office/officeart/2005/8/layout/cycle5"/>
    <dgm:cxn modelId="{55F918D7-66C1-3040-B355-35613BFF49FB}" type="presParOf" srcId="{66B2EAC7-EC39-9B4E-8DC6-C671D1810D0D}" destId="{2F5E5038-AE86-C741-B469-34B9C704667D}" srcOrd="10" destOrd="0" presId="urn:microsoft.com/office/officeart/2005/8/layout/cycle5"/>
    <dgm:cxn modelId="{E71D2AD2-B993-654C-874C-759DB7CC73C3}" type="presParOf" srcId="{66B2EAC7-EC39-9B4E-8DC6-C671D1810D0D}" destId="{425BBC4E-8492-6E44-A0D3-047E4F74CA5C}" srcOrd="11" destOrd="0" presId="urn:microsoft.com/office/officeart/2005/8/layout/cycle5"/>
    <dgm:cxn modelId="{A156B572-DBCD-B04A-A9D3-E7D1BA242355}" type="presParOf" srcId="{66B2EAC7-EC39-9B4E-8DC6-C671D1810D0D}" destId="{DB84D7E1-9F50-E64F-93AC-FEAFAF5ECC02}" srcOrd="12" destOrd="0" presId="urn:microsoft.com/office/officeart/2005/8/layout/cycle5"/>
    <dgm:cxn modelId="{C1243BB8-7F18-7945-9A22-E85DA307C239}" type="presParOf" srcId="{66B2EAC7-EC39-9B4E-8DC6-C671D1810D0D}" destId="{DEE1480E-D698-B04B-A5D7-9F037229C80B}" srcOrd="13" destOrd="0" presId="urn:microsoft.com/office/officeart/2005/8/layout/cycle5"/>
    <dgm:cxn modelId="{3FED7CAD-5B90-3041-BE65-8F2D1B49252B}" type="presParOf" srcId="{66B2EAC7-EC39-9B4E-8DC6-C671D1810D0D}" destId="{42BC33C0-FD9D-3341-A70A-DB6024B456B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17F2CE-0593-0B4A-9E94-883CA58ED7E3}" type="doc">
      <dgm:prSet loTypeId="urn:microsoft.com/office/officeart/2005/8/layout/cycle5" loCatId="" qsTypeId="urn:microsoft.com/office/officeart/2005/8/quickstyle/simple4" qsCatId="simple" csTypeId="urn:microsoft.com/office/officeart/2005/8/colors/accent1_2" csCatId="accent1" phldr="1"/>
      <dgm:spPr/>
      <dgm:t>
        <a:bodyPr/>
        <a:lstStyle/>
        <a:p>
          <a:endParaRPr lang="en-US"/>
        </a:p>
      </dgm:t>
    </dgm:pt>
    <dgm:pt modelId="{B00839E7-7D05-2A4D-9D2E-0F870E65154E}">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Invitation</a:t>
          </a:r>
          <a:endParaRPr lang="en-US" dirty="0"/>
        </a:p>
      </dgm:t>
    </dgm:pt>
    <dgm:pt modelId="{9C48773C-041B-2D4D-8D16-4FC955B4E37F}" type="parTrans" cxnId="{57A73D0E-E768-4548-82BA-3C6A1641B89B}">
      <dgm:prSet/>
      <dgm:spPr/>
      <dgm:t>
        <a:bodyPr/>
        <a:lstStyle/>
        <a:p>
          <a:endParaRPr lang="en-US"/>
        </a:p>
      </dgm:t>
    </dgm:pt>
    <dgm:pt modelId="{B352C8D3-3F14-494A-A16C-027F238487DF}" type="sibTrans" cxnId="{57A73D0E-E768-4548-82BA-3C6A1641B89B}">
      <dgm:prSet/>
      <dgm:spPr/>
      <dgm:t>
        <a:bodyPr/>
        <a:lstStyle/>
        <a:p>
          <a:endParaRPr lang="en-US"/>
        </a:p>
      </dgm:t>
    </dgm:pt>
    <dgm:pt modelId="{28BB11C5-F388-4448-AFF7-D3E33EAD415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Exploration</a:t>
          </a:r>
          <a:endParaRPr lang="en-US" dirty="0"/>
        </a:p>
      </dgm:t>
    </dgm:pt>
    <dgm:pt modelId="{4B45B457-BE56-AE4C-8E89-340B44FB3CC8}" type="parTrans" cxnId="{3A5046B2-26E6-F840-9219-33FA2BBD9A7C}">
      <dgm:prSet/>
      <dgm:spPr/>
      <dgm:t>
        <a:bodyPr/>
        <a:lstStyle/>
        <a:p>
          <a:endParaRPr lang="en-US"/>
        </a:p>
      </dgm:t>
    </dgm:pt>
    <dgm:pt modelId="{72A2E2AA-3E6A-0B40-BBCA-8015366B12A3}" type="sibTrans" cxnId="{3A5046B2-26E6-F840-9219-33FA2BBD9A7C}">
      <dgm:prSet/>
      <dgm:spPr/>
      <dgm:t>
        <a:bodyPr/>
        <a:lstStyle/>
        <a:p>
          <a:endParaRPr lang="en-US"/>
        </a:p>
      </dgm:t>
    </dgm:pt>
    <dgm:pt modelId="{6EF56DD6-CC20-B44E-81EA-24E4EC679147}">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Concept Invention</a:t>
          </a:r>
          <a:endParaRPr lang="en-US" dirty="0"/>
        </a:p>
      </dgm:t>
    </dgm:pt>
    <dgm:pt modelId="{18F08021-F9F8-FB43-9161-676335240988}" type="parTrans" cxnId="{58C31CD7-C531-0349-8AB1-3F0BFC5EA3B4}">
      <dgm:prSet/>
      <dgm:spPr/>
      <dgm:t>
        <a:bodyPr/>
        <a:lstStyle/>
        <a:p>
          <a:endParaRPr lang="en-US"/>
        </a:p>
      </dgm:t>
    </dgm:pt>
    <dgm:pt modelId="{CA43EAAE-84C8-1646-8EBA-70A331F7E813}" type="sibTrans" cxnId="{58C31CD7-C531-0349-8AB1-3F0BFC5EA3B4}">
      <dgm:prSet/>
      <dgm:spPr/>
      <dgm:t>
        <a:bodyPr/>
        <a:lstStyle/>
        <a:p>
          <a:endParaRPr lang="en-US"/>
        </a:p>
      </dgm:t>
    </dgm:pt>
    <dgm:pt modelId="{18988990-8A2C-7E40-BB0E-2710ACB5E7E1}">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Application</a:t>
          </a:r>
          <a:endParaRPr lang="en-US" dirty="0"/>
        </a:p>
      </dgm:t>
    </dgm:pt>
    <dgm:pt modelId="{C3B749D3-7D1F-CB48-9F76-24EEC02EE014}" type="parTrans" cxnId="{CF72160E-762F-CF45-8768-5451D3022FB2}">
      <dgm:prSet/>
      <dgm:spPr/>
      <dgm:t>
        <a:bodyPr/>
        <a:lstStyle/>
        <a:p>
          <a:endParaRPr lang="en-US"/>
        </a:p>
      </dgm:t>
    </dgm:pt>
    <dgm:pt modelId="{BCDD7B25-391C-D748-B55B-E796C097F78D}" type="sibTrans" cxnId="{CF72160E-762F-CF45-8768-5451D3022FB2}">
      <dgm:prSet/>
      <dgm:spPr/>
      <dgm:t>
        <a:bodyPr/>
        <a:lstStyle/>
        <a:p>
          <a:endParaRPr lang="en-US"/>
        </a:p>
      </dgm:t>
    </dgm:pt>
    <dgm:pt modelId="{713135B3-27BF-8440-BE92-DF4672BCE7E6}">
      <dgm:prSet phldrT="[Text]">
        <dgm:style>
          <a:lnRef idx="2">
            <a:schemeClr val="accent1"/>
          </a:lnRef>
          <a:fillRef idx="1">
            <a:schemeClr val="lt1"/>
          </a:fillRef>
          <a:effectRef idx="0">
            <a:schemeClr val="accent1"/>
          </a:effectRef>
          <a:fontRef idx="minor">
            <a:schemeClr val="dk1"/>
          </a:fontRef>
        </dgm:style>
      </dgm:prSet>
      <dgm:spPr/>
      <dgm:t>
        <a:bodyPr/>
        <a:lstStyle/>
        <a:p>
          <a:r>
            <a:rPr lang="en-US" dirty="0" smtClean="0"/>
            <a:t>Reflection</a:t>
          </a:r>
          <a:endParaRPr lang="en-US" dirty="0"/>
        </a:p>
      </dgm:t>
    </dgm:pt>
    <dgm:pt modelId="{B823A8B5-9DD3-7141-BF7E-8B445B725310}" type="parTrans" cxnId="{45B7AABF-1DAB-6F46-A0C1-D1E75DDC3E3D}">
      <dgm:prSet/>
      <dgm:spPr/>
      <dgm:t>
        <a:bodyPr/>
        <a:lstStyle/>
        <a:p>
          <a:endParaRPr lang="en-US"/>
        </a:p>
      </dgm:t>
    </dgm:pt>
    <dgm:pt modelId="{5F77CE43-5B36-DA49-9B74-783B7E0EB351}" type="sibTrans" cxnId="{45B7AABF-1DAB-6F46-A0C1-D1E75DDC3E3D}">
      <dgm:prSet/>
      <dgm:spPr/>
      <dgm:t>
        <a:bodyPr/>
        <a:lstStyle/>
        <a:p>
          <a:endParaRPr lang="en-US"/>
        </a:p>
      </dgm:t>
    </dgm:pt>
    <dgm:pt modelId="{66B2EAC7-EC39-9B4E-8DC6-C671D1810D0D}" type="pres">
      <dgm:prSet presAssocID="{C517F2CE-0593-0B4A-9E94-883CA58ED7E3}" presName="cycle" presStyleCnt="0">
        <dgm:presLayoutVars>
          <dgm:dir/>
          <dgm:resizeHandles val="exact"/>
        </dgm:presLayoutVars>
      </dgm:prSet>
      <dgm:spPr/>
      <dgm:t>
        <a:bodyPr/>
        <a:lstStyle/>
        <a:p>
          <a:endParaRPr lang="en-US"/>
        </a:p>
      </dgm:t>
    </dgm:pt>
    <dgm:pt modelId="{70F2C4FA-8866-AA4B-8D4B-F4C196D7565A}" type="pres">
      <dgm:prSet presAssocID="{B00839E7-7D05-2A4D-9D2E-0F870E65154E}" presName="node" presStyleLbl="node1" presStyleIdx="0" presStyleCnt="5">
        <dgm:presLayoutVars>
          <dgm:bulletEnabled val="1"/>
        </dgm:presLayoutVars>
      </dgm:prSet>
      <dgm:spPr/>
      <dgm:t>
        <a:bodyPr/>
        <a:lstStyle/>
        <a:p>
          <a:endParaRPr lang="en-US"/>
        </a:p>
      </dgm:t>
    </dgm:pt>
    <dgm:pt modelId="{24C01795-81BC-F542-A682-002CA3EB8194}" type="pres">
      <dgm:prSet presAssocID="{B00839E7-7D05-2A4D-9D2E-0F870E65154E}" presName="spNode" presStyleCnt="0"/>
      <dgm:spPr/>
    </dgm:pt>
    <dgm:pt modelId="{1AC0D5EF-E9E0-4944-A4CB-A94DBD86B0BC}" type="pres">
      <dgm:prSet presAssocID="{B352C8D3-3F14-494A-A16C-027F238487DF}" presName="sibTrans" presStyleLbl="sibTrans1D1" presStyleIdx="0" presStyleCnt="5"/>
      <dgm:spPr/>
      <dgm:t>
        <a:bodyPr/>
        <a:lstStyle/>
        <a:p>
          <a:endParaRPr lang="en-US"/>
        </a:p>
      </dgm:t>
    </dgm:pt>
    <dgm:pt modelId="{E02A00EA-8B3A-6A4D-ABFB-619DAAAAEFC2}" type="pres">
      <dgm:prSet presAssocID="{28BB11C5-F388-4448-AFF7-D3E33EAD4151}" presName="node" presStyleLbl="node1" presStyleIdx="1" presStyleCnt="5">
        <dgm:presLayoutVars>
          <dgm:bulletEnabled val="1"/>
        </dgm:presLayoutVars>
      </dgm:prSet>
      <dgm:spPr/>
      <dgm:t>
        <a:bodyPr/>
        <a:lstStyle/>
        <a:p>
          <a:endParaRPr lang="en-US"/>
        </a:p>
      </dgm:t>
    </dgm:pt>
    <dgm:pt modelId="{B82294A1-84ED-0542-9127-9DA0AACBAF2D}" type="pres">
      <dgm:prSet presAssocID="{28BB11C5-F388-4448-AFF7-D3E33EAD4151}" presName="spNode" presStyleCnt="0"/>
      <dgm:spPr/>
    </dgm:pt>
    <dgm:pt modelId="{DD5E8A4D-CA2A-114C-AE16-04701EE66D1C}" type="pres">
      <dgm:prSet presAssocID="{72A2E2AA-3E6A-0B40-BBCA-8015366B12A3}" presName="sibTrans" presStyleLbl="sibTrans1D1" presStyleIdx="1" presStyleCnt="5"/>
      <dgm:spPr/>
      <dgm:t>
        <a:bodyPr/>
        <a:lstStyle/>
        <a:p>
          <a:endParaRPr lang="en-US"/>
        </a:p>
      </dgm:t>
    </dgm:pt>
    <dgm:pt modelId="{F1ADB613-BB59-EE4D-860A-5F452479C554}" type="pres">
      <dgm:prSet presAssocID="{6EF56DD6-CC20-B44E-81EA-24E4EC679147}" presName="node" presStyleLbl="node1" presStyleIdx="2" presStyleCnt="5">
        <dgm:presLayoutVars>
          <dgm:bulletEnabled val="1"/>
        </dgm:presLayoutVars>
      </dgm:prSet>
      <dgm:spPr/>
      <dgm:t>
        <a:bodyPr/>
        <a:lstStyle/>
        <a:p>
          <a:endParaRPr lang="en-US"/>
        </a:p>
      </dgm:t>
    </dgm:pt>
    <dgm:pt modelId="{0CA11BCA-1538-5041-82CE-8A0E1096EEA0}" type="pres">
      <dgm:prSet presAssocID="{6EF56DD6-CC20-B44E-81EA-24E4EC679147}" presName="spNode" presStyleCnt="0"/>
      <dgm:spPr/>
    </dgm:pt>
    <dgm:pt modelId="{9AF0C568-4F26-784A-B80F-20C8E6FD2355}" type="pres">
      <dgm:prSet presAssocID="{CA43EAAE-84C8-1646-8EBA-70A331F7E813}" presName="sibTrans" presStyleLbl="sibTrans1D1" presStyleIdx="2" presStyleCnt="5"/>
      <dgm:spPr/>
      <dgm:t>
        <a:bodyPr/>
        <a:lstStyle/>
        <a:p>
          <a:endParaRPr lang="en-US"/>
        </a:p>
      </dgm:t>
    </dgm:pt>
    <dgm:pt modelId="{BA011D27-F0E9-184D-A11A-2FE00887B1F5}" type="pres">
      <dgm:prSet presAssocID="{18988990-8A2C-7E40-BB0E-2710ACB5E7E1}" presName="node" presStyleLbl="node1" presStyleIdx="3" presStyleCnt="5">
        <dgm:presLayoutVars>
          <dgm:bulletEnabled val="1"/>
        </dgm:presLayoutVars>
      </dgm:prSet>
      <dgm:spPr/>
      <dgm:t>
        <a:bodyPr/>
        <a:lstStyle/>
        <a:p>
          <a:endParaRPr lang="en-US"/>
        </a:p>
      </dgm:t>
    </dgm:pt>
    <dgm:pt modelId="{2F5E5038-AE86-C741-B469-34B9C704667D}" type="pres">
      <dgm:prSet presAssocID="{18988990-8A2C-7E40-BB0E-2710ACB5E7E1}" presName="spNode" presStyleCnt="0"/>
      <dgm:spPr/>
    </dgm:pt>
    <dgm:pt modelId="{425BBC4E-8492-6E44-A0D3-047E4F74CA5C}" type="pres">
      <dgm:prSet presAssocID="{BCDD7B25-391C-D748-B55B-E796C097F78D}" presName="sibTrans" presStyleLbl="sibTrans1D1" presStyleIdx="3" presStyleCnt="5"/>
      <dgm:spPr/>
      <dgm:t>
        <a:bodyPr/>
        <a:lstStyle/>
        <a:p>
          <a:endParaRPr lang="en-US"/>
        </a:p>
      </dgm:t>
    </dgm:pt>
    <dgm:pt modelId="{DB84D7E1-9F50-E64F-93AC-FEAFAF5ECC02}" type="pres">
      <dgm:prSet presAssocID="{713135B3-27BF-8440-BE92-DF4672BCE7E6}" presName="node" presStyleLbl="node1" presStyleIdx="4" presStyleCnt="5">
        <dgm:presLayoutVars>
          <dgm:bulletEnabled val="1"/>
        </dgm:presLayoutVars>
      </dgm:prSet>
      <dgm:spPr/>
      <dgm:t>
        <a:bodyPr/>
        <a:lstStyle/>
        <a:p>
          <a:endParaRPr lang="en-US"/>
        </a:p>
      </dgm:t>
    </dgm:pt>
    <dgm:pt modelId="{DEE1480E-D698-B04B-A5D7-9F037229C80B}" type="pres">
      <dgm:prSet presAssocID="{713135B3-27BF-8440-BE92-DF4672BCE7E6}" presName="spNode" presStyleCnt="0"/>
      <dgm:spPr/>
    </dgm:pt>
    <dgm:pt modelId="{42BC33C0-FD9D-3341-A70A-DB6024B456B3}" type="pres">
      <dgm:prSet presAssocID="{5F77CE43-5B36-DA49-9B74-783B7E0EB351}" presName="sibTrans" presStyleLbl="sibTrans1D1" presStyleIdx="4" presStyleCnt="5"/>
      <dgm:spPr/>
      <dgm:t>
        <a:bodyPr/>
        <a:lstStyle/>
        <a:p>
          <a:endParaRPr lang="en-US"/>
        </a:p>
      </dgm:t>
    </dgm:pt>
  </dgm:ptLst>
  <dgm:cxnLst>
    <dgm:cxn modelId="{9507A324-A860-D54E-ABA6-2D545CBCC5C9}" type="presOf" srcId="{713135B3-27BF-8440-BE92-DF4672BCE7E6}" destId="{DB84D7E1-9F50-E64F-93AC-FEAFAF5ECC02}" srcOrd="0" destOrd="0" presId="urn:microsoft.com/office/officeart/2005/8/layout/cycle5"/>
    <dgm:cxn modelId="{B370A32F-1DAC-BF40-8F4F-6F36DB3D549C}" type="presOf" srcId="{6EF56DD6-CC20-B44E-81EA-24E4EC679147}" destId="{F1ADB613-BB59-EE4D-860A-5F452479C554}" srcOrd="0" destOrd="0" presId="urn:microsoft.com/office/officeart/2005/8/layout/cycle5"/>
    <dgm:cxn modelId="{45B7AABF-1DAB-6F46-A0C1-D1E75DDC3E3D}" srcId="{C517F2CE-0593-0B4A-9E94-883CA58ED7E3}" destId="{713135B3-27BF-8440-BE92-DF4672BCE7E6}" srcOrd="4" destOrd="0" parTransId="{B823A8B5-9DD3-7141-BF7E-8B445B725310}" sibTransId="{5F77CE43-5B36-DA49-9B74-783B7E0EB351}"/>
    <dgm:cxn modelId="{E57221F4-73C4-254E-B20D-67694DE24605}" type="presOf" srcId="{5F77CE43-5B36-DA49-9B74-783B7E0EB351}" destId="{42BC33C0-FD9D-3341-A70A-DB6024B456B3}" srcOrd="0" destOrd="0" presId="urn:microsoft.com/office/officeart/2005/8/layout/cycle5"/>
    <dgm:cxn modelId="{9ED8ED5F-E2E0-E54C-9E8F-40F66C4E4971}" type="presOf" srcId="{BCDD7B25-391C-D748-B55B-E796C097F78D}" destId="{425BBC4E-8492-6E44-A0D3-047E4F74CA5C}" srcOrd="0" destOrd="0" presId="urn:microsoft.com/office/officeart/2005/8/layout/cycle5"/>
    <dgm:cxn modelId="{57A73D0E-E768-4548-82BA-3C6A1641B89B}" srcId="{C517F2CE-0593-0B4A-9E94-883CA58ED7E3}" destId="{B00839E7-7D05-2A4D-9D2E-0F870E65154E}" srcOrd="0" destOrd="0" parTransId="{9C48773C-041B-2D4D-8D16-4FC955B4E37F}" sibTransId="{B352C8D3-3F14-494A-A16C-027F238487DF}"/>
    <dgm:cxn modelId="{E66E561E-CA29-5A43-9ABA-FF1EC37A77C7}" type="presOf" srcId="{18988990-8A2C-7E40-BB0E-2710ACB5E7E1}" destId="{BA011D27-F0E9-184D-A11A-2FE00887B1F5}" srcOrd="0" destOrd="0" presId="urn:microsoft.com/office/officeart/2005/8/layout/cycle5"/>
    <dgm:cxn modelId="{CF72160E-762F-CF45-8768-5451D3022FB2}" srcId="{C517F2CE-0593-0B4A-9E94-883CA58ED7E3}" destId="{18988990-8A2C-7E40-BB0E-2710ACB5E7E1}" srcOrd="3" destOrd="0" parTransId="{C3B749D3-7D1F-CB48-9F76-24EEC02EE014}" sibTransId="{BCDD7B25-391C-D748-B55B-E796C097F78D}"/>
    <dgm:cxn modelId="{69A38ECD-E446-F544-B77C-332CD2CB4163}" type="presOf" srcId="{B352C8D3-3F14-494A-A16C-027F238487DF}" destId="{1AC0D5EF-E9E0-4944-A4CB-A94DBD86B0BC}" srcOrd="0" destOrd="0" presId="urn:microsoft.com/office/officeart/2005/8/layout/cycle5"/>
    <dgm:cxn modelId="{4BF3769A-A192-2645-A969-8ACFC5687020}" type="presOf" srcId="{28BB11C5-F388-4448-AFF7-D3E33EAD4151}" destId="{E02A00EA-8B3A-6A4D-ABFB-619DAAAAEFC2}" srcOrd="0" destOrd="0" presId="urn:microsoft.com/office/officeart/2005/8/layout/cycle5"/>
    <dgm:cxn modelId="{B5398A1F-BC0F-8245-86D3-990D75F57971}" type="presOf" srcId="{B00839E7-7D05-2A4D-9D2E-0F870E65154E}" destId="{70F2C4FA-8866-AA4B-8D4B-F4C196D7565A}" srcOrd="0" destOrd="0" presId="urn:microsoft.com/office/officeart/2005/8/layout/cycle5"/>
    <dgm:cxn modelId="{CC2B225B-7F72-D14E-8691-5024FA5436DF}" type="presOf" srcId="{C517F2CE-0593-0B4A-9E94-883CA58ED7E3}" destId="{66B2EAC7-EC39-9B4E-8DC6-C671D1810D0D}" srcOrd="0" destOrd="0" presId="urn:microsoft.com/office/officeart/2005/8/layout/cycle5"/>
    <dgm:cxn modelId="{E6A7B1DC-2B0E-244D-9E50-077396C35D78}" type="presOf" srcId="{CA43EAAE-84C8-1646-8EBA-70A331F7E813}" destId="{9AF0C568-4F26-784A-B80F-20C8E6FD2355}" srcOrd="0" destOrd="0" presId="urn:microsoft.com/office/officeart/2005/8/layout/cycle5"/>
    <dgm:cxn modelId="{844482F6-3D3A-4347-8F0C-B9524872F4C6}" type="presOf" srcId="{72A2E2AA-3E6A-0B40-BBCA-8015366B12A3}" destId="{DD5E8A4D-CA2A-114C-AE16-04701EE66D1C}" srcOrd="0" destOrd="0" presId="urn:microsoft.com/office/officeart/2005/8/layout/cycle5"/>
    <dgm:cxn modelId="{58C31CD7-C531-0349-8AB1-3F0BFC5EA3B4}" srcId="{C517F2CE-0593-0B4A-9E94-883CA58ED7E3}" destId="{6EF56DD6-CC20-B44E-81EA-24E4EC679147}" srcOrd="2" destOrd="0" parTransId="{18F08021-F9F8-FB43-9161-676335240988}" sibTransId="{CA43EAAE-84C8-1646-8EBA-70A331F7E813}"/>
    <dgm:cxn modelId="{3A5046B2-26E6-F840-9219-33FA2BBD9A7C}" srcId="{C517F2CE-0593-0B4A-9E94-883CA58ED7E3}" destId="{28BB11C5-F388-4448-AFF7-D3E33EAD4151}" srcOrd="1" destOrd="0" parTransId="{4B45B457-BE56-AE4C-8E89-340B44FB3CC8}" sibTransId="{72A2E2AA-3E6A-0B40-BBCA-8015366B12A3}"/>
    <dgm:cxn modelId="{536E2C7C-D7B2-574D-8744-270D186ED7F0}" type="presParOf" srcId="{66B2EAC7-EC39-9B4E-8DC6-C671D1810D0D}" destId="{70F2C4FA-8866-AA4B-8D4B-F4C196D7565A}" srcOrd="0" destOrd="0" presId="urn:microsoft.com/office/officeart/2005/8/layout/cycle5"/>
    <dgm:cxn modelId="{106A1616-B2A6-8943-92CE-4D998BF2F6BC}" type="presParOf" srcId="{66B2EAC7-EC39-9B4E-8DC6-C671D1810D0D}" destId="{24C01795-81BC-F542-A682-002CA3EB8194}" srcOrd="1" destOrd="0" presId="urn:microsoft.com/office/officeart/2005/8/layout/cycle5"/>
    <dgm:cxn modelId="{1821F515-5509-8244-A4E8-D7C5F6854D6D}" type="presParOf" srcId="{66B2EAC7-EC39-9B4E-8DC6-C671D1810D0D}" destId="{1AC0D5EF-E9E0-4944-A4CB-A94DBD86B0BC}" srcOrd="2" destOrd="0" presId="urn:microsoft.com/office/officeart/2005/8/layout/cycle5"/>
    <dgm:cxn modelId="{770AA6E4-514F-D249-BBD8-83E04A26695B}" type="presParOf" srcId="{66B2EAC7-EC39-9B4E-8DC6-C671D1810D0D}" destId="{E02A00EA-8B3A-6A4D-ABFB-619DAAAAEFC2}" srcOrd="3" destOrd="0" presId="urn:microsoft.com/office/officeart/2005/8/layout/cycle5"/>
    <dgm:cxn modelId="{241738C8-1FA6-534D-A289-5009A5A68822}" type="presParOf" srcId="{66B2EAC7-EC39-9B4E-8DC6-C671D1810D0D}" destId="{B82294A1-84ED-0542-9127-9DA0AACBAF2D}" srcOrd="4" destOrd="0" presId="urn:microsoft.com/office/officeart/2005/8/layout/cycle5"/>
    <dgm:cxn modelId="{F83EE45A-A6C7-E547-823F-8EAA357EC212}" type="presParOf" srcId="{66B2EAC7-EC39-9B4E-8DC6-C671D1810D0D}" destId="{DD5E8A4D-CA2A-114C-AE16-04701EE66D1C}" srcOrd="5" destOrd="0" presId="urn:microsoft.com/office/officeart/2005/8/layout/cycle5"/>
    <dgm:cxn modelId="{C22DF0E4-9978-F842-A186-6020ABD4D953}" type="presParOf" srcId="{66B2EAC7-EC39-9B4E-8DC6-C671D1810D0D}" destId="{F1ADB613-BB59-EE4D-860A-5F452479C554}" srcOrd="6" destOrd="0" presId="urn:microsoft.com/office/officeart/2005/8/layout/cycle5"/>
    <dgm:cxn modelId="{12721CA6-3D1D-2C4C-8812-E69FABFFB920}" type="presParOf" srcId="{66B2EAC7-EC39-9B4E-8DC6-C671D1810D0D}" destId="{0CA11BCA-1538-5041-82CE-8A0E1096EEA0}" srcOrd="7" destOrd="0" presId="urn:microsoft.com/office/officeart/2005/8/layout/cycle5"/>
    <dgm:cxn modelId="{EEFD322E-F8D5-3047-97E7-77A9009409C1}" type="presParOf" srcId="{66B2EAC7-EC39-9B4E-8DC6-C671D1810D0D}" destId="{9AF0C568-4F26-784A-B80F-20C8E6FD2355}" srcOrd="8" destOrd="0" presId="urn:microsoft.com/office/officeart/2005/8/layout/cycle5"/>
    <dgm:cxn modelId="{2F316956-7D04-F24A-9304-592F777FAA5C}" type="presParOf" srcId="{66B2EAC7-EC39-9B4E-8DC6-C671D1810D0D}" destId="{BA011D27-F0E9-184D-A11A-2FE00887B1F5}" srcOrd="9" destOrd="0" presId="urn:microsoft.com/office/officeart/2005/8/layout/cycle5"/>
    <dgm:cxn modelId="{5113633B-16CB-624B-B04C-39FEB335BD1B}" type="presParOf" srcId="{66B2EAC7-EC39-9B4E-8DC6-C671D1810D0D}" destId="{2F5E5038-AE86-C741-B469-34B9C704667D}" srcOrd="10" destOrd="0" presId="urn:microsoft.com/office/officeart/2005/8/layout/cycle5"/>
    <dgm:cxn modelId="{B3BDCC7A-B36E-ED4B-9238-46F78E7443C6}" type="presParOf" srcId="{66B2EAC7-EC39-9B4E-8DC6-C671D1810D0D}" destId="{425BBC4E-8492-6E44-A0D3-047E4F74CA5C}" srcOrd="11" destOrd="0" presId="urn:microsoft.com/office/officeart/2005/8/layout/cycle5"/>
    <dgm:cxn modelId="{658EA65D-51D0-904C-B8F4-07185A5F69B1}" type="presParOf" srcId="{66B2EAC7-EC39-9B4E-8DC6-C671D1810D0D}" destId="{DB84D7E1-9F50-E64F-93AC-FEAFAF5ECC02}" srcOrd="12" destOrd="0" presId="urn:microsoft.com/office/officeart/2005/8/layout/cycle5"/>
    <dgm:cxn modelId="{5F26DD0C-9B70-F349-ACCA-78F306E94995}" type="presParOf" srcId="{66B2EAC7-EC39-9B4E-8DC6-C671D1810D0D}" destId="{DEE1480E-D698-B04B-A5D7-9F037229C80B}" srcOrd="13" destOrd="0" presId="urn:microsoft.com/office/officeart/2005/8/layout/cycle5"/>
    <dgm:cxn modelId="{71C24A61-8687-474F-8075-D9D0E3D85C7A}" type="presParOf" srcId="{66B2EAC7-EC39-9B4E-8DC6-C671D1810D0D}" destId="{42BC33C0-FD9D-3341-A70A-DB6024B456B3}"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2C4FA-8866-AA4B-8D4B-F4C196D7565A}">
      <dsp:nvSpPr>
        <dsp:cNvPr id="0" name=""/>
        <dsp:cNvSpPr/>
      </dsp:nvSpPr>
      <dsp:spPr>
        <a:xfrm>
          <a:off x="3371403" y="736"/>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Invitation</a:t>
          </a:r>
          <a:endParaRPr lang="en-US" sz="2100" kern="1200" dirty="0"/>
        </a:p>
      </dsp:txBody>
      <dsp:txXfrm>
        <a:off x="3418579" y="47912"/>
        <a:ext cx="1392440" cy="872063"/>
      </dsp:txXfrm>
    </dsp:sp>
    <dsp:sp modelId="{1AC0D5EF-E9E0-4944-A4CB-A94DBD86B0BC}">
      <dsp:nvSpPr>
        <dsp:cNvPr id="0" name=""/>
        <dsp:cNvSpPr/>
      </dsp:nvSpPr>
      <dsp:spPr>
        <a:xfrm>
          <a:off x="2183365" y="483943"/>
          <a:ext cx="3862868" cy="3862868"/>
        </a:xfrm>
        <a:custGeom>
          <a:avLst/>
          <a:gdLst/>
          <a:ahLst/>
          <a:cxnLst/>
          <a:rect l="0" t="0" r="0" b="0"/>
          <a:pathLst>
            <a:path>
              <a:moveTo>
                <a:pt x="2874166" y="245702"/>
              </a:moveTo>
              <a:arcTo wR="1931434" hR="1931434" stAng="17952946"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02A00EA-8B3A-6A4D-ABFB-619DAAAAEFC2}">
      <dsp:nvSpPr>
        <dsp:cNvPr id="0" name=""/>
        <dsp:cNvSpPr/>
      </dsp:nvSpPr>
      <dsp:spPr>
        <a:xfrm>
          <a:off x="5208306" y="1335324"/>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Exploration</a:t>
          </a:r>
          <a:endParaRPr lang="en-US" sz="2100" kern="1200" dirty="0"/>
        </a:p>
      </dsp:txBody>
      <dsp:txXfrm>
        <a:off x="5255482" y="1382500"/>
        <a:ext cx="1392440" cy="872063"/>
      </dsp:txXfrm>
    </dsp:sp>
    <dsp:sp modelId="{DD5E8A4D-CA2A-114C-AE16-04701EE66D1C}">
      <dsp:nvSpPr>
        <dsp:cNvPr id="0" name=""/>
        <dsp:cNvSpPr/>
      </dsp:nvSpPr>
      <dsp:spPr>
        <a:xfrm>
          <a:off x="2183365" y="483943"/>
          <a:ext cx="3862868" cy="3862868"/>
        </a:xfrm>
        <a:custGeom>
          <a:avLst/>
          <a:gdLst/>
          <a:ahLst/>
          <a:cxnLst/>
          <a:rect l="0" t="0" r="0" b="0"/>
          <a:pathLst>
            <a:path>
              <a:moveTo>
                <a:pt x="3858244" y="2064990"/>
              </a:moveTo>
              <a:arcTo wR="1931434" hR="1931434" stAng="21837907"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1ADB613-BB59-EE4D-860A-5F452479C554}">
      <dsp:nvSpPr>
        <dsp:cNvPr id="0" name=""/>
        <dsp:cNvSpPr/>
      </dsp:nvSpPr>
      <dsp:spPr>
        <a:xfrm>
          <a:off x="4506671" y="3494733"/>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Concept Invention</a:t>
          </a:r>
          <a:endParaRPr lang="en-US" sz="2100" kern="1200" dirty="0"/>
        </a:p>
      </dsp:txBody>
      <dsp:txXfrm>
        <a:off x="4553847" y="3541909"/>
        <a:ext cx="1392440" cy="872063"/>
      </dsp:txXfrm>
    </dsp:sp>
    <dsp:sp modelId="{9AF0C568-4F26-784A-B80F-20C8E6FD2355}">
      <dsp:nvSpPr>
        <dsp:cNvPr id="0" name=""/>
        <dsp:cNvSpPr/>
      </dsp:nvSpPr>
      <dsp:spPr>
        <a:xfrm>
          <a:off x="2183365" y="483943"/>
          <a:ext cx="3862868" cy="3862868"/>
        </a:xfrm>
        <a:custGeom>
          <a:avLst/>
          <a:gdLst/>
          <a:ahLst/>
          <a:cxnLst/>
          <a:rect l="0" t="0" r="0" b="0"/>
          <a:pathLst>
            <a:path>
              <a:moveTo>
                <a:pt x="2168696" y="3848239"/>
              </a:moveTo>
              <a:arcTo wR="1931434" hR="1931434" stAng="4976630" swAng="8467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A011D27-F0E9-184D-A11A-2FE00887B1F5}">
      <dsp:nvSpPr>
        <dsp:cNvPr id="0" name=""/>
        <dsp:cNvSpPr/>
      </dsp:nvSpPr>
      <dsp:spPr>
        <a:xfrm>
          <a:off x="2236135" y="3494733"/>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Application</a:t>
          </a:r>
          <a:endParaRPr lang="en-US" sz="2100" kern="1200" dirty="0"/>
        </a:p>
      </dsp:txBody>
      <dsp:txXfrm>
        <a:off x="2283311" y="3541909"/>
        <a:ext cx="1392440" cy="872063"/>
      </dsp:txXfrm>
    </dsp:sp>
    <dsp:sp modelId="{425BBC4E-8492-6E44-A0D3-047E4F74CA5C}">
      <dsp:nvSpPr>
        <dsp:cNvPr id="0" name=""/>
        <dsp:cNvSpPr/>
      </dsp:nvSpPr>
      <dsp:spPr>
        <a:xfrm>
          <a:off x="2183365" y="483943"/>
          <a:ext cx="3862868" cy="3862868"/>
        </a:xfrm>
        <a:custGeom>
          <a:avLst/>
          <a:gdLst/>
          <a:ahLst/>
          <a:cxnLst/>
          <a:rect l="0" t="0" r="0" b="0"/>
          <a:pathLst>
            <a:path>
              <a:moveTo>
                <a:pt x="204996" y="2797373"/>
              </a:moveTo>
              <a:arcTo wR="1931434" hR="1931434" stAng="9201766"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B84D7E1-9F50-E64F-93AC-FEAFAF5ECC02}">
      <dsp:nvSpPr>
        <dsp:cNvPr id="0" name=""/>
        <dsp:cNvSpPr/>
      </dsp:nvSpPr>
      <dsp:spPr>
        <a:xfrm>
          <a:off x="1534500" y="1335324"/>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Reflection</a:t>
          </a:r>
          <a:endParaRPr lang="en-US" sz="2100" kern="1200" dirty="0"/>
        </a:p>
      </dsp:txBody>
      <dsp:txXfrm>
        <a:off x="1581676" y="1382500"/>
        <a:ext cx="1392440" cy="872063"/>
      </dsp:txXfrm>
    </dsp:sp>
    <dsp:sp modelId="{42BC33C0-FD9D-3341-A70A-DB6024B456B3}">
      <dsp:nvSpPr>
        <dsp:cNvPr id="0" name=""/>
        <dsp:cNvSpPr/>
      </dsp:nvSpPr>
      <dsp:spPr>
        <a:xfrm>
          <a:off x="2183365" y="483943"/>
          <a:ext cx="3862868" cy="3862868"/>
        </a:xfrm>
        <a:custGeom>
          <a:avLst/>
          <a:gdLst/>
          <a:ahLst/>
          <a:cxnLst/>
          <a:rect l="0" t="0" r="0" b="0"/>
          <a:pathLst>
            <a:path>
              <a:moveTo>
                <a:pt x="464490" y="675044"/>
              </a:moveTo>
              <a:arcTo wR="1931434" hR="1931434" stAng="13234739"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F2C4FA-8866-AA4B-8D4B-F4C196D7565A}">
      <dsp:nvSpPr>
        <dsp:cNvPr id="0" name=""/>
        <dsp:cNvSpPr/>
      </dsp:nvSpPr>
      <dsp:spPr>
        <a:xfrm>
          <a:off x="3371403" y="736"/>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Invitation</a:t>
          </a:r>
          <a:endParaRPr lang="en-US" sz="2100" kern="1200" dirty="0"/>
        </a:p>
      </dsp:txBody>
      <dsp:txXfrm>
        <a:off x="3418579" y="47912"/>
        <a:ext cx="1392440" cy="872063"/>
      </dsp:txXfrm>
    </dsp:sp>
    <dsp:sp modelId="{1AC0D5EF-E9E0-4944-A4CB-A94DBD86B0BC}">
      <dsp:nvSpPr>
        <dsp:cNvPr id="0" name=""/>
        <dsp:cNvSpPr/>
      </dsp:nvSpPr>
      <dsp:spPr>
        <a:xfrm>
          <a:off x="2183365" y="483943"/>
          <a:ext cx="3862868" cy="3862868"/>
        </a:xfrm>
        <a:custGeom>
          <a:avLst/>
          <a:gdLst/>
          <a:ahLst/>
          <a:cxnLst/>
          <a:rect l="0" t="0" r="0" b="0"/>
          <a:pathLst>
            <a:path>
              <a:moveTo>
                <a:pt x="2874166" y="245702"/>
              </a:moveTo>
              <a:arcTo wR="1931434" hR="1931434" stAng="17952946"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02A00EA-8B3A-6A4D-ABFB-619DAAAAEFC2}">
      <dsp:nvSpPr>
        <dsp:cNvPr id="0" name=""/>
        <dsp:cNvSpPr/>
      </dsp:nvSpPr>
      <dsp:spPr>
        <a:xfrm>
          <a:off x="5208306" y="1335324"/>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Exploration</a:t>
          </a:r>
          <a:endParaRPr lang="en-US" sz="2100" kern="1200" dirty="0"/>
        </a:p>
      </dsp:txBody>
      <dsp:txXfrm>
        <a:off x="5255482" y="1382500"/>
        <a:ext cx="1392440" cy="872063"/>
      </dsp:txXfrm>
    </dsp:sp>
    <dsp:sp modelId="{DD5E8A4D-CA2A-114C-AE16-04701EE66D1C}">
      <dsp:nvSpPr>
        <dsp:cNvPr id="0" name=""/>
        <dsp:cNvSpPr/>
      </dsp:nvSpPr>
      <dsp:spPr>
        <a:xfrm>
          <a:off x="2183365" y="483943"/>
          <a:ext cx="3862868" cy="3862868"/>
        </a:xfrm>
        <a:custGeom>
          <a:avLst/>
          <a:gdLst/>
          <a:ahLst/>
          <a:cxnLst/>
          <a:rect l="0" t="0" r="0" b="0"/>
          <a:pathLst>
            <a:path>
              <a:moveTo>
                <a:pt x="3858244" y="2064990"/>
              </a:moveTo>
              <a:arcTo wR="1931434" hR="1931434" stAng="21837907"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1ADB613-BB59-EE4D-860A-5F452479C554}">
      <dsp:nvSpPr>
        <dsp:cNvPr id="0" name=""/>
        <dsp:cNvSpPr/>
      </dsp:nvSpPr>
      <dsp:spPr>
        <a:xfrm>
          <a:off x="4506671" y="3494733"/>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Concept Invention</a:t>
          </a:r>
          <a:endParaRPr lang="en-US" sz="2100" kern="1200" dirty="0"/>
        </a:p>
      </dsp:txBody>
      <dsp:txXfrm>
        <a:off x="4553847" y="3541909"/>
        <a:ext cx="1392440" cy="872063"/>
      </dsp:txXfrm>
    </dsp:sp>
    <dsp:sp modelId="{9AF0C568-4F26-784A-B80F-20C8E6FD2355}">
      <dsp:nvSpPr>
        <dsp:cNvPr id="0" name=""/>
        <dsp:cNvSpPr/>
      </dsp:nvSpPr>
      <dsp:spPr>
        <a:xfrm>
          <a:off x="2183365" y="483943"/>
          <a:ext cx="3862868" cy="3862868"/>
        </a:xfrm>
        <a:custGeom>
          <a:avLst/>
          <a:gdLst/>
          <a:ahLst/>
          <a:cxnLst/>
          <a:rect l="0" t="0" r="0" b="0"/>
          <a:pathLst>
            <a:path>
              <a:moveTo>
                <a:pt x="2168696" y="3848239"/>
              </a:moveTo>
              <a:arcTo wR="1931434" hR="1931434" stAng="4976630" swAng="8467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A011D27-F0E9-184D-A11A-2FE00887B1F5}">
      <dsp:nvSpPr>
        <dsp:cNvPr id="0" name=""/>
        <dsp:cNvSpPr/>
      </dsp:nvSpPr>
      <dsp:spPr>
        <a:xfrm>
          <a:off x="2236135" y="3494733"/>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Application</a:t>
          </a:r>
          <a:endParaRPr lang="en-US" sz="2100" kern="1200" dirty="0"/>
        </a:p>
      </dsp:txBody>
      <dsp:txXfrm>
        <a:off x="2283311" y="3541909"/>
        <a:ext cx="1392440" cy="872063"/>
      </dsp:txXfrm>
    </dsp:sp>
    <dsp:sp modelId="{425BBC4E-8492-6E44-A0D3-047E4F74CA5C}">
      <dsp:nvSpPr>
        <dsp:cNvPr id="0" name=""/>
        <dsp:cNvSpPr/>
      </dsp:nvSpPr>
      <dsp:spPr>
        <a:xfrm>
          <a:off x="2183365" y="483943"/>
          <a:ext cx="3862868" cy="3862868"/>
        </a:xfrm>
        <a:custGeom>
          <a:avLst/>
          <a:gdLst/>
          <a:ahLst/>
          <a:cxnLst/>
          <a:rect l="0" t="0" r="0" b="0"/>
          <a:pathLst>
            <a:path>
              <a:moveTo>
                <a:pt x="204996" y="2797373"/>
              </a:moveTo>
              <a:arcTo wR="1931434" hR="1931434" stAng="9201766" swAng="136032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B84D7E1-9F50-E64F-93AC-FEAFAF5ECC02}">
      <dsp:nvSpPr>
        <dsp:cNvPr id="0" name=""/>
        <dsp:cNvSpPr/>
      </dsp:nvSpPr>
      <dsp:spPr>
        <a:xfrm>
          <a:off x="1534500" y="1335324"/>
          <a:ext cx="1486792" cy="966415"/>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Reflection</a:t>
          </a:r>
          <a:endParaRPr lang="en-US" sz="2100" kern="1200" dirty="0"/>
        </a:p>
      </dsp:txBody>
      <dsp:txXfrm>
        <a:off x="1581676" y="1382500"/>
        <a:ext cx="1392440" cy="872063"/>
      </dsp:txXfrm>
    </dsp:sp>
    <dsp:sp modelId="{42BC33C0-FD9D-3341-A70A-DB6024B456B3}">
      <dsp:nvSpPr>
        <dsp:cNvPr id="0" name=""/>
        <dsp:cNvSpPr/>
      </dsp:nvSpPr>
      <dsp:spPr>
        <a:xfrm>
          <a:off x="2183365" y="483943"/>
          <a:ext cx="3862868" cy="3862868"/>
        </a:xfrm>
        <a:custGeom>
          <a:avLst/>
          <a:gdLst/>
          <a:ahLst/>
          <a:cxnLst/>
          <a:rect l="0" t="0" r="0" b="0"/>
          <a:pathLst>
            <a:path>
              <a:moveTo>
                <a:pt x="464490" y="675044"/>
              </a:moveTo>
              <a:arcTo wR="1931434" hR="1931434" stAng="13234739" swAng="121231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62D4C9-A080-2640-9824-6D112C720DB7}" type="datetimeFigureOut">
              <a:rPr lang="en-US" smtClean="0"/>
              <a:t>9/1/16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D52926-4D62-DF43-932D-735DFC1D1976}" type="slidenum">
              <a:rPr lang="en-US" smtClean="0"/>
              <a:t>‹#›</a:t>
            </a:fld>
            <a:endParaRPr lang="en-US"/>
          </a:p>
        </p:txBody>
      </p:sp>
    </p:spTree>
    <p:extLst>
      <p:ext uri="{BB962C8B-B14F-4D97-AF65-F5344CB8AC3E}">
        <p14:creationId xmlns:p14="http://schemas.microsoft.com/office/powerpoint/2010/main" val="139924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D4EF6A-8FA2-7442-B331-51E94178BE14}" type="datetimeFigureOut">
              <a:rPr lang="en-US" smtClean="0"/>
              <a:t>9/1/16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A6B7C2-174F-C749-8A19-099393AB0734}" type="slidenum">
              <a:rPr lang="en-US" smtClean="0"/>
              <a:t>‹#›</a:t>
            </a:fld>
            <a:endParaRPr lang="en-US"/>
          </a:p>
        </p:txBody>
      </p:sp>
    </p:spTree>
    <p:extLst>
      <p:ext uri="{BB962C8B-B14F-4D97-AF65-F5344CB8AC3E}">
        <p14:creationId xmlns:p14="http://schemas.microsoft.com/office/powerpoint/2010/main" val="179524766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Arial"/>
              <a:cs typeface="Arial"/>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i="0" dirty="0" smtClean="0"/>
          </a:p>
        </p:txBody>
      </p:sp>
      <p:sp>
        <p:nvSpPr>
          <p:cNvPr id="4" name="Slide Number Placeholder 3"/>
          <p:cNvSpPr>
            <a:spLocks noGrp="1"/>
          </p:cNvSpPr>
          <p:nvPr>
            <p:ph type="sldNum" sz="quarter" idx="10"/>
          </p:nvPr>
        </p:nvSpPr>
        <p:spPr/>
        <p:txBody>
          <a:bodyPr/>
          <a:lstStyle/>
          <a:p>
            <a:fld id="{77A6B7C2-174F-C749-8A19-099393AB0734}" type="slidenum">
              <a:rPr lang="en-US" smtClean="0"/>
              <a:t>1</a:t>
            </a:fld>
            <a:endParaRPr lang="en-US"/>
          </a:p>
        </p:txBody>
      </p:sp>
    </p:spTree>
    <p:extLst>
      <p:ext uri="{BB962C8B-B14F-4D97-AF65-F5344CB8AC3E}">
        <p14:creationId xmlns:p14="http://schemas.microsoft.com/office/powerpoint/2010/main" val="217657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Have each group contribute their ideas for meeting the goals of each phase of the Learning Cycle by asking the following questions.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11</a:t>
            </a:fld>
            <a:endParaRPr lang="en-US"/>
          </a:p>
        </p:txBody>
      </p:sp>
    </p:spTree>
    <p:extLst>
      <p:ext uri="{BB962C8B-B14F-4D97-AF65-F5344CB8AC3E}">
        <p14:creationId xmlns:p14="http://schemas.microsoft.com/office/powerpoint/2010/main" val="2079470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did we do in the activities that reflects the goals of the phase?</a:t>
            </a:r>
          </a:p>
          <a:p>
            <a:r>
              <a:rPr lang="en-US" dirty="0" smtClean="0"/>
              <a:t>Elicit participant ideas before showing next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Franklin Gothic Book"/>
              <a:cs typeface="Franklin Gothic Book"/>
            </a:endParaRP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12</a:t>
            </a:fld>
            <a:endParaRPr lang="en-US"/>
          </a:p>
        </p:txBody>
      </p:sp>
    </p:spTree>
    <p:extLst>
      <p:ext uri="{BB962C8B-B14F-4D97-AF65-F5344CB8AC3E}">
        <p14:creationId xmlns:p14="http://schemas.microsoft.com/office/powerpoint/2010/main" val="66221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did we do in the activities that reflects the goals of the phase?</a:t>
            </a:r>
          </a:p>
          <a:p>
            <a:r>
              <a:rPr lang="en-US" dirty="0" smtClean="0"/>
              <a:t>Activities might include:</a:t>
            </a:r>
          </a:p>
          <a:p>
            <a:r>
              <a:rPr lang="en-US" b="1" dirty="0" smtClean="0"/>
              <a:t>For exploration activity</a:t>
            </a:r>
            <a:r>
              <a:rPr lang="en-US" dirty="0" smtClean="0"/>
              <a:t>: learners explore a challenge question, a model and ideas with peers</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For concept invention activity</a:t>
            </a:r>
            <a:r>
              <a:rPr lang="en-US" dirty="0" smtClean="0"/>
              <a:t>: </a:t>
            </a:r>
            <a:r>
              <a:rPr lang="en-US" dirty="0" smtClean="0">
                <a:latin typeface="Franklin Gothic Book"/>
                <a:cs typeface="Franklin Gothic Book"/>
              </a:rPr>
              <a:t>Instructor provides</a:t>
            </a:r>
            <a:r>
              <a:rPr lang="en-US" baseline="0" dirty="0" smtClean="0">
                <a:latin typeface="Franklin Gothic Book"/>
                <a:cs typeface="Franklin Gothic Book"/>
              </a:rPr>
              <a:t> directions for talking with peers, </a:t>
            </a:r>
            <a:r>
              <a:rPr lang="en-US" dirty="0" smtClean="0">
                <a:latin typeface="Franklin Gothic Book"/>
                <a:cs typeface="Franklin Gothic Book"/>
              </a:rPr>
              <a:t>guides observations &amp; provides reading.</a:t>
            </a:r>
            <a:r>
              <a:rPr lang="en-US" baseline="0" dirty="0" smtClean="0">
                <a:latin typeface="Franklin Gothic Book"/>
                <a:cs typeface="Franklin Gothic Book"/>
              </a:rPr>
              <a:t> Volunteer explains &amp; instructor probes for evidence and alternative ideas.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latin typeface="Franklin Gothic Book"/>
                <a:cs typeface="Franklin Gothic Book"/>
              </a:rPr>
              <a:t>For application activity: </a:t>
            </a:r>
            <a:r>
              <a:rPr lang="en-US" baseline="0" dirty="0" smtClean="0">
                <a:latin typeface="Franklin Gothic Book"/>
                <a:cs typeface="Franklin Gothic Book"/>
              </a:rPr>
              <a:t>w</a:t>
            </a:r>
            <a:r>
              <a:rPr lang="en-US" dirty="0" smtClean="0">
                <a:latin typeface="Franklin Gothic Book"/>
                <a:cs typeface="Franklin Gothic Book"/>
              </a:rPr>
              <a:t>here might this phenomena occur in the natural world? What did you learn about the concept of _______?</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Franklin Gothic Book"/>
              <a:cs typeface="Franklin Gothic Book"/>
            </a:endParaRP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13</a:t>
            </a:fld>
            <a:endParaRPr lang="en-US"/>
          </a:p>
        </p:txBody>
      </p:sp>
    </p:spTree>
    <p:extLst>
      <p:ext uri="{BB962C8B-B14F-4D97-AF65-F5344CB8AC3E}">
        <p14:creationId xmlns:p14="http://schemas.microsoft.com/office/powerpoint/2010/main" val="2745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Sometimes an activity doesn’t work because the learning cycle wasn’t taken into account.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Introducing</a:t>
            </a:r>
            <a:r>
              <a:rPr lang="en-US" baseline="0" dirty="0" smtClean="0"/>
              <a:t> concepts and vocabulary too early means that t</a:t>
            </a:r>
            <a:r>
              <a:rPr lang="en-US" dirty="0" smtClean="0"/>
              <a:t>he students are then memorizing words that they aren’t interested in and don’t understand. </a:t>
            </a: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14</a:t>
            </a:fld>
            <a:endParaRPr lang="en-US"/>
          </a:p>
        </p:txBody>
      </p:sp>
    </p:spTree>
    <p:extLst>
      <p:ext uri="{BB962C8B-B14F-4D97-AF65-F5344CB8AC3E}">
        <p14:creationId xmlns:p14="http://schemas.microsoft.com/office/powerpoint/2010/main" val="941654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Allow participants a few minutes to quietly reflect on and write about what they learned from the session, using the prompts on the slide.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prompt: </a:t>
            </a:r>
            <a:r>
              <a:rPr lang="en-US" dirty="0" smtClean="0"/>
              <a:t>Try to describe specific things you can do to make your teaching more learning cycle-based.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17</a:t>
            </a:fld>
            <a:endParaRPr lang="en-US"/>
          </a:p>
        </p:txBody>
      </p:sp>
    </p:spTree>
    <p:extLst>
      <p:ext uri="{BB962C8B-B14F-4D97-AF65-F5344CB8AC3E}">
        <p14:creationId xmlns:p14="http://schemas.microsoft.com/office/powerpoint/2010/main" val="1170839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pPr eaLnBrk="1" hangingPunct="1">
              <a:spcBef>
                <a:spcPct val="0"/>
              </a:spcBef>
            </a:pPr>
            <a:r>
              <a:rPr lang="en-US" sz="2000" dirty="0" smtClean="0">
                <a:latin typeface="Calibri" pitchFamily="1" charset="0"/>
                <a:ea typeface="ＭＳ Ｐゴシック" pitchFamily="1" charset="-128"/>
                <a:cs typeface="ＭＳ Ｐゴシック" pitchFamily="1" charset="-128"/>
              </a:rPr>
              <a:t>We will focus today on how we have translated research about learning into classroom practice as an example. As you</a:t>
            </a:r>
            <a:r>
              <a:rPr lang="en-US" sz="2000" baseline="0" dirty="0" smtClean="0">
                <a:latin typeface="Calibri" pitchFamily="1" charset="0"/>
                <a:ea typeface="ＭＳ Ｐゴシック" pitchFamily="1" charset="-128"/>
                <a:cs typeface="ＭＳ Ｐゴシック" pitchFamily="1" charset="-128"/>
              </a:rPr>
              <a:t> participate in the activities, be mindful of the experiences you are engaging in and how they are helping to connect the research about learning to the practice of teaching.</a:t>
            </a:r>
            <a:endParaRPr lang="en-US" sz="2000" dirty="0">
              <a:latin typeface="Calibri"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075561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D68C53-3839-8C42-A8DE-94C1C7C37047}" type="slidenum">
              <a:rPr lang="en-US" smtClean="0"/>
              <a:pPr/>
              <a:t>19</a:t>
            </a:fld>
            <a:endParaRPr lang="en-US"/>
          </a:p>
        </p:txBody>
      </p:sp>
    </p:spTree>
    <p:extLst>
      <p:ext uri="{BB962C8B-B14F-4D97-AF65-F5344CB8AC3E}">
        <p14:creationId xmlns:p14="http://schemas.microsoft.com/office/powerpoint/2010/main" val="229650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these foundational ideas</a:t>
            </a:r>
            <a:r>
              <a:rPr lang="en-US" baseline="0" dirty="0" smtClean="0"/>
              <a:t> on learning. Have them keep them in mind for the next part of the activity (the jigsaw)</a:t>
            </a:r>
          </a:p>
          <a:p>
            <a:endParaRPr lang="en-US" baseline="0" dirty="0" smtClean="0"/>
          </a:p>
        </p:txBody>
      </p:sp>
      <p:sp>
        <p:nvSpPr>
          <p:cNvPr id="4" name="Slide Number Placeholder 3"/>
          <p:cNvSpPr>
            <a:spLocks noGrp="1"/>
          </p:cNvSpPr>
          <p:nvPr>
            <p:ph type="sldNum" sz="quarter" idx="10"/>
          </p:nvPr>
        </p:nvSpPr>
        <p:spPr/>
        <p:txBody>
          <a:bodyPr/>
          <a:lstStyle/>
          <a:p>
            <a:fld id="{DFD68C53-3839-8C42-A8DE-94C1C7C37047}" type="slidenum">
              <a:rPr lang="en-US" smtClean="0"/>
              <a:pPr/>
              <a:t>20</a:t>
            </a:fld>
            <a:endParaRPr lang="en-US"/>
          </a:p>
        </p:txBody>
      </p:sp>
    </p:spTree>
    <p:extLst>
      <p:ext uri="{BB962C8B-B14F-4D97-AF65-F5344CB8AC3E}">
        <p14:creationId xmlns:p14="http://schemas.microsoft.com/office/powerpoint/2010/main" val="31917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2. Explain Discussion Jigsaw and Research Cards and break students up into expert groups. </a:t>
            </a:r>
            <a:r>
              <a:rPr lang="en-US" sz="1200" kern="1200" dirty="0" smtClean="0">
                <a:solidFill>
                  <a:schemeClr val="tx1"/>
                </a:solidFill>
                <a:latin typeface="+mn-lt"/>
                <a:ea typeface="+mn-ea"/>
                <a:cs typeface="+mn-cs"/>
              </a:rPr>
              <a:t>Ask students to form groups of six. Let them know there are three bodies of literature represented in the Research Cards; two students in each group will be assigned to review and discuss the same research card in depth with each other and become “experts.”  After the expert group discussions, everyone in the small group of six will then discuss all three sections of the Research Cards. The “experts” will lead the discussion for their respective sections. </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3. Distribute Research Cards and assign groups. </a:t>
            </a:r>
            <a:r>
              <a:rPr lang="en-US" sz="1200" kern="1200" dirty="0" smtClean="0">
                <a:solidFill>
                  <a:schemeClr val="tx1"/>
                </a:solidFill>
                <a:latin typeface="+mn-lt"/>
                <a:ea typeface="+mn-ea"/>
                <a:cs typeface="+mn-cs"/>
              </a:rPr>
              <a:t>Distribute </a:t>
            </a:r>
            <a:r>
              <a:rPr lang="en-US" sz="1200" i="1" kern="1200" dirty="0" smtClean="0">
                <a:solidFill>
                  <a:schemeClr val="tx1"/>
                </a:solidFill>
                <a:latin typeface="+mn-lt"/>
                <a:ea typeface="+mn-ea"/>
                <a:cs typeface="+mn-cs"/>
              </a:rPr>
              <a:t>Key Ideas from the Literature: How People Learn </a:t>
            </a:r>
            <a:r>
              <a:rPr lang="en-US" sz="1200" kern="1200" dirty="0" smtClean="0">
                <a:solidFill>
                  <a:schemeClr val="tx1"/>
                </a:solidFill>
                <a:latin typeface="+mn-lt"/>
                <a:ea typeface="+mn-ea"/>
                <a:cs typeface="+mn-cs"/>
              </a:rPr>
              <a:t>to each group. Tell students that the first page summarizes the five foundational ideas of learning. The remaining pages have statements for two bodies of literature—one general topic per page. In their expert group discussion, they should only focus on discussing the statements they are assigned with their partner. Assign each pair a section of the literature </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4. Students read section individually.</a:t>
            </a:r>
            <a:r>
              <a:rPr lang="en-US" sz="1200" kern="1200" dirty="0" smtClean="0">
                <a:solidFill>
                  <a:schemeClr val="tx1"/>
                </a:solidFill>
                <a:latin typeface="+mn-lt"/>
                <a:ea typeface="+mn-ea"/>
                <a:cs typeface="+mn-cs"/>
              </a:rPr>
              <a:t> Tell students they will have about 5 minutes to individually read their assigned section before discussing the ideas with their partner. Suggest they might circle parts they wonder about, underline those ideas they think are important, and write questions in the margin.</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5. Small expert groups discuss Research Cards.</a:t>
            </a:r>
            <a:r>
              <a:rPr lang="en-US" sz="1200" kern="1200" dirty="0" smtClean="0">
                <a:solidFill>
                  <a:schemeClr val="tx1"/>
                </a:solidFill>
                <a:latin typeface="+mn-lt"/>
                <a:ea typeface="+mn-ea"/>
                <a:cs typeface="+mn-cs"/>
              </a:rPr>
              <a:t> Ask students to discuss the statements for their assigned section with their partner using the following two discussion prompts:</a:t>
            </a:r>
          </a:p>
          <a:p>
            <a:pPr lvl="0" fontAlgn="base"/>
            <a:r>
              <a:rPr lang="en-US" sz="1200" kern="1200" dirty="0" smtClean="0">
                <a:solidFill>
                  <a:schemeClr val="tx1"/>
                </a:solidFill>
                <a:latin typeface="+mn-lt"/>
                <a:ea typeface="+mn-ea"/>
                <a:cs typeface="+mn-cs"/>
              </a:rPr>
              <a:t>What do you think each idea means?</a:t>
            </a:r>
          </a:p>
          <a:p>
            <a:pPr lvl="0" fontAlgn="base"/>
            <a:r>
              <a:rPr lang="en-US" sz="1200" kern="1200" dirty="0" smtClean="0">
                <a:solidFill>
                  <a:schemeClr val="tx1"/>
                </a:solidFill>
                <a:latin typeface="+mn-lt"/>
                <a:ea typeface="+mn-ea"/>
                <a:cs typeface="+mn-cs"/>
              </a:rPr>
              <a:t>How do these ideas apply to your experiences as a learner?</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6. Expert groups share in small group discussions.</a:t>
            </a:r>
            <a:r>
              <a:rPr lang="en-US" sz="1200" kern="1200" dirty="0" smtClean="0">
                <a:solidFill>
                  <a:schemeClr val="tx1"/>
                </a:solidFill>
                <a:latin typeface="+mn-lt"/>
                <a:ea typeface="+mn-ea"/>
                <a:cs typeface="+mn-cs"/>
              </a:rPr>
              <a:t> After about 10 minutes, ask students to share their partner discussion with their group of six. Let students know that they should talk about the same discussion prompts (above), and that the “experts” for each of the sections should facilitate the small group of six discussion. </a:t>
            </a:r>
          </a:p>
          <a:p>
            <a:r>
              <a:rPr lang="en-US" sz="1200" kern="1200" dirty="0" smtClean="0">
                <a:solidFill>
                  <a:schemeClr val="tx1"/>
                </a:solidFill>
                <a:latin typeface="+mn-lt"/>
                <a:ea typeface="+mn-ea"/>
                <a:cs typeface="+mn-cs"/>
              </a:rPr>
              <a:t> </a:t>
            </a:r>
          </a:p>
          <a:p>
            <a:r>
              <a:rPr lang="en-US" sz="1200" b="1" kern="1200" dirty="0" smtClean="0">
                <a:solidFill>
                  <a:schemeClr val="tx1"/>
                </a:solidFill>
                <a:latin typeface="+mn-lt"/>
                <a:ea typeface="+mn-ea"/>
                <a:cs typeface="+mn-cs"/>
              </a:rPr>
              <a:t>7. Small groups share with whole class.</a:t>
            </a:r>
            <a:r>
              <a:rPr lang="en-US" sz="1200" kern="1200" dirty="0" smtClean="0">
                <a:solidFill>
                  <a:schemeClr val="tx1"/>
                </a:solidFill>
                <a:latin typeface="+mn-lt"/>
                <a:ea typeface="+mn-ea"/>
                <a:cs typeface="+mn-cs"/>
              </a:rPr>
              <a:t> After about 10 minutes, ask students to respond to the following prompt in their small group and to be ready to share out with the class.</a:t>
            </a:r>
          </a:p>
          <a:p>
            <a:pPr lvl="0" fontAlgn="base"/>
            <a:r>
              <a:rPr lang="en-US" sz="1200" kern="1200" dirty="0" smtClean="0">
                <a:solidFill>
                  <a:schemeClr val="tx1"/>
                </a:solidFill>
                <a:latin typeface="+mn-lt"/>
                <a:ea typeface="+mn-ea"/>
                <a:cs typeface="+mn-cs"/>
              </a:rPr>
              <a:t>What do you think each idea means?</a:t>
            </a:r>
          </a:p>
          <a:p>
            <a:r>
              <a:rPr lang="en-US" sz="1200" kern="1200" dirty="0" smtClean="0">
                <a:solidFill>
                  <a:schemeClr val="tx1"/>
                </a:solidFill>
                <a:latin typeface="+mn-lt"/>
                <a:ea typeface="+mn-ea"/>
                <a:cs typeface="+mn-cs"/>
              </a:rPr>
              <a:t>Lead a 5-10 minute whole-class discussion regarding disagreements, agreements, and ah-</a:t>
            </a:r>
            <a:r>
              <a:rPr lang="en-US" sz="1200" kern="1200" dirty="0" err="1" smtClean="0">
                <a:solidFill>
                  <a:schemeClr val="tx1"/>
                </a:solidFill>
                <a:latin typeface="+mn-lt"/>
                <a:ea typeface="+mn-ea"/>
                <a:cs typeface="+mn-cs"/>
              </a:rPr>
              <a:t>ha’s</a:t>
            </a:r>
            <a:r>
              <a:rPr lang="en-US" sz="1200" kern="1200" dirty="0" smtClean="0">
                <a:solidFill>
                  <a:schemeClr val="tx1"/>
                </a:solidFill>
                <a:latin typeface="+mn-lt"/>
                <a:ea typeface="+mn-ea"/>
                <a:cs typeface="+mn-cs"/>
              </a:rPr>
              <a:t> from small-group discussions. As students share their ideas, remember the following:</a:t>
            </a:r>
          </a:p>
          <a:p>
            <a:pPr lvl="0" fontAlgn="base"/>
            <a:r>
              <a:rPr lang="en-US" sz="1200" kern="1200" dirty="0" smtClean="0">
                <a:solidFill>
                  <a:schemeClr val="tx1"/>
                </a:solidFill>
                <a:latin typeface="+mn-lt"/>
                <a:ea typeface="+mn-ea"/>
                <a:cs typeface="+mn-cs"/>
              </a:rPr>
              <a:t>Listen to their responses</a:t>
            </a:r>
          </a:p>
          <a:p>
            <a:pPr lvl="0" fontAlgn="base"/>
            <a:r>
              <a:rPr lang="en-US" sz="1200" kern="1200" dirty="0" smtClean="0">
                <a:solidFill>
                  <a:schemeClr val="tx1"/>
                </a:solidFill>
                <a:latin typeface="+mn-lt"/>
                <a:ea typeface="+mn-ea"/>
                <a:cs typeface="+mn-cs"/>
              </a:rPr>
              <a:t>Ask students to provide explanations, evidence, or clarifications to elaborate on their thinking. Suggested probing questions:</a:t>
            </a:r>
          </a:p>
          <a:p>
            <a:pPr lvl="1" fontAlgn="base"/>
            <a:r>
              <a:rPr lang="en-US" sz="1200" kern="1200" dirty="0" smtClean="0">
                <a:solidFill>
                  <a:schemeClr val="tx1"/>
                </a:solidFill>
                <a:latin typeface="+mn-lt"/>
                <a:ea typeface="+mn-ea"/>
                <a:cs typeface="+mn-cs"/>
              </a:rPr>
              <a:t>What makes you think that?</a:t>
            </a:r>
          </a:p>
          <a:p>
            <a:pPr lvl="1" fontAlgn="base"/>
            <a:r>
              <a:rPr lang="en-US" sz="1200" kern="1200" dirty="0" smtClean="0">
                <a:solidFill>
                  <a:schemeClr val="tx1"/>
                </a:solidFill>
                <a:latin typeface="+mn-lt"/>
                <a:ea typeface="+mn-ea"/>
                <a:cs typeface="+mn-cs"/>
              </a:rPr>
              <a:t>Please give an example from your experience.</a:t>
            </a:r>
          </a:p>
          <a:p>
            <a:pPr lvl="1" fontAlgn="base"/>
            <a:r>
              <a:rPr lang="en-US" sz="1200" kern="1200" dirty="0" smtClean="0">
                <a:solidFill>
                  <a:schemeClr val="tx1"/>
                </a:solidFill>
                <a:latin typeface="+mn-lt"/>
                <a:ea typeface="+mn-ea"/>
                <a:cs typeface="+mn-cs"/>
              </a:rPr>
              <a:t>What do you mean?</a:t>
            </a:r>
          </a:p>
          <a:p>
            <a:pPr lvl="0" fontAlgn="base"/>
            <a:r>
              <a:rPr lang="en-US" sz="1200" kern="1200" dirty="0" smtClean="0">
                <a:solidFill>
                  <a:schemeClr val="tx1"/>
                </a:solidFill>
                <a:latin typeface="+mn-lt"/>
                <a:ea typeface="+mn-ea"/>
                <a:cs typeface="+mn-cs"/>
              </a:rPr>
              <a:t>Invite others to react and respond to the ideas shared. Suggested probing questions:</a:t>
            </a:r>
          </a:p>
          <a:p>
            <a:pPr lvl="1" fontAlgn="base"/>
            <a:r>
              <a:rPr lang="en-US" sz="1200" kern="1200" dirty="0" smtClean="0">
                <a:solidFill>
                  <a:schemeClr val="tx1"/>
                </a:solidFill>
                <a:latin typeface="+mn-lt"/>
                <a:ea typeface="+mn-ea"/>
                <a:cs typeface="+mn-cs"/>
              </a:rPr>
              <a:t>Can anyone add something to that comment?</a:t>
            </a:r>
          </a:p>
          <a:p>
            <a:pPr lvl="1" fontAlgn="base"/>
            <a:r>
              <a:rPr lang="en-US" sz="1200" kern="1200" dirty="0" smtClean="0">
                <a:solidFill>
                  <a:schemeClr val="tx1"/>
                </a:solidFill>
                <a:latin typeface="+mn-lt"/>
                <a:ea typeface="+mn-ea"/>
                <a:cs typeface="+mn-cs"/>
              </a:rPr>
              <a:t>Who would like to share an alternative opinion?</a:t>
            </a:r>
          </a:p>
          <a:p>
            <a:pPr lvl="1" fontAlgn="base"/>
            <a:r>
              <a:rPr lang="en-US" sz="1200" kern="1200" dirty="0" smtClean="0">
                <a:solidFill>
                  <a:schemeClr val="tx1"/>
                </a:solidFill>
                <a:latin typeface="+mn-lt"/>
                <a:ea typeface="+mn-ea"/>
                <a:cs typeface="+mn-cs"/>
              </a:rPr>
              <a:t>Does anyone disagree with that comment?</a:t>
            </a:r>
          </a:p>
          <a:p>
            <a:pPr lvl="0" fontAlgn="base"/>
            <a:r>
              <a:rPr lang="en-US" sz="1200" kern="1200" dirty="0" smtClean="0">
                <a:solidFill>
                  <a:schemeClr val="tx1"/>
                </a:solidFill>
                <a:latin typeface="+mn-lt"/>
                <a:ea typeface="+mn-ea"/>
                <a:cs typeface="+mn-cs"/>
              </a:rPr>
              <a:t>Reference and cross-reference their comments as you facilitate the discussion to encourage students to think about and respond to one another’s ideas.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7A6B7C2-174F-C749-8A19-099393AB0734}" type="slidenum">
              <a:rPr lang="en-US" smtClean="0"/>
              <a:pPr/>
              <a:t>21</a:t>
            </a:fld>
            <a:endParaRPr lang="en-US"/>
          </a:p>
        </p:txBody>
      </p:sp>
    </p:spTree>
    <p:extLst>
      <p:ext uri="{BB962C8B-B14F-4D97-AF65-F5344CB8AC3E}">
        <p14:creationId xmlns:p14="http://schemas.microsoft.com/office/powerpoint/2010/main" val="1251681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Remind them of learning cycle</a:t>
            </a:r>
            <a:r>
              <a:rPr lang="en-US" baseline="0" dirty="0" smtClean="0"/>
              <a:t> very briefly</a:t>
            </a:r>
            <a:endParaRPr lang="en-US" dirty="0" smtClean="0"/>
          </a:p>
        </p:txBody>
      </p:sp>
      <p:sp>
        <p:nvSpPr>
          <p:cNvPr id="4" name="Slide Number Placeholder 3"/>
          <p:cNvSpPr>
            <a:spLocks noGrp="1"/>
          </p:cNvSpPr>
          <p:nvPr>
            <p:ph type="sldNum" sz="quarter" idx="10"/>
          </p:nvPr>
        </p:nvSpPr>
        <p:spPr/>
        <p:txBody>
          <a:bodyPr/>
          <a:lstStyle/>
          <a:p>
            <a:fld id="{8A2BA648-1585-BF48-9B37-FBEA915A43AC}" type="slidenum">
              <a:rPr lang="en-US" smtClean="0"/>
              <a:t>24</a:t>
            </a:fld>
            <a:endParaRPr lang="en-US"/>
          </a:p>
        </p:txBody>
      </p:sp>
    </p:spTree>
    <p:extLst>
      <p:ext uri="{BB962C8B-B14F-4D97-AF65-F5344CB8AC3E}">
        <p14:creationId xmlns:p14="http://schemas.microsoft.com/office/powerpoint/2010/main" val="3956221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Foundational ideas on learning from this research underlie the design of experiences and content of our professional learning programs</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Engage in active learning experiences &amp; strategies designed explicitly to address these foundational ideas on learning </a:t>
            </a:r>
          </a:p>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what might you take away for your own work</a:t>
            </a:r>
          </a:p>
          <a:p>
            <a:endParaRPr lang="en-US" dirty="0" smtClean="0"/>
          </a:p>
          <a:p>
            <a:r>
              <a:rPr lang="en-US" dirty="0" smtClean="0"/>
              <a:t>STEM University/college faculty</a:t>
            </a:r>
          </a:p>
          <a:p>
            <a:r>
              <a:rPr lang="en-US" dirty="0" smtClean="0"/>
              <a:t>RET </a:t>
            </a:r>
            <a:r>
              <a:rPr lang="en-US" sz="2000" dirty="0" smtClean="0"/>
              <a:t>(Research Experiences for Community College Teachers)</a:t>
            </a:r>
          </a:p>
          <a:p>
            <a:r>
              <a:rPr lang="en-US" dirty="0" smtClean="0"/>
              <a:t>University faculty teaching Pre-service courses</a:t>
            </a:r>
          </a:p>
          <a:p>
            <a:r>
              <a:rPr lang="en-US" dirty="0" smtClean="0"/>
              <a:t>Scientists &amp; grad students</a:t>
            </a:r>
          </a:p>
          <a:p>
            <a:r>
              <a:rPr lang="en-US" dirty="0" smtClean="0"/>
              <a:t>K–12 teachers </a:t>
            </a:r>
            <a:r>
              <a:rPr lang="en-US" sz="2000" dirty="0" smtClean="0"/>
              <a:t>(US &amp; International - Tasmania, South Africa)</a:t>
            </a:r>
          </a:p>
          <a:p>
            <a:r>
              <a:rPr lang="en-US" dirty="0" smtClean="0"/>
              <a:t>Informal science educators </a:t>
            </a:r>
            <a:r>
              <a:rPr lang="en-US" sz="2000" dirty="0" smtClean="0"/>
              <a:t>(aquariums/museums)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2</a:t>
            </a:fld>
            <a:endParaRPr lang="en-US"/>
          </a:p>
        </p:txBody>
      </p:sp>
    </p:spTree>
    <p:extLst>
      <p:ext uri="{BB962C8B-B14F-4D97-AF65-F5344CB8AC3E}">
        <p14:creationId xmlns:p14="http://schemas.microsoft.com/office/powerpoint/2010/main" val="826101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it's clear from research that students must actively create their own conceptual understanding.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Learning does not occur through passive transmission from instructor to student. In other words, if an instructor tells a piece of information, the information cannot be simply passed on from the instructor's brain to the student's.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Students must actively compare new ideas, and in some cases combine them, with their own prior knowledge, ideas, and pre-conceptions. </a:t>
            </a: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25</a:t>
            </a:fld>
            <a:endParaRPr lang="en-US"/>
          </a:p>
        </p:txBody>
      </p:sp>
    </p:spTree>
    <p:extLst>
      <p:ext uri="{BB962C8B-B14F-4D97-AF65-F5344CB8AC3E}">
        <p14:creationId xmlns:p14="http://schemas.microsoft.com/office/powerpoint/2010/main" val="1786315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a line under your quick write and write additional ideas or revisions under the line – things you</a:t>
            </a:r>
            <a:r>
              <a:rPr lang="en-US" baseline="0" dirty="0" smtClean="0"/>
              <a:t> want to remember.</a:t>
            </a:r>
            <a:endParaRPr lang="en-US" dirty="0"/>
          </a:p>
        </p:txBody>
      </p:sp>
      <p:sp>
        <p:nvSpPr>
          <p:cNvPr id="4" name="Slide Number Placeholder 3"/>
          <p:cNvSpPr>
            <a:spLocks noGrp="1"/>
          </p:cNvSpPr>
          <p:nvPr>
            <p:ph type="sldNum" sz="quarter" idx="10"/>
          </p:nvPr>
        </p:nvSpPr>
        <p:spPr/>
        <p:txBody>
          <a:bodyPr/>
          <a:lstStyle/>
          <a:p>
            <a:fld id="{DFD68C53-3839-8C42-A8DE-94C1C7C37047}" type="slidenum">
              <a:rPr lang="en-US" smtClean="0"/>
              <a:pPr/>
              <a:t>26</a:t>
            </a:fld>
            <a:endParaRPr lang="en-US"/>
          </a:p>
        </p:txBody>
      </p:sp>
    </p:spTree>
    <p:extLst>
      <p:ext uri="{BB962C8B-B14F-4D97-AF65-F5344CB8AC3E}">
        <p14:creationId xmlns:p14="http://schemas.microsoft.com/office/powerpoint/2010/main" val="1766843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27</a:t>
            </a:fld>
            <a:endParaRPr lang="en-US"/>
          </a:p>
        </p:txBody>
      </p:sp>
    </p:spTree>
    <p:extLst>
      <p:ext uri="{BB962C8B-B14F-4D97-AF65-F5344CB8AC3E}">
        <p14:creationId xmlns:p14="http://schemas.microsoft.com/office/powerpoint/2010/main" val="17163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Describe one program, or goal for each audience as it appears. </a:t>
            </a:r>
          </a:p>
          <a:p>
            <a:r>
              <a:rPr lang="en-US" dirty="0" smtClean="0"/>
              <a:t>Berkeley Institutes for Higher education</a:t>
            </a:r>
          </a:p>
          <a:p>
            <a:endParaRPr lang="en-US" dirty="0" smtClean="0"/>
          </a:p>
          <a:p>
            <a:r>
              <a:rPr lang="en-US" dirty="0" smtClean="0"/>
              <a:t>While the content of the professional learning experience will vary depending on the goals and desired outcomes, our instructional design approach, model/framework relating research into practice for all of these audiences are remarkably similar. </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3</a:t>
            </a:fld>
            <a:endParaRPr lang="en-US"/>
          </a:p>
        </p:txBody>
      </p:sp>
    </p:spTree>
    <p:extLst>
      <p:ext uri="{BB962C8B-B14F-4D97-AF65-F5344CB8AC3E}">
        <p14:creationId xmlns:p14="http://schemas.microsoft.com/office/powerpoint/2010/main" val="36451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Take a few responses </a:t>
            </a: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5</a:t>
            </a:fld>
            <a:endParaRPr lang="en-US"/>
          </a:p>
        </p:txBody>
      </p:sp>
    </p:spTree>
    <p:extLst>
      <p:ext uri="{BB962C8B-B14F-4D97-AF65-F5344CB8AC3E}">
        <p14:creationId xmlns:p14="http://schemas.microsoft.com/office/powerpoint/2010/main" val="884633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Point out any patterns or similarities that you notice. </a:t>
            </a:r>
          </a:p>
          <a:p>
            <a:pPr lvl="0"/>
            <a:r>
              <a:rPr lang="en-US" dirty="0" smtClean="0"/>
              <a:t>Many of the things just mentioned are</a:t>
            </a:r>
            <a:r>
              <a:rPr lang="en-US" b="1" dirty="0" smtClean="0"/>
              <a:t> </a:t>
            </a:r>
            <a:r>
              <a:rPr lang="en-US" dirty="0" smtClean="0"/>
              <a:t>examples of accepted principles for designing effective learning</a:t>
            </a:r>
            <a:r>
              <a:rPr lang="en-US" b="1" dirty="0" smtClean="0"/>
              <a:t> </a:t>
            </a:r>
            <a:r>
              <a:rPr lang="en-US" dirty="0" smtClean="0"/>
              <a:t>experiences.</a:t>
            </a:r>
            <a:r>
              <a:rPr lang="en-US" b="1" dirty="0" smtClean="0"/>
              <a:t> </a:t>
            </a:r>
            <a:endParaRPr lang="en-US" dirty="0" smtClean="0"/>
          </a:p>
          <a:p>
            <a:pPr lvl="0"/>
            <a:r>
              <a:rPr lang="en-US" dirty="0" smtClean="0"/>
              <a:t>We are living in an era when a lot is known from extensive research about how people learn.</a:t>
            </a:r>
          </a:p>
          <a:p>
            <a:pPr lvl="0"/>
            <a:r>
              <a:rPr lang="en-US" dirty="0" smtClean="0"/>
              <a:t>As educators we can use these understandings to inform the way we design learning experiences. </a:t>
            </a:r>
          </a:p>
          <a:p>
            <a:pPr lvl="0"/>
            <a:r>
              <a:rPr lang="en-US" dirty="0" smtClean="0"/>
              <a:t>It can be very useful to think about and plan for the stages of learning when we're designing lessons for students.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6</a:t>
            </a:fld>
            <a:endParaRPr lang="en-US"/>
          </a:p>
        </p:txBody>
      </p:sp>
    </p:spTree>
    <p:extLst>
      <p:ext uri="{BB962C8B-B14F-4D97-AF65-F5344CB8AC3E}">
        <p14:creationId xmlns:p14="http://schemas.microsoft.com/office/powerpoint/2010/main" val="122422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E184A239-C0AD-334B-BBEA-9422441F1C45}" type="slidenum">
              <a:rPr lang="en-US" smtClean="0"/>
              <a:t>7</a:t>
            </a:fld>
            <a:endParaRPr lang="en-US" dirty="0"/>
          </a:p>
        </p:txBody>
      </p:sp>
    </p:spTree>
    <p:extLst>
      <p:ext uri="{BB962C8B-B14F-4D97-AF65-F5344CB8AC3E}">
        <p14:creationId xmlns:p14="http://schemas.microsoft.com/office/powerpoint/2010/main" val="1151718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smtClean="0"/>
              <a:t>Distribute handout</a:t>
            </a:r>
          </a:p>
          <a:p>
            <a:pPr lvl="0"/>
            <a:endParaRPr lang="en-US" dirty="0" smtClean="0"/>
          </a:p>
          <a:p>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smtClean="0"/>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8</a:t>
            </a:fld>
            <a:endParaRPr lang="en-US"/>
          </a:p>
        </p:txBody>
      </p:sp>
    </p:spTree>
    <p:extLst>
      <p:ext uri="{BB962C8B-B14F-4D97-AF65-F5344CB8AC3E}">
        <p14:creationId xmlns:p14="http://schemas.microsoft.com/office/powerpoint/2010/main" val="137912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fld id="{77A6B7C2-174F-C749-8A19-099393AB0734}" type="slidenum">
              <a:rPr lang="en-US" smtClean="0"/>
              <a:t>9</a:t>
            </a:fld>
            <a:endParaRPr lang="en-US"/>
          </a:p>
        </p:txBody>
      </p:sp>
    </p:spTree>
    <p:extLst>
      <p:ext uri="{BB962C8B-B14F-4D97-AF65-F5344CB8AC3E}">
        <p14:creationId xmlns:p14="http://schemas.microsoft.com/office/powerpoint/2010/main" val="79540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Do you agree that the activity accomplishes the goals for the </a:t>
            </a:r>
            <a:r>
              <a:rPr lang="en-US" i="1" dirty="0" smtClean="0"/>
              <a:t>_________</a:t>
            </a:r>
            <a:r>
              <a:rPr lang="en-US" dirty="0" smtClean="0"/>
              <a:t>stage of learning? If not, why?</a:t>
            </a:r>
          </a:p>
          <a:p>
            <a:pPr lvl="0"/>
            <a:r>
              <a:rPr lang="en-US" dirty="0" smtClean="0"/>
              <a:t>Ask for reasoning, encourage participation in discussion, and probe for alternative ideas. </a:t>
            </a:r>
          </a:p>
          <a:p>
            <a:pPr lvl="0"/>
            <a:r>
              <a:rPr lang="en-US" dirty="0" smtClean="0"/>
              <a:t>Focus the discussion on the reasons behind making different instructional decisions.</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10</a:t>
            </a:fld>
            <a:endParaRPr lang="en-US"/>
          </a:p>
        </p:txBody>
      </p:sp>
    </p:spTree>
    <p:extLst>
      <p:ext uri="{BB962C8B-B14F-4D97-AF65-F5344CB8AC3E}">
        <p14:creationId xmlns:p14="http://schemas.microsoft.com/office/powerpoint/2010/main" val="1940714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B1C282-9444-5846-AEEE-97CD121591ED}"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3064840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B1C282-9444-5846-AEEE-97CD121591ED}"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4108355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B1C282-9444-5846-AEEE-97CD121591ED}"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3076675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46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B1C282-9444-5846-AEEE-97CD121591ED}"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23143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B1C282-9444-5846-AEEE-97CD121591ED}"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424932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B1C282-9444-5846-AEEE-97CD121591ED}"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1063999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B1C282-9444-5846-AEEE-97CD121591ED}" type="datetimeFigureOut">
              <a:rPr lang="en-US" smtClean="0"/>
              <a:t>9/1/16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131678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B1C282-9444-5846-AEEE-97CD121591ED}" type="datetimeFigureOut">
              <a:rPr lang="en-US" smtClean="0"/>
              <a:t>9/1/16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415635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C282-9444-5846-AEEE-97CD121591ED}" type="datetimeFigureOut">
              <a:rPr lang="en-US" smtClean="0"/>
              <a:t>9/1/16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90259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C282-9444-5846-AEEE-97CD121591ED}"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152845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C282-9444-5846-AEEE-97CD121591ED}"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D478F8-A27E-3E4A-8EDB-C69973340488}" type="slidenum">
              <a:rPr lang="en-US" smtClean="0"/>
              <a:t>‹#›</a:t>
            </a:fld>
            <a:endParaRPr lang="en-US"/>
          </a:p>
        </p:txBody>
      </p:sp>
    </p:spTree>
    <p:extLst>
      <p:ext uri="{BB962C8B-B14F-4D97-AF65-F5344CB8AC3E}">
        <p14:creationId xmlns:p14="http://schemas.microsoft.com/office/powerpoint/2010/main" val="242626191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1C282-9444-5846-AEEE-97CD121591ED}" type="datetimeFigureOut">
              <a:rPr lang="en-US" smtClean="0"/>
              <a:t>9/1/16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D478F8-A27E-3E4A-8EDB-C69973340488}" type="slidenum">
              <a:rPr lang="en-US" smtClean="0"/>
              <a:t>‹#›</a:t>
            </a:fld>
            <a:endParaRPr lang="en-US"/>
          </a:p>
        </p:txBody>
      </p:sp>
    </p:spTree>
    <p:extLst>
      <p:ext uri="{BB962C8B-B14F-4D97-AF65-F5344CB8AC3E}">
        <p14:creationId xmlns:p14="http://schemas.microsoft.com/office/powerpoint/2010/main" val="2238265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defTabSz="457200" rtl="0" eaLnBrk="1" latinLnBrk="0" hangingPunct="1">
        <a:spcBef>
          <a:spcPct val="0"/>
        </a:spcBef>
        <a:buNone/>
        <a:defRPr sz="4400" kern="1200">
          <a:solidFill>
            <a:srgbClr val="0000FF"/>
          </a:solidFill>
          <a:effectLst>
            <a:outerShdw blurRad="50800" dist="38100" dir="5400000" algn="t" rotWithShape="0">
              <a:prstClr val="black">
                <a:alpha val="40000"/>
              </a:prstClr>
            </a:outerShdw>
          </a:effectLst>
          <a:latin typeface="Optima"/>
          <a:ea typeface="+mj-ea"/>
          <a:cs typeface="Optima"/>
        </a:defRPr>
      </a:lvl1pPr>
    </p:titleStyle>
    <p:body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comments" Target="../comments/comment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1841"/>
            <a:ext cx="7772400" cy="1470025"/>
          </a:xfrm>
        </p:spPr>
        <p:txBody>
          <a:bodyPr>
            <a:normAutofit/>
          </a:bodyPr>
          <a:lstStyle/>
          <a:p>
            <a:r>
              <a:rPr lang="en-US" b="1" dirty="0" smtClean="0">
                <a:effectLst/>
              </a:rPr>
              <a:t>Designing instruction based on how people learn</a:t>
            </a:r>
            <a:endParaRPr lang="en-US" dirty="0"/>
          </a:p>
        </p:txBody>
      </p:sp>
      <p:sp>
        <p:nvSpPr>
          <p:cNvPr id="3" name="Subtitle 2"/>
          <p:cNvSpPr>
            <a:spLocks noGrp="1"/>
          </p:cNvSpPr>
          <p:nvPr>
            <p:ph type="subTitle" idx="1"/>
          </p:nvPr>
        </p:nvSpPr>
        <p:spPr>
          <a:xfrm>
            <a:off x="1371600" y="3430952"/>
            <a:ext cx="6400800" cy="1752600"/>
          </a:xfrm>
        </p:spPr>
        <p:txBody>
          <a:bodyPr>
            <a:normAutofit/>
          </a:bodyPr>
          <a:lstStyle/>
          <a:p>
            <a:endParaRPr lang="en-US" sz="2400" dirty="0"/>
          </a:p>
        </p:txBody>
      </p:sp>
      <p:pic>
        <p:nvPicPr>
          <p:cNvPr id="4" name="Picture 3" descr="green-vertical-no-tag.ep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37940" y="5689338"/>
            <a:ext cx="1205392" cy="923994"/>
          </a:xfrm>
          <a:prstGeom prst="rect">
            <a:avLst/>
          </a:prstGeom>
        </p:spPr>
      </p:pic>
      <p:pic>
        <p:nvPicPr>
          <p:cNvPr id="7" name="Picture 6" descr="cal_logo.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9516" y="5862905"/>
            <a:ext cx="724699" cy="576860"/>
          </a:xfrm>
          <a:prstGeom prst="rect">
            <a:avLst/>
          </a:prstGeom>
        </p:spPr>
      </p:pic>
    </p:spTree>
    <p:extLst>
      <p:ext uri="{BB962C8B-B14F-4D97-AF65-F5344CB8AC3E}">
        <p14:creationId xmlns:p14="http://schemas.microsoft.com/office/powerpoint/2010/main" val="96136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Match up a data activity with a phase of the learning cycle</a:t>
            </a:r>
            <a:endParaRPr lang="en-US" dirty="0"/>
          </a:p>
        </p:txBody>
      </p:sp>
      <p:sp>
        <p:nvSpPr>
          <p:cNvPr id="3" name="Content Placeholder 2"/>
          <p:cNvSpPr>
            <a:spLocks noGrp="1"/>
          </p:cNvSpPr>
          <p:nvPr>
            <p:ph idx="1"/>
          </p:nvPr>
        </p:nvSpPr>
        <p:spPr>
          <a:xfrm>
            <a:off x="457200" y="1859280"/>
            <a:ext cx="8229600" cy="4525963"/>
          </a:xfrm>
        </p:spPr>
        <p:txBody>
          <a:bodyPr>
            <a:normAutofit/>
          </a:bodyPr>
          <a:lstStyle/>
          <a:p>
            <a:pPr lvl="0"/>
            <a:r>
              <a:rPr lang="en-US" dirty="0" smtClean="0"/>
              <a:t>Work with a group that engaged in the same data activity.</a:t>
            </a:r>
          </a:p>
          <a:p>
            <a:pPr lvl="1"/>
            <a:r>
              <a:rPr lang="en-US" dirty="0" smtClean="0"/>
              <a:t>Which phase does the activity you engaged in match up with?</a:t>
            </a:r>
            <a:endParaRPr lang="en-US" dirty="0"/>
          </a:p>
          <a:p>
            <a:pPr lvl="1"/>
            <a:r>
              <a:rPr lang="en-US" dirty="0" smtClean="0"/>
              <a:t>How does the activity accomplish </a:t>
            </a:r>
            <a:r>
              <a:rPr lang="en-US" dirty="0"/>
              <a:t>the goals of </a:t>
            </a:r>
            <a:r>
              <a:rPr lang="en-US" dirty="0" smtClean="0"/>
              <a:t>that phase</a:t>
            </a:r>
            <a:r>
              <a:rPr lang="en-US" dirty="0"/>
              <a:t>? </a:t>
            </a:r>
          </a:p>
          <a:p>
            <a:endParaRPr lang="en-US" dirty="0"/>
          </a:p>
        </p:txBody>
      </p:sp>
    </p:spTree>
    <p:extLst>
      <p:ext uri="{BB962C8B-B14F-4D97-AF65-F5344CB8AC3E}">
        <p14:creationId xmlns:p14="http://schemas.microsoft.com/office/powerpoint/2010/main" val="5668324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to ask about each phase</a:t>
            </a:r>
            <a:r>
              <a:rPr lang="is-IS" dirty="0" smtClean="0"/>
              <a:t>…</a:t>
            </a:r>
            <a:endParaRPr lang="en-US" dirty="0"/>
          </a:p>
        </p:txBody>
      </p:sp>
      <p:sp>
        <p:nvSpPr>
          <p:cNvPr id="3" name="Content Placeholder 2"/>
          <p:cNvSpPr>
            <a:spLocks noGrp="1"/>
          </p:cNvSpPr>
          <p:nvPr>
            <p:ph idx="1"/>
          </p:nvPr>
        </p:nvSpPr>
        <p:spPr>
          <a:xfrm>
            <a:off x="457200" y="1798320"/>
            <a:ext cx="8229600" cy="4525963"/>
          </a:xfrm>
        </p:spPr>
        <p:txBody>
          <a:bodyPr>
            <a:normAutofit fontScale="62500" lnSpcReduction="20000"/>
          </a:bodyPr>
          <a:lstStyle/>
          <a:p>
            <a:r>
              <a:rPr lang="en-US" dirty="0" smtClean="0"/>
              <a:t>INVITATION </a:t>
            </a:r>
            <a:r>
              <a:rPr lang="en-US" dirty="0"/>
              <a:t>- How does it get students interested in learning about </a:t>
            </a:r>
            <a:r>
              <a:rPr lang="en-US" dirty="0" smtClean="0"/>
              <a:t>the topic</a:t>
            </a:r>
            <a:r>
              <a:rPr lang="en-US" dirty="0"/>
              <a:t>? How does it help them access their prior knowledge?</a:t>
            </a:r>
          </a:p>
          <a:p>
            <a:r>
              <a:rPr lang="en-US" dirty="0"/>
              <a:t> </a:t>
            </a:r>
          </a:p>
          <a:p>
            <a:r>
              <a:rPr lang="en-US" dirty="0"/>
              <a:t>EXPLORATION - How will learners have experiences that provide concrete observations and discoveries to help them make sense of the topic</a:t>
            </a:r>
            <a:r>
              <a:rPr lang="en-US" dirty="0" smtClean="0"/>
              <a:t>?</a:t>
            </a:r>
          </a:p>
          <a:p>
            <a:endParaRPr lang="en-US" dirty="0"/>
          </a:p>
          <a:p>
            <a:r>
              <a:rPr lang="en-US" dirty="0"/>
              <a:t>CONCEPT INVENTION - How will learners be encouraged to struggle with their understanding and negotiate their ideas with others</a:t>
            </a:r>
            <a:r>
              <a:rPr lang="en-US" dirty="0" smtClean="0"/>
              <a:t>?</a:t>
            </a:r>
          </a:p>
          <a:p>
            <a:endParaRPr lang="en-US" dirty="0"/>
          </a:p>
          <a:p>
            <a:r>
              <a:rPr lang="en-US" dirty="0"/>
              <a:t>APPLICATION - How will learners authentically apply what they've learned to a new situation or context</a:t>
            </a:r>
            <a:r>
              <a:rPr lang="en-US" dirty="0" smtClean="0"/>
              <a:t>?</a:t>
            </a:r>
          </a:p>
          <a:p>
            <a:endParaRPr lang="en-US" dirty="0"/>
          </a:p>
          <a:p>
            <a:r>
              <a:rPr lang="en-US" dirty="0"/>
              <a:t>REFLECTION - How will learners think back on the process for learning to help reinforce their understandings, and make them better learners in the future?</a:t>
            </a:r>
          </a:p>
          <a:p>
            <a:endParaRPr lang="en-US" dirty="0"/>
          </a:p>
        </p:txBody>
      </p:sp>
    </p:spTree>
    <p:extLst>
      <p:ext uri="{BB962C8B-B14F-4D97-AF65-F5344CB8AC3E}">
        <p14:creationId xmlns:p14="http://schemas.microsoft.com/office/powerpoint/2010/main" val="20670664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14"/>
            <a:ext cx="8229600" cy="904654"/>
          </a:xfrm>
        </p:spPr>
        <p:txBody>
          <a:bodyPr>
            <a:normAutofit/>
          </a:bodyPr>
          <a:lstStyle/>
          <a:p>
            <a:r>
              <a:rPr lang="en-US" dirty="0" smtClean="0"/>
              <a:t>Design of data activities </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373422987"/>
              </p:ext>
            </p:extLst>
          </p:nvPr>
        </p:nvGraphicFramePr>
        <p:xfrm>
          <a:off x="-15240" y="758352"/>
          <a:ext cx="9144000" cy="6099648"/>
        </p:xfrm>
        <a:graphic>
          <a:graphicData uri="http://schemas.openxmlformats.org/drawingml/2006/table">
            <a:tbl>
              <a:tblPr firstRow="1" bandRow="1">
                <a:tableStyleId>{5C22544A-7EE6-4342-B048-85BDC9FD1C3A}</a:tableStyleId>
              </a:tblPr>
              <a:tblGrid>
                <a:gridCol w="1386840"/>
                <a:gridCol w="3185160"/>
                <a:gridCol w="4572000"/>
              </a:tblGrid>
              <a:tr h="916252">
                <a:tc>
                  <a:txBody>
                    <a:bodyPr/>
                    <a:lstStyle/>
                    <a:p>
                      <a:pPr algn="ctr"/>
                      <a:endParaRPr lang="en-US" sz="24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Questions to ask about the activity</a:t>
                      </a:r>
                      <a:endParaRPr lang="en-US" sz="18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Data</a:t>
                      </a:r>
                      <a:r>
                        <a:rPr lang="en-US" sz="1800" b="0" baseline="0" dirty="0" smtClean="0">
                          <a:latin typeface="Franklin Gothic Book"/>
                          <a:cs typeface="Franklin Gothic Book"/>
                        </a:rPr>
                        <a:t> Activity – what did we do?</a:t>
                      </a:r>
                      <a:endParaRPr lang="en-US" sz="1800" b="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Invitation</a:t>
                      </a:r>
                      <a:endParaRPr lang="en-US" sz="2000" b="0" dirty="0">
                        <a:latin typeface="Franklin Gothic Book"/>
                        <a:cs typeface="Franklin Gothic Book"/>
                      </a:endParaRPr>
                    </a:p>
                  </a:txBody>
                  <a:tcPr marT="45713" marB="45713"/>
                </a:tc>
                <a:tc>
                  <a:txBody>
                    <a:bodyPr/>
                    <a:lstStyle/>
                    <a:p>
                      <a:r>
                        <a:rPr lang="en-US" sz="1600" dirty="0" smtClean="0"/>
                        <a:t>How does it get students interested in learning about the topic? How does it help them access their prior knowledge?</a:t>
                      </a:r>
                      <a:endParaRPr lang="en-US" sz="1600" dirty="0"/>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Exploration</a:t>
                      </a:r>
                      <a:endParaRPr lang="en-US" sz="2000" b="0" dirty="0">
                        <a:latin typeface="Franklin Gothic Book"/>
                        <a:cs typeface="Franklin Gothic Book"/>
                      </a:endParaRPr>
                    </a:p>
                  </a:txBody>
                  <a:tcPr marT="45713" marB="45713"/>
                </a:tc>
                <a:tc>
                  <a:txBody>
                    <a:bodyPr/>
                    <a:lstStyle/>
                    <a:p>
                      <a:r>
                        <a:rPr lang="en-US" sz="1600" dirty="0" smtClean="0"/>
                        <a:t>How will learners have experiences that provide concrete observations and discoveries to help them make sense of the topic?</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Concept</a:t>
                      </a:r>
                      <a:r>
                        <a:rPr lang="en-US" sz="2000" b="0" baseline="0" dirty="0" smtClean="0">
                          <a:latin typeface="Franklin Gothic Book"/>
                          <a:cs typeface="Franklin Gothic Book"/>
                        </a:rPr>
                        <a:t> Invention</a:t>
                      </a:r>
                      <a:endParaRPr lang="en-US" sz="2000" b="0" dirty="0">
                        <a:latin typeface="Franklin Gothic Book"/>
                        <a:cs typeface="Franklin Gothic Book"/>
                      </a:endParaRPr>
                    </a:p>
                  </a:txBody>
                  <a:tcPr marT="45713" marB="45713"/>
                </a:tc>
                <a:tc>
                  <a:txBody>
                    <a:bodyPr/>
                    <a:lstStyle/>
                    <a:p>
                      <a:r>
                        <a:rPr lang="en-US" sz="1600" dirty="0" smtClean="0"/>
                        <a:t>How will learners be encouraged to struggle with their understanding and negotiate their ideas with others?</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Application</a:t>
                      </a:r>
                      <a:endParaRPr lang="en-US" sz="2000" b="0" dirty="0">
                        <a:latin typeface="Franklin Gothic Book"/>
                        <a:cs typeface="Franklin Gothic Book"/>
                      </a:endParaRPr>
                    </a:p>
                  </a:txBody>
                  <a:tcPr marT="45713" marB="45713"/>
                </a:tc>
                <a:tc>
                  <a:txBody>
                    <a:bodyPr/>
                    <a:lstStyle/>
                    <a:p>
                      <a:r>
                        <a:rPr lang="en-US" sz="1600" dirty="0" smtClean="0"/>
                        <a:t>How will learners authentically apply what they've learned to a new situation or context?</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Reflection</a:t>
                      </a:r>
                      <a:endParaRPr lang="en-US" sz="2000" b="0" dirty="0">
                        <a:latin typeface="Franklin Gothic Book"/>
                        <a:cs typeface="Franklin Gothic Book"/>
                      </a:endParaRPr>
                    </a:p>
                  </a:txBody>
                  <a:tcPr marT="45713" marB="45713"/>
                </a:tc>
                <a:tc>
                  <a:txBody>
                    <a:bodyPr/>
                    <a:lstStyle/>
                    <a:p>
                      <a:r>
                        <a:rPr lang="en-US" sz="1600" dirty="0" smtClean="0"/>
                        <a:t>How will learners think back on the learning process to help reinforce their understandings, and make them better learners in the future?</a:t>
                      </a:r>
                      <a:endParaRPr lang="en-US" sz="1600" dirty="0"/>
                    </a:p>
                  </a:txBody>
                  <a:tcPr marT="45713" marB="45713"/>
                </a:tc>
                <a:tc>
                  <a:txBody>
                    <a:bodyPr/>
                    <a:lstStyle/>
                    <a:p>
                      <a:endParaRPr lang="en-US" sz="1600" dirty="0">
                        <a:latin typeface="Franklin Gothic Book"/>
                        <a:cs typeface="Franklin Gothic Book"/>
                      </a:endParaRPr>
                    </a:p>
                  </a:txBody>
                  <a:tcPr marT="45713" marB="45713"/>
                </a:tc>
              </a:tr>
            </a:tbl>
          </a:graphicData>
        </a:graphic>
      </p:graphicFrame>
    </p:spTree>
    <p:extLst>
      <p:ext uri="{BB962C8B-B14F-4D97-AF65-F5344CB8AC3E}">
        <p14:creationId xmlns:p14="http://schemas.microsoft.com/office/powerpoint/2010/main" val="1637343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214"/>
            <a:ext cx="8229600" cy="904654"/>
          </a:xfrm>
        </p:spPr>
        <p:txBody>
          <a:bodyPr>
            <a:normAutofit/>
          </a:bodyPr>
          <a:lstStyle/>
          <a:p>
            <a:r>
              <a:rPr lang="en-US" dirty="0" smtClean="0"/>
              <a:t>Design of data activities </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66687322"/>
              </p:ext>
            </p:extLst>
          </p:nvPr>
        </p:nvGraphicFramePr>
        <p:xfrm>
          <a:off x="-15240" y="758352"/>
          <a:ext cx="9144000" cy="6099648"/>
        </p:xfrm>
        <a:graphic>
          <a:graphicData uri="http://schemas.openxmlformats.org/drawingml/2006/table">
            <a:tbl>
              <a:tblPr firstRow="1" bandRow="1">
                <a:tableStyleId>{5C22544A-7EE6-4342-B048-85BDC9FD1C3A}</a:tableStyleId>
              </a:tblPr>
              <a:tblGrid>
                <a:gridCol w="1386840"/>
                <a:gridCol w="3185160"/>
                <a:gridCol w="4572000"/>
              </a:tblGrid>
              <a:tr h="916252">
                <a:tc>
                  <a:txBody>
                    <a:bodyPr/>
                    <a:lstStyle/>
                    <a:p>
                      <a:pPr algn="ctr"/>
                      <a:endParaRPr lang="en-US" sz="24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Questions to ask about the activity</a:t>
                      </a:r>
                      <a:endParaRPr lang="en-US" sz="18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Data</a:t>
                      </a:r>
                      <a:r>
                        <a:rPr lang="en-US" sz="1800" b="0" baseline="0" dirty="0" smtClean="0">
                          <a:latin typeface="Franklin Gothic Book"/>
                          <a:cs typeface="Franklin Gothic Book"/>
                        </a:rPr>
                        <a:t> Activity – what did we do?</a:t>
                      </a:r>
                      <a:endParaRPr lang="en-US" sz="1800" b="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Invitation</a:t>
                      </a:r>
                      <a:endParaRPr lang="en-US" sz="2000" b="0" dirty="0">
                        <a:latin typeface="Franklin Gothic Book"/>
                        <a:cs typeface="Franklin Gothic Book"/>
                      </a:endParaRPr>
                    </a:p>
                  </a:txBody>
                  <a:tcPr marT="45713" marB="45713"/>
                </a:tc>
                <a:tc>
                  <a:txBody>
                    <a:bodyPr/>
                    <a:lstStyle/>
                    <a:p>
                      <a:r>
                        <a:rPr lang="en-US" sz="1600" dirty="0" smtClean="0"/>
                        <a:t>How does it get students interested in learning about the topic? How does it help them access their prior knowledge?</a:t>
                      </a:r>
                      <a:endParaRPr lang="en-US" sz="1600" dirty="0"/>
                    </a:p>
                  </a:txBody>
                  <a:tcPr marT="45713" marB="45713"/>
                </a:tc>
                <a:tc>
                  <a:txBody>
                    <a:bodyPr/>
                    <a:lstStyle/>
                    <a:p>
                      <a:r>
                        <a:rPr lang="en-US" sz="1800" kern="1200" dirty="0" smtClean="0">
                          <a:solidFill>
                            <a:schemeClr val="dk1"/>
                          </a:solidFill>
                          <a:latin typeface="+mn-lt"/>
                          <a:ea typeface="+mn-ea"/>
                          <a:cs typeface="+mn-cs"/>
                        </a:rPr>
                        <a:t> Create a concept map of </a:t>
                      </a:r>
                      <a:r>
                        <a:rPr lang="en-US" sz="1800" i="1" kern="1200" dirty="0" smtClean="0">
                          <a:solidFill>
                            <a:schemeClr val="dk1"/>
                          </a:solidFill>
                          <a:latin typeface="+mn-lt"/>
                          <a:ea typeface="+mn-ea"/>
                          <a:cs typeface="+mn-cs"/>
                        </a:rPr>
                        <a:t>primary productivity</a:t>
                      </a:r>
                      <a:r>
                        <a:rPr lang="en-US" sz="1800" i="0" kern="1200" dirty="0" smtClean="0">
                          <a:solidFill>
                            <a:schemeClr val="dk1"/>
                          </a:solidFill>
                          <a:latin typeface="+mn-lt"/>
                          <a:ea typeface="+mn-ea"/>
                          <a:cs typeface="+mn-cs"/>
                        </a:rPr>
                        <a:t>.</a:t>
                      </a:r>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Exploration</a:t>
                      </a:r>
                      <a:endParaRPr lang="en-US" sz="2000" b="0" dirty="0">
                        <a:latin typeface="Franklin Gothic Book"/>
                        <a:cs typeface="Franklin Gothic Book"/>
                      </a:endParaRPr>
                    </a:p>
                  </a:txBody>
                  <a:tcPr marT="45713" marB="45713"/>
                </a:tc>
                <a:tc>
                  <a:txBody>
                    <a:bodyPr/>
                    <a:lstStyle/>
                    <a:p>
                      <a:r>
                        <a:rPr lang="en-US" sz="1600" dirty="0" smtClean="0"/>
                        <a:t>How will learners have experiences that provide concrete observations and discoveries to help them make sense of the topic?</a:t>
                      </a:r>
                    </a:p>
                  </a:txBody>
                  <a:tcPr marT="45713" marB="4571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latin typeface="Franklin Gothic Book"/>
                          <a:cs typeface="Franklin Gothic Book"/>
                        </a:rPr>
                        <a:t>Data Figures of Measurements of Primary Productivity</a:t>
                      </a:r>
                    </a:p>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Concept</a:t>
                      </a:r>
                      <a:r>
                        <a:rPr lang="en-US" sz="2000" b="0" baseline="0" dirty="0" smtClean="0">
                          <a:latin typeface="Franklin Gothic Book"/>
                          <a:cs typeface="Franklin Gothic Book"/>
                        </a:rPr>
                        <a:t> Invention</a:t>
                      </a:r>
                      <a:endParaRPr lang="en-US" sz="2000" b="0" dirty="0">
                        <a:latin typeface="Franklin Gothic Book"/>
                        <a:cs typeface="Franklin Gothic Book"/>
                      </a:endParaRPr>
                    </a:p>
                  </a:txBody>
                  <a:tcPr marT="45713" marB="45713"/>
                </a:tc>
                <a:tc>
                  <a:txBody>
                    <a:bodyPr/>
                    <a:lstStyle/>
                    <a:p>
                      <a:r>
                        <a:rPr lang="en-US" sz="1600" dirty="0" smtClean="0"/>
                        <a:t>How will learners be encouraged to struggle with their understanding and negotiate their ideas with others?</a:t>
                      </a:r>
                    </a:p>
                  </a:txBody>
                  <a:tcPr marT="45713" marB="45713"/>
                </a:tc>
                <a:tc>
                  <a:txBody>
                    <a:bodyPr/>
                    <a:lstStyle/>
                    <a:p>
                      <a:r>
                        <a:rPr lang="en-US" sz="1600" dirty="0" smtClean="0">
                          <a:latin typeface="Franklin Gothic Book"/>
                          <a:cs typeface="Franklin Gothic Book"/>
                        </a:rPr>
                        <a:t>Data figures of primary productivity at different</a:t>
                      </a:r>
                      <a:r>
                        <a:rPr lang="en-US" sz="1600" baseline="0" dirty="0" smtClean="0">
                          <a:latin typeface="Franklin Gothic Book"/>
                          <a:cs typeface="Franklin Gothic Book"/>
                        </a:rPr>
                        <a:t> latitudes (2 activities)</a:t>
                      </a:r>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Application</a:t>
                      </a:r>
                      <a:endParaRPr lang="en-US" sz="2000" b="0" dirty="0">
                        <a:latin typeface="Franklin Gothic Book"/>
                        <a:cs typeface="Franklin Gothic Book"/>
                      </a:endParaRPr>
                    </a:p>
                  </a:txBody>
                  <a:tcPr marT="45713" marB="45713"/>
                </a:tc>
                <a:tc>
                  <a:txBody>
                    <a:bodyPr/>
                    <a:lstStyle/>
                    <a:p>
                      <a:r>
                        <a:rPr lang="en-US" sz="1600" dirty="0" smtClean="0"/>
                        <a:t>How will learners authentically apply what they've learned to a new situation or context?</a:t>
                      </a:r>
                    </a:p>
                  </a:txBody>
                  <a:tcPr marT="45713" marB="45713"/>
                </a:tc>
                <a:tc>
                  <a:txBody>
                    <a:bodyPr/>
                    <a:lstStyle/>
                    <a:p>
                      <a:r>
                        <a:rPr lang="en-US" sz="1600" dirty="0" smtClean="0">
                          <a:latin typeface="Franklin Gothic Book"/>
                          <a:cs typeface="Franklin Gothic Book"/>
                        </a:rPr>
                        <a:t>Data figures of primary productivity from different regions.</a:t>
                      </a:r>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Reflection</a:t>
                      </a:r>
                      <a:endParaRPr lang="en-US" sz="2000" b="0" dirty="0">
                        <a:latin typeface="Franklin Gothic Book"/>
                        <a:cs typeface="Franklin Gothic Book"/>
                      </a:endParaRPr>
                    </a:p>
                  </a:txBody>
                  <a:tcPr marT="45713" marB="45713"/>
                </a:tc>
                <a:tc>
                  <a:txBody>
                    <a:bodyPr/>
                    <a:lstStyle/>
                    <a:p>
                      <a:r>
                        <a:rPr lang="en-US" sz="1600" dirty="0" smtClean="0"/>
                        <a:t>How will learners think back on the learning process to help reinforce their understandings, and make them better learners in the future?</a:t>
                      </a:r>
                      <a:endParaRPr lang="en-US" sz="1600" dirty="0"/>
                    </a:p>
                  </a:txBody>
                  <a:tcPr marT="45713" marB="45713"/>
                </a:tc>
                <a:tc>
                  <a:txBody>
                    <a:bodyPr/>
                    <a:lstStyle/>
                    <a:p>
                      <a:r>
                        <a:rPr lang="en-US" sz="1800" kern="1200" dirty="0" smtClean="0">
                          <a:solidFill>
                            <a:schemeClr val="dk1"/>
                          </a:solidFill>
                          <a:latin typeface="+mn-lt"/>
                          <a:ea typeface="+mn-ea"/>
                          <a:cs typeface="+mn-cs"/>
                        </a:rPr>
                        <a:t>Revise your original concept map of </a:t>
                      </a:r>
                      <a:r>
                        <a:rPr lang="en-US" sz="1800" i="1" kern="1200" dirty="0" smtClean="0">
                          <a:solidFill>
                            <a:schemeClr val="dk1"/>
                          </a:solidFill>
                          <a:latin typeface="+mn-lt"/>
                          <a:ea typeface="+mn-ea"/>
                          <a:cs typeface="+mn-cs"/>
                        </a:rPr>
                        <a:t>primary productivity</a:t>
                      </a:r>
                      <a:r>
                        <a:rPr lang="en-US" sz="1800" i="0" kern="1200" dirty="0" smtClean="0">
                          <a:solidFill>
                            <a:schemeClr val="dk1"/>
                          </a:solidFill>
                          <a:latin typeface="+mn-lt"/>
                          <a:ea typeface="+mn-ea"/>
                          <a:cs typeface="+mn-cs"/>
                        </a:rPr>
                        <a:t>.</a:t>
                      </a:r>
                      <a:endParaRPr lang="en-US" sz="1600" dirty="0">
                        <a:latin typeface="Franklin Gothic Book"/>
                        <a:cs typeface="Franklin Gothic Book"/>
                      </a:endParaRPr>
                    </a:p>
                  </a:txBody>
                  <a:tcPr marT="45713" marB="45713"/>
                </a:tc>
              </a:tr>
            </a:tbl>
          </a:graphicData>
        </a:graphic>
      </p:graphicFrame>
    </p:spTree>
    <p:extLst>
      <p:ext uri="{BB962C8B-B14F-4D97-AF65-F5344CB8AC3E}">
        <p14:creationId xmlns:p14="http://schemas.microsoft.com/office/powerpoint/2010/main" val="2138939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Addressing common lesson-design mistakes</a:t>
            </a:r>
            <a:endParaRPr lang="en-US" dirty="0"/>
          </a:p>
        </p:txBody>
      </p:sp>
      <p:sp>
        <p:nvSpPr>
          <p:cNvPr id="3" name="Content Placeholder 2"/>
          <p:cNvSpPr>
            <a:spLocks noGrp="1"/>
          </p:cNvSpPr>
          <p:nvPr>
            <p:ph idx="1"/>
          </p:nvPr>
        </p:nvSpPr>
        <p:spPr/>
        <p:txBody>
          <a:bodyPr>
            <a:normAutofit lnSpcReduction="10000"/>
          </a:bodyPr>
          <a:lstStyle/>
          <a:p>
            <a:endParaRPr lang="en-US" dirty="0"/>
          </a:p>
          <a:p>
            <a:pPr lvl="0"/>
            <a:r>
              <a:rPr lang="en-US" dirty="0"/>
              <a:t>L</a:t>
            </a:r>
            <a:r>
              <a:rPr lang="en-US" dirty="0" smtClean="0"/>
              <a:t>ook at existing lessons in terms of the learning cycle, e.g.</a:t>
            </a:r>
          </a:p>
          <a:p>
            <a:pPr lvl="1"/>
            <a:r>
              <a:rPr lang="en-US" dirty="0" smtClean="0"/>
              <a:t>Does it start off with invitation or does it start with concept invention?</a:t>
            </a:r>
          </a:p>
          <a:p>
            <a:pPr lvl="1"/>
            <a:r>
              <a:rPr lang="en-US" dirty="0" smtClean="0"/>
              <a:t>Were students given time to explore? </a:t>
            </a:r>
            <a:endParaRPr lang="en-US" dirty="0"/>
          </a:p>
          <a:p>
            <a:pPr lvl="0"/>
            <a:r>
              <a:rPr lang="en-US" dirty="0" smtClean="0"/>
              <a:t>Include time for students to engage in meaning-making and application. </a:t>
            </a:r>
            <a:endParaRPr lang="en-US" dirty="0"/>
          </a:p>
          <a:p>
            <a:pPr lvl="0"/>
            <a:r>
              <a:rPr lang="en-US" dirty="0" smtClean="0"/>
              <a:t>Allow students to think about and explore a topic before introducing </a:t>
            </a:r>
            <a:r>
              <a:rPr lang="en-US" dirty="0"/>
              <a:t>concepts and </a:t>
            </a:r>
            <a:r>
              <a:rPr lang="en-US" dirty="0" smtClean="0"/>
              <a:t>vocabulary</a:t>
            </a:r>
            <a:endParaRPr lang="en-US" dirty="0"/>
          </a:p>
        </p:txBody>
      </p:sp>
    </p:spTree>
    <p:extLst>
      <p:ext uri="{BB962C8B-B14F-4D97-AF65-F5344CB8AC3E}">
        <p14:creationId xmlns:p14="http://schemas.microsoft.com/office/powerpoint/2010/main" val="20420980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Drawbacks of focusing on only </a:t>
            </a:r>
            <a:br>
              <a:rPr lang="en-US" dirty="0" smtClean="0"/>
            </a:br>
            <a:r>
              <a:rPr lang="en-US" dirty="0" smtClean="0"/>
              <a:t>one phase</a:t>
            </a:r>
            <a:endParaRPr lang="en-US" dirty="0"/>
          </a:p>
        </p:txBody>
      </p:sp>
      <p:sp>
        <p:nvSpPr>
          <p:cNvPr id="3" name="Content Placeholder 2"/>
          <p:cNvSpPr>
            <a:spLocks noGrp="1"/>
          </p:cNvSpPr>
          <p:nvPr>
            <p:ph idx="1"/>
          </p:nvPr>
        </p:nvSpPr>
        <p:spPr/>
        <p:txBody>
          <a:bodyPr/>
          <a:lstStyle/>
          <a:p>
            <a:r>
              <a:rPr lang="en-US" dirty="0" smtClean="0"/>
              <a:t>Many educators focus on the area of the Learning Cycle with which they are most comfortable</a:t>
            </a:r>
          </a:p>
          <a:p>
            <a:r>
              <a:rPr lang="en-US" dirty="0" smtClean="0"/>
              <a:t>Focusing solely on one phase of the cycle may mean neglecting or rushing other important phases of the cycle</a:t>
            </a:r>
            <a:endParaRPr lang="en-US" dirty="0"/>
          </a:p>
        </p:txBody>
      </p:sp>
    </p:spTree>
    <p:extLst>
      <p:ext uri="{BB962C8B-B14F-4D97-AF65-F5344CB8AC3E}">
        <p14:creationId xmlns:p14="http://schemas.microsoft.com/office/powerpoint/2010/main" val="18780922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effectLst/>
              </a:rPr>
              <a:t/>
            </a:r>
            <a:br>
              <a:rPr lang="en-US" b="1" dirty="0" smtClean="0">
                <a:effectLst/>
              </a:rPr>
            </a:br>
            <a:r>
              <a:rPr lang="en-US" b="1" dirty="0" smtClean="0">
                <a:effectLst/>
              </a:rPr>
              <a:t>Provide </a:t>
            </a:r>
            <a:r>
              <a:rPr lang="en-US" b="1" dirty="0">
                <a:effectLst/>
              </a:rPr>
              <a:t>opportunities for students to struggle with meaning making.  </a:t>
            </a:r>
            <a:r>
              <a:rPr lang="en-US" dirty="0">
                <a:effectLst/>
              </a:rPr>
              <a:t/>
            </a:r>
            <a:br>
              <a:rPr lang="en-US" dirty="0">
                <a:effectLst/>
              </a:rPr>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T</a:t>
            </a:r>
            <a:r>
              <a:rPr lang="en-US" dirty="0" smtClean="0"/>
              <a:t>he </a:t>
            </a:r>
            <a:r>
              <a:rPr lang="en-US" dirty="0"/>
              <a:t>heart of the learning cycle is providing opportunities for the learner to </a:t>
            </a:r>
            <a:r>
              <a:rPr lang="en-US" i="1" dirty="0"/>
              <a:t>struggle </a:t>
            </a:r>
            <a:r>
              <a:rPr lang="en-US" dirty="0"/>
              <a:t>to make sense of discoveries, explorations, and phenomena. </a:t>
            </a:r>
          </a:p>
          <a:p>
            <a:r>
              <a:rPr lang="en-US" dirty="0"/>
              <a:t>E</a:t>
            </a:r>
            <a:r>
              <a:rPr lang="en-US" dirty="0" smtClean="0"/>
              <a:t>ngage students with </a:t>
            </a:r>
            <a:r>
              <a:rPr lang="en-US" dirty="0"/>
              <a:t>questions and ideas, </a:t>
            </a:r>
            <a:r>
              <a:rPr lang="en-US" dirty="0" smtClean="0"/>
              <a:t>and encourage them to </a:t>
            </a:r>
            <a:r>
              <a:rPr lang="en-US" dirty="0"/>
              <a:t>explain what’s going on. </a:t>
            </a:r>
            <a:endParaRPr lang="en-US" dirty="0" smtClean="0"/>
          </a:p>
          <a:p>
            <a:r>
              <a:rPr lang="en-US" dirty="0" smtClean="0"/>
              <a:t>Prompt </a:t>
            </a:r>
            <a:r>
              <a:rPr lang="en-US" dirty="0"/>
              <a:t>students to </a:t>
            </a:r>
            <a:r>
              <a:rPr lang="en-US" dirty="0" smtClean="0"/>
              <a:t>make connections and describe </a:t>
            </a:r>
            <a:r>
              <a:rPr lang="en-US" dirty="0"/>
              <a:t>and/or discover the relationship between </a:t>
            </a:r>
            <a:r>
              <a:rPr lang="en-US" dirty="0" smtClean="0"/>
              <a:t>ideas.</a:t>
            </a:r>
          </a:p>
          <a:p>
            <a:r>
              <a:rPr lang="en-US" dirty="0" smtClean="0"/>
              <a:t>Meaning </a:t>
            </a:r>
            <a:r>
              <a:rPr lang="en-US" dirty="0"/>
              <a:t>making can take place at every phase of the learning cycle. You want students continually asking: "What </a:t>
            </a:r>
            <a:r>
              <a:rPr lang="en-US" dirty="0" smtClean="0"/>
              <a:t>is </a:t>
            </a:r>
            <a:r>
              <a:rPr lang="en-US" dirty="0"/>
              <a:t>going on here?" “Maybe it can be explained like this…”</a:t>
            </a:r>
          </a:p>
          <a:p>
            <a:endParaRPr lang="en-US" dirty="0"/>
          </a:p>
        </p:txBody>
      </p:sp>
    </p:spTree>
    <p:extLst>
      <p:ext uri="{BB962C8B-B14F-4D97-AF65-F5344CB8AC3E}">
        <p14:creationId xmlns:p14="http://schemas.microsoft.com/office/powerpoint/2010/main" val="4961845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Reflect on the session</a:t>
            </a:r>
            <a:endParaRPr lang="en-US" dirty="0"/>
          </a:p>
        </p:txBody>
      </p:sp>
      <p:sp>
        <p:nvSpPr>
          <p:cNvPr id="3" name="Content Placeholder 2"/>
          <p:cNvSpPr>
            <a:spLocks noGrp="1"/>
          </p:cNvSpPr>
          <p:nvPr>
            <p:ph idx="1"/>
          </p:nvPr>
        </p:nvSpPr>
        <p:spPr/>
        <p:txBody>
          <a:bodyPr/>
          <a:lstStyle/>
          <a:p>
            <a:r>
              <a:rPr lang="en-US" dirty="0" smtClean="0"/>
              <a:t>Write </a:t>
            </a:r>
            <a:r>
              <a:rPr lang="en-US" dirty="0"/>
              <a:t>about </a:t>
            </a:r>
            <a:r>
              <a:rPr lang="en-US" dirty="0" smtClean="0"/>
              <a:t>something you would like to remember about designing </a:t>
            </a:r>
            <a:r>
              <a:rPr lang="en-US" dirty="0"/>
              <a:t>learning experiences according to the learning </a:t>
            </a:r>
            <a:r>
              <a:rPr lang="en-US" dirty="0" smtClean="0"/>
              <a:t>cycle.</a:t>
            </a:r>
            <a:endParaRPr lang="en-US" dirty="0"/>
          </a:p>
          <a:p>
            <a:endParaRPr lang="en-US" dirty="0"/>
          </a:p>
        </p:txBody>
      </p:sp>
    </p:spTree>
    <p:extLst>
      <p:ext uri="{BB962C8B-B14F-4D97-AF65-F5344CB8AC3E}">
        <p14:creationId xmlns:p14="http://schemas.microsoft.com/office/powerpoint/2010/main" val="13807094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26"/>
          <p:cNvSpPr>
            <a:spLocks noGrp="1" noChangeArrowheads="1"/>
          </p:cNvSpPr>
          <p:nvPr>
            <p:ph type="title" idx="4294967295"/>
          </p:nvPr>
        </p:nvSpPr>
        <p:spPr bwMode="auto">
          <a:xfrm>
            <a:off x="614595" y="1612900"/>
            <a:ext cx="7772400" cy="1841500"/>
          </a:xfrm>
          <a:prstGeom prst="rect">
            <a:avLst/>
          </a:prstGeom>
          <a:ln>
            <a:miter lim="800000"/>
            <a:headEnd/>
            <a:tailEnd/>
          </a:ln>
        </p:spPr>
        <p:txBody>
          <a:bodyPr>
            <a:prstTxWarp prst="textNoShape">
              <a:avLst/>
            </a:prstTxWarp>
          </a:bodyPr>
          <a:lstStyle/>
          <a:p>
            <a:pPr>
              <a:lnSpc>
                <a:spcPct val="90000"/>
              </a:lnSpc>
            </a:pPr>
            <a:r>
              <a:rPr lang="en-US" sz="4800" dirty="0">
                <a:solidFill>
                  <a:srgbClr val="14425D"/>
                </a:solidFill>
                <a:latin typeface="Calibri" pitchFamily="1" charset="0"/>
                <a:ea typeface="ＭＳ Ｐゴシック" pitchFamily="1" charset="-128"/>
                <a:cs typeface="ＭＳ Ｐゴシック" pitchFamily="1" charset="-128"/>
              </a:rPr>
              <a:t>How Learning Happens</a:t>
            </a:r>
            <a:endParaRPr lang="en-US" sz="4000" dirty="0">
              <a:latin typeface="Calibri"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2798621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Write</a:t>
            </a:r>
            <a:endParaRPr lang="en-US" dirty="0"/>
          </a:p>
        </p:txBody>
      </p:sp>
      <p:sp>
        <p:nvSpPr>
          <p:cNvPr id="6" name="Text Placeholder 5"/>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a:bodyPr>
          <a:lstStyle/>
          <a:p>
            <a:r>
              <a:rPr lang="en-US" sz="3200" dirty="0" smtClean="0"/>
              <a:t>How do you think learning happens?</a:t>
            </a:r>
          </a:p>
          <a:p>
            <a:pPr lvl="1"/>
            <a:r>
              <a:rPr lang="en-US" sz="2800" dirty="0" smtClean="0"/>
              <a:t>What are your ideas about what facilitates and supports learning?</a:t>
            </a:r>
            <a:endParaRPr lang="en-US" sz="2800" dirty="0"/>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82149" y="2504888"/>
            <a:ext cx="3176661" cy="239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208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 Goals</a:t>
            </a:r>
            <a:endParaRPr lang="en-US" dirty="0"/>
          </a:p>
        </p:txBody>
      </p:sp>
      <p:sp>
        <p:nvSpPr>
          <p:cNvPr id="5" name="Content Placeholder 4"/>
          <p:cNvSpPr>
            <a:spLocks noGrp="1"/>
          </p:cNvSpPr>
          <p:nvPr>
            <p:ph idx="1"/>
          </p:nvPr>
        </p:nvSpPr>
        <p:spPr/>
        <p:txBody>
          <a:bodyPr>
            <a:normAutofit/>
          </a:bodyPr>
          <a:lstStyle/>
          <a:p>
            <a:r>
              <a:rPr lang="en-US" dirty="0" smtClean="0"/>
              <a:t>Reflect on the common </a:t>
            </a:r>
            <a:r>
              <a:rPr lang="en-US" dirty="0"/>
              <a:t>experiences </a:t>
            </a:r>
            <a:r>
              <a:rPr lang="en-US" dirty="0" smtClean="0"/>
              <a:t>we just engaged in that placed us </a:t>
            </a:r>
            <a:r>
              <a:rPr lang="en-US" dirty="0"/>
              <a:t>in </a:t>
            </a:r>
            <a:r>
              <a:rPr lang="en-US" dirty="0" smtClean="0"/>
              <a:t>“learner” role</a:t>
            </a:r>
            <a:endParaRPr lang="en-US" dirty="0"/>
          </a:p>
          <a:p>
            <a:r>
              <a:rPr lang="en-US" dirty="0"/>
              <a:t>Share instructional design principles/approach used across diverse professional learning experiences</a:t>
            </a:r>
          </a:p>
          <a:p>
            <a:r>
              <a:rPr lang="en-US" dirty="0" smtClean="0"/>
              <a:t>Focus </a:t>
            </a:r>
            <a:r>
              <a:rPr lang="en-US" dirty="0"/>
              <a:t>on learning research as underpinning of effective </a:t>
            </a:r>
            <a:r>
              <a:rPr lang="en-US" dirty="0" smtClean="0"/>
              <a:t>teaching</a:t>
            </a:r>
            <a:endParaRPr lang="en-US" dirty="0"/>
          </a:p>
        </p:txBody>
      </p:sp>
    </p:spTree>
    <p:extLst>
      <p:ext uri="{BB962C8B-B14F-4D97-AF65-F5344CB8AC3E}">
        <p14:creationId xmlns:p14="http://schemas.microsoft.com/office/powerpoint/2010/main" val="171264558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41272"/>
            <a:ext cx="6354557" cy="1336956"/>
          </a:xfrm>
        </p:spPr>
        <p:txBody>
          <a:bodyPr>
            <a:normAutofit fontScale="90000"/>
          </a:bodyPr>
          <a:lstStyle/>
          <a:p>
            <a:r>
              <a:rPr lang="en-US" dirty="0" smtClean="0"/>
              <a:t>Foundational Ideas on Learning</a:t>
            </a:r>
            <a:endParaRPr lang="en-US" dirty="0"/>
          </a:p>
        </p:txBody>
      </p:sp>
      <p:sp>
        <p:nvSpPr>
          <p:cNvPr id="3" name="Content Placeholder 2"/>
          <p:cNvSpPr>
            <a:spLocks noGrp="1"/>
          </p:cNvSpPr>
          <p:nvPr>
            <p:ph idx="1"/>
          </p:nvPr>
        </p:nvSpPr>
        <p:spPr/>
        <p:txBody>
          <a:bodyPr>
            <a:normAutofit/>
          </a:bodyPr>
          <a:lstStyle/>
          <a:p>
            <a:pPr fontAlgn="auto">
              <a:spcAft>
                <a:spcPts val="0"/>
              </a:spcAft>
              <a:buFont typeface="Arial"/>
              <a:buChar char="•"/>
              <a:defRPr/>
            </a:pPr>
            <a:r>
              <a:rPr lang="en-US" sz="2800" dirty="0">
                <a:latin typeface="Arial" charset="0"/>
              </a:rPr>
              <a:t>Learning is </a:t>
            </a:r>
            <a:r>
              <a:rPr lang="en-US" sz="2800" b="1" i="1" dirty="0">
                <a:latin typeface="Arial" charset="0"/>
              </a:rPr>
              <a:t>an active process</a:t>
            </a:r>
            <a:r>
              <a:rPr lang="en-US" sz="2800" dirty="0">
                <a:latin typeface="Arial" charset="0"/>
              </a:rPr>
              <a:t> to construct understanding. </a:t>
            </a:r>
          </a:p>
          <a:p>
            <a:pPr fontAlgn="auto">
              <a:spcAft>
                <a:spcPts val="0"/>
              </a:spcAft>
              <a:buFont typeface="Arial"/>
              <a:buChar char="•"/>
              <a:defRPr/>
            </a:pPr>
            <a:r>
              <a:rPr lang="en-US" sz="2800" dirty="0">
                <a:latin typeface="Arial" charset="0"/>
              </a:rPr>
              <a:t>Learning </a:t>
            </a:r>
            <a:r>
              <a:rPr lang="en-US" sz="2800" b="1" i="1" dirty="0">
                <a:latin typeface="Arial" charset="0"/>
              </a:rPr>
              <a:t>builds on prior knowledge</a:t>
            </a:r>
            <a:r>
              <a:rPr lang="en-US" sz="2800" dirty="0">
                <a:latin typeface="Arial" charset="0"/>
              </a:rPr>
              <a:t>.  </a:t>
            </a:r>
          </a:p>
          <a:p>
            <a:pPr fontAlgn="auto">
              <a:spcAft>
                <a:spcPts val="0"/>
              </a:spcAft>
              <a:buFont typeface="Arial"/>
              <a:buChar char="•"/>
              <a:defRPr/>
            </a:pPr>
            <a:r>
              <a:rPr lang="en-US" sz="2800" dirty="0">
                <a:latin typeface="Arial" charset="0"/>
              </a:rPr>
              <a:t>Learning occurs </a:t>
            </a:r>
            <a:r>
              <a:rPr lang="en-US" sz="2800" b="1" i="1" dirty="0">
                <a:latin typeface="Arial" charset="0"/>
              </a:rPr>
              <a:t>in a</a:t>
            </a:r>
            <a:r>
              <a:rPr lang="en-US" sz="2800" b="1" dirty="0">
                <a:latin typeface="Arial" charset="0"/>
              </a:rPr>
              <a:t> </a:t>
            </a:r>
            <a:r>
              <a:rPr lang="en-US" sz="2800" b="1" i="1" dirty="0">
                <a:latin typeface="Arial" charset="0"/>
              </a:rPr>
              <a:t>complex social environment</a:t>
            </a:r>
            <a:r>
              <a:rPr lang="en-US" sz="2800" dirty="0">
                <a:latin typeface="Arial" charset="0"/>
              </a:rPr>
              <a:t> and is a social activity. </a:t>
            </a:r>
          </a:p>
          <a:p>
            <a:pPr fontAlgn="auto">
              <a:spcAft>
                <a:spcPts val="0"/>
              </a:spcAft>
              <a:buFont typeface="Arial"/>
              <a:buChar char="•"/>
              <a:defRPr/>
            </a:pPr>
            <a:r>
              <a:rPr lang="en-US" sz="2800" dirty="0">
                <a:latin typeface="Arial" charset="0"/>
              </a:rPr>
              <a:t>Learning should be </a:t>
            </a:r>
            <a:r>
              <a:rPr lang="en-US" sz="2800" b="1" i="1" dirty="0">
                <a:latin typeface="Arial" charset="0"/>
              </a:rPr>
              <a:t>situated in an authentic</a:t>
            </a:r>
            <a:r>
              <a:rPr lang="en-US" sz="2800" i="1" dirty="0">
                <a:latin typeface="Arial" charset="0"/>
              </a:rPr>
              <a:t> </a:t>
            </a:r>
            <a:r>
              <a:rPr lang="en-US" sz="2800" b="1" i="1" dirty="0">
                <a:latin typeface="Arial" charset="0"/>
              </a:rPr>
              <a:t>context</a:t>
            </a:r>
            <a:r>
              <a:rPr lang="en-US" sz="2800" dirty="0">
                <a:latin typeface="Arial" charset="0"/>
              </a:rPr>
              <a:t>.</a:t>
            </a:r>
          </a:p>
          <a:p>
            <a:pPr fontAlgn="auto">
              <a:spcAft>
                <a:spcPts val="0"/>
              </a:spcAft>
              <a:buFont typeface="Arial"/>
              <a:buChar char="•"/>
              <a:defRPr/>
            </a:pPr>
            <a:r>
              <a:rPr lang="en-US" sz="2800" dirty="0">
                <a:latin typeface="Arial" charset="0"/>
              </a:rPr>
              <a:t>Learning is affected by </a:t>
            </a:r>
            <a:r>
              <a:rPr lang="en-US" sz="2800" b="1" i="1" dirty="0">
                <a:latin typeface="Arial" charset="0"/>
              </a:rPr>
              <a:t>motivation and cognitive engagement</a:t>
            </a:r>
            <a:r>
              <a:rPr lang="en-US" sz="2800" dirty="0" smtClean="0">
                <a:latin typeface="Arial" charset="0"/>
              </a:rPr>
              <a:t>.</a:t>
            </a:r>
            <a:endParaRPr lang="en-US" sz="2800" dirty="0">
              <a:latin typeface="Arial" charset="0"/>
            </a:endParaRP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178002" y="241272"/>
            <a:ext cx="1962565" cy="1792342"/>
          </a:xfrm>
          <a:prstGeom prst="rect">
            <a:avLst/>
          </a:prstGeom>
        </p:spPr>
      </p:pic>
    </p:spTree>
    <p:extLst>
      <p:ext uri="{BB962C8B-B14F-4D97-AF65-F5344CB8AC3E}">
        <p14:creationId xmlns:p14="http://schemas.microsoft.com/office/powerpoint/2010/main" val="1105656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5599"/>
            <a:ext cx="6172200" cy="1002531"/>
          </a:xfrm>
        </p:spPr>
        <p:txBody>
          <a:bodyPr/>
          <a:lstStyle/>
          <a:p>
            <a:r>
              <a:rPr lang="en-US" dirty="0" smtClean="0">
                <a:effectLst/>
              </a:rPr>
              <a:t>Research Discussion</a:t>
            </a:r>
            <a:endParaRPr lang="en-US" dirty="0">
              <a:effectLst/>
            </a:endParaRPr>
          </a:p>
        </p:txBody>
      </p:sp>
      <p:sp>
        <p:nvSpPr>
          <p:cNvPr id="3" name="Content Placeholder 2"/>
          <p:cNvSpPr>
            <a:spLocks noGrp="1"/>
          </p:cNvSpPr>
          <p:nvPr>
            <p:ph idx="1"/>
          </p:nvPr>
        </p:nvSpPr>
        <p:spPr>
          <a:xfrm>
            <a:off x="651343" y="901740"/>
            <a:ext cx="7841313" cy="5484069"/>
          </a:xfrm>
        </p:spPr>
        <p:txBody>
          <a:bodyPr>
            <a:normAutofit fontScale="92500" lnSpcReduction="10000"/>
          </a:bodyPr>
          <a:lstStyle/>
          <a:p>
            <a:r>
              <a:rPr lang="en-US" b="1" dirty="0">
                <a:latin typeface="Arial" pitchFamily="1" charset="0"/>
                <a:ea typeface="ＭＳ Ｐゴシック" pitchFamily="1" charset="-128"/>
                <a:cs typeface="ＭＳ Ｐゴシック" pitchFamily="1" charset="-128"/>
              </a:rPr>
              <a:t>Form</a:t>
            </a:r>
            <a:r>
              <a:rPr lang="en-US" dirty="0">
                <a:latin typeface="Arial" pitchFamily="1" charset="0"/>
                <a:ea typeface="ＭＳ Ｐゴシック" pitchFamily="1" charset="-128"/>
                <a:cs typeface="ＭＳ Ｐゴシック" pitchFamily="1" charset="-128"/>
              </a:rPr>
              <a:t> groups of 6 people</a:t>
            </a:r>
          </a:p>
          <a:p>
            <a:r>
              <a:rPr lang="en-US" b="1" dirty="0">
                <a:latin typeface="Arial" pitchFamily="1" charset="0"/>
                <a:ea typeface="ＭＳ Ｐゴシック" pitchFamily="1" charset="-128"/>
                <a:cs typeface="ＭＳ Ｐゴシック" pitchFamily="1" charset="-128"/>
              </a:rPr>
              <a:t>Pair up</a:t>
            </a:r>
            <a:r>
              <a:rPr lang="en-US" dirty="0">
                <a:latin typeface="Arial" pitchFamily="1" charset="0"/>
                <a:ea typeface="ＭＳ Ｐゴシック" pitchFamily="1" charset="-128"/>
                <a:cs typeface="ＭＳ Ｐゴシック" pitchFamily="1" charset="-128"/>
              </a:rPr>
              <a:t> with someone in your group and both of you read the same research card</a:t>
            </a:r>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Discuss</a:t>
            </a:r>
            <a:r>
              <a:rPr lang="en-US" dirty="0">
                <a:latin typeface="Arial" pitchFamily="1" charset="0"/>
                <a:ea typeface="ＭＳ Ｐゴシック" pitchFamily="1" charset="-128"/>
                <a:cs typeface="ＭＳ Ｐゴシック" pitchFamily="1" charset="-128"/>
              </a:rPr>
              <a:t> with your partner:</a:t>
            </a:r>
          </a:p>
          <a:p>
            <a:pPr lvl="1"/>
            <a:r>
              <a:rPr lang="en-US" dirty="0">
                <a:latin typeface="Arial" pitchFamily="1" charset="0"/>
                <a:ea typeface="ＭＳ Ｐゴシック" pitchFamily="1" charset="-128"/>
              </a:rPr>
              <a:t>What do you think each idea means?</a:t>
            </a:r>
          </a:p>
          <a:p>
            <a:pPr lvl="1"/>
            <a:r>
              <a:rPr lang="en-US" dirty="0">
                <a:latin typeface="Arial" pitchFamily="1" charset="0"/>
                <a:ea typeface="ＭＳ Ｐゴシック" pitchFamily="1" charset="-128"/>
              </a:rPr>
              <a:t>How do these ideas apply to your experiences as a learner?</a:t>
            </a:r>
          </a:p>
          <a:p>
            <a:r>
              <a:rPr lang="en-US" b="1" dirty="0" smtClean="0">
                <a:latin typeface="Arial" pitchFamily="1" charset="0"/>
                <a:ea typeface="ＭＳ Ｐゴシック" pitchFamily="1" charset="-128"/>
              </a:rPr>
              <a:t>Share &amp; discuss</a:t>
            </a:r>
            <a:r>
              <a:rPr lang="en-US" dirty="0" smtClean="0">
                <a:latin typeface="Arial" pitchFamily="1" charset="0"/>
                <a:ea typeface="ＭＳ Ｐゴシック" pitchFamily="1" charset="-128"/>
              </a:rPr>
              <a:t> with </a:t>
            </a:r>
            <a:r>
              <a:rPr lang="en-US" dirty="0">
                <a:latin typeface="Arial" pitchFamily="1" charset="0"/>
                <a:ea typeface="ＭＳ Ｐゴシック" pitchFamily="1" charset="-128"/>
              </a:rPr>
              <a:t>your Group of </a:t>
            </a:r>
            <a:r>
              <a:rPr lang="en-US" dirty="0" smtClean="0">
                <a:latin typeface="Arial" pitchFamily="1" charset="0"/>
                <a:ea typeface="ＭＳ Ｐゴシック" pitchFamily="1" charset="-128"/>
              </a:rPr>
              <a:t>6</a:t>
            </a:r>
          </a:p>
          <a:p>
            <a:pPr lvl="1"/>
            <a:r>
              <a:rPr lang="en-US" dirty="0">
                <a:latin typeface="Arial" pitchFamily="1" charset="0"/>
                <a:ea typeface="ＭＳ Ｐゴシック" pitchFamily="1" charset="-128"/>
              </a:rPr>
              <a:t>2-3 big ideas from your </a:t>
            </a:r>
            <a:r>
              <a:rPr lang="en-US" dirty="0" smtClean="0">
                <a:latin typeface="Arial" pitchFamily="1" charset="0"/>
                <a:ea typeface="ＭＳ Ｐゴシック" pitchFamily="1" charset="-128"/>
              </a:rPr>
              <a:t>discussion</a:t>
            </a:r>
          </a:p>
          <a:p>
            <a:pPr lvl="1"/>
            <a:r>
              <a:rPr lang="en-US" dirty="0" smtClean="0">
                <a:latin typeface="Arial" pitchFamily="1" charset="0"/>
                <a:ea typeface="ＭＳ Ｐゴシック" pitchFamily="1" charset="-128"/>
              </a:rPr>
              <a:t>How might these ideas apply to you as a college instructor?</a:t>
            </a:r>
            <a:endParaRPr lang="en-US" dirty="0">
              <a:latin typeface="Arial" pitchFamily="1" charset="0"/>
              <a:ea typeface="ＭＳ Ｐゴシック" pitchFamily="1" charset="-128"/>
            </a:endParaRPr>
          </a:p>
          <a:p>
            <a:r>
              <a:rPr lang="en-US" b="1" dirty="0">
                <a:latin typeface="Arial" pitchFamily="1" charset="0"/>
                <a:ea typeface="ＭＳ Ｐゴシック" pitchFamily="1" charset="-128"/>
              </a:rPr>
              <a:t>Determine</a:t>
            </a:r>
            <a:r>
              <a:rPr lang="en-US" dirty="0">
                <a:latin typeface="Arial" pitchFamily="1" charset="0"/>
                <a:ea typeface="ＭＳ Ｐゴシック" pitchFamily="1" charset="-128"/>
              </a:rPr>
              <a:t> 2-3 big ideas/highlights (disagreements, agreements, </a:t>
            </a:r>
            <a:r>
              <a:rPr lang="en-US" dirty="0" err="1">
                <a:latin typeface="Arial" pitchFamily="1" charset="0"/>
                <a:ea typeface="ＭＳ Ｐゴシック" pitchFamily="1" charset="-128"/>
              </a:rPr>
              <a:t>aha’s</a:t>
            </a:r>
            <a:r>
              <a:rPr lang="en-US" dirty="0">
                <a:latin typeface="Arial" pitchFamily="1" charset="0"/>
                <a:ea typeface="ＭＳ Ｐゴシック" pitchFamily="1" charset="-128"/>
              </a:rPr>
              <a:t>, </a:t>
            </a:r>
            <a:r>
              <a:rPr lang="en-US" dirty="0" err="1">
                <a:latin typeface="Arial" pitchFamily="1" charset="0"/>
                <a:ea typeface="ＭＳ Ｐゴシック" pitchFamily="1" charset="-128"/>
              </a:rPr>
              <a:t>etc</a:t>
            </a:r>
            <a:r>
              <a:rPr lang="en-US" dirty="0">
                <a:latin typeface="Arial" pitchFamily="1" charset="0"/>
                <a:ea typeface="ＭＳ Ｐゴシック" pitchFamily="1" charset="-128"/>
              </a:rPr>
              <a:t>) from your discussion </a:t>
            </a:r>
            <a:r>
              <a:rPr lang="en-US" dirty="0"/>
              <a:t>to share with whole group</a:t>
            </a:r>
          </a:p>
          <a:p>
            <a:endParaRPr lang="en-US"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5468000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rgbClr val="2C7C9F"/>
                </a:solidFill>
              </a:rPr>
              <a:t>Synthesis of Discussion</a:t>
            </a:r>
            <a:endParaRPr lang="en-US" dirty="0">
              <a:solidFill>
                <a:srgbClr val="2C7C9F"/>
              </a:solidFill>
            </a:endParaRPr>
          </a:p>
        </p:txBody>
      </p:sp>
      <p:sp>
        <p:nvSpPr>
          <p:cNvPr id="3" name="Content Placeholder 2"/>
          <p:cNvSpPr>
            <a:spLocks noGrp="1"/>
          </p:cNvSpPr>
          <p:nvPr>
            <p:ph idx="1"/>
          </p:nvPr>
        </p:nvSpPr>
        <p:spPr>
          <a:xfrm>
            <a:off x="457200" y="1052547"/>
            <a:ext cx="8229600" cy="4525963"/>
          </a:xfrm>
        </p:spPr>
        <p:txBody>
          <a:bodyPr>
            <a:noAutofit/>
          </a:bodyPr>
          <a:lstStyle/>
          <a:p>
            <a:pPr>
              <a:lnSpc>
                <a:spcPct val="90000"/>
              </a:lnSpc>
            </a:pPr>
            <a:r>
              <a:rPr lang="en-US" dirty="0">
                <a:ea typeface="ＭＳ Ｐゴシック" pitchFamily="1" charset="-128"/>
              </a:rPr>
              <a:t>People </a:t>
            </a:r>
            <a:r>
              <a:rPr lang="en-US" dirty="0" smtClean="0">
                <a:ea typeface="ＭＳ Ｐゴシック" pitchFamily="1" charset="-128"/>
              </a:rPr>
              <a:t>construct understanding </a:t>
            </a:r>
            <a:r>
              <a:rPr lang="en-US" dirty="0">
                <a:ea typeface="ＭＳ Ｐゴシック" pitchFamily="1" charset="-128"/>
              </a:rPr>
              <a:t>of complex ideas over a long period of time</a:t>
            </a:r>
            <a:r>
              <a:rPr lang="en-US" dirty="0" smtClean="0">
                <a:ea typeface="ＭＳ Ｐゴシック" pitchFamily="1" charset="-128"/>
              </a:rPr>
              <a:t>.</a:t>
            </a:r>
          </a:p>
          <a:p>
            <a:pPr>
              <a:lnSpc>
                <a:spcPct val="90000"/>
              </a:lnSpc>
            </a:pPr>
            <a:r>
              <a:rPr lang="en-US" dirty="0" smtClean="0">
                <a:ea typeface="ＭＳ Ｐゴシック" pitchFamily="1" charset="-128"/>
              </a:rPr>
              <a:t>Learners don’t acquire concepts simply by having someone tell them the content, or even by doing hands-on activities.</a:t>
            </a:r>
            <a:endParaRPr lang="en-US" dirty="0">
              <a:ea typeface="ＭＳ Ｐゴシック" pitchFamily="1" charset="-128"/>
            </a:endParaRPr>
          </a:p>
          <a:p>
            <a:pPr>
              <a:lnSpc>
                <a:spcPct val="90000"/>
              </a:lnSpc>
            </a:pPr>
            <a:r>
              <a:rPr lang="en-US" dirty="0">
                <a:ea typeface="ＭＳ Ｐゴシック" pitchFamily="1" charset="-128"/>
              </a:rPr>
              <a:t>Learners must encounter multiple learning experiences that encourage them to 	</a:t>
            </a:r>
          </a:p>
          <a:p>
            <a:pPr lvl="1">
              <a:lnSpc>
                <a:spcPct val="90000"/>
              </a:lnSpc>
            </a:pPr>
            <a:r>
              <a:rPr lang="en-US" dirty="0">
                <a:ea typeface="ＭＳ Ｐゴシック" pitchFamily="1" charset="-128"/>
              </a:rPr>
              <a:t>question their </a:t>
            </a:r>
            <a:r>
              <a:rPr lang="en-US" dirty="0" smtClean="0">
                <a:ea typeface="ＭＳ Ｐゴシック" pitchFamily="1" charset="-128"/>
              </a:rPr>
              <a:t>assumptions;</a:t>
            </a:r>
            <a:endParaRPr lang="en-US" dirty="0">
              <a:ea typeface="ＭＳ Ｐゴシック" pitchFamily="1" charset="-128"/>
            </a:endParaRPr>
          </a:p>
          <a:p>
            <a:pPr lvl="1">
              <a:lnSpc>
                <a:spcPct val="90000"/>
              </a:lnSpc>
            </a:pPr>
            <a:r>
              <a:rPr lang="en-US" dirty="0">
                <a:ea typeface="ＭＳ Ｐゴシック" pitchFamily="1" charset="-128"/>
              </a:rPr>
              <a:t>engage in discussion about their </a:t>
            </a:r>
            <a:r>
              <a:rPr lang="en-US" dirty="0" smtClean="0">
                <a:ea typeface="ＭＳ Ｐゴシック" pitchFamily="1" charset="-128"/>
              </a:rPr>
              <a:t>ideas;</a:t>
            </a:r>
            <a:endParaRPr lang="en-US" dirty="0">
              <a:ea typeface="ＭＳ Ｐゴシック" pitchFamily="1" charset="-128"/>
            </a:endParaRPr>
          </a:p>
          <a:p>
            <a:pPr lvl="1">
              <a:lnSpc>
                <a:spcPct val="90000"/>
              </a:lnSpc>
            </a:pPr>
            <a:r>
              <a:rPr lang="en-US" dirty="0">
                <a:ea typeface="ＭＳ Ｐゴシック" pitchFamily="1" charset="-128"/>
              </a:rPr>
              <a:t>make connections to and build on their </a:t>
            </a:r>
            <a:r>
              <a:rPr lang="en-US" dirty="0" smtClean="0">
                <a:ea typeface="ＭＳ Ｐゴシック" pitchFamily="1" charset="-128"/>
              </a:rPr>
              <a:t>prior knowledge</a:t>
            </a:r>
            <a:r>
              <a:rPr lang="en-US" dirty="0">
                <a:ea typeface="ＭＳ Ｐゴシック" pitchFamily="1" charset="-128"/>
              </a:rPr>
              <a:t>;</a:t>
            </a:r>
            <a:r>
              <a:rPr lang="en-US" dirty="0" smtClean="0">
                <a:ea typeface="ＭＳ Ｐゴシック" pitchFamily="1" charset="-128"/>
              </a:rPr>
              <a:t> and</a:t>
            </a:r>
            <a:endParaRPr lang="en-US" dirty="0">
              <a:ea typeface="ＭＳ Ｐゴシック" pitchFamily="1" charset="-128"/>
            </a:endParaRPr>
          </a:p>
          <a:p>
            <a:pPr lvl="1">
              <a:lnSpc>
                <a:spcPct val="90000"/>
              </a:lnSpc>
            </a:pPr>
            <a:r>
              <a:rPr lang="en-US" dirty="0">
                <a:ea typeface="ＭＳ Ｐゴシック" pitchFamily="1" charset="-128"/>
              </a:rPr>
              <a:t>apply their new understandings in different contexts</a:t>
            </a:r>
            <a:r>
              <a:rPr lang="en-US" dirty="0" smtClean="0">
                <a:ea typeface="ＭＳ Ｐゴシック" pitchFamily="1" charset="-128"/>
              </a:rPr>
              <a:t>.</a:t>
            </a:r>
            <a:endParaRPr lang="en-US" dirty="0">
              <a:ea typeface="ＭＳ Ｐゴシック" pitchFamily="1" charset="-128"/>
            </a:endParaRPr>
          </a:p>
        </p:txBody>
      </p:sp>
    </p:spTree>
    <p:extLst>
      <p:ext uri="{BB962C8B-B14F-4D97-AF65-F5344CB8AC3E}">
        <p14:creationId xmlns:p14="http://schemas.microsoft.com/office/powerpoint/2010/main" val="4050682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558"/>
            <a:ext cx="8229600" cy="1143000"/>
          </a:xfrm>
        </p:spPr>
        <p:txBody>
          <a:bodyPr>
            <a:normAutofit fontScale="90000"/>
          </a:bodyPr>
          <a:lstStyle/>
          <a:p>
            <a:r>
              <a:rPr lang="en-US" dirty="0"/>
              <a:t>How can experiences be designed to support learning?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839286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47902"/>
            <a:ext cx="8042276" cy="783520"/>
          </a:xfrm>
        </p:spPr>
        <p:txBody>
          <a:bodyPr/>
          <a:lstStyle/>
          <a:p>
            <a:r>
              <a:rPr lang="en-US" dirty="0" smtClean="0"/>
              <a:t>The Learning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9850196"/>
              </p:ext>
            </p:extLst>
          </p:nvPr>
        </p:nvGraphicFramePr>
        <p:xfrm>
          <a:off x="457200" y="135667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63110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600200"/>
          </a:xfrm>
        </p:spPr>
        <p:txBody>
          <a:bodyPr>
            <a:normAutofit fontScale="90000"/>
          </a:bodyPr>
          <a:lstStyle/>
          <a:p>
            <a:r>
              <a:rPr lang="en-US" b="1" dirty="0" smtClean="0"/>
              <a:t/>
            </a:r>
            <a:br>
              <a:rPr lang="en-US" b="1" dirty="0" smtClean="0"/>
            </a:br>
            <a:r>
              <a:rPr lang="en-US" b="1" dirty="0" smtClean="0"/>
              <a:t>The </a:t>
            </a:r>
            <a:r>
              <a:rPr lang="en-US" b="1" dirty="0"/>
              <a:t>Learning Cycle supports how learning happens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National Research Council’s 2000 report </a:t>
            </a:r>
            <a:r>
              <a:rPr lang="en-US" b="1" i="1" dirty="0" smtClean="0"/>
              <a:t>How People Learn: Brain, Mind, Experience, and School</a:t>
            </a:r>
          </a:p>
          <a:p>
            <a:endParaRPr lang="en-US" b="1" i="1" dirty="0" smtClean="0"/>
          </a:p>
          <a:p>
            <a:r>
              <a:rPr lang="en-US" b="1" dirty="0" smtClean="0"/>
              <a:t>Key </a:t>
            </a:r>
            <a:r>
              <a:rPr lang="en-US" b="1" dirty="0"/>
              <a:t>Finding #1 states: </a:t>
            </a:r>
            <a:r>
              <a:rPr lang="en-US" i="1" dirty="0"/>
              <a:t>“Students come to the classroom with preconceptions about how the world works. If their initial understanding is not engaged, they may fail to grasp the new concepts and information, or they may learn them for purposes of a test but revert to their preconceptions outside the classroom.” </a:t>
            </a:r>
            <a:endParaRPr lang="en-US" dirty="0"/>
          </a:p>
          <a:p>
            <a:r>
              <a:rPr lang="en-US" b="1" dirty="0"/>
              <a:t>Key Finding #2 states: </a:t>
            </a:r>
            <a:r>
              <a:rPr lang="en-US" i="1" dirty="0"/>
              <a:t>“To develop competence in an area of inquiry, students must (a) have a deep foundation of factual knowledge, (b) understand facts and ideas in the context of a conceptual framework, and (c) organize knowledge in ways that facilitate retrieval and application.” </a:t>
            </a:r>
            <a:endParaRPr lang="en-US" dirty="0"/>
          </a:p>
          <a:p>
            <a:r>
              <a:rPr lang="en-US" b="1" dirty="0"/>
              <a:t>Key Finding #3 states: </a:t>
            </a:r>
            <a:r>
              <a:rPr lang="en-US" i="1" dirty="0"/>
              <a:t>“A metacognitive approach to instruction can help students learn to take control of their own learning by defining learning goals and monitoring their progress in achieving them.” </a:t>
            </a:r>
            <a:endParaRPr lang="en-US" dirty="0"/>
          </a:p>
          <a:p>
            <a:endParaRPr lang="en-US" dirty="0"/>
          </a:p>
        </p:txBody>
      </p:sp>
    </p:spTree>
    <p:extLst>
      <p:ext uri="{BB962C8B-B14F-4D97-AF65-F5344CB8AC3E}">
        <p14:creationId xmlns:p14="http://schemas.microsoft.com/office/powerpoint/2010/main" val="205354702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Revisit Quick Write about Learning</a:t>
            </a:r>
            <a:endParaRPr lang="en-US" dirty="0"/>
          </a:p>
        </p:txBody>
      </p:sp>
      <p:sp>
        <p:nvSpPr>
          <p:cNvPr id="6" name="Text Placeholder 5"/>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a:bodyPr>
          <a:lstStyle/>
          <a:p>
            <a:pPr lvl="1"/>
            <a:r>
              <a:rPr lang="en-US" sz="2800" dirty="0" smtClean="0"/>
              <a:t>What do you want to remember about what facilitates and supports learning?</a:t>
            </a:r>
          </a:p>
        </p:txBody>
      </p:sp>
      <p:sp>
        <p:nvSpPr>
          <p:cNvPr id="7" name="Text Placeholder 6"/>
          <p:cNvSpPr>
            <a:spLocks noGrp="1"/>
          </p:cNvSpPr>
          <p:nvPr>
            <p:ph type="body" sz="quarter" idx="3"/>
          </p:nvPr>
        </p:nvSpPr>
        <p:spPr/>
        <p:txBody>
          <a:bodyPr/>
          <a:lstStyle/>
          <a:p>
            <a:endParaRPr lang="en-US"/>
          </a:p>
        </p:txBody>
      </p:sp>
      <p:sp>
        <p:nvSpPr>
          <p:cNvPr id="8" name="Content Placeholder 7"/>
          <p:cNvSpPr>
            <a:spLocks noGrp="1"/>
          </p:cNvSpPr>
          <p:nvPr>
            <p:ph sz="quarter" idx="4"/>
          </p:nvPr>
        </p:nvSpPr>
        <p:spPr/>
        <p:txBody>
          <a:bodyPr/>
          <a:lstStyle/>
          <a:p>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82149" y="2504888"/>
            <a:ext cx="3176661" cy="2390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8708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Taking Action &amp; Reflection</a:t>
            </a:r>
            <a:endParaRPr lang="en-US" dirty="0"/>
          </a:p>
        </p:txBody>
      </p:sp>
      <p:sp>
        <p:nvSpPr>
          <p:cNvPr id="3" name="Content Placeholder 2"/>
          <p:cNvSpPr>
            <a:spLocks noGrp="1"/>
          </p:cNvSpPr>
          <p:nvPr>
            <p:ph idx="1"/>
          </p:nvPr>
        </p:nvSpPr>
        <p:spPr/>
        <p:txBody>
          <a:bodyPr/>
          <a:lstStyle/>
          <a:p>
            <a:r>
              <a:rPr lang="en-US" dirty="0" smtClean="0"/>
              <a:t>What is one thing you plan to take away and incorporate into your own practice?</a:t>
            </a:r>
          </a:p>
          <a:p>
            <a:r>
              <a:rPr lang="en-US" dirty="0" smtClean="0"/>
              <a:t>What is something you are still wondering about?</a:t>
            </a:r>
          </a:p>
        </p:txBody>
      </p:sp>
    </p:spTree>
    <p:extLst>
      <p:ext uri="{BB962C8B-B14F-4D97-AF65-F5344CB8AC3E}">
        <p14:creationId xmlns:p14="http://schemas.microsoft.com/office/powerpoint/2010/main" val="417199948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Diversity of Professional Learning</a:t>
            </a:r>
            <a:endParaRPr lang="en-US" dirty="0"/>
          </a:p>
        </p:txBody>
      </p:sp>
      <p:sp>
        <p:nvSpPr>
          <p:cNvPr id="3" name="Content Placeholder 2"/>
          <p:cNvSpPr>
            <a:spLocks noGrp="1"/>
          </p:cNvSpPr>
          <p:nvPr>
            <p:ph idx="1"/>
          </p:nvPr>
        </p:nvSpPr>
        <p:spPr/>
        <p:txBody>
          <a:bodyPr/>
          <a:lstStyle/>
          <a:p>
            <a:r>
              <a:rPr lang="en-US" dirty="0" smtClean="0"/>
              <a:t>STEM University/college faculty</a:t>
            </a:r>
            <a:endParaRPr lang="en-US" dirty="0"/>
          </a:p>
          <a:p>
            <a:r>
              <a:rPr lang="en-US" dirty="0" smtClean="0"/>
              <a:t>RET </a:t>
            </a:r>
            <a:r>
              <a:rPr lang="en-US" sz="2000" dirty="0" smtClean="0"/>
              <a:t>(Research Experiences for Community College Teachers)</a:t>
            </a:r>
          </a:p>
          <a:p>
            <a:r>
              <a:rPr lang="en-US" dirty="0" smtClean="0"/>
              <a:t>University faculty teaching Pre-service courses</a:t>
            </a:r>
          </a:p>
          <a:p>
            <a:r>
              <a:rPr lang="en-US" dirty="0" smtClean="0"/>
              <a:t>Scientists &amp; grad students</a:t>
            </a:r>
          </a:p>
          <a:p>
            <a:r>
              <a:rPr lang="en-US" dirty="0"/>
              <a:t>K–12 teachers </a:t>
            </a:r>
            <a:r>
              <a:rPr lang="en-US" sz="2000" dirty="0" smtClean="0"/>
              <a:t>(US </a:t>
            </a:r>
            <a:r>
              <a:rPr lang="en-US" sz="2000" dirty="0"/>
              <a:t>&amp; </a:t>
            </a:r>
            <a:r>
              <a:rPr lang="en-US" sz="2000" dirty="0" smtClean="0"/>
              <a:t>International - Tasmania</a:t>
            </a:r>
            <a:r>
              <a:rPr lang="en-US" sz="2000" dirty="0"/>
              <a:t>, South Africa)</a:t>
            </a:r>
          </a:p>
          <a:p>
            <a:r>
              <a:rPr lang="en-US" dirty="0" smtClean="0"/>
              <a:t>Informal science educators </a:t>
            </a:r>
            <a:r>
              <a:rPr lang="en-US" sz="2000" dirty="0" smtClean="0"/>
              <a:t>(aquariums/museums)</a:t>
            </a:r>
            <a:endParaRPr lang="en-US" sz="2000" dirty="0"/>
          </a:p>
        </p:txBody>
      </p:sp>
      <p:pic>
        <p:nvPicPr>
          <p:cNvPr id="5" name="Picture 4" descr="green-vertical-no-tag.ep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37940" y="5689338"/>
            <a:ext cx="1205392" cy="923994"/>
          </a:xfrm>
          <a:prstGeom prst="rect">
            <a:avLst/>
          </a:prstGeom>
        </p:spPr>
      </p:pic>
    </p:spTree>
    <p:extLst>
      <p:ext uri="{BB962C8B-B14F-4D97-AF65-F5344CB8AC3E}">
        <p14:creationId xmlns:p14="http://schemas.microsoft.com/office/powerpoint/2010/main" val="1647523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4558"/>
            <a:ext cx="8229600" cy="1143000"/>
          </a:xfrm>
        </p:spPr>
        <p:txBody>
          <a:bodyPr>
            <a:normAutofit fontScale="90000"/>
          </a:bodyPr>
          <a:lstStyle/>
          <a:p>
            <a:r>
              <a:rPr lang="en-US" dirty="0"/>
              <a:t>How can experiences be designed to support learning? </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59037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 Pair Share</a:t>
            </a:r>
            <a:endParaRPr lang="en-US" dirty="0"/>
          </a:p>
        </p:txBody>
      </p:sp>
      <p:sp>
        <p:nvSpPr>
          <p:cNvPr id="3" name="Content Placeholder 2"/>
          <p:cNvSpPr>
            <a:spLocks noGrp="1"/>
          </p:cNvSpPr>
          <p:nvPr>
            <p:ph idx="1"/>
          </p:nvPr>
        </p:nvSpPr>
        <p:spPr/>
        <p:txBody>
          <a:bodyPr/>
          <a:lstStyle/>
          <a:p>
            <a:pPr lvl="0"/>
            <a:r>
              <a:rPr lang="en-US" dirty="0"/>
              <a:t>Think about a time you really learned </a:t>
            </a:r>
            <a:r>
              <a:rPr lang="en-US" dirty="0" smtClean="0"/>
              <a:t>something</a:t>
            </a:r>
          </a:p>
          <a:p>
            <a:pPr lvl="1"/>
            <a:r>
              <a:rPr lang="en-US" dirty="0" smtClean="0"/>
              <a:t>How did you learn it?</a:t>
            </a:r>
          </a:p>
          <a:p>
            <a:pPr lvl="1"/>
            <a:r>
              <a:rPr lang="en-US" dirty="0" smtClean="0"/>
              <a:t>What </a:t>
            </a:r>
            <a:r>
              <a:rPr lang="en-US" dirty="0"/>
              <a:t>did it take for you to really learn </a:t>
            </a:r>
            <a:r>
              <a:rPr lang="en-US" dirty="0" smtClean="0"/>
              <a:t>it? </a:t>
            </a:r>
          </a:p>
          <a:p>
            <a:pPr lvl="1"/>
            <a:r>
              <a:rPr lang="en-US" dirty="0" smtClean="0"/>
              <a:t>What </a:t>
            </a:r>
            <a:r>
              <a:rPr lang="en-US" dirty="0"/>
              <a:t>was it about this prior learning experience that made it work for you? </a:t>
            </a:r>
          </a:p>
          <a:p>
            <a:endParaRPr lang="en-US" dirty="0"/>
          </a:p>
        </p:txBody>
      </p:sp>
    </p:spTree>
    <p:extLst>
      <p:ext uri="{BB962C8B-B14F-4D97-AF65-F5344CB8AC3E}">
        <p14:creationId xmlns:p14="http://schemas.microsoft.com/office/powerpoint/2010/main" val="19239092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multi-faceted </a:t>
            </a:r>
            <a:r>
              <a:rPr lang="en-US" dirty="0"/>
              <a:t>experiences - provided more than one opportunity to learn, different approaches were used</a:t>
            </a:r>
          </a:p>
          <a:p>
            <a:pPr lvl="0"/>
            <a:r>
              <a:rPr lang="en-US" dirty="0"/>
              <a:t>creating a desire or will to learn about something</a:t>
            </a:r>
          </a:p>
          <a:p>
            <a:pPr lvl="0"/>
            <a:r>
              <a:rPr lang="en-US" dirty="0"/>
              <a:t>teaching a topic to someone else </a:t>
            </a:r>
          </a:p>
          <a:p>
            <a:pPr lvl="0"/>
            <a:r>
              <a:rPr lang="en-US" dirty="0"/>
              <a:t>having the chance to practice and extend the learning </a:t>
            </a:r>
          </a:p>
          <a:p>
            <a:pPr lvl="0"/>
            <a:r>
              <a:rPr lang="en-US" dirty="0"/>
              <a:t>delaying providing an answer helps to keep learner curious</a:t>
            </a:r>
          </a:p>
          <a:p>
            <a:pPr lvl="0"/>
            <a:r>
              <a:rPr lang="en-US" dirty="0"/>
              <a:t>touching or doing something</a:t>
            </a:r>
          </a:p>
          <a:p>
            <a:pPr lvl="0"/>
            <a:r>
              <a:rPr lang="en-US" dirty="0"/>
              <a:t>sharing thoughts and discussing ideas with others</a:t>
            </a:r>
          </a:p>
          <a:p>
            <a:pPr lvl="0"/>
            <a:r>
              <a:rPr lang="en-US" dirty="0"/>
              <a:t>accessing and connecting to prior knowledge</a:t>
            </a:r>
          </a:p>
          <a:p>
            <a:endParaRPr lang="en-US" dirty="0"/>
          </a:p>
        </p:txBody>
      </p:sp>
    </p:spTree>
    <p:extLst>
      <p:ext uri="{BB962C8B-B14F-4D97-AF65-F5344CB8AC3E}">
        <p14:creationId xmlns:p14="http://schemas.microsoft.com/office/powerpoint/2010/main" val="27003090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Turn &amp; Talk</a:t>
            </a:r>
            <a:endParaRPr lang="en-US" dirty="0"/>
          </a:p>
        </p:txBody>
      </p:sp>
      <p:sp>
        <p:nvSpPr>
          <p:cNvPr id="3" name="Content Placeholder 2"/>
          <p:cNvSpPr>
            <a:spLocks noGrp="1"/>
          </p:cNvSpPr>
          <p:nvPr>
            <p:ph idx="1"/>
          </p:nvPr>
        </p:nvSpPr>
        <p:spPr>
          <a:xfrm>
            <a:off x="457200" y="1417638"/>
            <a:ext cx="8229600" cy="4805362"/>
          </a:xfrm>
        </p:spPr>
        <p:txBody>
          <a:bodyPr>
            <a:normAutofit/>
          </a:bodyPr>
          <a:lstStyle/>
          <a:p>
            <a:r>
              <a:rPr lang="en-US" dirty="0" smtClean="0"/>
              <a:t>Think for a moment about the data activity you engaged in &amp; then turn to someone that experienced the </a:t>
            </a:r>
            <a:r>
              <a:rPr lang="en-US" b="1" dirty="0" smtClean="0"/>
              <a:t>same</a:t>
            </a:r>
            <a:r>
              <a:rPr lang="en-US" dirty="0" smtClean="0"/>
              <a:t> activity &amp; discuss:</a:t>
            </a:r>
          </a:p>
          <a:p>
            <a:pPr lvl="1"/>
            <a:r>
              <a:rPr lang="en-US" dirty="0"/>
              <a:t>W</a:t>
            </a:r>
            <a:r>
              <a:rPr lang="en-US" dirty="0" smtClean="0"/>
              <a:t>hat do you think the instructor’s learning goals would be for engaging students in the activity?</a:t>
            </a:r>
            <a:endParaRPr lang="en-US" dirty="0"/>
          </a:p>
          <a:p>
            <a:pPr lvl="1"/>
            <a:r>
              <a:rPr lang="en-US" dirty="0" smtClean="0"/>
              <a:t>How would you describe the role(s) of the instructor in the activity? (what would they be doing during the activity?)</a:t>
            </a:r>
          </a:p>
          <a:p>
            <a:pPr marL="457200" lvl="1" indent="0">
              <a:buNone/>
            </a:pPr>
            <a:endParaRPr lang="en-US" sz="1300" dirty="0" smtClean="0"/>
          </a:p>
          <a:p>
            <a:r>
              <a:rPr lang="en-US" dirty="0" smtClean="0"/>
              <a:t>Be ready to share something from your discussion</a:t>
            </a:r>
          </a:p>
        </p:txBody>
      </p:sp>
    </p:spTree>
    <p:extLst>
      <p:ext uri="{BB962C8B-B14F-4D97-AF65-F5344CB8AC3E}">
        <p14:creationId xmlns:p14="http://schemas.microsoft.com/office/powerpoint/2010/main" val="53684360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Cycle</a:t>
            </a:r>
            <a:endParaRPr lang="en-US" dirty="0"/>
          </a:p>
        </p:txBody>
      </p:sp>
      <p:sp>
        <p:nvSpPr>
          <p:cNvPr id="3" name="Content Placeholder 2"/>
          <p:cNvSpPr>
            <a:spLocks noGrp="1"/>
          </p:cNvSpPr>
          <p:nvPr>
            <p:ph idx="1"/>
          </p:nvPr>
        </p:nvSpPr>
        <p:spPr/>
        <p:txBody>
          <a:bodyPr/>
          <a:lstStyle/>
          <a:p>
            <a:pPr lvl="0"/>
            <a:r>
              <a:rPr lang="en-US" dirty="0" smtClean="0"/>
              <a:t>The </a:t>
            </a:r>
            <a:r>
              <a:rPr lang="en-US" dirty="0"/>
              <a:t>learning cycle is based on research about how people learn, and has been used for decades to design science and other learning activities in ways that help students to learn.</a:t>
            </a:r>
          </a:p>
          <a:p>
            <a:endParaRPr lang="en-US" dirty="0"/>
          </a:p>
        </p:txBody>
      </p:sp>
    </p:spTree>
    <p:extLst>
      <p:ext uri="{BB962C8B-B14F-4D97-AF65-F5344CB8AC3E}">
        <p14:creationId xmlns:p14="http://schemas.microsoft.com/office/powerpoint/2010/main" val="6065459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Learning Cycle</a:t>
            </a:r>
            <a:endParaRPr lang="en-US" dirty="0"/>
          </a:p>
        </p:txBody>
      </p:sp>
      <p:graphicFrame>
        <p:nvGraphicFramePr>
          <p:cNvPr id="4" name="Content Placeholder 3"/>
          <p:cNvGraphicFramePr>
            <a:graphicFrameLocks noGrp="1"/>
          </p:cNvGraphicFramePr>
          <p:nvPr>
            <p:ph idx="1"/>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14406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5124</TotalTime>
  <Words>2101</Words>
  <Application>Microsoft Macintosh PowerPoint</Application>
  <PresentationFormat>On-screen Show (4:3)</PresentationFormat>
  <Paragraphs>246</Paragraphs>
  <Slides>27</Slides>
  <Notes>22</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Designing instruction based on how people learn</vt:lpstr>
      <vt:lpstr>Session Goals</vt:lpstr>
      <vt:lpstr>Diversity of Professional Learning</vt:lpstr>
      <vt:lpstr>How can experiences be designed to support learning? </vt:lpstr>
      <vt:lpstr>Think Pair Share</vt:lpstr>
      <vt:lpstr>Summary</vt:lpstr>
      <vt:lpstr>Turn &amp; Talk</vt:lpstr>
      <vt:lpstr>Learning Cycle</vt:lpstr>
      <vt:lpstr>The Learning Cycle</vt:lpstr>
      <vt:lpstr>Match up a data activity with a phase of the learning cycle</vt:lpstr>
      <vt:lpstr>Questions to ask about each phase…</vt:lpstr>
      <vt:lpstr>Design of data activities </vt:lpstr>
      <vt:lpstr>Design of data activities </vt:lpstr>
      <vt:lpstr>Addressing common lesson-design mistakes</vt:lpstr>
      <vt:lpstr>Drawbacks of focusing on only  one phase</vt:lpstr>
      <vt:lpstr> Provide opportunities for students to struggle with meaning making.   </vt:lpstr>
      <vt:lpstr>Reflect on the session</vt:lpstr>
      <vt:lpstr>How Learning Happens</vt:lpstr>
      <vt:lpstr>Quick Write</vt:lpstr>
      <vt:lpstr>Foundational Ideas on Learning</vt:lpstr>
      <vt:lpstr>Research Discussion</vt:lpstr>
      <vt:lpstr>Synthesis of Discussion</vt:lpstr>
      <vt:lpstr>How can experiences be designed to support learning? </vt:lpstr>
      <vt:lpstr>The Learning Cycle</vt:lpstr>
      <vt:lpstr> The Learning Cycle supports how learning happens </vt:lpstr>
      <vt:lpstr>Revisit Quick Write about Learning</vt:lpstr>
      <vt:lpstr>Taking Action &amp; Reflection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Flip?</dc:title>
  <dc:creator>Lynn Tran</dc:creator>
  <cp:lastModifiedBy>Kristin Hunter-Thomson</cp:lastModifiedBy>
  <cp:revision>271</cp:revision>
  <cp:lastPrinted>2014-01-06T01:32:39Z</cp:lastPrinted>
  <dcterms:created xsi:type="dcterms:W3CDTF">2014-01-03T18:53:56Z</dcterms:created>
  <dcterms:modified xsi:type="dcterms:W3CDTF">2016-09-01T11:53:13Z</dcterms:modified>
</cp:coreProperties>
</file>