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6" r:id="rId2"/>
    <p:sldId id="269" r:id="rId3"/>
    <p:sldId id="268" r:id="rId4"/>
    <p:sldId id="284" r:id="rId5"/>
    <p:sldId id="285" r:id="rId6"/>
    <p:sldId id="286" r:id="rId7"/>
    <p:sldId id="287" r:id="rId8"/>
    <p:sldId id="288" r:id="rId9"/>
    <p:sldId id="289" r:id="rId10"/>
    <p:sldId id="274" r:id="rId11"/>
    <p:sldId id="296" r:id="rId12"/>
    <p:sldId id="297" r:id="rId13"/>
    <p:sldId id="277" r:id="rId14"/>
    <p:sldId id="280" r:id="rId15"/>
    <p:sldId id="281" r:id="rId16"/>
    <p:sldId id="282" r:id="rId17"/>
    <p:sldId id="300" r:id="rId18"/>
    <p:sldId id="283" r:id="rId19"/>
    <p:sldId id="279" r:id="rId20"/>
    <p:sldId id="290" r:id="rId21"/>
    <p:sldId id="298" r:id="rId22"/>
    <p:sldId id="299" r:id="rId23"/>
    <p:sldId id="295" r:id="rId24"/>
    <p:sldId id="294" r:id="rId25"/>
    <p:sldId id="293" r:id="rId26"/>
    <p:sldId id="291" r:id="rId27"/>
    <p:sldId id="292" r:id="rId28"/>
    <p:sldId id="278" r:id="rId29"/>
    <p:sldId id="272"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00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68301" autoAdjust="0"/>
  </p:normalViewPr>
  <p:slideViewPr>
    <p:cSldViewPr snapToGrid="0" snapToObjects="1">
      <p:cViewPr varScale="1">
        <p:scale>
          <a:sx n="65" d="100"/>
          <a:sy n="65" d="100"/>
        </p:scale>
        <p:origin x="-2720" y="-104"/>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F5F2E9-DC7D-B547-90D5-2F0CAFFA35EB}" type="datetimeFigureOut">
              <a:rPr lang="en-US" smtClean="0"/>
              <a:t>9/1/16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A705C-87C4-2F4F-AB65-74A5800E07B1}" type="slidenum">
              <a:rPr lang="en-US" smtClean="0"/>
              <a:t>‹#›</a:t>
            </a:fld>
            <a:endParaRPr lang="en-US"/>
          </a:p>
        </p:txBody>
      </p:sp>
    </p:spTree>
    <p:extLst>
      <p:ext uri="{BB962C8B-B14F-4D97-AF65-F5344CB8AC3E}">
        <p14:creationId xmlns:p14="http://schemas.microsoft.com/office/powerpoint/2010/main" val="7111460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hands-on workshop focused on developing effective teaching with data practices using OOI </a:t>
            </a:r>
          </a:p>
          <a:p>
            <a:endParaRPr lang="en-US" dirty="0"/>
          </a:p>
        </p:txBody>
      </p:sp>
      <p:sp>
        <p:nvSpPr>
          <p:cNvPr id="4" name="Slide Number Placeholder 3"/>
          <p:cNvSpPr>
            <a:spLocks noGrp="1"/>
          </p:cNvSpPr>
          <p:nvPr>
            <p:ph type="sldNum" sz="quarter" idx="10"/>
          </p:nvPr>
        </p:nvSpPr>
        <p:spPr/>
        <p:txBody>
          <a:bodyPr/>
          <a:lstStyle/>
          <a:p>
            <a:fld id="{D40A705C-87C4-2F4F-AB65-74A5800E07B1}" type="slidenum">
              <a:rPr lang="en-US" smtClean="0"/>
              <a:t>3</a:t>
            </a:fld>
            <a:endParaRPr lang="en-US"/>
          </a:p>
        </p:txBody>
      </p:sp>
    </p:spTree>
    <p:extLst>
      <p:ext uri="{BB962C8B-B14F-4D97-AF65-F5344CB8AC3E}">
        <p14:creationId xmlns:p14="http://schemas.microsoft.com/office/powerpoint/2010/main" val="27469693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IUSE: EHR program recognizes and respects the variety of discipline-specific challenges and opportunities facing STEM faculty as they strive to incorporate results from educational research into classroom practice and work with education research colleagues and social science learning scholars to advance our understanding of effective teaching and learning.</a:t>
            </a:r>
          </a:p>
          <a:p>
            <a:endParaRPr lang="en-US" dirty="0"/>
          </a:p>
        </p:txBody>
      </p:sp>
      <p:sp>
        <p:nvSpPr>
          <p:cNvPr id="4" name="Slide Number Placeholder 3"/>
          <p:cNvSpPr>
            <a:spLocks noGrp="1"/>
          </p:cNvSpPr>
          <p:nvPr>
            <p:ph type="sldNum" sz="quarter" idx="10"/>
          </p:nvPr>
        </p:nvSpPr>
        <p:spPr/>
        <p:txBody>
          <a:bodyPr/>
          <a:lstStyle/>
          <a:p>
            <a:fld id="{D40A705C-87C4-2F4F-AB65-74A5800E07B1}" type="slidenum">
              <a:rPr lang="en-US" smtClean="0"/>
              <a:t>14</a:t>
            </a:fld>
            <a:endParaRPr lang="en-US"/>
          </a:p>
        </p:txBody>
      </p:sp>
    </p:spTree>
    <p:extLst>
      <p:ext uri="{BB962C8B-B14F-4D97-AF65-F5344CB8AC3E}">
        <p14:creationId xmlns:p14="http://schemas.microsoft.com/office/powerpoint/2010/main" val="311363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12:45pm</a:t>
            </a:r>
          </a:p>
          <a:p>
            <a:r>
              <a:rPr lang="en-US" dirty="0" smtClean="0"/>
              <a:t>We have done a lot of great work on our journey together this weekend, now it is time for us to think about how we will incorporate</a:t>
            </a:r>
            <a:r>
              <a:rPr lang="en-US" baseline="0" dirty="0" smtClean="0"/>
              <a:t> aspects of this weekend into our teaching next year. Take some time to think through which data activities, as well as learning aspects that we have talked about, will you incorporate into your course. Why did you choose those activities/aspects? How will you incorporate them – as is, further modifications, as homework/in lecture/in lab, in person/online? And what part of your current teaching will need to come out so you can incorporate this new piece into the course?</a:t>
            </a:r>
            <a:endParaRPr lang="en-US" dirty="0"/>
          </a:p>
        </p:txBody>
      </p:sp>
      <p:sp>
        <p:nvSpPr>
          <p:cNvPr id="4" name="Slide Number Placeholder 3"/>
          <p:cNvSpPr>
            <a:spLocks noGrp="1"/>
          </p:cNvSpPr>
          <p:nvPr>
            <p:ph type="sldNum" sz="quarter" idx="10"/>
          </p:nvPr>
        </p:nvSpPr>
        <p:spPr/>
        <p:txBody>
          <a:bodyPr/>
          <a:lstStyle/>
          <a:p>
            <a:fld id="{D40A705C-87C4-2F4F-AB65-74A5800E07B1}" type="slidenum">
              <a:rPr lang="en-US" smtClean="0"/>
              <a:t>20</a:t>
            </a:fld>
            <a:endParaRPr lang="en-US"/>
          </a:p>
        </p:txBody>
      </p:sp>
    </p:spTree>
    <p:extLst>
      <p:ext uri="{BB962C8B-B14F-4D97-AF65-F5344CB8AC3E}">
        <p14:creationId xmlns:p14="http://schemas.microsoft.com/office/powerpoint/2010/main" val="3004736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hands-on workshop focused on developing effective teaching with data practices using OOI </a:t>
            </a:r>
          </a:p>
          <a:p>
            <a:endParaRPr lang="en-US" dirty="0"/>
          </a:p>
        </p:txBody>
      </p:sp>
      <p:sp>
        <p:nvSpPr>
          <p:cNvPr id="4" name="Slide Number Placeholder 3"/>
          <p:cNvSpPr>
            <a:spLocks noGrp="1"/>
          </p:cNvSpPr>
          <p:nvPr>
            <p:ph type="sldNum" sz="quarter" idx="10"/>
          </p:nvPr>
        </p:nvSpPr>
        <p:spPr/>
        <p:txBody>
          <a:bodyPr/>
          <a:lstStyle/>
          <a:p>
            <a:fld id="{D40A705C-87C4-2F4F-AB65-74A5800E07B1}" type="slidenum">
              <a:rPr lang="en-US" smtClean="0"/>
              <a:t>22</a:t>
            </a:fld>
            <a:endParaRPr lang="en-US"/>
          </a:p>
        </p:txBody>
      </p:sp>
    </p:spTree>
    <p:extLst>
      <p:ext uri="{BB962C8B-B14F-4D97-AF65-F5344CB8AC3E}">
        <p14:creationId xmlns:p14="http://schemas.microsoft.com/office/powerpoint/2010/main" val="2746969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8:15am</a:t>
            </a:r>
          </a:p>
          <a:p>
            <a:r>
              <a:rPr lang="en-US" sz="1200" i="0" kern="1200" dirty="0" smtClean="0">
                <a:solidFill>
                  <a:schemeClr val="tx1"/>
                </a:solidFill>
                <a:effectLst/>
                <a:latin typeface="+mn-lt"/>
                <a:ea typeface="+mn-ea"/>
                <a:cs typeface="+mn-cs"/>
              </a:rPr>
              <a:t>There was a method to the madness</a:t>
            </a:r>
            <a:r>
              <a:rPr lang="en-US" sz="1200" i="0" kern="1200" baseline="0" dirty="0" smtClean="0">
                <a:solidFill>
                  <a:schemeClr val="tx1"/>
                </a:solidFill>
                <a:effectLst/>
                <a:latin typeface="+mn-lt"/>
                <a:ea typeface="+mn-ea"/>
                <a:cs typeface="+mn-cs"/>
              </a:rPr>
              <a:t> in how we designed the activities and what features we included to help the students engage with the data in a supported way…</a:t>
            </a:r>
            <a:endParaRPr lang="en-US" i="0" dirty="0"/>
          </a:p>
        </p:txBody>
      </p:sp>
      <p:sp>
        <p:nvSpPr>
          <p:cNvPr id="4" name="Slide Number Placeholder 3"/>
          <p:cNvSpPr>
            <a:spLocks noGrp="1"/>
          </p:cNvSpPr>
          <p:nvPr>
            <p:ph type="sldNum" sz="quarter" idx="10"/>
          </p:nvPr>
        </p:nvSpPr>
        <p:spPr/>
        <p:txBody>
          <a:bodyPr/>
          <a:lstStyle/>
          <a:p>
            <a:fld id="{D40A705C-87C4-2F4F-AB65-74A5800E07B1}" type="slidenum">
              <a:rPr lang="en-US" smtClean="0"/>
              <a:t>4</a:t>
            </a:fld>
            <a:endParaRPr lang="en-US"/>
          </a:p>
        </p:txBody>
      </p:sp>
    </p:spTree>
    <p:extLst>
      <p:ext uri="{BB962C8B-B14F-4D97-AF65-F5344CB8AC3E}">
        <p14:creationId xmlns:p14="http://schemas.microsoft.com/office/powerpoint/2010/main" val="25286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8:15am</a:t>
            </a:r>
          </a:p>
          <a:p>
            <a:r>
              <a:rPr lang="en-US" sz="1200" i="0" kern="1200" dirty="0" smtClean="0">
                <a:solidFill>
                  <a:schemeClr val="tx1"/>
                </a:solidFill>
                <a:effectLst/>
                <a:latin typeface="+mn-lt"/>
                <a:ea typeface="+mn-ea"/>
                <a:cs typeface="+mn-cs"/>
              </a:rPr>
              <a:t>… for</a:t>
            </a:r>
            <a:r>
              <a:rPr lang="en-US" sz="1200" i="0" kern="1200" baseline="0" dirty="0" smtClean="0">
                <a:solidFill>
                  <a:schemeClr val="tx1"/>
                </a:solidFill>
                <a:effectLst/>
                <a:latin typeface="+mn-lt"/>
                <a:ea typeface="+mn-ea"/>
                <a:cs typeface="+mn-cs"/>
              </a:rPr>
              <a:t> example for the exploration data activity we incorporated aspects such as these to provide a </a:t>
            </a:r>
            <a:r>
              <a:rPr lang="en-US" sz="1200" i="0" kern="1200" baseline="0" dirty="0" err="1" smtClean="0">
                <a:solidFill>
                  <a:schemeClr val="tx1"/>
                </a:solidFill>
                <a:effectLst/>
                <a:latin typeface="+mn-lt"/>
                <a:ea typeface="+mn-ea"/>
                <a:cs typeface="+mn-cs"/>
              </a:rPr>
              <a:t>scaffolded</a:t>
            </a:r>
            <a:r>
              <a:rPr lang="en-US" sz="1200" i="0" kern="1200" baseline="0" dirty="0" smtClean="0">
                <a:solidFill>
                  <a:schemeClr val="tx1"/>
                </a:solidFill>
                <a:effectLst/>
                <a:latin typeface="+mn-lt"/>
                <a:ea typeface="+mn-ea"/>
                <a:cs typeface="+mn-cs"/>
              </a:rPr>
              <a:t> experience to the student to help them start to understand the data.</a:t>
            </a:r>
            <a:endParaRPr lang="en-US" i="0" dirty="0"/>
          </a:p>
        </p:txBody>
      </p:sp>
      <p:sp>
        <p:nvSpPr>
          <p:cNvPr id="4" name="Slide Number Placeholder 3"/>
          <p:cNvSpPr>
            <a:spLocks noGrp="1"/>
          </p:cNvSpPr>
          <p:nvPr>
            <p:ph type="sldNum" sz="quarter" idx="10"/>
          </p:nvPr>
        </p:nvSpPr>
        <p:spPr/>
        <p:txBody>
          <a:bodyPr/>
          <a:lstStyle/>
          <a:p>
            <a:fld id="{D40A705C-87C4-2F4F-AB65-74A5800E07B1}" type="slidenum">
              <a:rPr lang="en-US" smtClean="0"/>
              <a:t>5</a:t>
            </a:fld>
            <a:endParaRPr lang="en-US"/>
          </a:p>
        </p:txBody>
      </p:sp>
    </p:spTree>
    <p:extLst>
      <p:ext uri="{BB962C8B-B14F-4D97-AF65-F5344CB8AC3E}">
        <p14:creationId xmlns:p14="http://schemas.microsoft.com/office/powerpoint/2010/main" val="252863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8:15am</a:t>
            </a:r>
          </a:p>
          <a:p>
            <a:r>
              <a:rPr lang="en-US" sz="1200" i="0" kern="1200" dirty="0" smtClean="0">
                <a:solidFill>
                  <a:schemeClr val="tx1"/>
                </a:solidFill>
                <a:effectLst/>
                <a:latin typeface="+mn-lt"/>
                <a:ea typeface="+mn-ea"/>
                <a:cs typeface="+mn-cs"/>
              </a:rPr>
              <a:t>… whereas for the concept invention</a:t>
            </a:r>
            <a:r>
              <a:rPr lang="en-US" sz="1200" i="0" kern="1200" baseline="0" dirty="0" smtClean="0">
                <a:solidFill>
                  <a:schemeClr val="tx1"/>
                </a:solidFill>
                <a:effectLst/>
                <a:latin typeface="+mn-lt"/>
                <a:ea typeface="+mn-ea"/>
                <a:cs typeface="+mn-cs"/>
              </a:rPr>
              <a:t> we incorporated these aspects to help the students take their understanding to the next level…</a:t>
            </a:r>
            <a:endParaRPr lang="en-US" i="0" dirty="0"/>
          </a:p>
        </p:txBody>
      </p:sp>
      <p:sp>
        <p:nvSpPr>
          <p:cNvPr id="4" name="Slide Number Placeholder 3"/>
          <p:cNvSpPr>
            <a:spLocks noGrp="1"/>
          </p:cNvSpPr>
          <p:nvPr>
            <p:ph type="sldNum" sz="quarter" idx="10"/>
          </p:nvPr>
        </p:nvSpPr>
        <p:spPr/>
        <p:txBody>
          <a:bodyPr/>
          <a:lstStyle/>
          <a:p>
            <a:fld id="{D40A705C-87C4-2F4F-AB65-74A5800E07B1}" type="slidenum">
              <a:rPr lang="en-US" smtClean="0"/>
              <a:t>6</a:t>
            </a:fld>
            <a:endParaRPr lang="en-US"/>
          </a:p>
        </p:txBody>
      </p:sp>
    </p:spTree>
    <p:extLst>
      <p:ext uri="{BB962C8B-B14F-4D97-AF65-F5344CB8AC3E}">
        <p14:creationId xmlns:p14="http://schemas.microsoft.com/office/powerpoint/2010/main" val="252863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8:15am</a:t>
            </a:r>
          </a:p>
          <a:p>
            <a:r>
              <a:rPr lang="en-US" sz="1200" i="0" kern="1200" dirty="0" smtClean="0">
                <a:solidFill>
                  <a:schemeClr val="tx1"/>
                </a:solidFill>
                <a:effectLst/>
                <a:latin typeface="+mn-lt"/>
                <a:ea typeface="+mn-ea"/>
                <a:cs typeface="+mn-cs"/>
              </a:rPr>
              <a:t>… and finally</a:t>
            </a:r>
            <a:r>
              <a:rPr lang="en-US" sz="1200" i="0" kern="1200" baseline="0" dirty="0" smtClean="0">
                <a:solidFill>
                  <a:schemeClr val="tx1"/>
                </a:solidFill>
                <a:effectLst/>
                <a:latin typeface="+mn-lt"/>
                <a:ea typeface="+mn-ea"/>
                <a:cs typeface="+mn-cs"/>
              </a:rPr>
              <a:t> for the application data activity we incorporated aspects such as these to provide opportunities for students to demonstrate their learned comfort with the data and to determine based on their interests which aspects of the concept they are interested in pursuing further.</a:t>
            </a:r>
            <a:endParaRPr lang="en-US" i="0" dirty="0"/>
          </a:p>
        </p:txBody>
      </p:sp>
      <p:sp>
        <p:nvSpPr>
          <p:cNvPr id="4" name="Slide Number Placeholder 3"/>
          <p:cNvSpPr>
            <a:spLocks noGrp="1"/>
          </p:cNvSpPr>
          <p:nvPr>
            <p:ph type="sldNum" sz="quarter" idx="10"/>
          </p:nvPr>
        </p:nvSpPr>
        <p:spPr/>
        <p:txBody>
          <a:bodyPr/>
          <a:lstStyle/>
          <a:p>
            <a:fld id="{D40A705C-87C4-2F4F-AB65-74A5800E07B1}" type="slidenum">
              <a:rPr lang="en-US" smtClean="0"/>
              <a:t>7</a:t>
            </a:fld>
            <a:endParaRPr lang="en-US"/>
          </a:p>
        </p:txBody>
      </p:sp>
    </p:spTree>
    <p:extLst>
      <p:ext uri="{BB962C8B-B14F-4D97-AF65-F5344CB8AC3E}">
        <p14:creationId xmlns:p14="http://schemas.microsoft.com/office/powerpoint/2010/main" val="252863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8:15am</a:t>
            </a:r>
          </a:p>
          <a:p>
            <a:r>
              <a:rPr lang="en-US" sz="1200" i="0" kern="1200" dirty="0" smtClean="0">
                <a:solidFill>
                  <a:schemeClr val="tx1"/>
                </a:solidFill>
                <a:effectLst/>
                <a:latin typeface="+mn-lt"/>
                <a:ea typeface="+mn-ea"/>
                <a:cs typeface="+mn-cs"/>
              </a:rPr>
              <a:t>These data activities were</a:t>
            </a:r>
            <a:r>
              <a:rPr lang="en-US" sz="1200" i="0" kern="1200" baseline="0" dirty="0" smtClean="0">
                <a:solidFill>
                  <a:schemeClr val="tx1"/>
                </a:solidFill>
                <a:effectLst/>
                <a:latin typeface="+mn-lt"/>
                <a:ea typeface="+mn-ea"/>
                <a:cs typeface="+mn-cs"/>
              </a:rPr>
              <a:t> designed to be flexible and adaptable for the needs of the users. Now we get to dive in and make suggestions of how to adjust the activities to make them enhanced/better versions for you to use with your students. We are going to work again in the small groups that we were in previously and here are paper copies of the activities to mark up and write your ideas on to make sure they are captured so we can make the changes next week. We will work until 3:45 or so and then after the break will come back together to share with one another how it went and what modifications were suggested (5 minutes per group).</a:t>
            </a:r>
            <a:endParaRPr lang="en-US" i="0" dirty="0"/>
          </a:p>
        </p:txBody>
      </p:sp>
      <p:sp>
        <p:nvSpPr>
          <p:cNvPr id="4" name="Slide Number Placeholder 3"/>
          <p:cNvSpPr>
            <a:spLocks noGrp="1"/>
          </p:cNvSpPr>
          <p:nvPr>
            <p:ph type="sldNum" sz="quarter" idx="10"/>
          </p:nvPr>
        </p:nvSpPr>
        <p:spPr/>
        <p:txBody>
          <a:bodyPr/>
          <a:lstStyle/>
          <a:p>
            <a:fld id="{D40A705C-87C4-2F4F-AB65-74A5800E07B1}" type="slidenum">
              <a:rPr lang="en-US" smtClean="0"/>
              <a:t>8</a:t>
            </a:fld>
            <a:endParaRPr lang="en-US"/>
          </a:p>
        </p:txBody>
      </p:sp>
    </p:spTree>
    <p:extLst>
      <p:ext uri="{BB962C8B-B14F-4D97-AF65-F5344CB8AC3E}">
        <p14:creationId xmlns:p14="http://schemas.microsoft.com/office/powerpoint/2010/main" val="252863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Sunday 9:15am</a:t>
            </a:r>
          </a:p>
          <a:p>
            <a:r>
              <a:rPr lang="en-US" dirty="0" smtClean="0"/>
              <a:t>Now</a:t>
            </a:r>
            <a:r>
              <a:rPr lang="en-US" baseline="0" dirty="0" smtClean="0"/>
              <a:t> that we have done great work on modifying the sample activities, while keeping in mind the scope of work with respect to data literacy and the myriad of components that go into our teaching with data it is time for us to share with one another what we have come up with. What we would like you to do is to take the next 10 minutes or so to sketch out your new activity on these sheets of paper (large enough for people to read). We will then share out with one another the layout of the activity and why you designed it the way that you did. Each group will have roughly 5 minutes to share with the whole group and then we will debrief at the end.</a:t>
            </a:r>
            <a:endParaRPr lang="en-US" dirty="0"/>
          </a:p>
        </p:txBody>
      </p:sp>
      <p:sp>
        <p:nvSpPr>
          <p:cNvPr id="4" name="Slide Number Placeholder 3"/>
          <p:cNvSpPr>
            <a:spLocks noGrp="1"/>
          </p:cNvSpPr>
          <p:nvPr>
            <p:ph type="sldNum" sz="quarter" idx="10"/>
          </p:nvPr>
        </p:nvSpPr>
        <p:spPr/>
        <p:txBody>
          <a:bodyPr/>
          <a:lstStyle/>
          <a:p>
            <a:fld id="{D40A705C-87C4-2F4F-AB65-74A5800E07B1}" type="slidenum">
              <a:rPr lang="en-US" smtClean="0"/>
              <a:t>9</a:t>
            </a:fld>
            <a:endParaRPr lang="en-US"/>
          </a:p>
        </p:txBody>
      </p:sp>
    </p:spTree>
    <p:extLst>
      <p:ext uri="{BB962C8B-B14F-4D97-AF65-F5344CB8AC3E}">
        <p14:creationId xmlns:p14="http://schemas.microsoft.com/office/powerpoint/2010/main" val="10588287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First column provides more prompts to help us in the match-up. Quickly</a:t>
            </a:r>
            <a:r>
              <a:rPr lang="en-US" baseline="0" dirty="0" smtClean="0"/>
              <a:t> r</a:t>
            </a:r>
            <a:r>
              <a:rPr lang="en-US" dirty="0" smtClean="0"/>
              <a:t>ead each cell. Remind them to work with their group of 2-3p</a:t>
            </a:r>
            <a:r>
              <a:rPr lang="en-US" baseline="0" dirty="0" smtClean="0"/>
              <a:t> that engaged in the same data activity and to match the activities they did into the phase it best represents. </a:t>
            </a:r>
            <a:r>
              <a:rPr lang="en-US" dirty="0" smtClean="0"/>
              <a:t>In column 2 we’ll put the name of the activity and what</a:t>
            </a:r>
            <a:r>
              <a:rPr lang="en-US" baseline="0" dirty="0" smtClean="0"/>
              <a:t> they engaged in while doing the activity that accomplished the goal of that phase. </a:t>
            </a:r>
            <a:endParaRPr lang="en-US" dirty="0" smtClean="0"/>
          </a:p>
          <a:p>
            <a:pPr marL="228600" marR="0" lvl="0" indent="-228600" algn="l" defTabSz="457200" rtl="0" eaLnBrk="1" fontAlgn="auto" latinLnBrk="0" hangingPunct="1">
              <a:lnSpc>
                <a:spcPct val="100000"/>
              </a:lnSpc>
              <a:spcBef>
                <a:spcPts val="0"/>
              </a:spcBef>
              <a:spcAft>
                <a:spcPts val="0"/>
              </a:spcAft>
              <a:buClrTx/>
              <a:buSzTx/>
              <a:buFont typeface="+mj-lt"/>
              <a:buAutoNum type="arabicPeriod"/>
              <a:tabLst/>
              <a:defRPr/>
            </a:pPr>
            <a:r>
              <a:rPr lang="en-US" dirty="0" smtClean="0"/>
              <a:t>Elicit participant ideas before showing next slide.</a:t>
            </a:r>
            <a:r>
              <a:rPr lang="en-US" baseline="0" dirty="0" smtClean="0"/>
              <a:t> </a:t>
            </a:r>
            <a:r>
              <a:rPr lang="en-US" dirty="0" smtClean="0"/>
              <a:t>During debrief ask:</a:t>
            </a:r>
            <a:r>
              <a:rPr lang="en-US" baseline="0" dirty="0" smtClean="0"/>
              <a:t> </a:t>
            </a:r>
            <a:r>
              <a:rPr lang="en-US" dirty="0" smtClean="0"/>
              <a:t>Do you agree that the activity accomplishes the goals for the </a:t>
            </a:r>
            <a:r>
              <a:rPr lang="en-US" i="1" dirty="0" smtClean="0"/>
              <a:t>_________</a:t>
            </a:r>
            <a:r>
              <a:rPr lang="en-US" i="0" dirty="0" smtClean="0"/>
              <a:t>phase</a:t>
            </a:r>
            <a:r>
              <a:rPr lang="en-US" dirty="0" smtClean="0"/>
              <a:t> of learning? If not, why?</a:t>
            </a:r>
            <a:r>
              <a:rPr lang="en-US" baseline="0" dirty="0" smtClean="0"/>
              <a:t> </a:t>
            </a:r>
            <a:r>
              <a:rPr lang="en-US" dirty="0" smtClean="0"/>
              <a:t>Ask for reasoning, encourage participation in discussion, and probe for alternative ideas. Focus the discussion on their reasons.</a:t>
            </a:r>
          </a:p>
          <a:p>
            <a:pPr lvl="0"/>
            <a:endParaRPr lang="en-US" dirty="0" smtClean="0"/>
          </a:p>
          <a:p>
            <a:pPr marL="0" marR="0" lvl="2"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Franklin Gothic Book"/>
              <a:cs typeface="Franklin Gothic Book"/>
            </a:endParaRP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11</a:t>
            </a:fld>
            <a:endParaRPr lang="en-US"/>
          </a:p>
        </p:txBody>
      </p:sp>
    </p:spTree>
    <p:extLst>
      <p:ext uri="{BB962C8B-B14F-4D97-AF65-F5344CB8AC3E}">
        <p14:creationId xmlns:p14="http://schemas.microsoft.com/office/powerpoint/2010/main" val="662210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 did we do in the activities that reflects the goals of the phase?</a:t>
            </a:r>
          </a:p>
          <a:p>
            <a:r>
              <a:rPr lang="en-US" dirty="0" smtClean="0"/>
              <a:t>Activities might include:</a:t>
            </a:r>
          </a:p>
          <a:p>
            <a:r>
              <a:rPr lang="en-US" b="1" dirty="0" smtClean="0"/>
              <a:t>For exploration activity</a:t>
            </a:r>
            <a:r>
              <a:rPr lang="en-US" dirty="0" smtClean="0"/>
              <a:t>: learners explore a challenge question, a model and ideas with peers</a:t>
            </a:r>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For concept invention activity</a:t>
            </a:r>
            <a:r>
              <a:rPr lang="en-US" dirty="0" smtClean="0"/>
              <a:t>: </a:t>
            </a:r>
            <a:r>
              <a:rPr lang="en-US" dirty="0" smtClean="0">
                <a:latin typeface="Franklin Gothic Book"/>
                <a:cs typeface="Franklin Gothic Book"/>
              </a:rPr>
              <a:t>Instructor provides</a:t>
            </a:r>
            <a:r>
              <a:rPr lang="en-US" baseline="0" dirty="0" smtClean="0">
                <a:latin typeface="Franklin Gothic Book"/>
                <a:cs typeface="Franklin Gothic Book"/>
              </a:rPr>
              <a:t> directions for talking with peers, </a:t>
            </a:r>
            <a:r>
              <a:rPr lang="en-US" dirty="0" smtClean="0">
                <a:latin typeface="Franklin Gothic Book"/>
                <a:cs typeface="Franklin Gothic Book"/>
              </a:rPr>
              <a:t>guides observations &amp; provides reading.</a:t>
            </a:r>
            <a:r>
              <a:rPr lang="en-US" baseline="0" dirty="0" smtClean="0">
                <a:latin typeface="Franklin Gothic Book"/>
                <a:cs typeface="Franklin Gothic Book"/>
              </a:rPr>
              <a:t> Volunteer explains &amp; instructor probes for evidence and alternative ideas.</a:t>
            </a:r>
          </a:p>
          <a:p>
            <a:pPr marL="0" marR="0" indent="0" algn="l" defTabSz="457200" rtl="0" eaLnBrk="1" fontAlgn="auto" latinLnBrk="0" hangingPunct="1">
              <a:lnSpc>
                <a:spcPct val="100000"/>
              </a:lnSpc>
              <a:spcBef>
                <a:spcPts val="0"/>
              </a:spcBef>
              <a:spcAft>
                <a:spcPts val="0"/>
              </a:spcAft>
              <a:buClrTx/>
              <a:buSzTx/>
              <a:buFontTx/>
              <a:buNone/>
              <a:tabLst/>
              <a:defRPr/>
            </a:pPr>
            <a:r>
              <a:rPr lang="en-US" b="1" baseline="0" dirty="0" smtClean="0">
                <a:latin typeface="Franklin Gothic Book"/>
                <a:cs typeface="Franklin Gothic Book"/>
              </a:rPr>
              <a:t>For application activity: </a:t>
            </a:r>
            <a:r>
              <a:rPr lang="en-US" baseline="0" dirty="0" smtClean="0">
                <a:latin typeface="Franklin Gothic Book"/>
                <a:cs typeface="Franklin Gothic Book"/>
              </a:rPr>
              <a:t>w</a:t>
            </a:r>
            <a:r>
              <a:rPr lang="en-US" dirty="0" smtClean="0">
                <a:latin typeface="Franklin Gothic Book"/>
                <a:cs typeface="Franklin Gothic Book"/>
              </a:rPr>
              <a:t>here might this phenomena occur in the natural world? What did you learn about the concept of _______?</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Franklin Gothic Book"/>
              <a:cs typeface="Franklin Gothic Book"/>
            </a:endParaRPr>
          </a:p>
          <a:p>
            <a:endParaRPr lang="en-US" dirty="0"/>
          </a:p>
        </p:txBody>
      </p:sp>
      <p:sp>
        <p:nvSpPr>
          <p:cNvPr id="4" name="Slide Number Placeholder 3"/>
          <p:cNvSpPr>
            <a:spLocks noGrp="1"/>
          </p:cNvSpPr>
          <p:nvPr>
            <p:ph type="sldNum" sz="quarter" idx="10"/>
          </p:nvPr>
        </p:nvSpPr>
        <p:spPr/>
        <p:txBody>
          <a:bodyPr/>
          <a:lstStyle/>
          <a:p>
            <a:fld id="{77A6B7C2-174F-C749-8A19-099393AB0734}" type="slidenum">
              <a:rPr lang="en-US" smtClean="0"/>
              <a:t>12</a:t>
            </a:fld>
            <a:endParaRPr lang="en-US"/>
          </a:p>
        </p:txBody>
      </p:sp>
    </p:spTree>
    <p:extLst>
      <p:ext uri="{BB962C8B-B14F-4D97-AF65-F5344CB8AC3E}">
        <p14:creationId xmlns:p14="http://schemas.microsoft.com/office/powerpoint/2010/main" val="27454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362503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316686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1089780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1342663" y="6275326"/>
            <a:ext cx="2442259"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8" name="Slide Number Placeholder 5"/>
          <p:cNvSpPr>
            <a:spLocks noGrp="1"/>
          </p:cNvSpPr>
          <p:nvPr>
            <p:ph type="sldNum" sz="quarter" idx="4"/>
          </p:nvPr>
        </p:nvSpPr>
        <p:spPr>
          <a:xfrm>
            <a:off x="6457950" y="6275326"/>
            <a:ext cx="2057400" cy="365125"/>
          </a:xfrm>
          <a:prstGeom prst="rect">
            <a:avLst/>
          </a:prstGeom>
        </p:spPr>
        <p:txBody>
          <a:bodyPr vert="horz" lIns="91440" tIns="45720" rIns="91440" bIns="45720" rtlCol="0" anchor="ctr"/>
          <a:lstStyle>
            <a:lvl1pPr algn="r">
              <a:defRPr sz="1200">
                <a:solidFill>
                  <a:schemeClr val="bg1"/>
                </a:solidFill>
              </a:defRPr>
            </a:lvl1pPr>
          </a:lstStyle>
          <a:p>
            <a:fld id="{4AF7C8E4-50F1-D440-8CC5-A0CA68E42642}" type="slidenum">
              <a:rPr lang="en-US" smtClean="0"/>
              <a:pPr/>
              <a:t>‹#›</a:t>
            </a:fld>
            <a:endParaRPr lang="en-US"/>
          </a:p>
        </p:txBody>
      </p:sp>
    </p:spTree>
    <p:extLst>
      <p:ext uri="{BB962C8B-B14F-4D97-AF65-F5344CB8AC3E}">
        <p14:creationId xmlns:p14="http://schemas.microsoft.com/office/powerpoint/2010/main" val="983507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89814"/>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369539"/>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629778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562583"/>
            <a:ext cx="3886200" cy="429420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29150" y="1562583"/>
            <a:ext cx="3886200" cy="429420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1891164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3980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3980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204999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29760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197628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245871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F7C8E4-50F1-D440-8CC5-A0CA68E42642}" type="slidenum">
              <a:rPr lang="en-US" smtClean="0"/>
              <a:t>‹#›</a:t>
            </a:fld>
            <a:endParaRPr lang="en-US"/>
          </a:p>
        </p:txBody>
      </p:sp>
    </p:spTree>
    <p:extLst>
      <p:ext uri="{BB962C8B-B14F-4D97-AF65-F5344CB8AC3E}">
        <p14:creationId xmlns:p14="http://schemas.microsoft.com/office/powerpoint/2010/main" val="60310819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07668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539433"/>
            <a:ext cx="7886700" cy="4352081"/>
          </a:xfrm>
          <a:prstGeom prst="rect">
            <a:avLst/>
          </a:prstGeom>
        </p:spPr>
        <p:txBody>
          <a:bodyPr vert="horz" lIns="91440" tIns="45720" rIns="91440" bIns="45720" rtlCol="0">
            <a:normAutofit/>
          </a:bodyPr>
          <a:lstStyle/>
          <a:p>
            <a:pPr lvl="0"/>
            <a:r>
              <a:rPr lang="en-US"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Footer Placeholder 4"/>
          <p:cNvSpPr>
            <a:spLocks noGrp="1"/>
          </p:cNvSpPr>
          <p:nvPr>
            <p:ph type="ftr" sz="quarter" idx="3"/>
          </p:nvPr>
        </p:nvSpPr>
        <p:spPr>
          <a:xfrm>
            <a:off x="1342663" y="6275326"/>
            <a:ext cx="2442259"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
        <p:nvSpPr>
          <p:cNvPr id="6" name="Slide Number Placeholder 5"/>
          <p:cNvSpPr>
            <a:spLocks noGrp="1"/>
          </p:cNvSpPr>
          <p:nvPr>
            <p:ph type="sldNum" sz="quarter" idx="4"/>
          </p:nvPr>
        </p:nvSpPr>
        <p:spPr>
          <a:xfrm>
            <a:off x="6457950" y="6275326"/>
            <a:ext cx="2057400" cy="365125"/>
          </a:xfrm>
          <a:prstGeom prst="rect">
            <a:avLst/>
          </a:prstGeom>
        </p:spPr>
        <p:txBody>
          <a:bodyPr vert="horz" lIns="91440" tIns="45720" rIns="91440" bIns="45720" rtlCol="0" anchor="ctr"/>
          <a:lstStyle>
            <a:lvl1pPr algn="r">
              <a:defRPr sz="1200">
                <a:solidFill>
                  <a:schemeClr val="bg1"/>
                </a:solidFill>
              </a:defRPr>
            </a:lvl1pPr>
          </a:lstStyle>
          <a:p>
            <a:fld id="{4AF7C8E4-50F1-D440-8CC5-A0CA68E42642}" type="slidenum">
              <a:rPr lang="en-US" smtClean="0"/>
              <a:pPr/>
              <a:t>‹#›</a:t>
            </a:fld>
            <a:endParaRPr lang="en-US"/>
          </a:p>
        </p:txBody>
      </p:sp>
    </p:spTree>
    <p:extLst>
      <p:ext uri="{BB962C8B-B14F-4D97-AF65-F5344CB8AC3E}">
        <p14:creationId xmlns:p14="http://schemas.microsoft.com/office/powerpoint/2010/main" val="14299905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5.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jpe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OOI Teaching with Data Workshop</a:t>
            </a:r>
            <a:endParaRPr lang="en-US" dirty="0"/>
          </a:p>
        </p:txBody>
      </p:sp>
      <p:sp>
        <p:nvSpPr>
          <p:cNvPr id="3" name="Subtitle 2"/>
          <p:cNvSpPr>
            <a:spLocks noGrp="1"/>
          </p:cNvSpPr>
          <p:nvPr>
            <p:ph type="subTitle" idx="1"/>
          </p:nvPr>
        </p:nvSpPr>
        <p:spPr/>
        <p:txBody>
          <a:bodyPr>
            <a:normAutofit/>
          </a:bodyPr>
          <a:lstStyle/>
          <a:p>
            <a:r>
              <a:rPr lang="en-US" dirty="0" smtClean="0"/>
              <a:t>Sunday May 22, 2016</a:t>
            </a:r>
            <a:endParaRPr lang="en-US" dirty="0"/>
          </a:p>
        </p:txBody>
      </p:sp>
    </p:spTree>
    <p:extLst>
      <p:ext uri="{BB962C8B-B14F-4D97-AF65-F5344CB8AC3E}">
        <p14:creationId xmlns:p14="http://schemas.microsoft.com/office/powerpoint/2010/main" val="88748038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9738" y="161312"/>
            <a:ext cx="7886700" cy="1076687"/>
          </a:xfrm>
        </p:spPr>
        <p:txBody>
          <a:bodyPr>
            <a:normAutofit fontScale="90000"/>
          </a:bodyPr>
          <a:lstStyle/>
          <a:p>
            <a:r>
              <a:rPr lang="en-US" dirty="0" smtClean="0"/>
              <a:t>Data-enhanced learning experiences..</a:t>
            </a:r>
            <a:endParaRPr lang="en-US" dirty="0"/>
          </a:p>
        </p:txBody>
      </p:sp>
      <p:sp>
        <p:nvSpPr>
          <p:cNvPr id="3" name="Content Placeholder 2"/>
          <p:cNvSpPr>
            <a:spLocks noGrp="1"/>
          </p:cNvSpPr>
          <p:nvPr>
            <p:ph idx="1"/>
          </p:nvPr>
        </p:nvSpPr>
        <p:spPr>
          <a:xfrm>
            <a:off x="457200" y="1060466"/>
            <a:ext cx="8534400" cy="4525963"/>
          </a:xfrm>
        </p:spPr>
        <p:txBody>
          <a:bodyPr>
            <a:normAutofit lnSpcReduction="10000"/>
          </a:bodyPr>
          <a:lstStyle/>
          <a:p>
            <a:pPr marL="0" indent="0">
              <a:buNone/>
            </a:pPr>
            <a:r>
              <a:rPr lang="en-US" sz="2000" i="1" dirty="0" smtClean="0"/>
              <a:t>including </a:t>
            </a:r>
            <a:r>
              <a:rPr lang="en-US" sz="2000" i="1" dirty="0"/>
              <a:t>activities in which students collect and interpret their own data </a:t>
            </a:r>
            <a:r>
              <a:rPr lang="en-US" sz="2000" i="1" dirty="0" smtClean="0"/>
              <a:t>and/or </a:t>
            </a:r>
            <a:r>
              <a:rPr lang="en-US" sz="2000" i="1" dirty="0"/>
              <a:t>those in which they explore research databases to answer questions. </a:t>
            </a:r>
            <a:endParaRPr lang="en-US" sz="2000" i="1" dirty="0" smtClean="0"/>
          </a:p>
          <a:p>
            <a:pPr marL="0" indent="0">
              <a:buNone/>
            </a:pPr>
            <a:r>
              <a:rPr lang="en-US" sz="2200" b="1" i="1" dirty="0" smtClean="0"/>
              <a:t>Data </a:t>
            </a:r>
            <a:r>
              <a:rPr lang="en-US" sz="2200" b="1" i="1" dirty="0"/>
              <a:t>enhanced learning experiences can</a:t>
            </a:r>
            <a:r>
              <a:rPr lang="en-US" sz="2200" b="1" i="1" dirty="0" smtClean="0"/>
              <a:t>:</a:t>
            </a:r>
            <a:endParaRPr lang="en-US" sz="2200" b="1" dirty="0"/>
          </a:p>
          <a:p>
            <a:r>
              <a:rPr lang="en-US" sz="2200" b="1" i="1" dirty="0"/>
              <a:t>Prepare students to address real-world complex problems</a:t>
            </a:r>
            <a:r>
              <a:rPr lang="en-US" sz="2200" b="1" i="1" dirty="0" smtClean="0"/>
              <a:t>;</a:t>
            </a:r>
            <a:endParaRPr lang="en-US" sz="2200" b="1" dirty="0"/>
          </a:p>
          <a:p>
            <a:r>
              <a:rPr lang="en-US" sz="2200" b="1" i="1" dirty="0"/>
              <a:t>Develop students’ ability to use scientific methods, including consideration of the values and ethics of working with data</a:t>
            </a:r>
            <a:r>
              <a:rPr lang="en-US" sz="2200" b="1" i="1" dirty="0" smtClean="0"/>
              <a:t>;</a:t>
            </a:r>
            <a:endParaRPr lang="en-US" sz="2200" b="1" dirty="0"/>
          </a:p>
          <a:p>
            <a:r>
              <a:rPr lang="en-US" sz="2200" b="1" i="1" dirty="0"/>
              <a:t>Teach students how to critically evaluate the integrity and robustness of data or evidence and of their consequent interpretations or conclusions; </a:t>
            </a:r>
            <a:r>
              <a:rPr lang="en-US" sz="2200" b="1" i="1" dirty="0" smtClean="0"/>
              <a:t>and </a:t>
            </a:r>
          </a:p>
          <a:p>
            <a:r>
              <a:rPr lang="en-US" sz="2200" b="1" i="1" dirty="0" smtClean="0"/>
              <a:t>Provide </a:t>
            </a:r>
            <a:r>
              <a:rPr lang="en-US" sz="2200" b="1" i="1" dirty="0"/>
              <a:t>training in scientific, technical, quantitative, and communication skills</a:t>
            </a:r>
            <a:r>
              <a:rPr lang="en-US" sz="2200" b="1" i="1" dirty="0" smtClean="0"/>
              <a:t>.</a:t>
            </a:r>
            <a:endParaRPr lang="en-US" sz="2200" b="1" dirty="0"/>
          </a:p>
          <a:p>
            <a:pPr marL="0" indent="0">
              <a:buNone/>
            </a:pPr>
            <a:endParaRPr lang="en-US" sz="1800" i="1" dirty="0" smtClean="0"/>
          </a:p>
          <a:p>
            <a:pPr marL="0" indent="0">
              <a:buNone/>
            </a:pPr>
            <a:r>
              <a:rPr lang="en-US" sz="1400" i="1" dirty="0" err="1" smtClean="0"/>
              <a:t>Manduca</a:t>
            </a:r>
            <a:r>
              <a:rPr lang="en-US" sz="1400" i="1" dirty="0" smtClean="0"/>
              <a:t> </a:t>
            </a:r>
            <a:r>
              <a:rPr lang="en-US" sz="1400" i="1" dirty="0"/>
              <a:t>and </a:t>
            </a:r>
            <a:r>
              <a:rPr lang="en-US" sz="1400" i="1" dirty="0" err="1"/>
              <a:t>Mogk</a:t>
            </a:r>
            <a:r>
              <a:rPr lang="en-US" sz="1400" i="1" dirty="0"/>
              <a:t> 2002. Using Data in Undergraduate Science Classrooms (</a:t>
            </a:r>
            <a:r>
              <a:rPr lang="en-US" sz="1400" dirty="0"/>
              <a:t>Grant NSF-</a:t>
            </a:r>
            <a:r>
              <a:rPr lang="en-US" sz="1400" dirty="0" smtClean="0"/>
              <a:t>0127298)</a:t>
            </a:r>
          </a:p>
          <a:p>
            <a:pPr marL="0" indent="0">
              <a:buNone/>
            </a:pPr>
            <a:endParaRPr lang="en-US" sz="1800" dirty="0" smtClean="0"/>
          </a:p>
          <a:p>
            <a:endParaRPr lang="en-US" sz="1800" dirty="0"/>
          </a:p>
        </p:txBody>
      </p:sp>
      <p:sp>
        <p:nvSpPr>
          <p:cNvPr id="4" name="Slide Number Placeholder 3"/>
          <p:cNvSpPr>
            <a:spLocks noGrp="1"/>
          </p:cNvSpPr>
          <p:nvPr>
            <p:ph type="sldNum" sz="quarter" idx="4294967295"/>
          </p:nvPr>
        </p:nvSpPr>
        <p:spPr>
          <a:xfrm>
            <a:off x="1524000" y="6430963"/>
            <a:ext cx="381000" cy="228600"/>
          </a:xfrm>
          <a:prstGeom prst="rect">
            <a:avLst/>
          </a:prstGeom>
        </p:spPr>
        <p:txBody>
          <a:bodyPr/>
          <a:lstStyle/>
          <a:p>
            <a:pPr>
              <a:defRPr/>
            </a:pPr>
            <a:fld id="{71AED9CE-CB21-4A88-8FD0-17E70449BA98}" type="slidenum">
              <a:rPr lang="en-US" smtClean="0"/>
              <a:pPr>
                <a:defRPr/>
              </a:pPr>
              <a:t>10</a:t>
            </a:fld>
            <a:endParaRPr lang="en-US" dirty="0"/>
          </a:p>
        </p:txBody>
      </p:sp>
    </p:spTree>
    <p:extLst>
      <p:ext uri="{BB962C8B-B14F-4D97-AF65-F5344CB8AC3E}">
        <p14:creationId xmlns:p14="http://schemas.microsoft.com/office/powerpoint/2010/main" val="405390354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
            <a:ext cx="8229600" cy="472440"/>
          </a:xfrm>
        </p:spPr>
        <p:txBody>
          <a:bodyPr>
            <a:normAutofit fontScale="90000"/>
          </a:bodyPr>
          <a:lstStyle/>
          <a:p>
            <a:r>
              <a:rPr lang="en-US" dirty="0" smtClean="0"/>
              <a:t>Design of data activities </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4060830179"/>
              </p:ext>
            </p:extLst>
          </p:nvPr>
        </p:nvGraphicFramePr>
        <p:xfrm>
          <a:off x="-15240" y="605952"/>
          <a:ext cx="9144000" cy="6099648"/>
        </p:xfrm>
        <a:graphic>
          <a:graphicData uri="http://schemas.openxmlformats.org/drawingml/2006/table">
            <a:tbl>
              <a:tblPr firstRow="1" bandRow="1">
                <a:tableStyleId>{5C22544A-7EE6-4342-B048-85BDC9FD1C3A}</a:tableStyleId>
              </a:tblPr>
              <a:tblGrid>
                <a:gridCol w="1386840"/>
                <a:gridCol w="3185160"/>
                <a:gridCol w="4572000"/>
              </a:tblGrid>
              <a:tr h="916252">
                <a:tc>
                  <a:txBody>
                    <a:bodyPr/>
                    <a:lstStyle/>
                    <a:p>
                      <a:pPr algn="ctr"/>
                      <a:endParaRPr lang="en-US" sz="24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Questions to ask about the goals of the activity</a:t>
                      </a:r>
                      <a:endParaRPr lang="en-US" sz="18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Name of Data</a:t>
                      </a:r>
                      <a:r>
                        <a:rPr lang="en-US" sz="1800" b="0" baseline="0" dirty="0" smtClean="0">
                          <a:latin typeface="Franklin Gothic Book"/>
                          <a:cs typeface="Franklin Gothic Book"/>
                        </a:rPr>
                        <a:t> Activity – what did we do? Which phase does it match up with? How does it accomplish the goals of that phase?</a:t>
                      </a:r>
                      <a:endParaRPr lang="en-US" sz="1800" b="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Invitation</a:t>
                      </a:r>
                      <a:endParaRPr lang="en-US" sz="2000" b="0" dirty="0">
                        <a:latin typeface="Franklin Gothic Book"/>
                        <a:cs typeface="Franklin Gothic Book"/>
                      </a:endParaRPr>
                    </a:p>
                  </a:txBody>
                  <a:tcPr marT="45713" marB="45713"/>
                </a:tc>
                <a:tc>
                  <a:txBody>
                    <a:bodyPr/>
                    <a:lstStyle/>
                    <a:p>
                      <a:r>
                        <a:rPr lang="en-US" sz="1600" dirty="0" smtClean="0"/>
                        <a:t>How does it get students interested in learning about the topic? How does it help them access their prior knowledge?</a:t>
                      </a:r>
                      <a:endParaRPr lang="en-US" sz="1600" dirty="0"/>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Exploration</a:t>
                      </a:r>
                      <a:endParaRPr lang="en-US" sz="2000" b="0" dirty="0">
                        <a:latin typeface="Franklin Gothic Book"/>
                        <a:cs typeface="Franklin Gothic Book"/>
                      </a:endParaRPr>
                    </a:p>
                  </a:txBody>
                  <a:tcPr marT="45713" marB="45713"/>
                </a:tc>
                <a:tc>
                  <a:txBody>
                    <a:bodyPr/>
                    <a:lstStyle/>
                    <a:p>
                      <a:r>
                        <a:rPr lang="en-US" sz="1600" dirty="0" smtClean="0"/>
                        <a:t>How will learners have experiences that provide concrete observations and discoveries to help them make sense of the topic?</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Concept</a:t>
                      </a:r>
                      <a:r>
                        <a:rPr lang="en-US" sz="2000" b="0" baseline="0" dirty="0" smtClean="0">
                          <a:latin typeface="Franklin Gothic Book"/>
                          <a:cs typeface="Franklin Gothic Book"/>
                        </a:rPr>
                        <a:t> Invention</a:t>
                      </a:r>
                      <a:endParaRPr lang="en-US" sz="2000" b="0" dirty="0">
                        <a:latin typeface="Franklin Gothic Book"/>
                        <a:cs typeface="Franklin Gothic Book"/>
                      </a:endParaRPr>
                    </a:p>
                  </a:txBody>
                  <a:tcPr marT="45713" marB="45713"/>
                </a:tc>
                <a:tc>
                  <a:txBody>
                    <a:bodyPr/>
                    <a:lstStyle/>
                    <a:p>
                      <a:r>
                        <a:rPr lang="en-US" sz="1600" dirty="0" smtClean="0"/>
                        <a:t>How will learners be encouraged to struggle with their understanding and negotiate their ideas with others?</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Application</a:t>
                      </a:r>
                      <a:endParaRPr lang="en-US" sz="2000" b="0" dirty="0">
                        <a:latin typeface="Franklin Gothic Book"/>
                        <a:cs typeface="Franklin Gothic Book"/>
                      </a:endParaRPr>
                    </a:p>
                  </a:txBody>
                  <a:tcPr marT="45713" marB="45713"/>
                </a:tc>
                <a:tc>
                  <a:txBody>
                    <a:bodyPr/>
                    <a:lstStyle/>
                    <a:p>
                      <a:r>
                        <a:rPr lang="en-US" sz="1600" dirty="0" smtClean="0"/>
                        <a:t>How will learners authentically apply what they've learned to a new situation or context?</a:t>
                      </a:r>
                    </a:p>
                  </a:txBody>
                  <a:tcPr marT="45713" marB="45713"/>
                </a:tc>
                <a:tc>
                  <a:txBody>
                    <a:bodyPr/>
                    <a:lstStyle/>
                    <a:p>
                      <a:endParaRPr lang="en-US" sz="160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Reflection</a:t>
                      </a:r>
                      <a:endParaRPr lang="en-US" sz="2000" b="0" dirty="0">
                        <a:latin typeface="Franklin Gothic Book"/>
                        <a:cs typeface="Franklin Gothic Book"/>
                      </a:endParaRPr>
                    </a:p>
                  </a:txBody>
                  <a:tcPr marT="45713" marB="45713"/>
                </a:tc>
                <a:tc>
                  <a:txBody>
                    <a:bodyPr/>
                    <a:lstStyle/>
                    <a:p>
                      <a:r>
                        <a:rPr lang="en-US" sz="1600" dirty="0" smtClean="0"/>
                        <a:t>How will learners think back on the learning process to help reinforce their understandings, and make them better learners in the future?</a:t>
                      </a:r>
                      <a:endParaRPr lang="en-US" sz="1600" dirty="0"/>
                    </a:p>
                  </a:txBody>
                  <a:tcPr marT="45713" marB="45713"/>
                </a:tc>
                <a:tc>
                  <a:txBody>
                    <a:bodyPr/>
                    <a:lstStyle/>
                    <a:p>
                      <a:endParaRPr lang="en-US" sz="1600" dirty="0">
                        <a:latin typeface="Franklin Gothic Book"/>
                        <a:cs typeface="Franklin Gothic Book"/>
                      </a:endParaRPr>
                    </a:p>
                  </a:txBody>
                  <a:tcPr marT="45713" marB="45713"/>
                </a:tc>
              </a:tr>
            </a:tbl>
          </a:graphicData>
        </a:graphic>
      </p:graphicFrame>
    </p:spTree>
    <p:extLst>
      <p:ext uri="{BB962C8B-B14F-4D97-AF65-F5344CB8AC3E}">
        <p14:creationId xmlns:p14="http://schemas.microsoft.com/office/powerpoint/2010/main" val="777544008"/>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
            <a:ext cx="8229600" cy="670560"/>
          </a:xfrm>
        </p:spPr>
        <p:txBody>
          <a:bodyPr>
            <a:normAutofit fontScale="90000"/>
          </a:bodyPr>
          <a:lstStyle/>
          <a:p>
            <a:r>
              <a:rPr lang="en-US" dirty="0" smtClean="0"/>
              <a:t>Design of data activities </a:t>
            </a:r>
            <a:endParaRPr lang="en-US" dirty="0"/>
          </a:p>
        </p:txBody>
      </p:sp>
      <p:sp>
        <p:nvSpPr>
          <p:cNvPr id="3" name="Content Placeholder 2"/>
          <p:cNvSpPr>
            <a:spLocks noGrp="1"/>
          </p:cNvSpPr>
          <p:nvPr>
            <p:ph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579191810"/>
              </p:ext>
            </p:extLst>
          </p:nvPr>
        </p:nvGraphicFramePr>
        <p:xfrm>
          <a:off x="0" y="716280"/>
          <a:ext cx="9144000" cy="6099648"/>
        </p:xfrm>
        <a:graphic>
          <a:graphicData uri="http://schemas.openxmlformats.org/drawingml/2006/table">
            <a:tbl>
              <a:tblPr firstRow="1" bandRow="1">
                <a:tableStyleId>{5C22544A-7EE6-4342-B048-85BDC9FD1C3A}</a:tableStyleId>
              </a:tblPr>
              <a:tblGrid>
                <a:gridCol w="1386840"/>
                <a:gridCol w="3185160"/>
                <a:gridCol w="4572000"/>
              </a:tblGrid>
              <a:tr h="916252">
                <a:tc>
                  <a:txBody>
                    <a:bodyPr/>
                    <a:lstStyle/>
                    <a:p>
                      <a:pPr algn="ctr"/>
                      <a:endParaRPr lang="en-US" sz="24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Questions to ask about the activity</a:t>
                      </a:r>
                      <a:endParaRPr lang="en-US" sz="1800" b="0" dirty="0">
                        <a:latin typeface="Franklin Gothic Book"/>
                        <a:cs typeface="Franklin Gothic Book"/>
                      </a:endParaRPr>
                    </a:p>
                  </a:txBody>
                  <a:tcPr marT="45713" marB="45713"/>
                </a:tc>
                <a:tc>
                  <a:txBody>
                    <a:bodyPr/>
                    <a:lstStyle/>
                    <a:p>
                      <a:pPr algn="ctr"/>
                      <a:r>
                        <a:rPr lang="en-US" sz="1800" b="0" dirty="0" smtClean="0">
                          <a:latin typeface="Franklin Gothic Book"/>
                          <a:cs typeface="Franklin Gothic Book"/>
                        </a:rPr>
                        <a:t>Name of Data</a:t>
                      </a:r>
                      <a:r>
                        <a:rPr lang="en-US" sz="1800" b="0" baseline="0" dirty="0" smtClean="0">
                          <a:latin typeface="Franklin Gothic Book"/>
                          <a:cs typeface="Franklin Gothic Book"/>
                        </a:rPr>
                        <a:t> Activity – what did we do? Which phase does it match up with? How does it accomplish the goals of that phase?</a:t>
                      </a:r>
                      <a:endParaRPr lang="en-US" sz="1800" b="0" dirty="0">
                        <a:latin typeface="Franklin Gothic Book"/>
                        <a:cs typeface="Franklin Gothic Book"/>
                      </a:endParaRPr>
                    </a:p>
                  </a:txBody>
                  <a:tcPr marT="45713" marB="45713"/>
                </a:tc>
              </a:tr>
              <a:tr h="916252">
                <a:tc>
                  <a:txBody>
                    <a:bodyPr/>
                    <a:lstStyle/>
                    <a:p>
                      <a:r>
                        <a:rPr lang="en-US" sz="2000" b="0" dirty="0" smtClean="0">
                          <a:latin typeface="Franklin Gothic Book"/>
                          <a:cs typeface="Franklin Gothic Book"/>
                        </a:rPr>
                        <a:t>Invitation</a:t>
                      </a:r>
                      <a:endParaRPr lang="en-US" sz="2000" b="0" dirty="0">
                        <a:latin typeface="Franklin Gothic Book"/>
                        <a:cs typeface="Franklin Gothic Book"/>
                      </a:endParaRPr>
                    </a:p>
                  </a:txBody>
                  <a:tcPr marT="45713" marB="45713"/>
                </a:tc>
                <a:tc>
                  <a:txBody>
                    <a:bodyPr/>
                    <a:lstStyle/>
                    <a:p>
                      <a:r>
                        <a:rPr lang="en-US" sz="1600" dirty="0" smtClean="0"/>
                        <a:t>How does it access students prior knowledge and get them interested in learning about the topic? </a:t>
                      </a:r>
                      <a:endParaRPr lang="en-US" sz="1600" dirty="0"/>
                    </a:p>
                  </a:txBody>
                  <a:tcPr marT="45713" marB="45713"/>
                </a:tc>
                <a:tc>
                  <a:txBody>
                    <a:bodyPr/>
                    <a:lstStyle/>
                    <a:p>
                      <a:r>
                        <a:rPr lang="en-US" sz="1600" kern="1200" dirty="0" smtClean="0">
                          <a:solidFill>
                            <a:srgbClr val="FF0000"/>
                          </a:solidFill>
                          <a:latin typeface="+mn-lt"/>
                          <a:ea typeface="Franklin Gothic Book" charset="0"/>
                          <a:cs typeface="Franklin Gothic Book" charset="0"/>
                        </a:rPr>
                        <a:t>Create a concept map of </a:t>
                      </a:r>
                      <a:r>
                        <a:rPr lang="en-US" sz="1600" i="1" kern="1200" dirty="0" smtClean="0">
                          <a:solidFill>
                            <a:srgbClr val="FF0000"/>
                          </a:solidFill>
                          <a:latin typeface="+mn-lt"/>
                          <a:ea typeface="Franklin Gothic Book" charset="0"/>
                          <a:cs typeface="Franklin Gothic Book" charset="0"/>
                        </a:rPr>
                        <a:t>primary productivity</a:t>
                      </a:r>
                      <a:r>
                        <a:rPr lang="en-US" sz="1600" i="0" kern="1200" baseline="0" dirty="0" smtClean="0">
                          <a:solidFill>
                            <a:srgbClr val="FF0000"/>
                          </a:solidFill>
                          <a:latin typeface="+mn-lt"/>
                          <a:ea typeface="Franklin Gothic Book" charset="0"/>
                          <a:cs typeface="Franklin Gothic Book" charset="0"/>
                        </a:rPr>
                        <a:t> </a:t>
                      </a:r>
                      <a:r>
                        <a:rPr lang="en-US" sz="1600" i="0" kern="1200" baseline="0" dirty="0" smtClean="0">
                          <a:solidFill>
                            <a:schemeClr val="dk1"/>
                          </a:solidFill>
                          <a:latin typeface="+mn-lt"/>
                          <a:ea typeface="Franklin Gothic Book" charset="0"/>
                          <a:cs typeface="Franklin Gothic Book" charset="0"/>
                        </a:rPr>
                        <a:t>to access and connect to prior knowledge.</a:t>
                      </a:r>
                      <a:endParaRPr lang="en-US" sz="1600" dirty="0">
                        <a:latin typeface="+mn-lt"/>
                        <a:ea typeface="Franklin Gothic Book" charset="0"/>
                        <a:cs typeface="Franklin Gothic Book" charset="0"/>
                      </a:endParaRPr>
                    </a:p>
                  </a:txBody>
                  <a:tcPr marT="45713" marB="45713"/>
                </a:tc>
              </a:tr>
              <a:tr h="916252">
                <a:tc>
                  <a:txBody>
                    <a:bodyPr/>
                    <a:lstStyle/>
                    <a:p>
                      <a:r>
                        <a:rPr lang="en-US" sz="2000" b="0" dirty="0" smtClean="0">
                          <a:latin typeface="Franklin Gothic Book"/>
                          <a:cs typeface="Franklin Gothic Book"/>
                        </a:rPr>
                        <a:t>Exploration</a:t>
                      </a:r>
                      <a:endParaRPr lang="en-US" sz="2000" b="0" dirty="0">
                        <a:latin typeface="Franklin Gothic Book"/>
                        <a:cs typeface="Franklin Gothic Book"/>
                      </a:endParaRPr>
                    </a:p>
                  </a:txBody>
                  <a:tcPr marT="45713" marB="45713"/>
                </a:tc>
                <a:tc>
                  <a:txBody>
                    <a:bodyPr/>
                    <a:lstStyle/>
                    <a:p>
                      <a:r>
                        <a:rPr lang="en-US" sz="1600" dirty="0" smtClean="0"/>
                        <a:t>How will learners have experiences that provide concrete observations and discoveries to help them make sense of the topic?</a:t>
                      </a:r>
                    </a:p>
                  </a:txBody>
                  <a:tcPr marT="45713" marB="45713"/>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solidFill>
                            <a:srgbClr val="FF0000"/>
                          </a:solidFill>
                          <a:latin typeface="+mn-lt"/>
                          <a:cs typeface="Franklin Gothic Book"/>
                        </a:rPr>
                        <a:t>Data figures of measurements of primary productivity. </a:t>
                      </a:r>
                      <a:r>
                        <a:rPr lang="en-US" sz="1600" dirty="0" smtClean="0">
                          <a:latin typeface="+mn-lt"/>
                          <a:cs typeface="Franklin Gothic Book"/>
                        </a:rPr>
                        <a:t>User changes time &amp; four variables to make general observations &amp; ask questions to try to make sense of the patterns.</a:t>
                      </a:r>
                    </a:p>
                  </a:txBody>
                  <a:tcPr marT="45713" marB="45713"/>
                </a:tc>
              </a:tr>
              <a:tr h="916252">
                <a:tc>
                  <a:txBody>
                    <a:bodyPr/>
                    <a:lstStyle/>
                    <a:p>
                      <a:r>
                        <a:rPr lang="en-US" sz="2000" b="0" dirty="0" smtClean="0">
                          <a:latin typeface="Franklin Gothic Book"/>
                          <a:cs typeface="Franklin Gothic Book"/>
                        </a:rPr>
                        <a:t>Concept</a:t>
                      </a:r>
                      <a:r>
                        <a:rPr lang="en-US" sz="2000" b="0" baseline="0" dirty="0" smtClean="0">
                          <a:latin typeface="Franklin Gothic Book"/>
                          <a:cs typeface="Franklin Gothic Book"/>
                        </a:rPr>
                        <a:t> Invention</a:t>
                      </a:r>
                      <a:endParaRPr lang="en-US" sz="2000" b="0" dirty="0">
                        <a:latin typeface="Franklin Gothic Book"/>
                        <a:cs typeface="Franklin Gothic Book"/>
                      </a:endParaRPr>
                    </a:p>
                  </a:txBody>
                  <a:tcPr marT="45713" marB="45713"/>
                </a:tc>
                <a:tc>
                  <a:txBody>
                    <a:bodyPr/>
                    <a:lstStyle/>
                    <a:p>
                      <a:r>
                        <a:rPr lang="en-US" sz="1600" dirty="0" smtClean="0"/>
                        <a:t>How will learners be encouraged to struggle with their understanding &amp; negotiate their ideas with others?</a:t>
                      </a:r>
                    </a:p>
                  </a:txBody>
                  <a:tcPr marT="45713" marB="45713"/>
                </a:tc>
                <a:tc>
                  <a:txBody>
                    <a:bodyPr/>
                    <a:lstStyle/>
                    <a:p>
                      <a:r>
                        <a:rPr lang="en-US" sz="1600" dirty="0" smtClean="0">
                          <a:solidFill>
                            <a:srgbClr val="FF0000"/>
                          </a:solidFill>
                          <a:latin typeface="+mn-lt"/>
                          <a:cs typeface="Franklin Gothic Book"/>
                        </a:rPr>
                        <a:t>Data figures of primary productivity at different</a:t>
                      </a:r>
                      <a:r>
                        <a:rPr lang="en-US" sz="1600" baseline="0" dirty="0" smtClean="0">
                          <a:solidFill>
                            <a:srgbClr val="FF0000"/>
                          </a:solidFill>
                          <a:latin typeface="+mn-lt"/>
                          <a:cs typeface="Franklin Gothic Book"/>
                        </a:rPr>
                        <a:t> latitudes (2 activities). </a:t>
                      </a:r>
                      <a:r>
                        <a:rPr lang="en-US" sz="1600" baseline="0" dirty="0" smtClean="0">
                          <a:latin typeface="+mn-lt"/>
                          <a:cs typeface="Franklin Gothic Book"/>
                        </a:rPr>
                        <a:t>Users are given two data sets to observe &amp; are challenged to interpret patterns w/in a defined location &amp; time (with other users).</a:t>
                      </a:r>
                      <a:endParaRPr lang="en-US" sz="1600" dirty="0">
                        <a:latin typeface="+mn-lt"/>
                        <a:cs typeface="Franklin Gothic Book"/>
                      </a:endParaRPr>
                    </a:p>
                  </a:txBody>
                  <a:tcPr marT="45713" marB="45713"/>
                </a:tc>
              </a:tr>
              <a:tr h="916252">
                <a:tc>
                  <a:txBody>
                    <a:bodyPr/>
                    <a:lstStyle/>
                    <a:p>
                      <a:r>
                        <a:rPr lang="en-US" sz="2000" b="0" dirty="0" smtClean="0">
                          <a:latin typeface="Franklin Gothic Book"/>
                          <a:cs typeface="Franklin Gothic Book"/>
                        </a:rPr>
                        <a:t>Application</a:t>
                      </a:r>
                      <a:endParaRPr lang="en-US" sz="2000" b="0" dirty="0">
                        <a:latin typeface="Franklin Gothic Book"/>
                        <a:cs typeface="Franklin Gothic Book"/>
                      </a:endParaRPr>
                    </a:p>
                  </a:txBody>
                  <a:tcPr marT="45713" marB="45713"/>
                </a:tc>
                <a:tc>
                  <a:txBody>
                    <a:bodyPr/>
                    <a:lstStyle/>
                    <a:p>
                      <a:r>
                        <a:rPr lang="en-US" sz="1600" dirty="0" smtClean="0"/>
                        <a:t>How will learners authentically apply what they've learned to a new situation or context?</a:t>
                      </a:r>
                    </a:p>
                  </a:txBody>
                  <a:tcPr marT="45713" marB="45713"/>
                </a:tc>
                <a:tc>
                  <a:txBody>
                    <a:bodyPr/>
                    <a:lstStyle/>
                    <a:p>
                      <a:r>
                        <a:rPr lang="en-US" sz="1600" dirty="0" smtClean="0">
                          <a:solidFill>
                            <a:srgbClr val="FF0000"/>
                          </a:solidFill>
                          <a:latin typeface="+mn-lt"/>
                          <a:cs typeface="Franklin Gothic Book"/>
                        </a:rPr>
                        <a:t>Data figures of primary productivity from different regions. </a:t>
                      </a:r>
                      <a:r>
                        <a:rPr lang="en-US" sz="1600" dirty="0" smtClean="0">
                          <a:latin typeface="+mn-lt"/>
                          <a:cs typeface="Franklin Gothic Book"/>
                        </a:rPr>
                        <a:t>User provided choices &amp;</a:t>
                      </a:r>
                      <a:r>
                        <a:rPr lang="en-US" sz="1600" baseline="0" dirty="0" smtClean="0">
                          <a:latin typeface="+mn-lt"/>
                          <a:cs typeface="Franklin Gothic Book"/>
                        </a:rPr>
                        <a:t> makes own </a:t>
                      </a:r>
                      <a:r>
                        <a:rPr lang="en-US" sz="1600" dirty="0" smtClean="0">
                          <a:latin typeface="+mn-lt"/>
                          <a:cs typeface="Franklin Gothic Book"/>
                        </a:rPr>
                        <a:t>determination</a:t>
                      </a:r>
                      <a:r>
                        <a:rPr lang="en-US" sz="1600" baseline="0" dirty="0" smtClean="0">
                          <a:latin typeface="+mn-lt"/>
                          <a:cs typeface="Franklin Gothic Book"/>
                        </a:rPr>
                        <a:t> about</a:t>
                      </a:r>
                      <a:r>
                        <a:rPr lang="en-US" sz="1600" dirty="0" smtClean="0">
                          <a:latin typeface="+mn-lt"/>
                          <a:cs typeface="Franklin Gothic Book"/>
                        </a:rPr>
                        <a:t> how to explore the data to understand differences in</a:t>
                      </a:r>
                      <a:r>
                        <a:rPr lang="en-US" sz="1600" baseline="0" dirty="0" smtClean="0">
                          <a:latin typeface="+mn-lt"/>
                          <a:cs typeface="Franklin Gothic Book"/>
                        </a:rPr>
                        <a:t> primary productivity.</a:t>
                      </a:r>
                      <a:endParaRPr lang="en-US" sz="1600" dirty="0">
                        <a:latin typeface="+mn-lt"/>
                        <a:cs typeface="Franklin Gothic Book"/>
                      </a:endParaRPr>
                    </a:p>
                  </a:txBody>
                  <a:tcPr marT="45713" marB="45713"/>
                </a:tc>
              </a:tr>
              <a:tr h="916252">
                <a:tc>
                  <a:txBody>
                    <a:bodyPr/>
                    <a:lstStyle/>
                    <a:p>
                      <a:r>
                        <a:rPr lang="en-US" sz="2000" b="0" dirty="0" smtClean="0">
                          <a:latin typeface="Franklin Gothic Book"/>
                          <a:cs typeface="Franklin Gothic Book"/>
                        </a:rPr>
                        <a:t>Reflection</a:t>
                      </a:r>
                      <a:endParaRPr lang="en-US" sz="2000" b="0" dirty="0">
                        <a:latin typeface="Franklin Gothic Book"/>
                        <a:cs typeface="Franklin Gothic Book"/>
                      </a:endParaRPr>
                    </a:p>
                  </a:txBody>
                  <a:tcPr marT="45713" marB="45713"/>
                </a:tc>
                <a:tc>
                  <a:txBody>
                    <a:bodyPr/>
                    <a:lstStyle/>
                    <a:p>
                      <a:r>
                        <a:rPr lang="en-US" sz="1600" dirty="0" smtClean="0"/>
                        <a:t>How will learners think back on the learning process to help reinforce their understandings, and make them better learners in the future?</a:t>
                      </a:r>
                      <a:endParaRPr lang="en-US" sz="1600" dirty="0"/>
                    </a:p>
                  </a:txBody>
                  <a:tcPr marT="45713" marB="45713"/>
                </a:tc>
                <a:tc>
                  <a:txBody>
                    <a:bodyPr/>
                    <a:lstStyle/>
                    <a:p>
                      <a:r>
                        <a:rPr lang="en-US" sz="1600" kern="1200" dirty="0" smtClean="0">
                          <a:solidFill>
                            <a:srgbClr val="FF0000"/>
                          </a:solidFill>
                          <a:latin typeface="+mn-lt"/>
                          <a:ea typeface="+mn-ea"/>
                          <a:cs typeface="+mn-cs"/>
                        </a:rPr>
                        <a:t>Revise original concept map of </a:t>
                      </a:r>
                      <a:r>
                        <a:rPr lang="en-US" sz="1600" i="1" kern="1200" dirty="0" smtClean="0">
                          <a:solidFill>
                            <a:srgbClr val="FF0000"/>
                          </a:solidFill>
                          <a:latin typeface="+mn-lt"/>
                          <a:ea typeface="+mn-ea"/>
                          <a:cs typeface="+mn-cs"/>
                        </a:rPr>
                        <a:t>primary productivity</a:t>
                      </a:r>
                      <a:r>
                        <a:rPr lang="en-US" sz="1600" i="0" kern="1200" dirty="0" smtClean="0">
                          <a:solidFill>
                            <a:schemeClr val="dk1"/>
                          </a:solidFill>
                          <a:latin typeface="+mn-lt"/>
                          <a:ea typeface="+mn-ea"/>
                          <a:cs typeface="+mn-cs"/>
                        </a:rPr>
                        <a:t>. Compare how ideas have changed</a:t>
                      </a:r>
                      <a:r>
                        <a:rPr lang="en-US" sz="1600" i="0" kern="1200" baseline="0" dirty="0" smtClean="0">
                          <a:solidFill>
                            <a:schemeClr val="dk1"/>
                          </a:solidFill>
                          <a:latin typeface="+mn-lt"/>
                          <a:ea typeface="+mn-ea"/>
                          <a:cs typeface="+mn-cs"/>
                        </a:rPr>
                        <a:t> and discuss what helped to deepen their understanding of how to teach/connect primary productivity concepts/topics.</a:t>
                      </a:r>
                      <a:endParaRPr lang="en-US" sz="1600" dirty="0">
                        <a:latin typeface="Franklin Gothic Book"/>
                        <a:cs typeface="Franklin Gothic Book"/>
                      </a:endParaRPr>
                    </a:p>
                  </a:txBody>
                  <a:tcPr marT="45713" marB="45713"/>
                </a:tc>
              </a:tr>
            </a:tbl>
          </a:graphicData>
        </a:graphic>
      </p:graphicFrame>
    </p:spTree>
    <p:extLst>
      <p:ext uri="{BB962C8B-B14F-4D97-AF65-F5344CB8AC3E}">
        <p14:creationId xmlns:p14="http://schemas.microsoft.com/office/powerpoint/2010/main" val="1267564740"/>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384"/>
            <a:ext cx="7886700" cy="1076687"/>
          </a:xfrm>
        </p:spPr>
        <p:txBody>
          <a:bodyPr/>
          <a:lstStyle/>
          <a:p>
            <a:r>
              <a:rPr lang="en-US" sz="2800" dirty="0" smtClean="0"/>
              <a:t>Where do we integrate data in teaching?</a:t>
            </a:r>
            <a:endParaRPr lang="en-US" sz="2800" dirty="0"/>
          </a:p>
        </p:txBody>
      </p:sp>
      <p:sp>
        <p:nvSpPr>
          <p:cNvPr id="4" name="Slide Number Placeholder 3"/>
          <p:cNvSpPr>
            <a:spLocks noGrp="1"/>
          </p:cNvSpPr>
          <p:nvPr>
            <p:ph type="sldNum" sz="quarter" idx="4294967295"/>
          </p:nvPr>
        </p:nvSpPr>
        <p:spPr>
          <a:xfrm>
            <a:off x="1524000" y="6430963"/>
            <a:ext cx="381000" cy="228600"/>
          </a:xfrm>
          <a:prstGeom prst="rect">
            <a:avLst/>
          </a:prstGeom>
        </p:spPr>
        <p:txBody>
          <a:bodyPr/>
          <a:lstStyle/>
          <a:p>
            <a:pPr>
              <a:defRPr/>
            </a:pPr>
            <a:fld id="{71AED9CE-CB21-4A88-8FD0-17E70449BA98}" type="slidenum">
              <a:rPr lang="en-US" smtClean="0"/>
              <a:pPr>
                <a:defRPr/>
              </a:pPr>
              <a:t>13</a:t>
            </a:fld>
            <a:endParaRPr lang="en-US" dirty="0"/>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53369" y="2315839"/>
            <a:ext cx="3290631" cy="2467973"/>
          </a:xfrm>
          <a:prstGeom prst="rect">
            <a:avLst/>
          </a:prstGeom>
        </p:spPr>
      </p:pic>
      <p:pic>
        <p:nvPicPr>
          <p:cNvPr id="47" name="Picture 46"/>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238907" y="2315839"/>
            <a:ext cx="2698643" cy="2467973"/>
          </a:xfrm>
          <a:prstGeom prst="rect">
            <a:avLst/>
          </a:prstGeom>
        </p:spPr>
      </p:pic>
      <p:pic>
        <p:nvPicPr>
          <p:cNvPr id="48" name="Picture 47"/>
          <p:cNvPicPr>
            <a:picLocks noChangeAspect="1"/>
          </p:cNvPicPr>
          <p:nvPr/>
        </p:nvPicPr>
        <p:blipFill>
          <a:blip r:embed="rId4"/>
          <a:stretch>
            <a:fillRect/>
          </a:stretch>
        </p:blipFill>
        <p:spPr>
          <a:xfrm>
            <a:off x="-375508" y="2315839"/>
            <a:ext cx="3614415" cy="2467973"/>
          </a:xfrm>
          <a:prstGeom prst="rect">
            <a:avLst/>
          </a:prstGeom>
        </p:spPr>
      </p:pic>
      <p:sp>
        <p:nvSpPr>
          <p:cNvPr id="49" name="Striped Right Arrow 48"/>
          <p:cNvSpPr/>
          <p:nvPr/>
        </p:nvSpPr>
        <p:spPr>
          <a:xfrm>
            <a:off x="872306" y="1348292"/>
            <a:ext cx="7772012" cy="686913"/>
          </a:xfrm>
          <a:prstGeom prst="stripedRightArrow">
            <a:avLst/>
          </a:prstGeom>
          <a:solidFill>
            <a:schemeClr val="accent2">
              <a:lumMod val="40000"/>
              <a:lumOff val="60000"/>
            </a:schemeClr>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6065" y="1129368"/>
            <a:ext cx="2935869" cy="369332"/>
          </a:xfrm>
          <a:prstGeom prst="rect">
            <a:avLst/>
          </a:prstGeom>
          <a:solidFill>
            <a:schemeClr val="accent2"/>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smtClean="0"/>
              <a:t>Course Syllabus</a:t>
            </a:r>
          </a:p>
        </p:txBody>
      </p:sp>
      <p:sp>
        <p:nvSpPr>
          <p:cNvPr id="50" name="TextBox 49"/>
          <p:cNvSpPr txBox="1"/>
          <p:nvPr/>
        </p:nvSpPr>
        <p:spPr>
          <a:xfrm>
            <a:off x="505094" y="5180478"/>
            <a:ext cx="8355693" cy="369332"/>
          </a:xfrm>
          <a:prstGeom prst="rect">
            <a:avLst/>
          </a:prstGeom>
          <a:noFill/>
        </p:spPr>
        <p:txBody>
          <a:bodyPr wrap="square" rtlCol="0">
            <a:spAutoFit/>
          </a:bodyPr>
          <a:lstStyle/>
          <a:p>
            <a:r>
              <a:rPr lang="en-US" dirty="0" smtClean="0"/>
              <a:t>Lecture				Online 			Active Learning</a:t>
            </a:r>
            <a:endParaRPr lang="en-US" dirty="0"/>
          </a:p>
        </p:txBody>
      </p:sp>
    </p:spTree>
    <p:extLst>
      <p:ext uri="{BB962C8B-B14F-4D97-AF65-F5344CB8AC3E}">
        <p14:creationId xmlns:p14="http://schemas.microsoft.com/office/powerpoint/2010/main" val="117821035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NSF IUSE</a:t>
            </a:r>
            <a:endParaRPr lang="en-US" dirty="0"/>
          </a:p>
        </p:txBody>
      </p:sp>
      <p:sp>
        <p:nvSpPr>
          <p:cNvPr id="3" name="Content Placeholder 2"/>
          <p:cNvSpPr>
            <a:spLocks noGrp="1"/>
          </p:cNvSpPr>
          <p:nvPr>
            <p:ph idx="1"/>
          </p:nvPr>
        </p:nvSpPr>
        <p:spPr/>
        <p:txBody>
          <a:bodyPr>
            <a:normAutofit/>
          </a:bodyPr>
          <a:lstStyle/>
          <a:p>
            <a:pPr marL="0" indent="0">
              <a:buNone/>
            </a:pPr>
            <a:r>
              <a:rPr lang="en-US" i="1" dirty="0"/>
              <a:t>The Improving Undergraduate STEM Education (IUSE: EHR) program invites proposals that address immediate challenges and opportunities that are facing undergraduate STEM education, as well as those that anticipate new structures (e.g. organizational changes, new methods for certification or credentialing, course re-conception, </a:t>
            </a:r>
            <a:r>
              <a:rPr lang="en-US" i="1" dirty="0" err="1"/>
              <a:t>cyberlearning</a:t>
            </a:r>
            <a:r>
              <a:rPr lang="en-US" i="1" dirty="0"/>
              <a:t>, etc.) and new functions of the undergraduate learning and teaching enterprise. </a:t>
            </a:r>
          </a:p>
        </p:txBody>
      </p:sp>
    </p:spTree>
    <p:extLst>
      <p:ext uri="{BB962C8B-B14F-4D97-AF65-F5344CB8AC3E}">
        <p14:creationId xmlns:p14="http://schemas.microsoft.com/office/powerpoint/2010/main" val="63986081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Improve </a:t>
            </a:r>
            <a:r>
              <a:rPr lang="en-US" b="1" dirty="0"/>
              <a:t>STEM Learning &amp; Learning Environments:</a:t>
            </a:r>
            <a:r>
              <a:rPr lang="en-US" dirty="0"/>
              <a:t> Improve the knowledge base for defining, identifying, and innovating effective undergraduate STEM education teaching and learning for all NSF-supported disciplines, and foster widespread use of evidence-based resources and pedagogies in undergraduate STEM education.</a:t>
            </a:r>
          </a:p>
          <a:p>
            <a:r>
              <a:rPr lang="en-US" b="1" dirty="0"/>
              <a:t>Broaden Participation &amp; Institutional Capacity for STEM Learning:</a:t>
            </a:r>
            <a:r>
              <a:rPr lang="en-US" dirty="0"/>
              <a:t> Increase the number and diversity of undergraduate students recruited and retained in STEM education and career pathways through improving the evidence base for successful strategies to broaden participation and implementation of the results of this research.</a:t>
            </a:r>
          </a:p>
          <a:p>
            <a:r>
              <a:rPr lang="en-US" b="1" dirty="0"/>
              <a:t>Build the Professional STEM Workforce for Tomorrow:</a:t>
            </a:r>
            <a:r>
              <a:rPr lang="en-US" dirty="0"/>
              <a:t> Improve the preparation of undergraduate students so they can succeed as productive members of the future STEM workforce, regardless of career path, and be engaged as members o</a:t>
            </a:r>
          </a:p>
        </p:txBody>
      </p:sp>
    </p:spTree>
    <p:extLst>
      <p:ext uri="{BB962C8B-B14F-4D97-AF65-F5344CB8AC3E}">
        <p14:creationId xmlns:p14="http://schemas.microsoft.com/office/powerpoint/2010/main" val="184347692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IUSE Tracks</a:t>
            </a:r>
            <a:endParaRPr lang="en-US" dirty="0"/>
          </a:p>
        </p:txBody>
      </p:sp>
      <p:sp>
        <p:nvSpPr>
          <p:cNvPr id="3" name="Content Placeholder 2"/>
          <p:cNvSpPr>
            <a:spLocks noGrp="1"/>
          </p:cNvSpPr>
          <p:nvPr>
            <p:ph idx="1"/>
          </p:nvPr>
        </p:nvSpPr>
        <p:spPr/>
        <p:txBody>
          <a:bodyPr/>
          <a:lstStyle/>
          <a:p>
            <a:r>
              <a:rPr lang="en-US" b="1" dirty="0"/>
              <a:t>Engaged Student </a:t>
            </a:r>
            <a:r>
              <a:rPr lang="en-US" b="1" dirty="0" smtClean="0"/>
              <a:t>Learning</a:t>
            </a:r>
            <a:r>
              <a:rPr lang="en-US" dirty="0" smtClean="0"/>
              <a:t>:  </a:t>
            </a:r>
            <a:r>
              <a:rPr lang="en-US" dirty="0"/>
              <a:t>proposals should clearly describe the steps they will take to design, develop, and implement promising teaching approaches, tools, resources, or models</a:t>
            </a:r>
            <a:r>
              <a:rPr lang="en-US" dirty="0" smtClean="0"/>
              <a:t>.</a:t>
            </a:r>
          </a:p>
          <a:p>
            <a:r>
              <a:rPr lang="en-US" b="1" dirty="0" smtClean="0"/>
              <a:t>Institutional </a:t>
            </a:r>
            <a:r>
              <a:rPr lang="en-US" b="1" dirty="0"/>
              <a:t>and Community </a:t>
            </a:r>
            <a:r>
              <a:rPr lang="en-US" b="1" dirty="0" smtClean="0"/>
              <a:t>Transformation</a:t>
            </a:r>
            <a:r>
              <a:rPr lang="en-US" dirty="0" smtClean="0"/>
              <a:t>: </a:t>
            </a:r>
            <a:r>
              <a:rPr lang="en-US" i="1" dirty="0" smtClean="0"/>
              <a:t>Exploration </a:t>
            </a:r>
            <a:r>
              <a:rPr lang="en-US" i="1" dirty="0"/>
              <a:t>and Design</a:t>
            </a:r>
            <a:r>
              <a:rPr lang="en-US" dirty="0"/>
              <a:t> projects should include a description of the participant team, the target audience, the institution(s) or community to be transformed and the actions to be taken to move toward broader implementation. </a:t>
            </a:r>
          </a:p>
        </p:txBody>
      </p:sp>
    </p:spTree>
    <p:extLst>
      <p:ext uri="{BB962C8B-B14F-4D97-AF65-F5344CB8AC3E}">
        <p14:creationId xmlns:p14="http://schemas.microsoft.com/office/powerpoint/2010/main" val="333586856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for an IUSE grant:</a:t>
            </a:r>
            <a:endParaRPr lang="en-US" dirty="0"/>
          </a:p>
        </p:txBody>
      </p:sp>
      <p:sp>
        <p:nvSpPr>
          <p:cNvPr id="3" name="Content Placeholder 2"/>
          <p:cNvSpPr>
            <a:spLocks noGrp="1"/>
          </p:cNvSpPr>
          <p:nvPr>
            <p:ph idx="1"/>
          </p:nvPr>
        </p:nvSpPr>
        <p:spPr>
          <a:xfrm>
            <a:off x="177714" y="1539433"/>
            <a:ext cx="8966286" cy="4352081"/>
          </a:xfrm>
        </p:spPr>
        <p:txBody>
          <a:bodyPr/>
          <a:lstStyle/>
          <a:p>
            <a:r>
              <a:rPr lang="en-US" dirty="0" smtClean="0"/>
              <a:t>Option #1:  Data and Activity Development Center</a:t>
            </a:r>
          </a:p>
          <a:p>
            <a:r>
              <a:rPr lang="en-US" dirty="0" smtClean="0"/>
              <a:t>Option #2:  Design and Development of Desktop Version</a:t>
            </a:r>
            <a:endParaRPr lang="en-US" dirty="0"/>
          </a:p>
        </p:txBody>
      </p:sp>
    </p:spTree>
    <p:extLst>
      <p:ext uri="{BB962C8B-B14F-4D97-AF65-F5344CB8AC3E}">
        <p14:creationId xmlns:p14="http://schemas.microsoft.com/office/powerpoint/2010/main" val="9588581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they are looking for:</a:t>
            </a:r>
            <a:endParaRPr lang="en-US" dirty="0"/>
          </a:p>
        </p:txBody>
      </p:sp>
      <p:sp>
        <p:nvSpPr>
          <p:cNvPr id="3" name="Content Placeholder 2"/>
          <p:cNvSpPr>
            <a:spLocks noGrp="1"/>
          </p:cNvSpPr>
          <p:nvPr>
            <p:ph idx="1"/>
          </p:nvPr>
        </p:nvSpPr>
        <p:spPr/>
        <p:txBody>
          <a:bodyPr/>
          <a:lstStyle/>
          <a:p>
            <a:r>
              <a:rPr lang="en-US" dirty="0"/>
              <a:t>projects that use innovative approaches to increase substantially the widespread </a:t>
            </a:r>
            <a:r>
              <a:rPr lang="en-US" dirty="0" smtClean="0"/>
              <a:t>use highly </a:t>
            </a:r>
            <a:r>
              <a:rPr lang="en-US" dirty="0"/>
              <a:t>effective, evidence-based STEM teaching and learning, curricular, and co-curricular practices in institutions of higher education or across/within disciplinary communities.</a:t>
            </a:r>
          </a:p>
        </p:txBody>
      </p:sp>
    </p:spTree>
    <p:extLst>
      <p:ext uri="{BB962C8B-B14F-4D97-AF65-F5344CB8AC3E}">
        <p14:creationId xmlns:p14="http://schemas.microsoft.com/office/powerpoint/2010/main" val="2511138005"/>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NSF IUSE</a:t>
            </a:r>
            <a:endParaRPr lang="en-US" dirty="0"/>
          </a:p>
        </p:txBody>
      </p:sp>
      <p:sp>
        <p:nvSpPr>
          <p:cNvPr id="3" name="Content Placeholder 2"/>
          <p:cNvSpPr>
            <a:spLocks noGrp="1"/>
          </p:cNvSpPr>
          <p:nvPr>
            <p:ph idx="1"/>
          </p:nvPr>
        </p:nvSpPr>
        <p:spPr/>
        <p:txBody>
          <a:bodyPr/>
          <a:lstStyle/>
          <a:p>
            <a:r>
              <a:rPr lang="en-US" b="1" dirty="0" smtClean="0"/>
              <a:t>Full </a:t>
            </a:r>
            <a:r>
              <a:rPr lang="en-US" b="1" dirty="0"/>
              <a:t>Proposal Deadline Date:  November 2, 2016</a:t>
            </a:r>
          </a:p>
          <a:p>
            <a:pPr marL="0" indent="0">
              <a:buNone/>
            </a:pPr>
            <a:r>
              <a:rPr lang="en-US" dirty="0"/>
              <a:t>Exploration and Design Tier for Engaged Student Learning &amp; Institution and Community Transformation</a:t>
            </a:r>
          </a:p>
          <a:p>
            <a:r>
              <a:rPr lang="en-US" b="1" dirty="0"/>
              <a:t>Full Proposal Deadline Date:  January 11, 2017</a:t>
            </a:r>
          </a:p>
          <a:p>
            <a:pPr marL="0" indent="0">
              <a:buNone/>
            </a:pPr>
            <a:r>
              <a:rPr lang="en-US" dirty="0"/>
              <a:t>Development and Implementation Tiers for Engaged Student Learning &amp; Institution and Community Transformation	</a:t>
            </a:r>
          </a:p>
          <a:p>
            <a:endParaRPr lang="en-US" dirty="0"/>
          </a:p>
        </p:txBody>
      </p:sp>
    </p:spTree>
    <p:extLst>
      <p:ext uri="{BB962C8B-B14F-4D97-AF65-F5344CB8AC3E}">
        <p14:creationId xmlns:p14="http://schemas.microsoft.com/office/powerpoint/2010/main" val="227337789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Sunday: Welcome Back! </a:t>
            </a:r>
            <a:endParaRPr lang="en-US" dirty="0"/>
          </a:p>
        </p:txBody>
      </p:sp>
      <p:sp>
        <p:nvSpPr>
          <p:cNvPr id="3" name="Content Placeholder 2"/>
          <p:cNvSpPr>
            <a:spLocks noGrp="1"/>
          </p:cNvSpPr>
          <p:nvPr>
            <p:ph idx="1"/>
          </p:nvPr>
        </p:nvSpPr>
        <p:spPr>
          <a:xfrm>
            <a:off x="202806" y="1423732"/>
            <a:ext cx="4523307" cy="4352081"/>
          </a:xfrm>
        </p:spPr>
        <p:txBody>
          <a:bodyPr/>
          <a:lstStyle/>
          <a:p>
            <a:r>
              <a:rPr lang="en-US" dirty="0" smtClean="0"/>
              <a:t>Review agenda for today</a:t>
            </a:r>
          </a:p>
          <a:p>
            <a:r>
              <a:rPr lang="en-US" dirty="0" smtClean="0"/>
              <a:t>Time to pull this all together</a:t>
            </a:r>
            <a:endParaRPr lang="en-US" dirty="0"/>
          </a:p>
          <a:p>
            <a:r>
              <a:rPr lang="en-US" dirty="0" smtClean="0"/>
              <a:t> Provide Revisions</a:t>
            </a:r>
          </a:p>
          <a:p>
            <a:r>
              <a:rPr lang="en-US" dirty="0"/>
              <a:t> </a:t>
            </a:r>
            <a:r>
              <a:rPr lang="en-US" dirty="0" smtClean="0"/>
              <a:t>Implementation plans</a:t>
            </a:r>
          </a:p>
          <a:p>
            <a:r>
              <a:rPr lang="en-US" dirty="0" smtClean="0"/>
              <a:t>NSF proposal – next steps</a:t>
            </a:r>
          </a:p>
          <a:p>
            <a:r>
              <a:rPr lang="en-US" dirty="0" smtClean="0"/>
              <a:t>Stipends processing</a:t>
            </a:r>
          </a:p>
        </p:txBody>
      </p:sp>
      <p:pic>
        <p:nvPicPr>
          <p:cNvPr id="5" name="Picture 4"/>
          <p:cNvPicPr>
            <a:picLocks noChangeAspect="1"/>
          </p:cNvPicPr>
          <p:nvPr/>
        </p:nvPicPr>
        <p:blipFill>
          <a:blip r:embed="rId2"/>
          <a:stretch>
            <a:fillRect/>
          </a:stretch>
        </p:blipFill>
        <p:spPr>
          <a:xfrm>
            <a:off x="4726113" y="1397305"/>
            <a:ext cx="4279900" cy="3810000"/>
          </a:xfrm>
          <a:prstGeom prst="rect">
            <a:avLst/>
          </a:prstGeom>
        </p:spPr>
      </p:pic>
    </p:spTree>
    <p:extLst>
      <p:ext uri="{BB962C8B-B14F-4D97-AF65-F5344CB8AC3E}">
        <p14:creationId xmlns:p14="http://schemas.microsoft.com/office/powerpoint/2010/main" val="174565273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Incorporation planning</a:t>
            </a:r>
            <a:endParaRPr lang="en-US" dirty="0"/>
          </a:p>
        </p:txBody>
      </p:sp>
      <p:sp>
        <p:nvSpPr>
          <p:cNvPr id="5" name="Content Placeholder 4"/>
          <p:cNvSpPr>
            <a:spLocks noGrp="1"/>
          </p:cNvSpPr>
          <p:nvPr>
            <p:ph idx="1"/>
          </p:nvPr>
        </p:nvSpPr>
        <p:spPr>
          <a:xfrm>
            <a:off x="628650" y="1539433"/>
            <a:ext cx="3816526" cy="4352081"/>
          </a:xfrm>
        </p:spPr>
        <p:txBody>
          <a:bodyPr/>
          <a:lstStyle/>
          <a:p>
            <a:pPr marL="0" indent="0">
              <a:buNone/>
            </a:pPr>
            <a:r>
              <a:rPr lang="en-US" dirty="0" smtClean="0"/>
              <a:t>Choose which data activities AND learning aspects from this weekend to implement next year:</a:t>
            </a:r>
          </a:p>
          <a:p>
            <a:r>
              <a:rPr lang="en-US" dirty="0" smtClean="0"/>
              <a:t>Why?</a:t>
            </a:r>
          </a:p>
          <a:p>
            <a:r>
              <a:rPr lang="en-US" dirty="0"/>
              <a:t>How?</a:t>
            </a:r>
          </a:p>
          <a:p>
            <a:r>
              <a:rPr lang="en-US" dirty="0" smtClean="0"/>
              <a:t>What take out?</a:t>
            </a:r>
            <a:endParaRPr lang="en-US" dirty="0"/>
          </a:p>
        </p:txBody>
      </p:sp>
      <p:pic>
        <p:nvPicPr>
          <p:cNvPr id="4" name="Picture 3" descr="puzzle.jpg"/>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4445176" y="1441813"/>
            <a:ext cx="4070174" cy="4057650"/>
          </a:xfrm>
          <a:prstGeom prst="rect">
            <a:avLst/>
          </a:prstGeom>
        </p:spPr>
      </p:pic>
    </p:spTree>
    <p:extLst>
      <p:ext uri="{BB962C8B-B14F-4D97-AF65-F5344CB8AC3E}">
        <p14:creationId xmlns:p14="http://schemas.microsoft.com/office/powerpoint/2010/main" val="4192697189"/>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You:</a:t>
            </a:r>
            <a:endParaRPr lang="en-US" dirty="0"/>
          </a:p>
        </p:txBody>
      </p:sp>
      <p:sp>
        <p:nvSpPr>
          <p:cNvPr id="3" name="Content Placeholder 2"/>
          <p:cNvSpPr>
            <a:spLocks noGrp="1"/>
          </p:cNvSpPr>
          <p:nvPr>
            <p:ph idx="1"/>
          </p:nvPr>
        </p:nvSpPr>
        <p:spPr/>
        <p:txBody>
          <a:bodyPr/>
          <a:lstStyle/>
          <a:p>
            <a:r>
              <a:rPr lang="en-US" dirty="0" smtClean="0"/>
              <a:t>What phase(s) of the learning cycle can the activity(</a:t>
            </a:r>
            <a:r>
              <a:rPr lang="en-US" dirty="0" err="1" smtClean="0"/>
              <a:t>ies</a:t>
            </a:r>
            <a:r>
              <a:rPr lang="en-US" dirty="0" smtClean="0"/>
              <a:t>) address in your classroom? In what ways?</a:t>
            </a:r>
          </a:p>
          <a:p>
            <a:r>
              <a:rPr lang="en-US" dirty="0"/>
              <a:t> </a:t>
            </a:r>
            <a:r>
              <a:rPr lang="en-US" dirty="0" smtClean="0"/>
              <a:t>How will you incorporate learning science research (Foundational Ideas of Learning) in your classroom?</a:t>
            </a:r>
          </a:p>
          <a:p>
            <a:r>
              <a:rPr lang="en-US" dirty="0" smtClean="0"/>
              <a:t>What supports will you provide for your students?</a:t>
            </a:r>
          </a:p>
          <a:p>
            <a:endParaRPr lang="en-US" dirty="0"/>
          </a:p>
        </p:txBody>
      </p:sp>
    </p:spTree>
    <p:extLst>
      <p:ext uri="{BB962C8B-B14F-4D97-AF65-F5344CB8AC3E}">
        <p14:creationId xmlns:p14="http://schemas.microsoft.com/office/powerpoint/2010/main" val="3960945706"/>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11320"/>
            <a:ext cx="7886700" cy="1076687"/>
          </a:xfrm>
        </p:spPr>
        <p:txBody>
          <a:bodyPr>
            <a:normAutofit fontScale="90000"/>
          </a:bodyPr>
          <a:lstStyle/>
          <a:p>
            <a:r>
              <a:rPr lang="en-US" dirty="0" smtClean="0"/>
              <a:t>Evaluating our Success In Implementation:</a:t>
            </a:r>
            <a:endParaRPr lang="en-US" dirty="0"/>
          </a:p>
        </p:txBody>
      </p:sp>
      <p:sp>
        <p:nvSpPr>
          <p:cNvPr id="3" name="Content Placeholder 2"/>
          <p:cNvSpPr>
            <a:spLocks noGrp="1"/>
          </p:cNvSpPr>
          <p:nvPr>
            <p:ph idx="1"/>
          </p:nvPr>
        </p:nvSpPr>
        <p:spPr>
          <a:xfrm>
            <a:off x="628650" y="1662237"/>
            <a:ext cx="7886700" cy="4352081"/>
          </a:xfrm>
        </p:spPr>
        <p:txBody>
          <a:bodyPr>
            <a:normAutofit/>
          </a:bodyPr>
          <a:lstStyle/>
          <a:p>
            <a:pPr lvl="0"/>
            <a:r>
              <a:rPr lang="en-US" b="1" dirty="0" smtClean="0"/>
              <a:t>Develop sample activities using OOI data/data </a:t>
            </a:r>
            <a:r>
              <a:rPr lang="en-US" b="1" dirty="0" err="1" smtClean="0"/>
              <a:t>viz</a:t>
            </a:r>
            <a:r>
              <a:rPr lang="en-US" b="1" dirty="0" smtClean="0"/>
              <a:t> tools </a:t>
            </a:r>
            <a:r>
              <a:rPr lang="en-US" dirty="0" smtClean="0"/>
              <a:t>and vet them with success with students.</a:t>
            </a:r>
          </a:p>
          <a:p>
            <a:pPr lvl="0"/>
            <a:r>
              <a:rPr lang="en-US" b="1" dirty="0" smtClean="0"/>
              <a:t>Brainstorm how </a:t>
            </a:r>
            <a:r>
              <a:rPr lang="en-US" b="1" dirty="0"/>
              <a:t>best to build a community of practice. </a:t>
            </a:r>
            <a:r>
              <a:rPr lang="en-US" dirty="0" smtClean="0"/>
              <a:t> </a:t>
            </a:r>
          </a:p>
          <a:p>
            <a:endParaRPr lang="en-US" dirty="0"/>
          </a:p>
        </p:txBody>
      </p:sp>
    </p:spTree>
    <p:extLst>
      <p:ext uri="{BB962C8B-B14F-4D97-AF65-F5344CB8AC3E}">
        <p14:creationId xmlns:p14="http://schemas.microsoft.com/office/powerpoint/2010/main" val="255040137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3564" y="0"/>
            <a:ext cx="6846730" cy="6205803"/>
          </a:xfrm>
          <a:prstGeom prst="rect">
            <a:avLst/>
          </a:prstGeom>
        </p:spPr>
      </p:pic>
    </p:spTree>
    <p:extLst>
      <p:ext uri="{BB962C8B-B14F-4D97-AF65-F5344CB8AC3E}">
        <p14:creationId xmlns:p14="http://schemas.microsoft.com/office/powerpoint/2010/main" val="9846218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b="6598"/>
          <a:stretch/>
        </p:blipFill>
        <p:spPr>
          <a:xfrm>
            <a:off x="375211" y="0"/>
            <a:ext cx="7489079" cy="5858702"/>
          </a:xfrm>
          <a:prstGeom prst="rect">
            <a:avLst/>
          </a:prstGeom>
        </p:spPr>
      </p:pic>
    </p:spTree>
    <p:extLst>
      <p:ext uri="{BB962C8B-B14F-4D97-AF65-F5344CB8AC3E}">
        <p14:creationId xmlns:p14="http://schemas.microsoft.com/office/powerpoint/2010/main" val="176247381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304800" y="365126"/>
            <a:ext cx="8534400" cy="4305300"/>
          </a:xfrm>
          <a:prstGeom prst="rect">
            <a:avLst/>
          </a:prstGeom>
        </p:spPr>
      </p:pic>
    </p:spTree>
    <p:extLst>
      <p:ext uri="{BB962C8B-B14F-4D97-AF65-F5344CB8AC3E}">
        <p14:creationId xmlns:p14="http://schemas.microsoft.com/office/powerpoint/2010/main" val="3054998658"/>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216481" y="0"/>
            <a:ext cx="8509000" cy="5981700"/>
          </a:xfrm>
          <a:prstGeom prst="rect">
            <a:avLst/>
          </a:prstGeom>
        </p:spPr>
      </p:pic>
    </p:spTree>
    <p:extLst>
      <p:ext uri="{BB962C8B-B14F-4D97-AF65-F5344CB8AC3E}">
        <p14:creationId xmlns:p14="http://schemas.microsoft.com/office/powerpoint/2010/main" val="321863184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83362" y="1"/>
            <a:ext cx="6176575" cy="5944722"/>
          </a:xfrm>
          <a:prstGeom prst="rect">
            <a:avLst/>
          </a:prstGeom>
        </p:spPr>
      </p:pic>
    </p:spTree>
    <p:extLst>
      <p:ext uri="{BB962C8B-B14F-4D97-AF65-F5344CB8AC3E}">
        <p14:creationId xmlns:p14="http://schemas.microsoft.com/office/powerpoint/2010/main" val="305470306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 for Professors</a:t>
            </a:r>
            <a:endParaRPr lang="en-US" dirty="0"/>
          </a:p>
        </p:txBody>
      </p:sp>
      <p:sp>
        <p:nvSpPr>
          <p:cNvPr id="3" name="Content Placeholder 2"/>
          <p:cNvSpPr>
            <a:spLocks noGrp="1"/>
          </p:cNvSpPr>
          <p:nvPr>
            <p:ph idx="1"/>
          </p:nvPr>
        </p:nvSpPr>
        <p:spPr/>
        <p:txBody>
          <a:bodyPr>
            <a:normAutofit/>
          </a:bodyPr>
          <a:lstStyle/>
          <a:p>
            <a:r>
              <a:rPr lang="en-US" dirty="0"/>
              <a:t>What were you expecting from the </a:t>
            </a:r>
            <a:r>
              <a:rPr lang="en-US" dirty="0" smtClean="0"/>
              <a:t>activities </a:t>
            </a:r>
            <a:r>
              <a:rPr lang="en-US" dirty="0"/>
              <a:t>when you signed up?</a:t>
            </a:r>
          </a:p>
          <a:p>
            <a:r>
              <a:rPr lang="en-US" dirty="0"/>
              <a:t>What do you feel the </a:t>
            </a:r>
            <a:r>
              <a:rPr lang="en-US" dirty="0" smtClean="0"/>
              <a:t>activities </a:t>
            </a:r>
            <a:r>
              <a:rPr lang="en-US" dirty="0"/>
              <a:t>offered?</a:t>
            </a:r>
          </a:p>
          <a:p>
            <a:r>
              <a:rPr lang="en-US" dirty="0"/>
              <a:t>How was what the </a:t>
            </a:r>
            <a:r>
              <a:rPr lang="en-US" dirty="0" smtClean="0"/>
              <a:t>activities </a:t>
            </a:r>
            <a:r>
              <a:rPr lang="en-US" dirty="0"/>
              <a:t>offered different from what you were expecting</a:t>
            </a:r>
            <a:r>
              <a:rPr lang="en-US" dirty="0" smtClean="0"/>
              <a:t>?</a:t>
            </a:r>
            <a:endParaRPr lang="en-US" dirty="0"/>
          </a:p>
        </p:txBody>
      </p:sp>
    </p:spTree>
    <p:extLst>
      <p:ext uri="{BB962C8B-B14F-4D97-AF65-F5344CB8AC3E}">
        <p14:creationId xmlns:p14="http://schemas.microsoft.com/office/powerpoint/2010/main" val="34697942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50" y="609600"/>
            <a:ext cx="8991600" cy="609600"/>
          </a:xfrm>
        </p:spPr>
        <p:txBody>
          <a:bodyPr>
            <a:normAutofit fontScale="90000"/>
          </a:bodyPr>
          <a:lstStyle/>
          <a:p>
            <a:r>
              <a:rPr lang="en-US" dirty="0" smtClean="0"/>
              <a:t>Thank you!  </a:t>
            </a:r>
            <a:r>
              <a:rPr lang="en-US" sz="2400" dirty="0" smtClean="0"/>
              <a:t>We are excited and grateful for your partnership</a:t>
            </a:r>
            <a:endParaRPr lang="en-US" sz="2400" dirty="0"/>
          </a:p>
        </p:txBody>
      </p:sp>
      <p:sp>
        <p:nvSpPr>
          <p:cNvPr id="4" name="Slide Number Placeholder 3"/>
          <p:cNvSpPr>
            <a:spLocks noGrp="1"/>
          </p:cNvSpPr>
          <p:nvPr>
            <p:ph type="sldNum" sz="quarter" idx="4294967295"/>
          </p:nvPr>
        </p:nvSpPr>
        <p:spPr>
          <a:xfrm>
            <a:off x="1524000" y="6430963"/>
            <a:ext cx="381000" cy="228600"/>
          </a:xfrm>
          <a:prstGeom prst="rect">
            <a:avLst/>
          </a:prstGeom>
        </p:spPr>
        <p:txBody>
          <a:bodyPr/>
          <a:lstStyle/>
          <a:p>
            <a:pPr>
              <a:defRPr/>
            </a:pPr>
            <a:fld id="{71AED9CE-CB21-4A88-8FD0-17E70449BA98}" type="slidenum">
              <a:rPr lang="en-US" smtClean="0"/>
              <a:pPr>
                <a:defRPr/>
              </a:pPr>
              <a:t>29</a:t>
            </a:fld>
            <a:endParaRPr lang="en-US" dirty="0"/>
          </a:p>
        </p:txBody>
      </p:sp>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96629" y="1221023"/>
            <a:ext cx="5312228" cy="4648200"/>
          </a:xfrm>
          <a:prstGeom prst="rect">
            <a:avLst/>
          </a:prstGeom>
        </p:spPr>
      </p:pic>
    </p:spTree>
    <p:extLst>
      <p:ext uri="{BB962C8B-B14F-4D97-AF65-F5344CB8AC3E}">
        <p14:creationId xmlns:p14="http://schemas.microsoft.com/office/powerpoint/2010/main" val="499100521"/>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Workshop Objectives</a:t>
            </a:r>
            <a:endParaRPr lang="en-US" dirty="0"/>
          </a:p>
        </p:txBody>
      </p:sp>
      <p:sp>
        <p:nvSpPr>
          <p:cNvPr id="3" name="Content Placeholder 2"/>
          <p:cNvSpPr>
            <a:spLocks noGrp="1"/>
          </p:cNvSpPr>
          <p:nvPr>
            <p:ph idx="1"/>
          </p:nvPr>
        </p:nvSpPr>
        <p:spPr>
          <a:xfrm>
            <a:off x="628650" y="1283080"/>
            <a:ext cx="7886700" cy="4352081"/>
          </a:xfrm>
        </p:spPr>
        <p:txBody>
          <a:bodyPr>
            <a:normAutofit fontScale="92500"/>
          </a:bodyPr>
          <a:lstStyle/>
          <a:p>
            <a:pPr lvl="0"/>
            <a:r>
              <a:rPr lang="en-US" b="1" dirty="0" smtClean="0"/>
              <a:t>Crosswalk OOI Science themes presented in popular introductory textbooks used in oceanography courses</a:t>
            </a:r>
            <a:r>
              <a:rPr lang="en-US" dirty="0" smtClean="0"/>
              <a:t>. Compare themes and concepts in the OOI scientific themes document and popular published textbooks to triangulate where OOI data investigations/activities can be woven into existing courses.</a:t>
            </a:r>
          </a:p>
          <a:p>
            <a:pPr lvl="0"/>
            <a:r>
              <a:rPr lang="en-US" b="1" dirty="0" smtClean="0"/>
              <a:t>Develop sample activities using OOI data/data </a:t>
            </a:r>
            <a:r>
              <a:rPr lang="en-US" b="1" dirty="0" err="1" smtClean="0"/>
              <a:t>viz</a:t>
            </a:r>
            <a:r>
              <a:rPr lang="en-US" b="1" dirty="0" smtClean="0"/>
              <a:t> tools </a:t>
            </a:r>
            <a:r>
              <a:rPr lang="en-US" dirty="0" smtClean="0"/>
              <a:t>and vet them with undergraduate professors.</a:t>
            </a:r>
          </a:p>
          <a:p>
            <a:pPr lvl="0"/>
            <a:r>
              <a:rPr lang="en-US" b="1" dirty="0" smtClean="0"/>
              <a:t>Brainstorm how </a:t>
            </a:r>
            <a:r>
              <a:rPr lang="en-US" b="1" dirty="0"/>
              <a:t>best to build a community of practice. </a:t>
            </a:r>
            <a:r>
              <a:rPr lang="en-US" dirty="0" smtClean="0"/>
              <a:t> </a:t>
            </a:r>
            <a:r>
              <a:rPr lang="en-US" dirty="0"/>
              <a:t>B</a:t>
            </a:r>
            <a:r>
              <a:rPr lang="en-US" dirty="0" smtClean="0"/>
              <a:t>uild </a:t>
            </a:r>
            <a:r>
              <a:rPr lang="en-US" dirty="0"/>
              <a:t>long-term working relationships and collaborations on data investigation development.</a:t>
            </a:r>
          </a:p>
          <a:p>
            <a:endParaRPr lang="en-US" dirty="0" smtClean="0"/>
          </a:p>
          <a:p>
            <a:endParaRPr lang="en-US" dirty="0"/>
          </a:p>
        </p:txBody>
      </p:sp>
    </p:spTree>
    <p:extLst>
      <p:ext uri="{BB962C8B-B14F-4D97-AF65-F5344CB8AC3E}">
        <p14:creationId xmlns:p14="http://schemas.microsoft.com/office/powerpoint/2010/main" val="293036617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076687"/>
          </a:xfrm>
        </p:spPr>
        <p:txBody>
          <a:bodyPr>
            <a:normAutofit fontScale="90000"/>
          </a:bodyPr>
          <a:lstStyle/>
          <a:p>
            <a:r>
              <a:rPr lang="en-US" dirty="0" smtClean="0"/>
              <a:t>Exploring Primary Productivity with Data &amp; Design Elements</a:t>
            </a:r>
            <a:endParaRPr lang="en-US" dirty="0"/>
          </a:p>
        </p:txBody>
      </p:sp>
      <p:pic>
        <p:nvPicPr>
          <p:cNvPr id="4" name="Picture 3" descr="ConceptMap1_Diatoms_through_the_microscope.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79707" y="1441813"/>
            <a:ext cx="2087623" cy="1371600"/>
          </a:xfrm>
          <a:prstGeom prst="rect">
            <a:avLst/>
          </a:prstGeom>
          <a:ln>
            <a:solidFill>
              <a:srgbClr val="000000"/>
            </a:solidFill>
          </a:ln>
        </p:spPr>
      </p:pic>
      <p:pic>
        <p:nvPicPr>
          <p:cNvPr id="5" name="Picture 4" descr="ConceptMap2_3055800558_a59915d768.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063" y="1931805"/>
            <a:ext cx="2627586" cy="1371600"/>
          </a:xfrm>
          <a:prstGeom prst="rect">
            <a:avLst/>
          </a:prstGeom>
          <a:ln>
            <a:solidFill>
              <a:schemeClr val="tx1"/>
            </a:solidFill>
          </a:ln>
        </p:spPr>
      </p:pic>
      <p:pic>
        <p:nvPicPr>
          <p:cNvPr id="6" name="Picture 5" descr="DataActivity1_screenshot.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95339" y="1931805"/>
            <a:ext cx="2005897" cy="1371600"/>
          </a:xfrm>
          <a:prstGeom prst="rect">
            <a:avLst/>
          </a:prstGeom>
          <a:ln>
            <a:solidFill>
              <a:srgbClr val="000000"/>
            </a:solidFill>
          </a:ln>
        </p:spPr>
      </p:pic>
      <p:pic>
        <p:nvPicPr>
          <p:cNvPr id="7" name="Picture 6" descr="DataActivity2_screensho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25337" y="3803651"/>
            <a:ext cx="2079613" cy="1371600"/>
          </a:xfrm>
          <a:prstGeom prst="rect">
            <a:avLst/>
          </a:prstGeom>
          <a:ln>
            <a:solidFill>
              <a:srgbClr val="000000"/>
            </a:solidFill>
          </a:ln>
        </p:spPr>
      </p:pic>
      <p:pic>
        <p:nvPicPr>
          <p:cNvPr id="8" name="Picture 7" descr="DataActivity3_screensho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80697" y="4146163"/>
            <a:ext cx="2111023" cy="1371600"/>
          </a:xfrm>
          <a:prstGeom prst="rect">
            <a:avLst/>
          </a:prstGeom>
          <a:ln>
            <a:solidFill>
              <a:srgbClr val="000000"/>
            </a:solidFill>
          </a:ln>
        </p:spPr>
      </p:pic>
      <p:pic>
        <p:nvPicPr>
          <p:cNvPr id="9" name="Picture 8" descr="DataActivity4_Seawifs_global_biosphere.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8759" y="3803651"/>
            <a:ext cx="2143649" cy="1371600"/>
          </a:xfrm>
          <a:prstGeom prst="rect">
            <a:avLst/>
          </a:prstGeom>
          <a:ln>
            <a:solidFill>
              <a:srgbClr val="000000"/>
            </a:solidFill>
          </a:ln>
        </p:spPr>
      </p:pic>
      <p:sp>
        <p:nvSpPr>
          <p:cNvPr id="10" name="TextBox 9"/>
          <p:cNvSpPr txBox="1"/>
          <p:nvPr/>
        </p:nvSpPr>
        <p:spPr>
          <a:xfrm>
            <a:off x="3427743" y="2844635"/>
            <a:ext cx="2391550" cy="369332"/>
          </a:xfrm>
          <a:prstGeom prst="rect">
            <a:avLst/>
          </a:prstGeom>
          <a:noFill/>
        </p:spPr>
        <p:txBody>
          <a:bodyPr wrap="none" rtlCol="0">
            <a:spAutoFit/>
          </a:bodyPr>
          <a:lstStyle/>
          <a:p>
            <a:r>
              <a:rPr lang="en-US" dirty="0" smtClean="0"/>
              <a:t>Invitation Concept Map</a:t>
            </a:r>
            <a:endParaRPr lang="en-US" dirty="0"/>
          </a:p>
        </p:txBody>
      </p:sp>
      <p:sp>
        <p:nvSpPr>
          <p:cNvPr id="11" name="TextBox 10"/>
          <p:cNvSpPr txBox="1"/>
          <p:nvPr/>
        </p:nvSpPr>
        <p:spPr>
          <a:xfrm>
            <a:off x="6048467" y="3290035"/>
            <a:ext cx="2499640" cy="369332"/>
          </a:xfrm>
          <a:prstGeom prst="rect">
            <a:avLst/>
          </a:prstGeom>
          <a:noFill/>
        </p:spPr>
        <p:txBody>
          <a:bodyPr wrap="none" rtlCol="0">
            <a:spAutoFit/>
          </a:bodyPr>
          <a:lstStyle/>
          <a:p>
            <a:r>
              <a:rPr lang="en-US" dirty="0" smtClean="0"/>
              <a:t>Exploration Data Activity</a:t>
            </a:r>
            <a:endParaRPr lang="en-US" dirty="0"/>
          </a:p>
        </p:txBody>
      </p:sp>
      <p:sp>
        <p:nvSpPr>
          <p:cNvPr id="13" name="TextBox 12"/>
          <p:cNvSpPr txBox="1"/>
          <p:nvPr/>
        </p:nvSpPr>
        <p:spPr>
          <a:xfrm>
            <a:off x="5906013" y="5148431"/>
            <a:ext cx="3318261" cy="369332"/>
          </a:xfrm>
          <a:prstGeom prst="rect">
            <a:avLst/>
          </a:prstGeom>
          <a:noFill/>
        </p:spPr>
        <p:txBody>
          <a:bodyPr wrap="none" rtlCol="0">
            <a:spAutoFit/>
          </a:bodyPr>
          <a:lstStyle/>
          <a:p>
            <a:r>
              <a:rPr lang="en-US" dirty="0" smtClean="0"/>
              <a:t>Concept Invention Data Activity 1</a:t>
            </a:r>
            <a:endParaRPr lang="en-US" dirty="0"/>
          </a:p>
        </p:txBody>
      </p:sp>
      <p:sp>
        <p:nvSpPr>
          <p:cNvPr id="14" name="TextBox 13"/>
          <p:cNvSpPr txBox="1"/>
          <p:nvPr/>
        </p:nvSpPr>
        <p:spPr>
          <a:xfrm>
            <a:off x="2977078" y="5516176"/>
            <a:ext cx="3318261" cy="369332"/>
          </a:xfrm>
          <a:prstGeom prst="rect">
            <a:avLst/>
          </a:prstGeom>
          <a:noFill/>
        </p:spPr>
        <p:txBody>
          <a:bodyPr wrap="none" rtlCol="0">
            <a:spAutoFit/>
          </a:bodyPr>
          <a:lstStyle/>
          <a:p>
            <a:r>
              <a:rPr lang="en-US" dirty="0" smtClean="0"/>
              <a:t>Concept Invention Data Activity 2</a:t>
            </a:r>
            <a:endParaRPr lang="en-US" dirty="0"/>
          </a:p>
        </p:txBody>
      </p:sp>
      <p:sp>
        <p:nvSpPr>
          <p:cNvPr id="15" name="TextBox 14"/>
          <p:cNvSpPr txBox="1"/>
          <p:nvPr/>
        </p:nvSpPr>
        <p:spPr>
          <a:xfrm>
            <a:off x="484088" y="5175251"/>
            <a:ext cx="2492990" cy="369332"/>
          </a:xfrm>
          <a:prstGeom prst="rect">
            <a:avLst/>
          </a:prstGeom>
          <a:noFill/>
        </p:spPr>
        <p:txBody>
          <a:bodyPr wrap="none" rtlCol="0">
            <a:spAutoFit/>
          </a:bodyPr>
          <a:lstStyle/>
          <a:p>
            <a:r>
              <a:rPr lang="en-US" dirty="0" smtClean="0"/>
              <a:t>Application Data Activity</a:t>
            </a:r>
            <a:endParaRPr lang="en-US" dirty="0"/>
          </a:p>
        </p:txBody>
      </p:sp>
      <p:sp>
        <p:nvSpPr>
          <p:cNvPr id="16" name="TextBox 15"/>
          <p:cNvSpPr txBox="1"/>
          <p:nvPr/>
        </p:nvSpPr>
        <p:spPr>
          <a:xfrm>
            <a:off x="391947" y="3303405"/>
            <a:ext cx="2441819" cy="369332"/>
          </a:xfrm>
          <a:prstGeom prst="rect">
            <a:avLst/>
          </a:prstGeom>
          <a:noFill/>
        </p:spPr>
        <p:txBody>
          <a:bodyPr wrap="none" rtlCol="0">
            <a:spAutoFit/>
          </a:bodyPr>
          <a:lstStyle/>
          <a:p>
            <a:r>
              <a:rPr lang="en-US" dirty="0" smtClean="0"/>
              <a:t>Reflection Concept Map</a:t>
            </a:r>
            <a:endParaRPr lang="en-US" dirty="0"/>
          </a:p>
        </p:txBody>
      </p:sp>
    </p:spTree>
    <p:extLst>
      <p:ext uri="{BB962C8B-B14F-4D97-AF65-F5344CB8AC3E}">
        <p14:creationId xmlns:p14="http://schemas.microsoft.com/office/powerpoint/2010/main" val="2970722410"/>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076687"/>
          </a:xfrm>
        </p:spPr>
        <p:txBody>
          <a:bodyPr>
            <a:normAutofit fontScale="90000"/>
          </a:bodyPr>
          <a:lstStyle/>
          <a:p>
            <a:r>
              <a:rPr lang="en-US" dirty="0" smtClean="0"/>
              <a:t>Exploring Primary Productivity with Data &amp; Design Elements</a:t>
            </a:r>
            <a:endParaRPr lang="en-US" dirty="0"/>
          </a:p>
        </p:txBody>
      </p:sp>
      <p:pic>
        <p:nvPicPr>
          <p:cNvPr id="4" name="Picture 3" descr="ConceptMap1_Diatoms_through_the_microscope.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79707" y="1441813"/>
            <a:ext cx="2087623" cy="1371600"/>
          </a:xfrm>
          <a:prstGeom prst="rect">
            <a:avLst/>
          </a:prstGeom>
          <a:ln>
            <a:solidFill>
              <a:srgbClr val="000000"/>
            </a:solidFill>
          </a:ln>
        </p:spPr>
      </p:pic>
      <p:pic>
        <p:nvPicPr>
          <p:cNvPr id="5" name="Picture 4" descr="ConceptMap2_3055800558_a59915d768.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063" y="1931805"/>
            <a:ext cx="2627586" cy="1371600"/>
          </a:xfrm>
          <a:prstGeom prst="rect">
            <a:avLst/>
          </a:prstGeom>
          <a:ln>
            <a:solidFill>
              <a:schemeClr val="tx1"/>
            </a:solidFill>
          </a:ln>
        </p:spPr>
      </p:pic>
      <p:pic>
        <p:nvPicPr>
          <p:cNvPr id="6" name="Picture 5" descr="DataActivity1_screenshot.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95339" y="1931805"/>
            <a:ext cx="2005897" cy="1371600"/>
          </a:xfrm>
          <a:prstGeom prst="rect">
            <a:avLst/>
          </a:prstGeom>
          <a:ln>
            <a:solidFill>
              <a:srgbClr val="000000"/>
            </a:solidFill>
          </a:ln>
        </p:spPr>
      </p:pic>
      <p:pic>
        <p:nvPicPr>
          <p:cNvPr id="7" name="Picture 6" descr="DataActivity2_screensho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25337" y="3803651"/>
            <a:ext cx="2079613" cy="1371600"/>
          </a:xfrm>
          <a:prstGeom prst="rect">
            <a:avLst/>
          </a:prstGeom>
          <a:ln>
            <a:solidFill>
              <a:srgbClr val="000000"/>
            </a:solidFill>
          </a:ln>
        </p:spPr>
      </p:pic>
      <p:pic>
        <p:nvPicPr>
          <p:cNvPr id="8" name="Picture 7" descr="DataActivity3_screensho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80697" y="4146163"/>
            <a:ext cx="2111023" cy="1371600"/>
          </a:xfrm>
          <a:prstGeom prst="rect">
            <a:avLst/>
          </a:prstGeom>
          <a:ln>
            <a:solidFill>
              <a:srgbClr val="000000"/>
            </a:solidFill>
          </a:ln>
        </p:spPr>
      </p:pic>
      <p:pic>
        <p:nvPicPr>
          <p:cNvPr id="9" name="Picture 8" descr="DataActivity4_Seawifs_global_biosphere.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8759" y="3803651"/>
            <a:ext cx="2143649" cy="1371600"/>
          </a:xfrm>
          <a:prstGeom prst="rect">
            <a:avLst/>
          </a:prstGeom>
          <a:ln>
            <a:solidFill>
              <a:srgbClr val="000000"/>
            </a:solidFill>
          </a:ln>
        </p:spPr>
      </p:pic>
      <p:sp>
        <p:nvSpPr>
          <p:cNvPr id="10" name="TextBox 9"/>
          <p:cNvSpPr txBox="1"/>
          <p:nvPr/>
        </p:nvSpPr>
        <p:spPr>
          <a:xfrm>
            <a:off x="3427743" y="2844635"/>
            <a:ext cx="2391550" cy="369332"/>
          </a:xfrm>
          <a:prstGeom prst="rect">
            <a:avLst/>
          </a:prstGeom>
          <a:noFill/>
        </p:spPr>
        <p:txBody>
          <a:bodyPr wrap="none" rtlCol="0">
            <a:spAutoFit/>
          </a:bodyPr>
          <a:lstStyle/>
          <a:p>
            <a:r>
              <a:rPr lang="en-US" dirty="0" smtClean="0"/>
              <a:t>Invitation Concept Map</a:t>
            </a:r>
            <a:endParaRPr lang="en-US" dirty="0"/>
          </a:p>
        </p:txBody>
      </p:sp>
      <p:sp>
        <p:nvSpPr>
          <p:cNvPr id="11" name="TextBox 10"/>
          <p:cNvSpPr txBox="1"/>
          <p:nvPr/>
        </p:nvSpPr>
        <p:spPr>
          <a:xfrm>
            <a:off x="6048467" y="3290035"/>
            <a:ext cx="2499640" cy="369332"/>
          </a:xfrm>
          <a:prstGeom prst="rect">
            <a:avLst/>
          </a:prstGeom>
          <a:noFill/>
        </p:spPr>
        <p:txBody>
          <a:bodyPr wrap="none" rtlCol="0">
            <a:spAutoFit/>
          </a:bodyPr>
          <a:lstStyle/>
          <a:p>
            <a:r>
              <a:rPr lang="en-US" dirty="0" smtClean="0"/>
              <a:t>Exploration Data Activity</a:t>
            </a:r>
            <a:endParaRPr lang="en-US" dirty="0"/>
          </a:p>
        </p:txBody>
      </p:sp>
      <p:sp>
        <p:nvSpPr>
          <p:cNvPr id="13" name="TextBox 12"/>
          <p:cNvSpPr txBox="1"/>
          <p:nvPr/>
        </p:nvSpPr>
        <p:spPr>
          <a:xfrm>
            <a:off x="5906013" y="5148431"/>
            <a:ext cx="3318261" cy="369332"/>
          </a:xfrm>
          <a:prstGeom prst="rect">
            <a:avLst/>
          </a:prstGeom>
          <a:noFill/>
        </p:spPr>
        <p:txBody>
          <a:bodyPr wrap="none" rtlCol="0">
            <a:spAutoFit/>
          </a:bodyPr>
          <a:lstStyle/>
          <a:p>
            <a:r>
              <a:rPr lang="en-US" dirty="0" smtClean="0"/>
              <a:t>Concept Invention Data Activity 1</a:t>
            </a:r>
            <a:endParaRPr lang="en-US" dirty="0"/>
          </a:p>
        </p:txBody>
      </p:sp>
      <p:sp>
        <p:nvSpPr>
          <p:cNvPr id="14" name="TextBox 13"/>
          <p:cNvSpPr txBox="1"/>
          <p:nvPr/>
        </p:nvSpPr>
        <p:spPr>
          <a:xfrm>
            <a:off x="2977078" y="5516176"/>
            <a:ext cx="3318261" cy="369332"/>
          </a:xfrm>
          <a:prstGeom prst="rect">
            <a:avLst/>
          </a:prstGeom>
          <a:noFill/>
        </p:spPr>
        <p:txBody>
          <a:bodyPr wrap="none" rtlCol="0">
            <a:spAutoFit/>
          </a:bodyPr>
          <a:lstStyle/>
          <a:p>
            <a:r>
              <a:rPr lang="en-US" dirty="0" smtClean="0"/>
              <a:t>Concept Invention Data Activity 2</a:t>
            </a:r>
            <a:endParaRPr lang="en-US" dirty="0"/>
          </a:p>
        </p:txBody>
      </p:sp>
      <p:sp>
        <p:nvSpPr>
          <p:cNvPr id="15" name="TextBox 14"/>
          <p:cNvSpPr txBox="1"/>
          <p:nvPr/>
        </p:nvSpPr>
        <p:spPr>
          <a:xfrm>
            <a:off x="484088" y="5175251"/>
            <a:ext cx="2492990" cy="369332"/>
          </a:xfrm>
          <a:prstGeom prst="rect">
            <a:avLst/>
          </a:prstGeom>
          <a:noFill/>
        </p:spPr>
        <p:txBody>
          <a:bodyPr wrap="none" rtlCol="0">
            <a:spAutoFit/>
          </a:bodyPr>
          <a:lstStyle/>
          <a:p>
            <a:r>
              <a:rPr lang="en-US" dirty="0" smtClean="0"/>
              <a:t>Application Data Activity</a:t>
            </a:r>
            <a:endParaRPr lang="en-US" dirty="0"/>
          </a:p>
        </p:txBody>
      </p:sp>
      <p:sp>
        <p:nvSpPr>
          <p:cNvPr id="16" name="TextBox 15"/>
          <p:cNvSpPr txBox="1"/>
          <p:nvPr/>
        </p:nvSpPr>
        <p:spPr>
          <a:xfrm>
            <a:off x="391947" y="3303405"/>
            <a:ext cx="2441819" cy="369332"/>
          </a:xfrm>
          <a:prstGeom prst="rect">
            <a:avLst/>
          </a:prstGeom>
          <a:noFill/>
        </p:spPr>
        <p:txBody>
          <a:bodyPr wrap="none" rtlCol="0">
            <a:spAutoFit/>
          </a:bodyPr>
          <a:lstStyle/>
          <a:p>
            <a:r>
              <a:rPr lang="en-US" dirty="0" smtClean="0"/>
              <a:t>Reflection Concept Map</a:t>
            </a:r>
            <a:endParaRPr lang="en-US" dirty="0"/>
          </a:p>
        </p:txBody>
      </p:sp>
      <p:sp>
        <p:nvSpPr>
          <p:cNvPr id="12" name="TextBox 11"/>
          <p:cNvSpPr txBox="1"/>
          <p:nvPr/>
        </p:nvSpPr>
        <p:spPr>
          <a:xfrm>
            <a:off x="2587752" y="1628917"/>
            <a:ext cx="3318261" cy="3477875"/>
          </a:xfrm>
          <a:prstGeom prst="rect">
            <a:avLst/>
          </a:prstGeom>
          <a:solidFill>
            <a:srgbClr val="FFFFFF"/>
          </a:solidFill>
        </p:spPr>
        <p:txBody>
          <a:bodyPr wrap="square" rtlCol="0">
            <a:spAutoFit/>
          </a:bodyPr>
          <a:lstStyle/>
          <a:p>
            <a:pPr marL="285750" indent="-285750">
              <a:buFont typeface="Arial"/>
              <a:buChar char="•"/>
            </a:pPr>
            <a:r>
              <a:rPr lang="en-US" sz="2000" dirty="0" smtClean="0"/>
              <a:t>One data set is locked, user only needs to select another to compare data sets</a:t>
            </a:r>
          </a:p>
          <a:p>
            <a:pPr marL="285750" indent="-285750">
              <a:buFont typeface="Arial"/>
              <a:buChar char="•"/>
            </a:pPr>
            <a:r>
              <a:rPr lang="en-US" sz="2000" dirty="0" smtClean="0"/>
              <a:t>List of data is prepopulated</a:t>
            </a:r>
          </a:p>
          <a:p>
            <a:pPr marL="285750" indent="-285750">
              <a:buFont typeface="Arial"/>
              <a:buChar char="•"/>
            </a:pPr>
            <a:r>
              <a:rPr lang="en-US" sz="2000" dirty="0" smtClean="0"/>
              <a:t>The user can adjust the time frame, and the scale bar automatically adjusts</a:t>
            </a:r>
          </a:p>
          <a:p>
            <a:pPr marL="285750" indent="-285750">
              <a:buFont typeface="Arial"/>
              <a:buChar char="•"/>
            </a:pPr>
            <a:r>
              <a:rPr lang="en-US" sz="2000" dirty="0" smtClean="0"/>
              <a:t>The data easily plot onto the same graph, no need to look between graphs </a:t>
            </a:r>
            <a:endParaRPr lang="en-US" sz="2000" dirty="0"/>
          </a:p>
        </p:txBody>
      </p:sp>
      <p:cxnSp>
        <p:nvCxnSpPr>
          <p:cNvPr id="17" name="Straight Arrow Connector 16"/>
          <p:cNvCxnSpPr/>
          <p:nvPr/>
        </p:nvCxnSpPr>
        <p:spPr>
          <a:xfrm flipV="1">
            <a:off x="5667330" y="2444750"/>
            <a:ext cx="984295" cy="23812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318335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076687"/>
          </a:xfrm>
        </p:spPr>
        <p:txBody>
          <a:bodyPr>
            <a:normAutofit fontScale="90000"/>
          </a:bodyPr>
          <a:lstStyle/>
          <a:p>
            <a:r>
              <a:rPr lang="en-US" dirty="0" smtClean="0"/>
              <a:t>Exploring Primary Productivity with Data &amp; Design Elements</a:t>
            </a:r>
            <a:endParaRPr lang="en-US" dirty="0"/>
          </a:p>
        </p:txBody>
      </p:sp>
      <p:pic>
        <p:nvPicPr>
          <p:cNvPr id="4" name="Picture 3" descr="ConceptMap1_Diatoms_through_the_microscope.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79707" y="1441813"/>
            <a:ext cx="2087623" cy="1371600"/>
          </a:xfrm>
          <a:prstGeom prst="rect">
            <a:avLst/>
          </a:prstGeom>
          <a:ln>
            <a:solidFill>
              <a:srgbClr val="000000"/>
            </a:solidFill>
          </a:ln>
        </p:spPr>
      </p:pic>
      <p:pic>
        <p:nvPicPr>
          <p:cNvPr id="5" name="Picture 4" descr="ConceptMap2_3055800558_a59915d768.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063" y="1931805"/>
            <a:ext cx="2627586" cy="1371600"/>
          </a:xfrm>
          <a:prstGeom prst="rect">
            <a:avLst/>
          </a:prstGeom>
          <a:ln>
            <a:solidFill>
              <a:schemeClr val="tx1"/>
            </a:solidFill>
          </a:ln>
        </p:spPr>
      </p:pic>
      <p:pic>
        <p:nvPicPr>
          <p:cNvPr id="6" name="Picture 5" descr="DataActivity1_screenshot.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95339" y="1931805"/>
            <a:ext cx="2005897" cy="1371600"/>
          </a:xfrm>
          <a:prstGeom prst="rect">
            <a:avLst/>
          </a:prstGeom>
          <a:ln>
            <a:solidFill>
              <a:srgbClr val="000000"/>
            </a:solidFill>
          </a:ln>
        </p:spPr>
      </p:pic>
      <p:pic>
        <p:nvPicPr>
          <p:cNvPr id="7" name="Picture 6" descr="DataActivity2_screensho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25337" y="3803651"/>
            <a:ext cx="2079613" cy="1371600"/>
          </a:xfrm>
          <a:prstGeom prst="rect">
            <a:avLst/>
          </a:prstGeom>
          <a:ln>
            <a:solidFill>
              <a:srgbClr val="000000"/>
            </a:solidFill>
          </a:ln>
        </p:spPr>
      </p:pic>
      <p:pic>
        <p:nvPicPr>
          <p:cNvPr id="8" name="Picture 7" descr="DataActivity3_screensho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80697" y="4146163"/>
            <a:ext cx="2111023" cy="1371600"/>
          </a:xfrm>
          <a:prstGeom prst="rect">
            <a:avLst/>
          </a:prstGeom>
          <a:ln>
            <a:solidFill>
              <a:srgbClr val="000000"/>
            </a:solidFill>
          </a:ln>
        </p:spPr>
      </p:pic>
      <p:pic>
        <p:nvPicPr>
          <p:cNvPr id="9" name="Picture 8" descr="DataActivity4_Seawifs_global_biosphere.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8759" y="3803651"/>
            <a:ext cx="2143649" cy="1371600"/>
          </a:xfrm>
          <a:prstGeom prst="rect">
            <a:avLst/>
          </a:prstGeom>
          <a:ln>
            <a:solidFill>
              <a:srgbClr val="000000"/>
            </a:solidFill>
          </a:ln>
        </p:spPr>
      </p:pic>
      <p:sp>
        <p:nvSpPr>
          <p:cNvPr id="10" name="TextBox 9"/>
          <p:cNvSpPr txBox="1"/>
          <p:nvPr/>
        </p:nvSpPr>
        <p:spPr>
          <a:xfrm>
            <a:off x="3427743" y="2844635"/>
            <a:ext cx="2391550" cy="369332"/>
          </a:xfrm>
          <a:prstGeom prst="rect">
            <a:avLst/>
          </a:prstGeom>
          <a:noFill/>
        </p:spPr>
        <p:txBody>
          <a:bodyPr wrap="none" rtlCol="0">
            <a:spAutoFit/>
          </a:bodyPr>
          <a:lstStyle/>
          <a:p>
            <a:r>
              <a:rPr lang="en-US" dirty="0" smtClean="0"/>
              <a:t>Invitation Concept Map</a:t>
            </a:r>
            <a:endParaRPr lang="en-US" dirty="0"/>
          </a:p>
        </p:txBody>
      </p:sp>
      <p:sp>
        <p:nvSpPr>
          <p:cNvPr id="11" name="TextBox 10"/>
          <p:cNvSpPr txBox="1"/>
          <p:nvPr/>
        </p:nvSpPr>
        <p:spPr>
          <a:xfrm>
            <a:off x="6048467" y="3290035"/>
            <a:ext cx="2499640" cy="369332"/>
          </a:xfrm>
          <a:prstGeom prst="rect">
            <a:avLst/>
          </a:prstGeom>
          <a:noFill/>
        </p:spPr>
        <p:txBody>
          <a:bodyPr wrap="none" rtlCol="0">
            <a:spAutoFit/>
          </a:bodyPr>
          <a:lstStyle/>
          <a:p>
            <a:r>
              <a:rPr lang="en-US" dirty="0" smtClean="0"/>
              <a:t>Exploration Data Activity</a:t>
            </a:r>
            <a:endParaRPr lang="en-US" dirty="0"/>
          </a:p>
        </p:txBody>
      </p:sp>
      <p:sp>
        <p:nvSpPr>
          <p:cNvPr id="13" name="TextBox 12"/>
          <p:cNvSpPr txBox="1"/>
          <p:nvPr/>
        </p:nvSpPr>
        <p:spPr>
          <a:xfrm>
            <a:off x="5906013" y="5148431"/>
            <a:ext cx="3318261" cy="369332"/>
          </a:xfrm>
          <a:prstGeom prst="rect">
            <a:avLst/>
          </a:prstGeom>
          <a:noFill/>
        </p:spPr>
        <p:txBody>
          <a:bodyPr wrap="none" rtlCol="0">
            <a:spAutoFit/>
          </a:bodyPr>
          <a:lstStyle/>
          <a:p>
            <a:r>
              <a:rPr lang="en-US" dirty="0" smtClean="0"/>
              <a:t>Concept Invention Data Activity 1</a:t>
            </a:r>
            <a:endParaRPr lang="en-US" dirty="0"/>
          </a:p>
        </p:txBody>
      </p:sp>
      <p:sp>
        <p:nvSpPr>
          <p:cNvPr id="14" name="TextBox 13"/>
          <p:cNvSpPr txBox="1"/>
          <p:nvPr/>
        </p:nvSpPr>
        <p:spPr>
          <a:xfrm>
            <a:off x="2977078" y="5516176"/>
            <a:ext cx="3318261" cy="369332"/>
          </a:xfrm>
          <a:prstGeom prst="rect">
            <a:avLst/>
          </a:prstGeom>
          <a:noFill/>
        </p:spPr>
        <p:txBody>
          <a:bodyPr wrap="none" rtlCol="0">
            <a:spAutoFit/>
          </a:bodyPr>
          <a:lstStyle/>
          <a:p>
            <a:r>
              <a:rPr lang="en-US" dirty="0" smtClean="0"/>
              <a:t>Concept Invention Data Activity 2</a:t>
            </a:r>
            <a:endParaRPr lang="en-US" dirty="0"/>
          </a:p>
        </p:txBody>
      </p:sp>
      <p:sp>
        <p:nvSpPr>
          <p:cNvPr id="15" name="TextBox 14"/>
          <p:cNvSpPr txBox="1"/>
          <p:nvPr/>
        </p:nvSpPr>
        <p:spPr>
          <a:xfrm>
            <a:off x="484088" y="5175251"/>
            <a:ext cx="2492990" cy="369332"/>
          </a:xfrm>
          <a:prstGeom prst="rect">
            <a:avLst/>
          </a:prstGeom>
          <a:noFill/>
        </p:spPr>
        <p:txBody>
          <a:bodyPr wrap="none" rtlCol="0">
            <a:spAutoFit/>
          </a:bodyPr>
          <a:lstStyle/>
          <a:p>
            <a:r>
              <a:rPr lang="en-US" dirty="0" smtClean="0"/>
              <a:t>Application Data Activity</a:t>
            </a:r>
            <a:endParaRPr lang="en-US" dirty="0"/>
          </a:p>
        </p:txBody>
      </p:sp>
      <p:sp>
        <p:nvSpPr>
          <p:cNvPr id="16" name="TextBox 15"/>
          <p:cNvSpPr txBox="1"/>
          <p:nvPr/>
        </p:nvSpPr>
        <p:spPr>
          <a:xfrm>
            <a:off x="391947" y="3303405"/>
            <a:ext cx="2441819" cy="369332"/>
          </a:xfrm>
          <a:prstGeom prst="rect">
            <a:avLst/>
          </a:prstGeom>
          <a:noFill/>
        </p:spPr>
        <p:txBody>
          <a:bodyPr wrap="none" rtlCol="0">
            <a:spAutoFit/>
          </a:bodyPr>
          <a:lstStyle/>
          <a:p>
            <a:r>
              <a:rPr lang="en-US" dirty="0" smtClean="0"/>
              <a:t>Reflection Concept Map</a:t>
            </a:r>
            <a:endParaRPr lang="en-US" dirty="0"/>
          </a:p>
        </p:txBody>
      </p:sp>
      <p:sp>
        <p:nvSpPr>
          <p:cNvPr id="12" name="TextBox 11"/>
          <p:cNvSpPr txBox="1"/>
          <p:nvPr/>
        </p:nvSpPr>
        <p:spPr>
          <a:xfrm>
            <a:off x="1200149" y="2514947"/>
            <a:ext cx="6113520" cy="1631216"/>
          </a:xfrm>
          <a:prstGeom prst="rect">
            <a:avLst/>
          </a:prstGeom>
          <a:solidFill>
            <a:srgbClr val="FFFFFF"/>
          </a:solidFill>
        </p:spPr>
        <p:txBody>
          <a:bodyPr wrap="square" rtlCol="0">
            <a:spAutoFit/>
          </a:bodyPr>
          <a:lstStyle/>
          <a:p>
            <a:pPr marL="285750" indent="-285750">
              <a:buFont typeface="Arial"/>
              <a:buChar char="•"/>
            </a:pPr>
            <a:r>
              <a:rPr lang="en-US" sz="2000" dirty="0" smtClean="0"/>
              <a:t>Two data sets are provided to help user make observations across multiple locations</a:t>
            </a:r>
          </a:p>
          <a:p>
            <a:pPr marL="285750" indent="-285750">
              <a:buFont typeface="Arial"/>
              <a:buChar char="•"/>
            </a:pPr>
            <a:r>
              <a:rPr lang="en-US" sz="2000" dirty="0" smtClean="0"/>
              <a:t>Able to only look at one location at a time</a:t>
            </a:r>
          </a:p>
          <a:p>
            <a:pPr marL="285750" indent="-285750">
              <a:buFont typeface="Arial"/>
              <a:buChar char="•"/>
            </a:pPr>
            <a:r>
              <a:rPr lang="en-US" sz="2000" dirty="0" smtClean="0"/>
              <a:t>Same set-up of graph and variable that was looked at previously to minimize orientation needed</a:t>
            </a:r>
            <a:endParaRPr lang="en-US" sz="2000" dirty="0"/>
          </a:p>
        </p:txBody>
      </p:sp>
      <p:cxnSp>
        <p:nvCxnSpPr>
          <p:cNvPr id="17" name="Straight Arrow Connector 16"/>
          <p:cNvCxnSpPr/>
          <p:nvPr/>
        </p:nvCxnSpPr>
        <p:spPr>
          <a:xfrm>
            <a:off x="6288303" y="3922714"/>
            <a:ext cx="1188822" cy="808036"/>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H="1">
            <a:off x="5127625" y="3922715"/>
            <a:ext cx="1160678" cy="808035"/>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58791041"/>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076687"/>
          </a:xfrm>
        </p:spPr>
        <p:txBody>
          <a:bodyPr>
            <a:normAutofit fontScale="90000"/>
          </a:bodyPr>
          <a:lstStyle/>
          <a:p>
            <a:r>
              <a:rPr lang="en-US" dirty="0" smtClean="0"/>
              <a:t>Exploring Primary Productivity with Data &amp; Design Elements</a:t>
            </a:r>
            <a:endParaRPr lang="en-US" dirty="0"/>
          </a:p>
        </p:txBody>
      </p:sp>
      <p:pic>
        <p:nvPicPr>
          <p:cNvPr id="4" name="Picture 3" descr="ConceptMap1_Diatoms_through_the_microscope.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79707" y="1441813"/>
            <a:ext cx="2087623" cy="1371600"/>
          </a:xfrm>
          <a:prstGeom prst="rect">
            <a:avLst/>
          </a:prstGeom>
          <a:ln>
            <a:solidFill>
              <a:srgbClr val="000000"/>
            </a:solidFill>
          </a:ln>
        </p:spPr>
      </p:pic>
      <p:pic>
        <p:nvPicPr>
          <p:cNvPr id="5" name="Picture 4" descr="ConceptMap2_3055800558_a59915d768.jpg"/>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299063" y="1931805"/>
            <a:ext cx="2627586" cy="1371600"/>
          </a:xfrm>
          <a:prstGeom prst="rect">
            <a:avLst/>
          </a:prstGeom>
          <a:ln>
            <a:solidFill>
              <a:schemeClr val="tx1"/>
            </a:solidFill>
          </a:ln>
        </p:spPr>
      </p:pic>
      <p:pic>
        <p:nvPicPr>
          <p:cNvPr id="6" name="Picture 5" descr="DataActivity1_screenshot.png"/>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6295339" y="1931805"/>
            <a:ext cx="2005897" cy="1371600"/>
          </a:xfrm>
          <a:prstGeom prst="rect">
            <a:avLst/>
          </a:prstGeom>
          <a:ln>
            <a:solidFill>
              <a:srgbClr val="000000"/>
            </a:solidFill>
          </a:ln>
        </p:spPr>
      </p:pic>
      <p:pic>
        <p:nvPicPr>
          <p:cNvPr id="7" name="Picture 6" descr="DataActivity2_screenshot.png"/>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525337" y="3803651"/>
            <a:ext cx="2079613" cy="1371600"/>
          </a:xfrm>
          <a:prstGeom prst="rect">
            <a:avLst/>
          </a:prstGeom>
          <a:ln>
            <a:solidFill>
              <a:srgbClr val="000000"/>
            </a:solidFill>
          </a:ln>
        </p:spPr>
      </p:pic>
      <p:pic>
        <p:nvPicPr>
          <p:cNvPr id="8" name="Picture 7" descr="DataActivity3_screenshot.png"/>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580697" y="4146163"/>
            <a:ext cx="2111023" cy="1371600"/>
          </a:xfrm>
          <a:prstGeom prst="rect">
            <a:avLst/>
          </a:prstGeom>
          <a:ln>
            <a:solidFill>
              <a:srgbClr val="000000"/>
            </a:solidFill>
          </a:ln>
        </p:spPr>
      </p:pic>
      <p:pic>
        <p:nvPicPr>
          <p:cNvPr id="9" name="Picture 8" descr="DataActivity4_Seawifs_global_biosphere.jpg"/>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658759" y="3803651"/>
            <a:ext cx="2143649" cy="1371600"/>
          </a:xfrm>
          <a:prstGeom prst="rect">
            <a:avLst/>
          </a:prstGeom>
          <a:ln>
            <a:solidFill>
              <a:srgbClr val="000000"/>
            </a:solidFill>
          </a:ln>
        </p:spPr>
      </p:pic>
      <p:sp>
        <p:nvSpPr>
          <p:cNvPr id="10" name="TextBox 9"/>
          <p:cNvSpPr txBox="1"/>
          <p:nvPr/>
        </p:nvSpPr>
        <p:spPr>
          <a:xfrm>
            <a:off x="3427743" y="2844635"/>
            <a:ext cx="2391550" cy="369332"/>
          </a:xfrm>
          <a:prstGeom prst="rect">
            <a:avLst/>
          </a:prstGeom>
          <a:noFill/>
        </p:spPr>
        <p:txBody>
          <a:bodyPr wrap="none" rtlCol="0">
            <a:spAutoFit/>
          </a:bodyPr>
          <a:lstStyle/>
          <a:p>
            <a:r>
              <a:rPr lang="en-US" dirty="0" smtClean="0"/>
              <a:t>Invitation Concept Map</a:t>
            </a:r>
            <a:endParaRPr lang="en-US" dirty="0"/>
          </a:p>
        </p:txBody>
      </p:sp>
      <p:sp>
        <p:nvSpPr>
          <p:cNvPr id="11" name="TextBox 10"/>
          <p:cNvSpPr txBox="1"/>
          <p:nvPr/>
        </p:nvSpPr>
        <p:spPr>
          <a:xfrm>
            <a:off x="6048467" y="3290035"/>
            <a:ext cx="2499640" cy="369332"/>
          </a:xfrm>
          <a:prstGeom prst="rect">
            <a:avLst/>
          </a:prstGeom>
          <a:noFill/>
        </p:spPr>
        <p:txBody>
          <a:bodyPr wrap="none" rtlCol="0">
            <a:spAutoFit/>
          </a:bodyPr>
          <a:lstStyle/>
          <a:p>
            <a:r>
              <a:rPr lang="en-US" dirty="0" smtClean="0"/>
              <a:t>Exploration Data Activity</a:t>
            </a:r>
            <a:endParaRPr lang="en-US" dirty="0"/>
          </a:p>
        </p:txBody>
      </p:sp>
      <p:sp>
        <p:nvSpPr>
          <p:cNvPr id="13" name="TextBox 12"/>
          <p:cNvSpPr txBox="1"/>
          <p:nvPr/>
        </p:nvSpPr>
        <p:spPr>
          <a:xfrm>
            <a:off x="5906013" y="5148431"/>
            <a:ext cx="3318261" cy="369332"/>
          </a:xfrm>
          <a:prstGeom prst="rect">
            <a:avLst/>
          </a:prstGeom>
          <a:noFill/>
        </p:spPr>
        <p:txBody>
          <a:bodyPr wrap="none" rtlCol="0">
            <a:spAutoFit/>
          </a:bodyPr>
          <a:lstStyle/>
          <a:p>
            <a:r>
              <a:rPr lang="en-US" dirty="0" smtClean="0"/>
              <a:t>Concept Invention Data Activity 1</a:t>
            </a:r>
            <a:endParaRPr lang="en-US" dirty="0"/>
          </a:p>
        </p:txBody>
      </p:sp>
      <p:sp>
        <p:nvSpPr>
          <p:cNvPr id="14" name="TextBox 13"/>
          <p:cNvSpPr txBox="1"/>
          <p:nvPr/>
        </p:nvSpPr>
        <p:spPr>
          <a:xfrm>
            <a:off x="2977078" y="5516176"/>
            <a:ext cx="3318261" cy="369332"/>
          </a:xfrm>
          <a:prstGeom prst="rect">
            <a:avLst/>
          </a:prstGeom>
          <a:noFill/>
        </p:spPr>
        <p:txBody>
          <a:bodyPr wrap="none" rtlCol="0">
            <a:spAutoFit/>
          </a:bodyPr>
          <a:lstStyle/>
          <a:p>
            <a:r>
              <a:rPr lang="en-US" dirty="0" smtClean="0"/>
              <a:t>Concept Invention Data Activity 2</a:t>
            </a:r>
            <a:endParaRPr lang="en-US" dirty="0"/>
          </a:p>
        </p:txBody>
      </p:sp>
      <p:sp>
        <p:nvSpPr>
          <p:cNvPr id="15" name="TextBox 14"/>
          <p:cNvSpPr txBox="1"/>
          <p:nvPr/>
        </p:nvSpPr>
        <p:spPr>
          <a:xfrm>
            <a:off x="484088" y="5175251"/>
            <a:ext cx="2492990" cy="369332"/>
          </a:xfrm>
          <a:prstGeom prst="rect">
            <a:avLst/>
          </a:prstGeom>
          <a:noFill/>
        </p:spPr>
        <p:txBody>
          <a:bodyPr wrap="none" rtlCol="0">
            <a:spAutoFit/>
          </a:bodyPr>
          <a:lstStyle/>
          <a:p>
            <a:r>
              <a:rPr lang="en-US" dirty="0" smtClean="0"/>
              <a:t>Application Data Activity</a:t>
            </a:r>
            <a:endParaRPr lang="en-US" dirty="0"/>
          </a:p>
        </p:txBody>
      </p:sp>
      <p:sp>
        <p:nvSpPr>
          <p:cNvPr id="16" name="TextBox 15"/>
          <p:cNvSpPr txBox="1"/>
          <p:nvPr/>
        </p:nvSpPr>
        <p:spPr>
          <a:xfrm>
            <a:off x="391947" y="3303405"/>
            <a:ext cx="2441819" cy="369332"/>
          </a:xfrm>
          <a:prstGeom prst="rect">
            <a:avLst/>
          </a:prstGeom>
          <a:noFill/>
        </p:spPr>
        <p:txBody>
          <a:bodyPr wrap="none" rtlCol="0">
            <a:spAutoFit/>
          </a:bodyPr>
          <a:lstStyle/>
          <a:p>
            <a:r>
              <a:rPr lang="en-US" dirty="0" smtClean="0"/>
              <a:t>Reflection Concept Map</a:t>
            </a:r>
            <a:endParaRPr lang="en-US" dirty="0"/>
          </a:p>
        </p:txBody>
      </p:sp>
      <p:sp>
        <p:nvSpPr>
          <p:cNvPr id="12" name="TextBox 11"/>
          <p:cNvSpPr txBox="1"/>
          <p:nvPr/>
        </p:nvSpPr>
        <p:spPr>
          <a:xfrm>
            <a:off x="3087559" y="2382094"/>
            <a:ext cx="3318261" cy="2554545"/>
          </a:xfrm>
          <a:prstGeom prst="rect">
            <a:avLst/>
          </a:prstGeom>
          <a:solidFill>
            <a:srgbClr val="FFFFFF"/>
          </a:solidFill>
        </p:spPr>
        <p:txBody>
          <a:bodyPr wrap="square" rtlCol="0">
            <a:spAutoFit/>
          </a:bodyPr>
          <a:lstStyle/>
          <a:p>
            <a:pPr marL="285750" indent="-285750">
              <a:buFont typeface="Arial"/>
              <a:buChar char="•"/>
            </a:pPr>
            <a:r>
              <a:rPr lang="en-US" sz="2000" dirty="0" smtClean="0"/>
              <a:t>Multiple data sets provided, but user has to make decision of what to turn on and off for analysis</a:t>
            </a:r>
          </a:p>
          <a:p>
            <a:pPr marL="285750" indent="-285750">
              <a:buFont typeface="Arial"/>
              <a:buChar char="•"/>
            </a:pPr>
            <a:r>
              <a:rPr lang="en-US" sz="2000" dirty="0" smtClean="0"/>
              <a:t>List of data is prepopulated</a:t>
            </a:r>
          </a:p>
          <a:p>
            <a:pPr marL="285750" indent="-285750">
              <a:buFont typeface="Arial"/>
              <a:buChar char="•"/>
            </a:pPr>
            <a:r>
              <a:rPr lang="en-US" sz="2000" dirty="0" smtClean="0"/>
              <a:t>User has to look more among graphs to do data analysis</a:t>
            </a:r>
            <a:endParaRPr lang="en-US" sz="2000" dirty="0"/>
          </a:p>
        </p:txBody>
      </p:sp>
      <p:cxnSp>
        <p:nvCxnSpPr>
          <p:cNvPr id="17" name="Straight Arrow Connector 16"/>
          <p:cNvCxnSpPr/>
          <p:nvPr/>
        </p:nvCxnSpPr>
        <p:spPr>
          <a:xfrm flipH="1">
            <a:off x="2365375" y="4384289"/>
            <a:ext cx="865059" cy="251211"/>
          </a:xfrm>
          <a:prstGeom prst="straightConnector1">
            <a:avLst/>
          </a:prstGeom>
          <a:ln w="57150" cmpd="sng">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15737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515350" cy="1076687"/>
          </a:xfrm>
        </p:spPr>
        <p:txBody>
          <a:bodyPr>
            <a:normAutofit/>
          </a:bodyPr>
          <a:lstStyle/>
          <a:p>
            <a:r>
              <a:rPr lang="en-US" dirty="0" smtClean="0"/>
              <a:t>Modifying Data Activities</a:t>
            </a:r>
            <a:endParaRPr lang="en-US" dirty="0"/>
          </a:p>
        </p:txBody>
      </p:sp>
      <p:pic>
        <p:nvPicPr>
          <p:cNvPr id="3" name="Picture 2" descr="Green-Choice-Arrows-Featured.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762000" y="1524000"/>
            <a:ext cx="7620000" cy="3810000"/>
          </a:xfrm>
          <a:prstGeom prst="rect">
            <a:avLst/>
          </a:prstGeom>
        </p:spPr>
      </p:pic>
    </p:spTree>
    <p:extLst>
      <p:ext uri="{BB962C8B-B14F-4D97-AF65-F5344CB8AC3E}">
        <p14:creationId xmlns:p14="http://schemas.microsoft.com/office/powerpoint/2010/main" val="2536474066"/>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Revised Activity Presentation</a:t>
            </a:r>
            <a:endParaRPr lang="en-US" dirty="0"/>
          </a:p>
        </p:txBody>
      </p:sp>
      <p:pic>
        <p:nvPicPr>
          <p:cNvPr id="4" name="Picture 3" descr="free-icons-presentation-design.jp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0" y="1765300"/>
            <a:ext cx="9144000" cy="3325091"/>
          </a:xfrm>
          <a:prstGeom prst="rect">
            <a:avLst/>
          </a:prstGeom>
        </p:spPr>
      </p:pic>
    </p:spTree>
    <p:extLst>
      <p:ext uri="{BB962C8B-B14F-4D97-AF65-F5344CB8AC3E}">
        <p14:creationId xmlns:p14="http://schemas.microsoft.com/office/powerpoint/2010/main" val="125843458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4287</TotalTime>
  <Words>2322</Words>
  <Application>Microsoft Macintosh PowerPoint</Application>
  <PresentationFormat>On-screen Show (4:3)</PresentationFormat>
  <Paragraphs>173</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OOI Teaching with Data Workshop</vt:lpstr>
      <vt:lpstr>Sunday: Welcome Back! </vt:lpstr>
      <vt:lpstr>Workshop Objectives</vt:lpstr>
      <vt:lpstr>Exploring Primary Productivity with Data &amp; Design Elements</vt:lpstr>
      <vt:lpstr>Exploring Primary Productivity with Data &amp; Design Elements</vt:lpstr>
      <vt:lpstr>Exploring Primary Productivity with Data &amp; Design Elements</vt:lpstr>
      <vt:lpstr>Exploring Primary Productivity with Data &amp; Design Elements</vt:lpstr>
      <vt:lpstr>Modifying Data Activities</vt:lpstr>
      <vt:lpstr>Revised Activity Presentation</vt:lpstr>
      <vt:lpstr>Data-enhanced learning experiences..</vt:lpstr>
      <vt:lpstr>Design of data activities </vt:lpstr>
      <vt:lpstr>Design of data activities </vt:lpstr>
      <vt:lpstr>Where do we integrate data in teaching?</vt:lpstr>
      <vt:lpstr>NSF IUSE</vt:lpstr>
      <vt:lpstr>Goals</vt:lpstr>
      <vt:lpstr>IUSE Tracks</vt:lpstr>
      <vt:lpstr>Applying for an IUSE grant:</vt:lpstr>
      <vt:lpstr>What they are looking for:</vt:lpstr>
      <vt:lpstr>NSF IUSE</vt:lpstr>
      <vt:lpstr>Incorporation planning</vt:lpstr>
      <vt:lpstr>Questions for You:</vt:lpstr>
      <vt:lpstr>Evaluating our Success In Implementation:</vt:lpstr>
      <vt:lpstr>PowerPoint Presentation</vt:lpstr>
      <vt:lpstr>PowerPoint Presentation</vt:lpstr>
      <vt:lpstr>PowerPoint Presentation</vt:lpstr>
      <vt:lpstr>PowerPoint Presentation</vt:lpstr>
      <vt:lpstr>PowerPoint Presentation</vt:lpstr>
      <vt:lpstr>Questions for Professors</vt:lpstr>
      <vt:lpstr>Thank you!  We are excited and grateful for your partnership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Kristin Hunter-Thomson</cp:lastModifiedBy>
  <cp:revision>38</cp:revision>
  <dcterms:created xsi:type="dcterms:W3CDTF">2016-05-19T19:48:28Z</dcterms:created>
  <dcterms:modified xsi:type="dcterms:W3CDTF">2016-09-01T11:52:09Z</dcterms:modified>
</cp:coreProperties>
</file>