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88" r:id="rId3"/>
    <p:sldId id="257" r:id="rId4"/>
    <p:sldId id="259" r:id="rId5"/>
    <p:sldId id="263" r:id="rId6"/>
    <p:sldId id="264" r:id="rId7"/>
    <p:sldId id="278" r:id="rId8"/>
    <p:sldId id="271" r:id="rId9"/>
    <p:sldId id="260" r:id="rId10"/>
    <p:sldId id="285" r:id="rId11"/>
    <p:sldId id="286" r:id="rId12"/>
    <p:sldId id="279" r:id="rId13"/>
  </p:sldIdLst>
  <p:sldSz cx="9144000" cy="5143500" type="screen16x9"/>
  <p:notesSz cx="6858000" cy="9144000"/>
  <p:embeddedFontLst>
    <p:embeddedFont>
      <p:font typeface="Miriam Libre" charset="-79"/>
      <p:regular r:id="rId15"/>
      <p:bold r:id="rId16"/>
    </p:embeddedFont>
    <p:embeddedFont>
      <p:font typeface="Barlow Light" charset="0"/>
      <p:regular r:id="rId17"/>
      <p:bold r:id="rId18"/>
      <p:italic r:id="rId19"/>
      <p:boldItalic r:id="rId20"/>
    </p:embeddedFont>
    <p:embeddedFont>
      <p:font typeface="Barlow"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B3695C2-7785-43AA-9D7B-253075DC7175}">
  <a:tblStyle styleId="{8B3695C2-7785-43AA-9D7B-253075DC71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792"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A5B0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1pPr>
            <a:lvl2pPr lvl="1">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2pPr>
            <a:lvl3pPr lvl="2">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3pPr>
            <a:lvl4pPr lvl="3">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4pPr>
            <a:lvl5pPr lvl="4">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5pPr>
            <a:lvl6pPr lvl="5">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6pPr>
            <a:lvl7pPr lvl="6">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7pPr>
            <a:lvl8pPr lvl="7">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8pPr>
            <a:lvl9pPr lvl="8">
              <a:spcBef>
                <a:spcPts val="0"/>
              </a:spcBef>
              <a:spcAft>
                <a:spcPts val="0"/>
              </a:spcAft>
              <a:buClr>
                <a:srgbClr val="A5B0FE"/>
              </a:buClr>
              <a:buSzPts val="3000"/>
              <a:buFont typeface="Miriam Libre"/>
              <a:buNone/>
              <a:defRPr sz="3000">
                <a:solidFill>
                  <a:srgbClr val="A5B0FE"/>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5B0FE"/>
              </a:buClr>
              <a:buSzPts val="2400"/>
              <a:buFont typeface="Barlow Light"/>
              <a:buChar char="▹"/>
              <a:defRPr sz="2400">
                <a:latin typeface="Barlow Light"/>
                <a:ea typeface="Barlow Light"/>
                <a:cs typeface="Barlow Light"/>
                <a:sym typeface="Barlow Light"/>
              </a:defRPr>
            </a:lvl1pPr>
            <a:lvl2pPr marL="914400" lvl="1"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2pPr>
            <a:lvl3pPr marL="1371600" lvl="2" indent="-381000">
              <a:spcBef>
                <a:spcPts val="0"/>
              </a:spcBef>
              <a:spcAft>
                <a:spcPts val="0"/>
              </a:spcAft>
              <a:buClr>
                <a:srgbClr val="A5B0FE"/>
              </a:buClr>
              <a:buSzPts val="2400"/>
              <a:buFont typeface="Barlow Light"/>
              <a:buChar char="⬝"/>
              <a:defRPr sz="2400">
                <a:latin typeface="Barlow Light"/>
                <a:ea typeface="Barlow Light"/>
                <a:cs typeface="Barlow Light"/>
                <a:sym typeface="Barlow Light"/>
              </a:defRPr>
            </a:lvl3pPr>
            <a:lvl4pPr marL="1828800" lvl="3" indent="-381000">
              <a:spcBef>
                <a:spcPts val="0"/>
              </a:spcBef>
              <a:spcAft>
                <a:spcPts val="0"/>
              </a:spcAft>
              <a:buSzPts val="2400"/>
              <a:buFont typeface="Barlow Light"/>
              <a:buChar char="●"/>
              <a:defRPr sz="2400">
                <a:latin typeface="Barlow Light"/>
                <a:ea typeface="Barlow Light"/>
                <a:cs typeface="Barlow Light"/>
                <a:sym typeface="Barlow Light"/>
              </a:defRPr>
            </a:lvl4pPr>
            <a:lvl5pPr marL="2286000" lvl="4" indent="-381000">
              <a:spcBef>
                <a:spcPts val="0"/>
              </a:spcBef>
              <a:spcAft>
                <a:spcPts val="0"/>
              </a:spcAft>
              <a:buSzPts val="2400"/>
              <a:buFont typeface="Barlow Light"/>
              <a:buChar char="○"/>
              <a:defRPr sz="2400">
                <a:latin typeface="Barlow Light"/>
                <a:ea typeface="Barlow Light"/>
                <a:cs typeface="Barlow Light"/>
                <a:sym typeface="Barlow Light"/>
              </a:defRPr>
            </a:lvl5pPr>
            <a:lvl6pPr marL="2743200" lvl="5" indent="-381000">
              <a:spcBef>
                <a:spcPts val="0"/>
              </a:spcBef>
              <a:spcAft>
                <a:spcPts val="0"/>
              </a:spcAft>
              <a:buSzPts val="2400"/>
              <a:buFont typeface="Barlow Light"/>
              <a:buChar char="■"/>
              <a:defRPr sz="2400">
                <a:latin typeface="Barlow Light"/>
                <a:ea typeface="Barlow Light"/>
                <a:cs typeface="Barlow Light"/>
                <a:sym typeface="Barlow Light"/>
              </a:defRPr>
            </a:lvl6pPr>
            <a:lvl7pPr marL="3200400" lvl="6" indent="-381000">
              <a:spcBef>
                <a:spcPts val="0"/>
              </a:spcBef>
              <a:spcAft>
                <a:spcPts val="0"/>
              </a:spcAft>
              <a:buSzPts val="2400"/>
              <a:buFont typeface="Barlow Light"/>
              <a:buChar char="●"/>
              <a:defRPr sz="2400">
                <a:latin typeface="Barlow Light"/>
                <a:ea typeface="Barlow Light"/>
                <a:cs typeface="Barlow Light"/>
                <a:sym typeface="Barlow Light"/>
              </a:defRPr>
            </a:lvl7pPr>
            <a:lvl8pPr marL="3657600" lvl="7" indent="-381000">
              <a:spcBef>
                <a:spcPts val="0"/>
              </a:spcBef>
              <a:spcAft>
                <a:spcPts val="0"/>
              </a:spcAft>
              <a:buSzPts val="2400"/>
              <a:buFont typeface="Barlow Light"/>
              <a:buChar char="○"/>
              <a:defRPr sz="2400">
                <a:latin typeface="Barlow Light"/>
                <a:ea typeface="Barlow Light"/>
                <a:cs typeface="Barlow Light"/>
                <a:sym typeface="Barlow Light"/>
              </a:defRPr>
            </a:lvl8pPr>
            <a:lvl9pPr marL="4114800" lvl="8" indent="-381000">
              <a:spcBef>
                <a:spcPts val="0"/>
              </a:spcBef>
              <a:spcAft>
                <a:spcPts val="0"/>
              </a:spcAft>
              <a:buSzPts val="2400"/>
              <a:buFont typeface="Barlow Light"/>
              <a:buChar char="■"/>
              <a:defRPr sz="2400">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Barlow"/>
                <a:ea typeface="Barlow"/>
                <a:cs typeface="Barlow"/>
                <a:sym typeface="Barlow"/>
              </a:defRPr>
            </a:lvl1pPr>
            <a:lvl2pPr lvl="1" algn="ctr">
              <a:buNone/>
              <a:defRPr sz="1000">
                <a:solidFill>
                  <a:srgbClr val="FFFFFF"/>
                </a:solidFill>
                <a:latin typeface="Barlow"/>
                <a:ea typeface="Barlow"/>
                <a:cs typeface="Barlow"/>
                <a:sym typeface="Barlow"/>
              </a:defRPr>
            </a:lvl2pPr>
            <a:lvl3pPr lvl="2" algn="ctr">
              <a:buNone/>
              <a:defRPr sz="1000">
                <a:solidFill>
                  <a:srgbClr val="FFFFFF"/>
                </a:solidFill>
                <a:latin typeface="Barlow"/>
                <a:ea typeface="Barlow"/>
                <a:cs typeface="Barlow"/>
                <a:sym typeface="Barlow"/>
              </a:defRPr>
            </a:lvl3pPr>
            <a:lvl4pPr lvl="3" algn="ctr">
              <a:buNone/>
              <a:defRPr sz="1000">
                <a:solidFill>
                  <a:srgbClr val="FFFFFF"/>
                </a:solidFill>
                <a:latin typeface="Barlow"/>
                <a:ea typeface="Barlow"/>
                <a:cs typeface="Barlow"/>
                <a:sym typeface="Barlow"/>
              </a:defRPr>
            </a:lvl4pPr>
            <a:lvl5pPr lvl="4" algn="ctr">
              <a:buNone/>
              <a:defRPr sz="1000">
                <a:solidFill>
                  <a:srgbClr val="FFFFFF"/>
                </a:solidFill>
                <a:latin typeface="Barlow"/>
                <a:ea typeface="Barlow"/>
                <a:cs typeface="Barlow"/>
                <a:sym typeface="Barlow"/>
              </a:defRPr>
            </a:lvl5pPr>
            <a:lvl6pPr lvl="5" algn="ctr">
              <a:buNone/>
              <a:defRPr sz="1000">
                <a:solidFill>
                  <a:srgbClr val="FFFFFF"/>
                </a:solidFill>
                <a:latin typeface="Barlow"/>
                <a:ea typeface="Barlow"/>
                <a:cs typeface="Barlow"/>
                <a:sym typeface="Barlow"/>
              </a:defRPr>
            </a:lvl6pPr>
            <a:lvl7pPr lvl="6" algn="ctr">
              <a:buNone/>
              <a:defRPr sz="1000">
                <a:solidFill>
                  <a:srgbClr val="FFFFFF"/>
                </a:solidFill>
                <a:latin typeface="Barlow"/>
                <a:ea typeface="Barlow"/>
                <a:cs typeface="Barlow"/>
                <a:sym typeface="Barlow"/>
              </a:defRPr>
            </a:lvl7pPr>
            <a:lvl8pPr lvl="7" algn="ctr">
              <a:buNone/>
              <a:defRPr sz="1000">
                <a:solidFill>
                  <a:srgbClr val="FFFFFF"/>
                </a:solidFill>
                <a:latin typeface="Barlow"/>
                <a:ea typeface="Barlow"/>
                <a:cs typeface="Barlow"/>
                <a:sym typeface="Barlow"/>
              </a:defRPr>
            </a:lvl8pPr>
            <a:lvl9pPr lvl="8" algn="ctr">
              <a:buNone/>
              <a:defRPr sz="1000">
                <a:solidFill>
                  <a:srgbClr val="FFFFFF"/>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Registru in arhitectura calculatoarelor</a:t>
            </a:r>
            <a:endParaRPr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67544" y="195486"/>
            <a:ext cx="5138700" cy="857400"/>
          </a:xfrm>
        </p:spPr>
        <p:txBody>
          <a:bodyPr/>
          <a:lstStyle/>
          <a:p>
            <a:r>
              <a:rPr lang="en-US" dirty="0" err="1" smtClean="0"/>
              <a:t>Regiştrii</a:t>
            </a:r>
            <a:r>
              <a:rPr lang="en-US" dirty="0" smtClean="0"/>
              <a:t> </a:t>
            </a:r>
            <a:r>
              <a:rPr lang="en-US" dirty="0" smtClean="0"/>
              <a:t>de </a:t>
            </a:r>
            <a:r>
              <a:rPr lang="en-US" dirty="0" err="1" smtClean="0"/>
              <a:t>uz</a:t>
            </a:r>
            <a:r>
              <a:rPr lang="en-US" dirty="0" smtClean="0"/>
              <a:t> </a:t>
            </a:r>
            <a:r>
              <a:rPr lang="en-US" dirty="0" smtClean="0"/>
              <a:t>general</a:t>
            </a:r>
            <a:endParaRPr lang="ru-RU" dirty="0"/>
          </a:p>
        </p:txBody>
      </p:sp>
      <p:sp>
        <p:nvSpPr>
          <p:cNvPr id="5" name="Текст 4"/>
          <p:cNvSpPr>
            <a:spLocks noGrp="1"/>
          </p:cNvSpPr>
          <p:nvPr>
            <p:ph type="body" idx="1"/>
          </p:nvPr>
        </p:nvSpPr>
        <p:spPr>
          <a:xfrm>
            <a:off x="251520" y="1419622"/>
            <a:ext cx="2699880" cy="3407778"/>
          </a:xfrm>
        </p:spPr>
        <p:txBody>
          <a:bodyPr/>
          <a:lstStyle/>
          <a:p>
            <a:r>
              <a:rPr lang="vi-VN" dirty="0" smtClean="0"/>
              <a:t> Regiştrii de uz general sunt implicati în operarea majorității </a:t>
            </a:r>
            <a:r>
              <a:rPr lang="vi-VN" dirty="0" smtClean="0"/>
              <a:t>instructiunilor</a:t>
            </a:r>
            <a:endParaRPr lang="en-US" dirty="0" smtClean="0"/>
          </a:p>
          <a:p>
            <a:r>
              <a:rPr lang="vi-VN" dirty="0" smtClean="0"/>
              <a:t> operanzi </a:t>
            </a:r>
            <a:r>
              <a:rPr lang="vi-VN" dirty="0" smtClean="0"/>
              <a:t>sursă sau destinatie pentru </a:t>
            </a:r>
            <a:r>
              <a:rPr lang="vi-VN" dirty="0" smtClean="0"/>
              <a:t>calcule</a:t>
            </a:r>
            <a:endParaRPr lang="en-US" dirty="0" smtClean="0"/>
          </a:p>
          <a:p>
            <a:r>
              <a:rPr lang="vi-VN" dirty="0" smtClean="0"/>
              <a:t> copieri de date, </a:t>
            </a:r>
            <a:endParaRPr lang="en-US" dirty="0" smtClean="0"/>
          </a:p>
          <a:p>
            <a:r>
              <a:rPr lang="vi-VN" dirty="0" smtClean="0"/>
              <a:t>contorizare</a:t>
            </a:r>
            <a:endParaRPr lang="ru-RU" dirty="0"/>
          </a:p>
        </p:txBody>
      </p:sp>
      <p:sp>
        <p:nvSpPr>
          <p:cNvPr id="6" name="Текст 5"/>
          <p:cNvSpPr>
            <a:spLocks noGrp="1"/>
          </p:cNvSpPr>
          <p:nvPr>
            <p:ph type="body" idx="2"/>
          </p:nvPr>
        </p:nvSpPr>
        <p:spPr>
          <a:xfrm>
            <a:off x="2771800" y="1347614"/>
            <a:ext cx="2824052" cy="3479786"/>
          </a:xfrm>
        </p:spPr>
        <p:txBody>
          <a:bodyPr/>
          <a:lstStyle/>
          <a:p>
            <a:r>
              <a:rPr lang="en-US" dirty="0" err="1" smtClean="0">
                <a:latin typeface="Barlow Light" charset="0"/>
              </a:rPr>
              <a:t>Registrul</a:t>
            </a:r>
            <a:r>
              <a:rPr lang="en-US" dirty="0" smtClean="0">
                <a:latin typeface="Barlow Light" charset="0"/>
              </a:rPr>
              <a:t> </a:t>
            </a:r>
            <a:r>
              <a:rPr lang="en-US" dirty="0" smtClean="0">
                <a:latin typeface="Barlow Light" charset="0"/>
              </a:rPr>
              <a:t>AX (EAX) </a:t>
            </a:r>
            <a:r>
              <a:rPr lang="en-US" dirty="0" err="1" smtClean="0">
                <a:latin typeface="Barlow Light" charset="0"/>
              </a:rPr>
              <a:t>este</a:t>
            </a:r>
            <a:r>
              <a:rPr lang="en-US" dirty="0" smtClean="0">
                <a:latin typeface="Barlow Light" charset="0"/>
              </a:rPr>
              <a:t> </a:t>
            </a:r>
            <a:r>
              <a:rPr lang="en-US" dirty="0" err="1" smtClean="0">
                <a:latin typeface="Barlow Light" charset="0"/>
              </a:rPr>
              <a:t>denumit</a:t>
            </a:r>
            <a:r>
              <a:rPr lang="en-US" dirty="0" smtClean="0">
                <a:latin typeface="Barlow Light" charset="0"/>
              </a:rPr>
              <a:t> </a:t>
            </a:r>
            <a:r>
              <a:rPr lang="en-US" dirty="0" err="1" smtClean="0">
                <a:latin typeface="Barlow Light" charset="0"/>
              </a:rPr>
              <a:t>şi</a:t>
            </a:r>
            <a:r>
              <a:rPr lang="en-US" dirty="0" smtClean="0">
                <a:latin typeface="Barlow Light" charset="0"/>
              </a:rPr>
              <a:t> </a:t>
            </a:r>
            <a:r>
              <a:rPr lang="en-US" dirty="0" err="1" smtClean="0">
                <a:latin typeface="Barlow Light" charset="0"/>
              </a:rPr>
              <a:t>registrul</a:t>
            </a:r>
            <a:r>
              <a:rPr lang="en-US" dirty="0" smtClean="0">
                <a:latin typeface="Barlow Light" charset="0"/>
              </a:rPr>
              <a:t> </a:t>
            </a:r>
            <a:r>
              <a:rPr lang="en-US" dirty="0" err="1" smtClean="0">
                <a:latin typeface="Barlow Light" charset="0"/>
              </a:rPr>
              <a:t>acumulator</a:t>
            </a:r>
            <a:r>
              <a:rPr lang="en-US" dirty="0" smtClean="0">
                <a:latin typeface="Barlow Light" charset="0"/>
              </a:rPr>
              <a:t>, </a:t>
            </a:r>
            <a:r>
              <a:rPr lang="en-US" dirty="0" err="1" smtClean="0">
                <a:latin typeface="Barlow Light" charset="0"/>
              </a:rPr>
              <a:t>fiind</a:t>
            </a:r>
            <a:r>
              <a:rPr lang="en-US" dirty="0" smtClean="0">
                <a:latin typeface="Barlow Light" charset="0"/>
              </a:rPr>
              <a:t> </a:t>
            </a:r>
            <a:r>
              <a:rPr lang="en-US" dirty="0" err="1" smtClean="0">
                <a:latin typeface="Barlow Light" charset="0"/>
              </a:rPr>
              <a:t>principalul</a:t>
            </a:r>
            <a:r>
              <a:rPr lang="en-US" dirty="0" smtClean="0">
                <a:latin typeface="Barlow Light" charset="0"/>
              </a:rPr>
              <a:t> </a:t>
            </a:r>
            <a:r>
              <a:rPr lang="en-US" dirty="0" err="1" smtClean="0">
                <a:latin typeface="Barlow Light" charset="0"/>
              </a:rPr>
              <a:t>registru</a:t>
            </a:r>
            <a:r>
              <a:rPr lang="en-US" dirty="0" smtClean="0">
                <a:latin typeface="Barlow Light" charset="0"/>
              </a:rPr>
              <a:t> de </a:t>
            </a:r>
            <a:r>
              <a:rPr lang="en-US" dirty="0" err="1" smtClean="0">
                <a:latin typeface="Barlow Light" charset="0"/>
              </a:rPr>
              <a:t>uz</a:t>
            </a:r>
            <a:r>
              <a:rPr lang="en-US" dirty="0" smtClean="0">
                <a:latin typeface="Barlow Light" charset="0"/>
              </a:rPr>
              <a:t> general </a:t>
            </a:r>
            <a:r>
              <a:rPr lang="en-US" dirty="0" err="1" smtClean="0">
                <a:latin typeface="Barlow Light" charset="0"/>
              </a:rPr>
              <a:t>utilizat</a:t>
            </a:r>
            <a:r>
              <a:rPr lang="en-US" dirty="0" smtClean="0">
                <a:latin typeface="Barlow Light" charset="0"/>
              </a:rPr>
              <a:t> </a:t>
            </a:r>
            <a:r>
              <a:rPr lang="en-US" dirty="0" err="1" smtClean="0">
                <a:latin typeface="Barlow Light" charset="0"/>
              </a:rPr>
              <a:t>pentru</a:t>
            </a:r>
            <a:r>
              <a:rPr lang="en-US" dirty="0" smtClean="0">
                <a:latin typeface="Barlow Light" charset="0"/>
              </a:rPr>
              <a:t> </a:t>
            </a:r>
            <a:r>
              <a:rPr lang="en-US" dirty="0" err="1" smtClean="0">
                <a:latin typeface="Barlow Light" charset="0"/>
              </a:rPr>
              <a:t>operatii</a:t>
            </a:r>
            <a:r>
              <a:rPr lang="en-US" dirty="0" smtClean="0">
                <a:latin typeface="Barlow Light" charset="0"/>
              </a:rPr>
              <a:t> </a:t>
            </a:r>
            <a:r>
              <a:rPr lang="en-US" dirty="0" err="1" smtClean="0">
                <a:latin typeface="Barlow Light" charset="0"/>
              </a:rPr>
              <a:t>aritmetice</a:t>
            </a:r>
            <a:r>
              <a:rPr lang="en-US" dirty="0" smtClean="0">
                <a:latin typeface="Barlow Light" charset="0"/>
              </a:rPr>
              <a:t>, </a:t>
            </a:r>
            <a:r>
              <a:rPr lang="en-US" dirty="0" err="1" smtClean="0">
                <a:latin typeface="Barlow Light" charset="0"/>
              </a:rPr>
              <a:t>logice</a:t>
            </a:r>
            <a:r>
              <a:rPr lang="en-US" dirty="0" smtClean="0">
                <a:latin typeface="Barlow Light" charset="0"/>
              </a:rPr>
              <a:t> </a:t>
            </a:r>
            <a:r>
              <a:rPr lang="en-US" dirty="0" err="1" smtClean="0">
                <a:latin typeface="Barlow Light" charset="0"/>
              </a:rPr>
              <a:t>şi</a:t>
            </a:r>
            <a:r>
              <a:rPr lang="en-US" dirty="0" smtClean="0">
                <a:latin typeface="Barlow Light" charset="0"/>
              </a:rPr>
              <a:t> de </a:t>
            </a:r>
            <a:r>
              <a:rPr lang="en-US" dirty="0" err="1" smtClean="0">
                <a:latin typeface="Barlow Light" charset="0"/>
              </a:rPr>
              <a:t>deplasare</a:t>
            </a:r>
            <a:r>
              <a:rPr lang="en-US" dirty="0" smtClean="0">
                <a:latin typeface="Barlow Light" charset="0"/>
              </a:rPr>
              <a:t> de date. </a:t>
            </a:r>
            <a:endParaRPr lang="ru-RU"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67544" y="339502"/>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Registrul CX</a:t>
            </a:r>
            <a:endParaRPr dirty="0"/>
          </a:p>
        </p:txBody>
      </p:sp>
      <p:sp>
        <p:nvSpPr>
          <p:cNvPr id="262" name="Google Shape;262;p16"/>
          <p:cNvSpPr txBox="1">
            <a:spLocks noGrp="1"/>
          </p:cNvSpPr>
          <p:nvPr>
            <p:ph type="body" idx="1"/>
          </p:nvPr>
        </p:nvSpPr>
        <p:spPr>
          <a:xfrm>
            <a:off x="395536" y="1203598"/>
            <a:ext cx="5138700" cy="3312368"/>
          </a:xfrm>
          <a:prstGeom prst="rect">
            <a:avLst/>
          </a:prstGeom>
          <a:ln>
            <a:solidFill>
              <a:schemeClr val="tx1"/>
            </a:solidFill>
          </a:ln>
        </p:spPr>
        <p:txBody>
          <a:bodyPr spcFirstLastPara="1" wrap="square" lIns="91425" tIns="91425" rIns="91425" bIns="91425" anchor="t" anchorCtr="0">
            <a:noAutofit/>
          </a:bodyPr>
          <a:lstStyle/>
          <a:p>
            <a:pPr marL="419100" indent="-342900"/>
            <a:r>
              <a:rPr lang="vi-VN" sz="1800" dirty="0" smtClean="0"/>
              <a:t>Specializarea registrului CX (Counter) este numărarea; </a:t>
            </a:r>
            <a:endParaRPr lang="en-US" sz="1800" dirty="0" smtClean="0"/>
          </a:p>
          <a:p>
            <a:pPr marL="419100" indent="-342900"/>
            <a:r>
              <a:rPr lang="vi-VN" sz="1800" dirty="0" smtClean="0"/>
              <a:t>de </a:t>
            </a:r>
            <a:r>
              <a:rPr lang="vi-VN" sz="1800" dirty="0" smtClean="0"/>
              <a:t>aceea, el se numeşte şi registrul contor. </a:t>
            </a:r>
            <a:endParaRPr lang="en-US" sz="1800" dirty="0" smtClean="0"/>
          </a:p>
          <a:p>
            <a:pPr marL="419100" indent="-342900"/>
            <a:r>
              <a:rPr lang="vi-VN" sz="1800" dirty="0" smtClean="0"/>
              <a:t>De </a:t>
            </a:r>
            <a:r>
              <a:rPr lang="vi-VN" sz="1800" dirty="0" smtClean="0"/>
              <a:t>asemenea, registrul CX joacă un rol special atunci când se foloseşte instructiunea LOOP</a:t>
            </a:r>
            <a:endParaRPr sz="1800" dirty="0">
              <a:solidFill>
                <a:schemeClr val="tx1"/>
              </a:solidFill>
              <a:latin typeface="Barlow Light"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251520" y="1419622"/>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t>THANKS for attention!</a:t>
            </a:r>
            <a:endParaRPr sz="6000" dirty="0"/>
          </a:p>
        </p:txBody>
      </p:sp>
      <p:sp>
        <p:nvSpPr>
          <p:cNvPr id="485" name="Google Shape;485;p36"/>
          <p:cNvSpPr txBox="1">
            <a:spLocks noGrp="1"/>
          </p:cNvSpPr>
          <p:nvPr>
            <p:ph type="body" idx="4294967295"/>
          </p:nvPr>
        </p:nvSpPr>
        <p:spPr>
          <a:xfrm>
            <a:off x="685800" y="2464406"/>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Prezentare realizata de:</a:t>
            </a:r>
          </a:p>
          <a:p>
            <a:pPr marL="0" lvl="0" indent="0" algn="l" rtl="0">
              <a:spcBef>
                <a:spcPts val="600"/>
              </a:spcBef>
              <a:spcAft>
                <a:spcPts val="0"/>
              </a:spcAft>
              <a:buNone/>
            </a:pPr>
            <a:r>
              <a:rPr lang="en" dirty="0" smtClean="0"/>
              <a:t>Fedorcea Irina</a:t>
            </a:r>
            <a:endParaRPr dirty="0"/>
          </a:p>
          <a:p>
            <a:pPr marL="0" lvl="0" indent="0" algn="l" rtl="0">
              <a:spcBef>
                <a:spcPts val="600"/>
              </a:spcBef>
              <a:spcAft>
                <a:spcPts val="0"/>
              </a:spcAft>
              <a:buNone/>
            </a:pPr>
            <a:r>
              <a:rPr lang="en" dirty="0" smtClean="0"/>
              <a:t>Burlacu Daria</a:t>
            </a:r>
            <a:endParaRPr dirty="0"/>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51520" y="267494"/>
            <a:ext cx="5331460" cy="2095904"/>
          </a:xfrm>
          <a:prstGeom prst="rect">
            <a:avLst/>
          </a:prstGeom>
        </p:spPr>
        <p:txBody>
          <a:bodyPr spcFirstLastPara="1" wrap="square" lIns="91425" tIns="91425" rIns="91425" bIns="91425" anchor="b" anchorCtr="0">
            <a:noAutofit/>
          </a:bodyPr>
          <a:lstStyle/>
          <a:p>
            <a:pPr lvl="0"/>
            <a:r>
              <a:rPr lang="en-US" sz="1800" b="1" dirty="0" smtClean="0"/>
              <a:t>Un </a:t>
            </a:r>
            <a:r>
              <a:rPr lang="en-US" sz="1800" b="1" dirty="0" err="1" smtClean="0"/>
              <a:t>registru</a:t>
            </a:r>
            <a:r>
              <a:rPr lang="en-US" sz="1800" b="1" dirty="0" smtClean="0"/>
              <a:t> </a:t>
            </a:r>
            <a:r>
              <a:rPr lang="en-US" sz="1800" dirty="0" err="1" smtClean="0"/>
              <a:t>este</a:t>
            </a:r>
            <a:r>
              <a:rPr lang="en-US" sz="1800" dirty="0" smtClean="0"/>
              <a:t> format din </a:t>
            </a:r>
            <a:r>
              <a:rPr lang="en-US" sz="1800" dirty="0" err="1" smtClean="0"/>
              <a:t>mai</a:t>
            </a:r>
            <a:r>
              <a:rPr lang="en-US" sz="1800" dirty="0" smtClean="0"/>
              <a:t> </a:t>
            </a:r>
            <a:r>
              <a:rPr lang="en-US" sz="1800" dirty="0" err="1" smtClean="0"/>
              <a:t>multe</a:t>
            </a:r>
            <a:r>
              <a:rPr lang="en-US" sz="1800" dirty="0" smtClean="0"/>
              <a:t> </a:t>
            </a:r>
            <a:r>
              <a:rPr lang="en-US" sz="1800" dirty="0" err="1" smtClean="0"/>
              <a:t>bistabile</a:t>
            </a:r>
            <a:r>
              <a:rPr lang="en-US" sz="1800" dirty="0" smtClean="0"/>
              <a:t> </a:t>
            </a:r>
            <a:r>
              <a:rPr lang="en-US" sz="1800" dirty="0" err="1" smtClean="0"/>
              <a:t>si</a:t>
            </a:r>
            <a:r>
              <a:rPr lang="en-US" sz="1800" dirty="0" smtClean="0"/>
              <a:t> </a:t>
            </a:r>
            <a:r>
              <a:rPr lang="en-US" sz="1800" dirty="0" err="1" smtClean="0"/>
              <a:t>permite</a:t>
            </a:r>
            <a:r>
              <a:rPr lang="en-US" sz="1800" dirty="0" smtClean="0"/>
              <a:t> </a:t>
            </a:r>
            <a:r>
              <a:rPr lang="en-US" sz="1800" dirty="0" err="1" smtClean="0"/>
              <a:t>memorarea</a:t>
            </a:r>
            <a:r>
              <a:rPr lang="en-US" sz="1800" dirty="0" smtClean="0"/>
              <a:t> </a:t>
            </a:r>
            <a:r>
              <a:rPr lang="en-US" sz="1800" dirty="0" err="1" smtClean="0"/>
              <a:t>si</a:t>
            </a:r>
            <a:r>
              <a:rPr lang="en-US" sz="1800" dirty="0" smtClean="0"/>
              <a:t> </a:t>
            </a:r>
            <a:r>
              <a:rPr lang="en-US" sz="1800" dirty="0" err="1" smtClean="0"/>
              <a:t>sau</a:t>
            </a:r>
            <a:r>
              <a:rPr lang="en-US" sz="1800" dirty="0" smtClean="0"/>
              <a:t> </a:t>
            </a:r>
            <a:r>
              <a:rPr lang="en-US" sz="1800" dirty="0" err="1" smtClean="0"/>
              <a:t>deplasarea</a:t>
            </a:r>
            <a:r>
              <a:rPr lang="en-US" sz="1800" dirty="0" smtClean="0"/>
              <a:t> </a:t>
            </a:r>
            <a:r>
              <a:rPr lang="en-US" sz="1800" dirty="0" err="1" smtClean="0"/>
              <a:t>informatiei</a:t>
            </a:r>
            <a:r>
              <a:rPr lang="en-US" sz="1800" dirty="0" smtClean="0"/>
              <a:t> la </a:t>
            </a:r>
            <a:r>
              <a:rPr lang="en-US" sz="1800" dirty="0" err="1" smtClean="0"/>
              <a:t>comanda</a:t>
            </a:r>
            <a:r>
              <a:rPr lang="en-US" sz="1800" dirty="0" smtClean="0"/>
              <a:t> </a:t>
            </a:r>
            <a:r>
              <a:rPr lang="en-US" sz="1800" dirty="0" err="1" smtClean="0"/>
              <a:t>impulsurilor</a:t>
            </a:r>
            <a:r>
              <a:rPr lang="en-US" sz="1800" dirty="0" smtClean="0"/>
              <a:t> de tact.</a:t>
            </a:r>
            <a:br>
              <a:rPr lang="en-US" sz="1800" dirty="0" smtClean="0"/>
            </a:br>
            <a:r>
              <a:rPr lang="en-US" sz="1800" dirty="0" smtClean="0"/>
              <a:t>Se </a:t>
            </a:r>
            <a:r>
              <a:rPr lang="en-US" sz="1800" dirty="0" err="1" smtClean="0"/>
              <a:t>folosesc</a:t>
            </a:r>
            <a:r>
              <a:rPr lang="en-US" sz="1800" dirty="0" smtClean="0"/>
              <a:t> de </a:t>
            </a:r>
            <a:r>
              <a:rPr lang="en-US" sz="1800" dirty="0" err="1" smtClean="0"/>
              <a:t>obicei</a:t>
            </a:r>
            <a:r>
              <a:rPr lang="en-US" sz="1800" dirty="0" smtClean="0"/>
              <a:t> </a:t>
            </a:r>
            <a:r>
              <a:rPr lang="en-US" sz="1800" dirty="0" err="1" smtClean="0"/>
              <a:t>bistabile</a:t>
            </a:r>
            <a:r>
              <a:rPr lang="en-US" sz="1800" dirty="0" smtClean="0"/>
              <a:t> D.</a:t>
            </a:r>
            <a:endParaRPr sz="1800" dirty="0"/>
          </a:p>
        </p:txBody>
      </p:sp>
      <p:sp>
        <p:nvSpPr>
          <p:cNvPr id="269" name="Google Shape;269;p17"/>
          <p:cNvSpPr txBox="1">
            <a:spLocks noGrp="1"/>
          </p:cNvSpPr>
          <p:nvPr>
            <p:ph type="subTitle" idx="1"/>
          </p:nvPr>
        </p:nvSpPr>
        <p:spPr>
          <a:xfrm>
            <a:off x="2843808" y="2355726"/>
            <a:ext cx="5762074" cy="784800"/>
          </a:xfrm>
          <a:prstGeom prst="rect">
            <a:avLst/>
          </a:prstGeom>
        </p:spPr>
        <p:txBody>
          <a:bodyPr spcFirstLastPara="1" wrap="square" lIns="91425" tIns="91425" rIns="91425" bIns="91425" anchor="t" anchorCtr="0">
            <a:noAutofit/>
          </a:bodyPr>
          <a:lstStyle/>
          <a:p>
            <a:pPr marL="0" lvl="0" indent="0">
              <a:buClr>
                <a:srgbClr val="002060"/>
              </a:buClr>
            </a:pPr>
            <a:r>
              <a:rPr lang="en-US" sz="1800" dirty="0" err="1" smtClean="0"/>
              <a:t>Clasificarea</a:t>
            </a:r>
            <a:r>
              <a:rPr lang="en-US" sz="1800" dirty="0" smtClean="0"/>
              <a:t>:</a:t>
            </a:r>
          </a:p>
          <a:p>
            <a:pPr marL="0" lvl="0" indent="0">
              <a:buClr>
                <a:srgbClr val="002060"/>
              </a:buClr>
              <a:buFont typeface="Wingdings" pitchFamily="2" charset="2"/>
              <a:buChar char="q"/>
            </a:pPr>
            <a:r>
              <a:rPr lang="en-US" sz="1800" dirty="0" err="1" smtClean="0"/>
              <a:t>Deplasarea</a:t>
            </a:r>
            <a:r>
              <a:rPr lang="en-US" sz="1800" dirty="0" smtClean="0"/>
              <a:t> </a:t>
            </a:r>
            <a:r>
              <a:rPr lang="en-US" sz="1800" dirty="0" err="1" smtClean="0"/>
              <a:t>informatiei</a:t>
            </a:r>
            <a:r>
              <a:rPr lang="en-US" sz="1800" dirty="0" smtClean="0"/>
              <a:t> se </a:t>
            </a:r>
            <a:r>
              <a:rPr lang="en-US" sz="1800" dirty="0" err="1" smtClean="0"/>
              <a:t>poate</a:t>
            </a:r>
            <a:r>
              <a:rPr lang="en-US" sz="1800" dirty="0" smtClean="0"/>
              <a:t> face </a:t>
            </a:r>
            <a:r>
              <a:rPr lang="en-US" sz="1800" dirty="0" err="1" smtClean="0"/>
              <a:t>într</a:t>
            </a:r>
            <a:r>
              <a:rPr lang="en-US" sz="1800" dirty="0" smtClean="0"/>
              <a:t>- un </a:t>
            </a:r>
            <a:r>
              <a:rPr lang="en-US" sz="1800" dirty="0" err="1" smtClean="0"/>
              <a:t>singur</a:t>
            </a:r>
            <a:r>
              <a:rPr lang="en-US" sz="1800" dirty="0" smtClean="0"/>
              <a:t> </a:t>
            </a:r>
            <a:r>
              <a:rPr lang="en-US" sz="1800" dirty="0" err="1" smtClean="0"/>
              <a:t>sens</a:t>
            </a:r>
            <a:r>
              <a:rPr lang="en-US" sz="1800" dirty="0" smtClean="0"/>
              <a:t> </a:t>
            </a:r>
            <a:r>
              <a:rPr lang="en-US" sz="1800" dirty="0" err="1" smtClean="0"/>
              <a:t>sau</a:t>
            </a:r>
            <a:r>
              <a:rPr lang="en-US" sz="1800" dirty="0" smtClean="0"/>
              <a:t> </a:t>
            </a:r>
            <a:r>
              <a:rPr lang="en-US" sz="1800" dirty="0" err="1" smtClean="0"/>
              <a:t>în</a:t>
            </a:r>
            <a:r>
              <a:rPr lang="en-US" sz="1800" dirty="0" smtClean="0"/>
              <a:t> </a:t>
            </a:r>
            <a:r>
              <a:rPr lang="en-US" sz="1800" dirty="0" err="1" smtClean="0"/>
              <a:t>ambele</a:t>
            </a:r>
            <a:r>
              <a:rPr lang="en-US" sz="1800" dirty="0" smtClean="0"/>
              <a:t> </a:t>
            </a:r>
            <a:r>
              <a:rPr lang="en-US" sz="1800" dirty="0" err="1" smtClean="0"/>
              <a:t>sensuri</a:t>
            </a:r>
            <a:r>
              <a:rPr lang="en-US" sz="1800" dirty="0" smtClean="0"/>
              <a:t> </a:t>
            </a:r>
            <a:r>
              <a:rPr lang="en-US" sz="1800" dirty="0" err="1" smtClean="0"/>
              <a:t>registrul</a:t>
            </a:r>
            <a:r>
              <a:rPr lang="en-US" sz="1800" dirty="0" smtClean="0"/>
              <a:t> </a:t>
            </a:r>
            <a:r>
              <a:rPr lang="en-US" sz="1800" dirty="0" err="1" smtClean="0"/>
              <a:t>indicatorilor</a:t>
            </a:r>
            <a:r>
              <a:rPr lang="en-US" sz="1800" dirty="0" smtClean="0"/>
              <a:t> de stare (flags</a:t>
            </a:r>
            <a:r>
              <a:rPr lang="en-US" sz="1800" dirty="0" smtClean="0"/>
              <a:t>)</a:t>
            </a:r>
          </a:p>
          <a:p>
            <a:pPr marL="0" lvl="0" indent="0">
              <a:buClr>
                <a:srgbClr val="002060"/>
              </a:buClr>
              <a:buFont typeface="Wingdings" pitchFamily="2" charset="2"/>
              <a:buChar char="q"/>
            </a:pPr>
            <a:r>
              <a:rPr lang="en-US" sz="1800" dirty="0" smtClean="0"/>
              <a:t> </a:t>
            </a:r>
            <a:r>
              <a:rPr lang="en-US" sz="1800" dirty="0" err="1" smtClean="0"/>
              <a:t>Deplasarea</a:t>
            </a:r>
            <a:r>
              <a:rPr lang="en-US" sz="1800" dirty="0" smtClean="0"/>
              <a:t> </a:t>
            </a:r>
            <a:r>
              <a:rPr lang="en-US" sz="1800" dirty="0" err="1" smtClean="0"/>
              <a:t>informatiei</a:t>
            </a:r>
            <a:r>
              <a:rPr lang="en-US" sz="1800" dirty="0" smtClean="0"/>
              <a:t> se </a:t>
            </a:r>
            <a:r>
              <a:rPr lang="en-US" sz="1800" dirty="0" err="1" smtClean="0"/>
              <a:t>poate</a:t>
            </a:r>
            <a:r>
              <a:rPr lang="en-US" sz="1800" dirty="0" smtClean="0"/>
              <a:t> face </a:t>
            </a:r>
            <a:r>
              <a:rPr lang="en-US" sz="1800" dirty="0" err="1" smtClean="0"/>
              <a:t>într</a:t>
            </a:r>
            <a:r>
              <a:rPr lang="en-US" sz="1800" dirty="0" smtClean="0"/>
              <a:t>- un </a:t>
            </a:r>
            <a:r>
              <a:rPr lang="en-US" sz="1800" dirty="0" err="1" smtClean="0"/>
              <a:t>singur</a:t>
            </a:r>
            <a:r>
              <a:rPr lang="en-US" sz="1800" dirty="0" smtClean="0"/>
              <a:t> </a:t>
            </a:r>
            <a:r>
              <a:rPr lang="en-US" sz="1800" dirty="0" err="1" smtClean="0"/>
              <a:t>sens</a:t>
            </a:r>
            <a:r>
              <a:rPr lang="en-US" sz="1800" dirty="0" smtClean="0"/>
              <a:t> </a:t>
            </a:r>
            <a:r>
              <a:rPr lang="en-US" sz="1800" dirty="0" err="1" smtClean="0"/>
              <a:t>sau</a:t>
            </a:r>
            <a:r>
              <a:rPr lang="en-US" sz="1800" dirty="0" smtClean="0"/>
              <a:t> </a:t>
            </a:r>
            <a:r>
              <a:rPr lang="en-US" sz="1800" dirty="0" err="1" smtClean="0"/>
              <a:t>în</a:t>
            </a:r>
            <a:r>
              <a:rPr lang="en-US" sz="1800" dirty="0" smtClean="0"/>
              <a:t> </a:t>
            </a:r>
            <a:r>
              <a:rPr lang="en-US" sz="1800" dirty="0" err="1" smtClean="0"/>
              <a:t>ambele</a:t>
            </a:r>
            <a:r>
              <a:rPr lang="en-US" sz="1800" dirty="0" smtClean="0"/>
              <a:t> </a:t>
            </a:r>
            <a:r>
              <a:rPr lang="en-US" sz="1800" dirty="0" err="1" smtClean="0"/>
              <a:t>sensuri</a:t>
            </a:r>
            <a:endParaRPr lang="en-US" sz="1800" dirty="0" smtClean="0"/>
          </a:p>
          <a:p>
            <a:pPr marL="0" lvl="0" indent="0">
              <a:buClr>
                <a:srgbClr val="002060"/>
              </a:buClr>
              <a:buFont typeface="Wingdings" pitchFamily="2" charset="2"/>
              <a:buChar char="q"/>
            </a:pPr>
            <a:r>
              <a:rPr lang="en-US" sz="1800" dirty="0" err="1" smtClean="0"/>
              <a:t>Citirea</a:t>
            </a:r>
            <a:r>
              <a:rPr lang="en-US" sz="1800" dirty="0" smtClean="0"/>
              <a:t> </a:t>
            </a:r>
            <a:r>
              <a:rPr lang="en-US" sz="1800" dirty="0" err="1" smtClean="0"/>
              <a:t>registrului</a:t>
            </a:r>
            <a:r>
              <a:rPr lang="en-US" sz="1800" dirty="0" smtClean="0"/>
              <a:t> se </a:t>
            </a:r>
            <a:r>
              <a:rPr lang="en-US" sz="1800" dirty="0" err="1" smtClean="0"/>
              <a:t>poate</a:t>
            </a:r>
            <a:r>
              <a:rPr lang="en-US" sz="1800" dirty="0" smtClean="0"/>
              <a:t> face serial (bit </a:t>
            </a:r>
            <a:r>
              <a:rPr lang="en-US" sz="1800" dirty="0" err="1" smtClean="0"/>
              <a:t>dupa</a:t>
            </a:r>
            <a:r>
              <a:rPr lang="en-US" sz="1800" dirty="0" smtClean="0"/>
              <a:t> bit) </a:t>
            </a:r>
            <a:r>
              <a:rPr lang="en-US" sz="1800" dirty="0" err="1" smtClean="0"/>
              <a:t>sau</a:t>
            </a:r>
            <a:r>
              <a:rPr lang="en-US" sz="1800" dirty="0" smtClean="0"/>
              <a:t> </a:t>
            </a:r>
            <a:r>
              <a:rPr lang="en-US" sz="1800" dirty="0" err="1" smtClean="0"/>
              <a:t>paralel</a:t>
            </a:r>
            <a:r>
              <a:rPr lang="en-US" sz="1800" dirty="0" smtClean="0"/>
              <a:t> (</a:t>
            </a:r>
            <a:r>
              <a:rPr lang="en-US" sz="1800" dirty="0" err="1" smtClean="0"/>
              <a:t>toti</a:t>
            </a:r>
            <a:r>
              <a:rPr lang="en-US" sz="1800" dirty="0" smtClean="0"/>
              <a:t> </a:t>
            </a:r>
            <a:r>
              <a:rPr lang="en-US" sz="1800" dirty="0" err="1" smtClean="0"/>
              <a:t>bitii</a:t>
            </a:r>
            <a:r>
              <a:rPr lang="en-US" sz="1800" dirty="0" smtClean="0"/>
              <a:t> </a:t>
            </a:r>
            <a:r>
              <a:rPr lang="en-US" sz="1800" dirty="0" err="1" smtClean="0"/>
              <a:t>simultan</a:t>
            </a:r>
            <a:r>
              <a:rPr lang="en-US" sz="1800" dirty="0" smtClean="0"/>
              <a:t>)</a:t>
            </a:r>
            <a:endParaRPr sz="18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Registru de procesor</a:t>
            </a:r>
            <a:endParaRPr dirty="0"/>
          </a:p>
        </p:txBody>
      </p:sp>
      <p:sp>
        <p:nvSpPr>
          <p:cNvPr id="247" name="Google Shape;247;p14"/>
          <p:cNvSpPr txBox="1">
            <a:spLocks noGrp="1"/>
          </p:cNvSpPr>
          <p:nvPr>
            <p:ph type="body" idx="1"/>
          </p:nvPr>
        </p:nvSpPr>
        <p:spPr>
          <a:xfrm>
            <a:off x="457200" y="1519900"/>
            <a:ext cx="5410944" cy="23589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smtClean="0"/>
              <a:t>U</a:t>
            </a:r>
            <a:r>
              <a:rPr lang="vi-VN" dirty="0" smtClean="0"/>
              <a:t>n </a:t>
            </a:r>
            <a:r>
              <a:rPr lang="vi-VN" dirty="0" smtClean="0"/>
              <a:t>registru de procesor este o cantitate mică de spatiu de stocare disponibilă pe unitatea centrală de procesare, spatiu al cărui continut poate fi accesat mai rapid decât datele aflate în altă parte (de exemplu, în memoria principala) </a:t>
            </a:r>
            <a:endParaRPr dirty="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pic>
        <p:nvPicPr>
          <p:cNvPr id="8" name="Рисунок 7" descr="registru.png"/>
          <p:cNvPicPr>
            <a:picLocks noChangeAspect="1"/>
          </p:cNvPicPr>
          <p:nvPr/>
        </p:nvPicPr>
        <p:blipFill>
          <a:blip r:embed="rId3"/>
          <a:stretch>
            <a:fillRect/>
          </a:stretch>
        </p:blipFill>
        <p:spPr>
          <a:xfrm>
            <a:off x="3851920" y="3363838"/>
            <a:ext cx="1728192" cy="1320732"/>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67544" y="339502"/>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Registrul Windows</a:t>
            </a:r>
            <a:endParaRPr dirty="0"/>
          </a:p>
        </p:txBody>
      </p:sp>
      <p:sp>
        <p:nvSpPr>
          <p:cNvPr id="262" name="Google Shape;262;p16"/>
          <p:cNvSpPr txBox="1">
            <a:spLocks noGrp="1"/>
          </p:cNvSpPr>
          <p:nvPr>
            <p:ph type="body" idx="1"/>
          </p:nvPr>
        </p:nvSpPr>
        <p:spPr>
          <a:xfrm>
            <a:off x="395536" y="1203598"/>
            <a:ext cx="5138700" cy="3312368"/>
          </a:xfrm>
          <a:prstGeom prst="rect">
            <a:avLst/>
          </a:prstGeom>
          <a:ln>
            <a:solidFill>
              <a:schemeClr val="tx1"/>
            </a:solidFill>
          </a:ln>
        </p:spPr>
        <p:txBody>
          <a:bodyPr spcFirstLastPara="1" wrap="square" lIns="91425" tIns="91425" rIns="91425" bIns="91425" anchor="t" anchorCtr="0">
            <a:noAutofit/>
          </a:bodyPr>
          <a:lstStyle/>
          <a:p>
            <a:pPr marL="419100" indent="-342900">
              <a:buFont typeface="+mj-lt"/>
              <a:buAutoNum type="arabicPeriod"/>
            </a:pPr>
            <a:r>
              <a:rPr lang="vi-VN" sz="1800" dirty="0" smtClean="0">
                <a:latin typeface="Barlow Light" charset="0"/>
              </a:rPr>
              <a:t> Registru Windows este o bază de date ce contine configurările şi optiunile sistemului de operare Microsoft Windows.</a:t>
            </a:r>
            <a:endParaRPr lang="en-US" sz="1800" dirty="0" smtClean="0">
              <a:latin typeface="Barlow Light" charset="0"/>
            </a:endParaRPr>
          </a:p>
          <a:p>
            <a:pPr marL="419100" indent="-342900">
              <a:buFont typeface="+mj-lt"/>
              <a:buAutoNum type="arabicPeriod"/>
            </a:pPr>
            <a:r>
              <a:rPr lang="vi-VN" sz="1800" dirty="0" smtClean="0">
                <a:latin typeface="Barlow Light" charset="0"/>
              </a:rPr>
              <a:t>A fost </a:t>
            </a:r>
            <a:r>
              <a:rPr lang="vi-VN" sz="1800" dirty="0" smtClean="0">
                <a:latin typeface="Barlow Light" charset="0"/>
              </a:rPr>
              <a:t>introdus în 1992. </a:t>
            </a:r>
            <a:endParaRPr lang="en-US" sz="1800" dirty="0" smtClean="0">
              <a:latin typeface="Barlow Light" charset="0"/>
            </a:endParaRPr>
          </a:p>
          <a:p>
            <a:pPr marL="419100" indent="-342900">
              <a:buFont typeface="+mj-lt"/>
              <a:buAutoNum type="arabicPeriod"/>
            </a:pPr>
            <a:r>
              <a:rPr lang="vi-VN" sz="1800" dirty="0" smtClean="0">
                <a:latin typeface="Barlow Light" charset="0"/>
              </a:rPr>
              <a:t>Folosirea </a:t>
            </a:r>
            <a:r>
              <a:rPr lang="vi-VN" sz="1800" dirty="0" smtClean="0">
                <a:latin typeface="Barlow Light" charset="0"/>
              </a:rPr>
              <a:t>registrului se face distinct de către utilizator şi de către sistemul </a:t>
            </a:r>
            <a:r>
              <a:rPr lang="vi-VN" sz="1800" dirty="0" smtClean="0">
                <a:latin typeface="Barlow Light" charset="0"/>
              </a:rPr>
              <a:t>de</a:t>
            </a:r>
            <a:r>
              <a:rPr lang="en-US" sz="1800" dirty="0" smtClean="0">
                <a:latin typeface="Barlow Light" charset="0"/>
              </a:rPr>
              <a:t> </a:t>
            </a:r>
            <a:r>
              <a:rPr lang="en-US" sz="1800" dirty="0" err="1" smtClean="0">
                <a:latin typeface="Barlow Light" charset="0"/>
              </a:rPr>
              <a:t>operare</a:t>
            </a:r>
            <a:endParaRPr lang="en-US" sz="1800" dirty="0" smtClean="0">
              <a:solidFill>
                <a:srgbClr val="2A5885"/>
              </a:solidFill>
              <a:latin typeface="Barlow Light" charset="0"/>
            </a:endParaRPr>
          </a:p>
          <a:p>
            <a:pPr marL="419100" indent="-342900">
              <a:buFont typeface="+mj-lt"/>
              <a:buAutoNum type="arabicPeriod"/>
            </a:pPr>
            <a:r>
              <a:rPr lang="en-US" sz="1800" dirty="0" smtClean="0">
                <a:solidFill>
                  <a:schemeClr val="tx1"/>
                </a:solidFill>
                <a:latin typeface="Barlow Light" charset="0"/>
              </a:rPr>
              <a:t>In</a:t>
            </a:r>
            <a:r>
              <a:rPr lang="en-US" sz="1800" dirty="0" smtClean="0">
                <a:solidFill>
                  <a:srgbClr val="2A5885"/>
                </a:solidFill>
                <a:latin typeface="Barlow Light" charset="0"/>
              </a:rPr>
              <a:t> </a:t>
            </a:r>
            <a:r>
              <a:rPr lang="vi-VN" sz="1800" dirty="0" smtClean="0">
                <a:latin typeface="Barlow Light" charset="0"/>
              </a:rPr>
              <a:t>caz </a:t>
            </a:r>
            <a:r>
              <a:rPr lang="vi-VN" sz="1800" dirty="0" smtClean="0">
                <a:latin typeface="Barlow Light" charset="0"/>
              </a:rPr>
              <a:t>concret,registrul este un mecanism numeric cu scopul de a pastra temporar un numar</a:t>
            </a:r>
            <a:r>
              <a:rPr lang="vi-VN" sz="1800" dirty="0" smtClean="0">
                <a:solidFill>
                  <a:schemeClr val="tx1"/>
                </a:solidFill>
                <a:latin typeface="Barlow Light" charset="0"/>
              </a:rPr>
              <a:t> </a:t>
            </a:r>
            <a:r>
              <a:rPr lang="en-US" sz="1800" dirty="0" err="1" smtClean="0">
                <a:solidFill>
                  <a:schemeClr val="tx1"/>
                </a:solidFill>
                <a:latin typeface="Barlow Light" charset="0"/>
              </a:rPr>
              <a:t>binar</a:t>
            </a:r>
            <a:r>
              <a:rPr lang="en-US" sz="1800" dirty="0" smtClean="0">
                <a:solidFill>
                  <a:schemeClr val="tx1"/>
                </a:solidFill>
                <a:latin typeface="Barlow Light" charset="0"/>
              </a:rPr>
              <a:t>.</a:t>
            </a:r>
          </a:p>
          <a:p>
            <a:pPr marL="419100" indent="-342900">
              <a:buFont typeface="+mj-lt"/>
              <a:buAutoNum type="arabicPeriod"/>
            </a:pPr>
            <a:r>
              <a:rPr lang="en-US" sz="1800" dirty="0" smtClean="0">
                <a:solidFill>
                  <a:schemeClr val="tx1"/>
                </a:solidFill>
                <a:latin typeface="Barlow Light" charset="0"/>
              </a:rPr>
              <a:t>Se </a:t>
            </a:r>
            <a:r>
              <a:rPr lang="en-US" sz="1800" dirty="0" err="1" smtClean="0">
                <a:solidFill>
                  <a:schemeClr val="tx1"/>
                </a:solidFill>
                <a:latin typeface="Barlow Light" charset="0"/>
              </a:rPr>
              <a:t>noteaza</a:t>
            </a:r>
            <a:r>
              <a:rPr lang="en-US" sz="1800" dirty="0" smtClean="0">
                <a:solidFill>
                  <a:schemeClr val="tx1"/>
                </a:solidFill>
                <a:latin typeface="Barlow Light" charset="0"/>
              </a:rPr>
              <a:t> </a:t>
            </a:r>
            <a:r>
              <a:rPr lang="en-US" sz="1800" dirty="0" err="1" smtClean="0">
                <a:solidFill>
                  <a:schemeClr val="tx1"/>
                </a:solidFill>
                <a:latin typeface="Barlow Light" charset="0"/>
              </a:rPr>
              <a:t>prin</a:t>
            </a:r>
            <a:r>
              <a:rPr lang="en-US" sz="1800" dirty="0" smtClean="0">
                <a:solidFill>
                  <a:schemeClr val="tx1"/>
                </a:solidFill>
                <a:latin typeface="Barlow Light" charset="0"/>
              </a:rPr>
              <a:t> </a:t>
            </a:r>
            <a:r>
              <a:rPr lang="pt-BR" sz="1800" dirty="0" smtClean="0">
                <a:solidFill>
                  <a:schemeClr val="tx1"/>
                </a:solidFill>
                <a:latin typeface="Barlow Light" charset="0"/>
              </a:rPr>
              <a:t>D=d(n-1</a:t>
            </a:r>
            <a:r>
              <a:rPr lang="pt-BR" sz="1800" dirty="0" smtClean="0">
                <a:solidFill>
                  <a:schemeClr val="tx1"/>
                </a:solidFill>
                <a:latin typeface="Barlow Light" charset="0"/>
              </a:rPr>
              <a:t>)...</a:t>
            </a:r>
            <a:r>
              <a:rPr lang="pt-BR" sz="1800" dirty="0" smtClean="0">
                <a:solidFill>
                  <a:schemeClr val="tx1"/>
                </a:solidFill>
                <a:latin typeface="Barlow Light" charset="0"/>
              </a:rPr>
              <a:t>d(1)d(0).</a:t>
            </a:r>
            <a:endParaRPr sz="1800" dirty="0">
              <a:solidFill>
                <a:schemeClr val="tx1"/>
              </a:solidFill>
              <a:latin typeface="Barlow Light" charset="0"/>
            </a:endParaRP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body" idx="1"/>
          </p:nvPr>
        </p:nvSpPr>
        <p:spPr>
          <a:xfrm>
            <a:off x="457200" y="1635646"/>
            <a:ext cx="2494200" cy="3191754"/>
          </a:xfrm>
          <a:prstGeom prst="rect">
            <a:avLst/>
          </a:prstGeom>
        </p:spPr>
        <p:txBody>
          <a:bodyPr spcFirstLastPara="1" wrap="square" lIns="91425" tIns="91425" rIns="91425" bIns="91425" anchor="t" anchorCtr="0">
            <a:noAutofit/>
          </a:bodyPr>
          <a:lstStyle/>
          <a:p>
            <a:pPr marL="0" lvl="0" indent="0">
              <a:buNone/>
            </a:pPr>
            <a:r>
              <a:rPr lang="en-US" dirty="0" err="1" smtClean="0"/>
              <a:t>Inscrierea</a:t>
            </a:r>
            <a:r>
              <a:rPr lang="en-US" dirty="0" smtClean="0"/>
              <a:t> </a:t>
            </a:r>
            <a:r>
              <a:rPr lang="en-US" dirty="0" err="1" smtClean="0"/>
              <a:t>informatiei</a:t>
            </a:r>
            <a:r>
              <a:rPr lang="en-US" dirty="0" smtClean="0"/>
              <a:t> in </a:t>
            </a:r>
            <a:r>
              <a:rPr lang="en-US" dirty="0" err="1" smtClean="0"/>
              <a:t>registru</a:t>
            </a:r>
            <a:r>
              <a:rPr lang="en-US" dirty="0" smtClean="0"/>
              <a:t> </a:t>
            </a:r>
            <a:r>
              <a:rPr lang="en-US" dirty="0" err="1" smtClean="0"/>
              <a:t>este</a:t>
            </a:r>
            <a:r>
              <a:rPr lang="en-US" dirty="0" smtClean="0"/>
              <a:t> </a:t>
            </a:r>
            <a:r>
              <a:rPr lang="en-US" dirty="0" err="1" smtClean="0"/>
              <a:t>realizata</a:t>
            </a:r>
            <a:r>
              <a:rPr lang="en-US" dirty="0" smtClean="0"/>
              <a:t> </a:t>
            </a:r>
            <a:r>
              <a:rPr lang="en-US" dirty="0" err="1" smtClean="0"/>
              <a:t>prin</a:t>
            </a:r>
            <a:r>
              <a:rPr lang="en-US" dirty="0" smtClean="0"/>
              <a:t> </a:t>
            </a:r>
            <a:r>
              <a:rPr lang="en-US" dirty="0" err="1" smtClean="0"/>
              <a:t>aplicarea</a:t>
            </a:r>
            <a:r>
              <a:rPr lang="en-US" dirty="0" smtClean="0"/>
              <a:t> la </a:t>
            </a:r>
            <a:r>
              <a:rPr lang="en-US" dirty="0" err="1" smtClean="0"/>
              <a:t>intrarea</a:t>
            </a:r>
            <a:r>
              <a:rPr lang="en-US" dirty="0" smtClean="0"/>
              <a:t> W (Write-</a:t>
            </a:r>
            <a:r>
              <a:rPr lang="en-US" dirty="0" err="1" smtClean="0"/>
              <a:t>inscrie</a:t>
            </a:r>
            <a:r>
              <a:rPr lang="en-US" dirty="0" smtClean="0"/>
              <a:t>) a </a:t>
            </a:r>
            <a:r>
              <a:rPr lang="en-US" dirty="0" err="1" smtClean="0"/>
              <a:t>impulsului</a:t>
            </a:r>
            <a:r>
              <a:rPr lang="en-US" dirty="0" smtClean="0"/>
              <a:t>.</a:t>
            </a:r>
            <a:endParaRPr dirty="0"/>
          </a:p>
        </p:txBody>
      </p:sp>
      <p:sp>
        <p:nvSpPr>
          <p:cNvPr id="300" name="Google Shape;300;p20"/>
          <p:cNvSpPr txBox="1">
            <a:spLocks noGrp="1"/>
          </p:cNvSpPr>
          <p:nvPr>
            <p:ph type="title"/>
          </p:nvPr>
        </p:nvSpPr>
        <p:spPr>
          <a:xfrm>
            <a:off x="457200" y="586974"/>
            <a:ext cx="5138700" cy="9766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Variatia reistrului depinde de functia indeplinita</a:t>
            </a:r>
            <a:endParaRPr dirty="0"/>
          </a:p>
        </p:txBody>
      </p:sp>
      <p:sp>
        <p:nvSpPr>
          <p:cNvPr id="301" name="Google Shape;301;p20"/>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p>
            <a:pPr marL="0" lvl="0" indent="0">
              <a:buNone/>
            </a:pPr>
            <a:r>
              <a:rPr lang="en-US" dirty="0" smtClean="0"/>
              <a:t>Din </a:t>
            </a:r>
            <a:r>
              <a:rPr lang="en-US" dirty="0" err="1" smtClean="0"/>
              <a:t>cauza</a:t>
            </a:r>
            <a:r>
              <a:rPr lang="en-US" dirty="0" smtClean="0"/>
              <a:t> ca </a:t>
            </a:r>
            <a:r>
              <a:rPr lang="en-US" dirty="0" err="1" smtClean="0"/>
              <a:t>fiecare</a:t>
            </a:r>
            <a:r>
              <a:rPr lang="en-US" dirty="0" smtClean="0"/>
              <a:t> </a:t>
            </a:r>
            <a:r>
              <a:rPr lang="en-US" dirty="0" err="1" smtClean="0"/>
              <a:t>bistabil</a:t>
            </a:r>
            <a:r>
              <a:rPr lang="en-US" dirty="0" smtClean="0"/>
              <a:t> are </a:t>
            </a:r>
            <a:r>
              <a:rPr lang="en-US" dirty="0" err="1" smtClean="0"/>
              <a:t>capacitatea</a:t>
            </a:r>
            <a:r>
              <a:rPr lang="en-US" dirty="0" smtClean="0"/>
              <a:t> de a </a:t>
            </a:r>
            <a:r>
              <a:rPr lang="en-US" dirty="0" err="1" smtClean="0"/>
              <a:t>memora</a:t>
            </a:r>
            <a:r>
              <a:rPr lang="en-US" dirty="0" smtClean="0"/>
              <a:t> un </a:t>
            </a:r>
            <a:r>
              <a:rPr lang="en-US" dirty="0" err="1" smtClean="0"/>
              <a:t>singur</a:t>
            </a:r>
            <a:r>
              <a:rPr lang="en-US" dirty="0" smtClean="0"/>
              <a:t> </a:t>
            </a:r>
            <a:r>
              <a:rPr lang="en-US" dirty="0" err="1" smtClean="0"/>
              <a:t>bit,capacitatea</a:t>
            </a:r>
            <a:r>
              <a:rPr lang="en-US" dirty="0" smtClean="0"/>
              <a:t> n a </a:t>
            </a:r>
            <a:r>
              <a:rPr lang="en-US" dirty="0" err="1" smtClean="0"/>
              <a:t>unui</a:t>
            </a:r>
            <a:r>
              <a:rPr lang="en-US" dirty="0" smtClean="0"/>
              <a:t> </a:t>
            </a:r>
            <a:r>
              <a:rPr lang="en-US" dirty="0" err="1" smtClean="0"/>
              <a:t>registru</a:t>
            </a:r>
            <a:r>
              <a:rPr lang="en-US" dirty="0" smtClean="0"/>
              <a:t> </a:t>
            </a:r>
            <a:r>
              <a:rPr lang="en-US" dirty="0" err="1" smtClean="0"/>
              <a:t>este</a:t>
            </a:r>
            <a:r>
              <a:rPr lang="en-US" dirty="0" smtClean="0"/>
              <a:t> </a:t>
            </a:r>
            <a:r>
              <a:rPr lang="en-US" dirty="0" err="1" smtClean="0"/>
              <a:t>formata</a:t>
            </a:r>
            <a:r>
              <a:rPr lang="en-US" dirty="0" smtClean="0"/>
              <a:t> din </a:t>
            </a:r>
            <a:r>
              <a:rPr lang="en-US" dirty="0" err="1" smtClean="0"/>
              <a:t>numarul</a:t>
            </a:r>
            <a:r>
              <a:rPr lang="en-US" dirty="0" smtClean="0"/>
              <a:t> </a:t>
            </a:r>
            <a:r>
              <a:rPr lang="en-US" dirty="0" err="1" smtClean="0"/>
              <a:t>bistabilelor</a:t>
            </a:r>
            <a:r>
              <a:rPr lang="en-US" dirty="0" smtClean="0"/>
              <a:t>.</a:t>
            </a:r>
            <a:endParaRPr dirty="0"/>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467544" y="267494"/>
            <a:ext cx="5138700" cy="976663"/>
          </a:xfrm>
          <a:prstGeom prst="rect">
            <a:avLst/>
          </a:prstGeom>
        </p:spPr>
        <p:txBody>
          <a:bodyPr spcFirstLastPara="1" wrap="square" lIns="91425" tIns="91425" rIns="91425" bIns="91425" anchor="b" anchorCtr="0">
            <a:noAutofit/>
          </a:bodyPr>
          <a:lstStyle/>
          <a:p>
            <a:pPr lvl="0"/>
            <a:r>
              <a:rPr lang="en" sz="2800" dirty="0" smtClean="0"/>
              <a:t>Variatia reistrului depinde de functia indeplinita</a:t>
            </a:r>
            <a:endParaRPr sz="2800" dirty="0"/>
          </a:p>
        </p:txBody>
      </p:sp>
      <p:sp>
        <p:nvSpPr>
          <p:cNvPr id="308" name="Google Shape;308;p21"/>
          <p:cNvSpPr txBox="1">
            <a:spLocks noGrp="1"/>
          </p:cNvSpPr>
          <p:nvPr>
            <p:ph type="body" idx="1"/>
          </p:nvPr>
        </p:nvSpPr>
        <p:spPr>
          <a:xfrm>
            <a:off x="467544" y="1347614"/>
            <a:ext cx="1656300" cy="3055200"/>
          </a:xfrm>
          <a:prstGeom prst="rect">
            <a:avLst/>
          </a:prstGeom>
        </p:spPr>
        <p:txBody>
          <a:bodyPr spcFirstLastPara="1" wrap="square" lIns="91425" tIns="91425" rIns="91425" bIns="91425" anchor="t" anchorCtr="0">
            <a:noAutofit/>
          </a:bodyPr>
          <a:lstStyle/>
          <a:p>
            <a:pPr marL="0" lvl="0" indent="0">
              <a:buNone/>
            </a:pPr>
            <a:r>
              <a:rPr lang="en-US" sz="1600" dirty="0" smtClean="0"/>
              <a:t>In </a:t>
            </a:r>
            <a:r>
              <a:rPr lang="en-US" sz="1600" dirty="0" err="1" smtClean="0"/>
              <a:t>anumite</a:t>
            </a:r>
            <a:r>
              <a:rPr lang="en-US" sz="1600" dirty="0" smtClean="0"/>
              <a:t> </a:t>
            </a:r>
            <a:r>
              <a:rPr lang="en-US" sz="1600" dirty="0" err="1" smtClean="0"/>
              <a:t>aplicatii,precum</a:t>
            </a:r>
            <a:r>
              <a:rPr lang="en-US" sz="1600" dirty="0" smtClean="0"/>
              <a:t> </a:t>
            </a:r>
            <a:r>
              <a:rPr lang="en-US" sz="1600" dirty="0" err="1" smtClean="0"/>
              <a:t>calculul</a:t>
            </a:r>
            <a:r>
              <a:rPr lang="en-US" sz="1600" dirty="0" smtClean="0"/>
              <a:t> numeric al </a:t>
            </a:r>
            <a:r>
              <a:rPr lang="en-US" sz="1600" dirty="0" err="1" smtClean="0"/>
              <a:t>cifrelor</a:t>
            </a:r>
            <a:r>
              <a:rPr lang="en-US" sz="1600" dirty="0" smtClean="0"/>
              <a:t> </a:t>
            </a:r>
            <a:r>
              <a:rPr lang="en-US" sz="1600" dirty="0" err="1" smtClean="0"/>
              <a:t>binare,afişarea</a:t>
            </a:r>
            <a:r>
              <a:rPr lang="en-US" sz="1600" dirty="0" smtClean="0"/>
              <a:t> </a:t>
            </a:r>
            <a:r>
              <a:rPr lang="en-US" sz="1600" dirty="0" err="1" smtClean="0"/>
              <a:t>şi</a:t>
            </a:r>
            <a:r>
              <a:rPr lang="en-US" sz="1600" dirty="0" smtClean="0"/>
              <a:t> </a:t>
            </a:r>
            <a:r>
              <a:rPr lang="en-US" sz="1600" dirty="0" err="1" smtClean="0"/>
              <a:t>citirea</a:t>
            </a:r>
            <a:r>
              <a:rPr lang="en-US" sz="1600" dirty="0" smtClean="0"/>
              <a:t> </a:t>
            </a:r>
            <a:r>
              <a:rPr lang="en-US" sz="1600" dirty="0" err="1" smtClean="0"/>
              <a:t>datelor</a:t>
            </a:r>
            <a:r>
              <a:rPr lang="en-US" sz="1600" dirty="0" smtClean="0"/>
              <a:t> de </a:t>
            </a:r>
            <a:r>
              <a:rPr lang="en-US" sz="1600" dirty="0" err="1" smtClean="0"/>
              <a:t>pe</a:t>
            </a:r>
            <a:r>
              <a:rPr lang="en-US" sz="1600" dirty="0" smtClean="0"/>
              <a:t>, </a:t>
            </a:r>
            <a:r>
              <a:rPr lang="en-US" sz="1600" dirty="0" err="1" smtClean="0"/>
              <a:t>apare</a:t>
            </a:r>
            <a:r>
              <a:rPr lang="en-US" sz="1600" dirty="0" smtClean="0"/>
              <a:t> </a:t>
            </a:r>
            <a:r>
              <a:rPr lang="en-US" sz="1600" dirty="0" err="1" smtClean="0"/>
              <a:t>necesitatea</a:t>
            </a:r>
            <a:r>
              <a:rPr lang="en-US" sz="1600" dirty="0" smtClean="0"/>
              <a:t> </a:t>
            </a:r>
            <a:r>
              <a:rPr lang="en-US" sz="1600" dirty="0" err="1" smtClean="0"/>
              <a:t>deplasarii</a:t>
            </a:r>
            <a:r>
              <a:rPr lang="en-US" sz="1600" dirty="0" smtClean="0"/>
              <a:t> in </a:t>
            </a:r>
            <a:r>
              <a:rPr lang="en-US" sz="1600" dirty="0" err="1" smtClean="0"/>
              <a:t>dreapta</a:t>
            </a:r>
            <a:r>
              <a:rPr lang="en-US" sz="1600" dirty="0" smtClean="0"/>
              <a:t> </a:t>
            </a:r>
            <a:r>
              <a:rPr lang="en-US" sz="1600" dirty="0" err="1" smtClean="0"/>
              <a:t>sau</a:t>
            </a:r>
            <a:r>
              <a:rPr lang="en-US" sz="1600" dirty="0" smtClean="0"/>
              <a:t> in </a:t>
            </a:r>
            <a:r>
              <a:rPr lang="en-US" sz="1600" dirty="0" err="1" smtClean="0"/>
              <a:t>stanga</a:t>
            </a:r>
            <a:r>
              <a:rPr lang="en-US" sz="1600" dirty="0" smtClean="0"/>
              <a:t> a </a:t>
            </a:r>
            <a:r>
              <a:rPr lang="en-US" sz="1600" dirty="0" err="1" smtClean="0"/>
              <a:t>informatiei</a:t>
            </a:r>
            <a:r>
              <a:rPr lang="en-US" sz="1600" dirty="0" smtClean="0"/>
              <a:t> </a:t>
            </a:r>
            <a:r>
              <a:rPr lang="en-US" sz="1600" dirty="0" err="1" smtClean="0"/>
              <a:t>memorate</a:t>
            </a:r>
            <a:r>
              <a:rPr lang="en-US" sz="1600" dirty="0" smtClean="0"/>
              <a:t> </a:t>
            </a:r>
            <a:r>
              <a:rPr lang="en-US" sz="1600" dirty="0" err="1" smtClean="0"/>
              <a:t>intr</a:t>
            </a:r>
            <a:r>
              <a:rPr lang="en-US" sz="1600" dirty="0" smtClean="0"/>
              <a:t> un </a:t>
            </a:r>
            <a:r>
              <a:rPr lang="en-US" sz="1600" dirty="0" err="1" smtClean="0"/>
              <a:t>registru</a:t>
            </a:r>
            <a:r>
              <a:rPr lang="en-US" sz="1600" dirty="0" smtClean="0"/>
              <a:t>.</a:t>
            </a:r>
            <a:endParaRPr sz="1600" dirty="0"/>
          </a:p>
        </p:txBody>
      </p:sp>
      <p:sp>
        <p:nvSpPr>
          <p:cNvPr id="309" name="Google Shape;309;p21"/>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p>
            <a:pPr marL="0" lvl="0" indent="0">
              <a:buNone/>
            </a:pPr>
            <a:r>
              <a:rPr lang="en-US" sz="1600" dirty="0" err="1" smtClean="0"/>
              <a:t>Astfel,pentru</a:t>
            </a:r>
            <a:r>
              <a:rPr lang="en-US" sz="1600" dirty="0" smtClean="0"/>
              <a:t> </a:t>
            </a:r>
            <a:r>
              <a:rPr lang="en-US" sz="1600" dirty="0" err="1" smtClean="0"/>
              <a:t>aceste</a:t>
            </a:r>
            <a:r>
              <a:rPr lang="en-US" sz="1600" dirty="0" smtClean="0"/>
              <a:t> </a:t>
            </a:r>
            <a:r>
              <a:rPr lang="en-US" sz="1600" dirty="0" err="1" smtClean="0"/>
              <a:t>aplicatii</a:t>
            </a:r>
            <a:r>
              <a:rPr lang="en-US" sz="1600" dirty="0" smtClean="0"/>
              <a:t> </a:t>
            </a:r>
            <a:r>
              <a:rPr lang="en-US" sz="1600" dirty="0" err="1" smtClean="0"/>
              <a:t>sunt</a:t>
            </a:r>
            <a:r>
              <a:rPr lang="en-US" sz="1600" dirty="0" smtClean="0"/>
              <a:t> </a:t>
            </a:r>
            <a:r>
              <a:rPr lang="en-US" sz="1600" dirty="0" err="1" smtClean="0"/>
              <a:t>destinate</a:t>
            </a:r>
            <a:r>
              <a:rPr lang="en-US" sz="1600" dirty="0" smtClean="0"/>
              <a:t> </a:t>
            </a:r>
            <a:r>
              <a:rPr lang="en-US" sz="1600" dirty="0" err="1" smtClean="0"/>
              <a:t>registrele</a:t>
            </a:r>
            <a:r>
              <a:rPr lang="en-US" sz="1600" dirty="0" smtClean="0"/>
              <a:t> de </a:t>
            </a:r>
            <a:r>
              <a:rPr lang="en-US" sz="1600" dirty="0" err="1" smtClean="0"/>
              <a:t>deplasare</a:t>
            </a:r>
            <a:r>
              <a:rPr lang="en-US" sz="1600" dirty="0" smtClean="0"/>
              <a:t>.</a:t>
            </a:r>
            <a:endParaRPr sz="1600" dirty="0"/>
          </a:p>
        </p:txBody>
      </p:sp>
      <p:sp>
        <p:nvSpPr>
          <p:cNvPr id="310" name="Google Shape;310;p21"/>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smtClean="0"/>
          </a:p>
          <a:p>
            <a:pPr marL="0" lvl="0" indent="0" algn="l" rtl="0">
              <a:spcBef>
                <a:spcPts val="600"/>
              </a:spcBef>
              <a:spcAft>
                <a:spcPts val="0"/>
              </a:spcAft>
              <a:buNone/>
            </a:pPr>
            <a:r>
              <a:rPr lang="en-US" sz="1400" dirty="0" smtClean="0"/>
              <a:t>De la  </a:t>
            </a:r>
            <a:r>
              <a:rPr lang="en-US" sz="1400" dirty="0" err="1" smtClean="0"/>
              <a:t>dreapta</a:t>
            </a:r>
            <a:r>
              <a:rPr lang="en-US" sz="1400" dirty="0" smtClean="0"/>
              <a:t> la </a:t>
            </a:r>
            <a:r>
              <a:rPr lang="en-US" sz="1400" dirty="0" err="1" smtClean="0"/>
              <a:t>stanga</a:t>
            </a:r>
            <a:endParaRPr lang="en-US" sz="1400" dirty="0" smtClean="0"/>
          </a:p>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smtClean="0"/>
          </a:p>
          <a:p>
            <a:pPr marL="0" lvl="0" indent="0" algn="l" rtl="0">
              <a:spcBef>
                <a:spcPts val="600"/>
              </a:spcBef>
              <a:spcAft>
                <a:spcPts val="0"/>
              </a:spcAft>
              <a:buNone/>
            </a:pPr>
            <a:endParaRPr lang="en-US" dirty="0" smtClean="0"/>
          </a:p>
          <a:p>
            <a:pPr marL="0" lvl="0" indent="0" algn="l" rtl="0">
              <a:spcBef>
                <a:spcPts val="600"/>
              </a:spcBef>
              <a:spcAft>
                <a:spcPts val="0"/>
              </a:spcAft>
              <a:buNone/>
            </a:pPr>
            <a:r>
              <a:rPr lang="en-US" sz="1400" dirty="0" smtClean="0"/>
              <a:t>De la </a:t>
            </a:r>
            <a:r>
              <a:rPr lang="en-US" sz="1400" dirty="0" err="1" smtClean="0"/>
              <a:t>stanga</a:t>
            </a:r>
            <a:r>
              <a:rPr lang="en-US" sz="1400" dirty="0" smtClean="0"/>
              <a:t> la </a:t>
            </a:r>
            <a:r>
              <a:rPr lang="en-US" sz="1400" dirty="0" err="1" smtClean="0"/>
              <a:t>dreapta</a:t>
            </a:r>
            <a:endParaRPr lang="en-US" sz="1400" dirty="0" smtClean="0"/>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8" name="Рисунок 7" descr="registru dreapta stanga.jpg"/>
          <p:cNvPicPr>
            <a:picLocks noChangeAspect="1"/>
          </p:cNvPicPr>
          <p:nvPr/>
        </p:nvPicPr>
        <p:blipFill>
          <a:blip r:embed="rId3"/>
          <a:stretch>
            <a:fillRect/>
          </a:stretch>
        </p:blipFill>
        <p:spPr>
          <a:xfrm>
            <a:off x="3851920" y="1131590"/>
            <a:ext cx="1584176" cy="1155376"/>
          </a:xfrm>
          <a:prstGeom prst="rect">
            <a:avLst/>
          </a:prstGeom>
        </p:spPr>
      </p:pic>
      <p:pic>
        <p:nvPicPr>
          <p:cNvPr id="9" name="Рисунок 8" descr="registru stanga dreapta.png"/>
          <p:cNvPicPr>
            <a:picLocks noChangeAspect="1"/>
          </p:cNvPicPr>
          <p:nvPr/>
        </p:nvPicPr>
        <p:blipFill>
          <a:blip r:embed="rId4"/>
          <a:stretch>
            <a:fillRect/>
          </a:stretch>
        </p:blipFill>
        <p:spPr>
          <a:xfrm>
            <a:off x="3995936" y="2787774"/>
            <a:ext cx="1374761" cy="1224136"/>
          </a:xfrm>
          <a:prstGeom prst="rect">
            <a:avLst/>
          </a:prstGeom>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p:nvPr/>
        </p:nvSpPr>
        <p:spPr>
          <a:xfrm>
            <a:off x="3693400" y="725225"/>
            <a:ext cx="4807549" cy="374273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0000"/>
          </a:solidFill>
          <a:ln w="9525" cap="flat" cmpd="sng">
            <a:solidFill>
              <a:srgbClr val="A5B0F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894425" y="923990"/>
            <a:ext cx="4405500" cy="281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Barlow Light"/>
                <a:ea typeface="Barlow Light"/>
                <a:cs typeface="Barlow Light"/>
                <a:sym typeface="Barlow Light"/>
              </a:rPr>
              <a:t>Place your screenshot here</a:t>
            </a:r>
            <a:endParaRPr sz="1000">
              <a:solidFill>
                <a:srgbClr val="999999"/>
              </a:solidFill>
            </a:endParaRPr>
          </a:p>
        </p:txBody>
      </p:sp>
      <p:sp>
        <p:nvSpPr>
          <p:cNvPr id="477" name="Google Shape;477;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478" name="Google Shape;478;p35"/>
          <p:cNvSpPr txBox="1">
            <a:spLocks noGrp="1"/>
          </p:cNvSpPr>
          <p:nvPr>
            <p:ph type="body" idx="4294967295"/>
          </p:nvPr>
        </p:nvSpPr>
        <p:spPr>
          <a:xfrm>
            <a:off x="485850" y="671150"/>
            <a:ext cx="2097900" cy="3742800"/>
          </a:xfrm>
          <a:prstGeom prst="rect">
            <a:avLst/>
          </a:prstGeom>
        </p:spPr>
        <p:txBody>
          <a:bodyPr spcFirstLastPara="1" wrap="square" lIns="91425" tIns="91425" rIns="91425" bIns="91425" anchor="t" anchorCtr="0">
            <a:normAutofit fontScale="85000" lnSpcReduction="10000"/>
          </a:bodyPr>
          <a:lstStyle/>
          <a:p>
            <a:pPr marL="0" lvl="0" indent="0">
              <a:buNone/>
            </a:pPr>
            <a:r>
              <a:rPr lang="en-US" dirty="0" err="1" smtClean="0"/>
              <a:t>Fireste,registrul</a:t>
            </a:r>
            <a:r>
              <a:rPr lang="en-US" dirty="0" smtClean="0"/>
              <a:t> </a:t>
            </a:r>
            <a:r>
              <a:rPr lang="en-US" dirty="0" err="1" smtClean="0"/>
              <a:t>incauza</a:t>
            </a:r>
            <a:r>
              <a:rPr lang="en-US" dirty="0" smtClean="0"/>
              <a:t> </a:t>
            </a:r>
            <a:r>
              <a:rPr lang="en-US" dirty="0" err="1" smtClean="0"/>
              <a:t>calculeaza</a:t>
            </a:r>
            <a:r>
              <a:rPr lang="en-US" dirty="0" smtClean="0"/>
              <a:t> </a:t>
            </a:r>
            <a:r>
              <a:rPr lang="en-US" dirty="0" err="1" smtClean="0"/>
              <a:t>produsul</a:t>
            </a:r>
            <a:r>
              <a:rPr lang="en-US" dirty="0" smtClean="0"/>
              <a:t> D x </a:t>
            </a:r>
            <a:r>
              <a:rPr lang="en-US" dirty="0" smtClean="0"/>
              <a:t>2.</a:t>
            </a:r>
          </a:p>
          <a:p>
            <a:pPr marL="0" lvl="0" indent="0">
              <a:buNone/>
            </a:pPr>
            <a:endParaRPr lang="en-US" dirty="0" smtClean="0"/>
          </a:p>
          <a:p>
            <a:pPr marL="0" lvl="0" indent="0">
              <a:buNone/>
            </a:pPr>
            <a:r>
              <a:rPr lang="en-US" dirty="0" smtClean="0"/>
              <a:t>In </a:t>
            </a:r>
            <a:r>
              <a:rPr lang="en-US" dirty="0" smtClean="0"/>
              <a:t>mod </a:t>
            </a:r>
            <a:r>
              <a:rPr lang="en-US" dirty="0" err="1" smtClean="0"/>
              <a:t>similar,un</a:t>
            </a:r>
            <a:r>
              <a:rPr lang="en-US" dirty="0" smtClean="0"/>
              <a:t> </a:t>
            </a:r>
            <a:r>
              <a:rPr lang="en-US" dirty="0" err="1" smtClean="0"/>
              <a:t>registru</a:t>
            </a:r>
            <a:r>
              <a:rPr lang="en-US" dirty="0" smtClean="0"/>
              <a:t> de </a:t>
            </a:r>
            <a:r>
              <a:rPr lang="en-US" dirty="0" err="1" smtClean="0"/>
              <a:t>deplasare</a:t>
            </a:r>
            <a:r>
              <a:rPr lang="en-US" dirty="0" smtClean="0"/>
              <a:t> de la </a:t>
            </a:r>
            <a:r>
              <a:rPr lang="en-US" dirty="0" err="1" smtClean="0"/>
              <a:t>stanga</a:t>
            </a:r>
            <a:r>
              <a:rPr lang="en-US" dirty="0" smtClean="0"/>
              <a:t> </a:t>
            </a:r>
            <a:r>
              <a:rPr lang="en-US" dirty="0" err="1" smtClean="0"/>
              <a:t>spre</a:t>
            </a:r>
            <a:r>
              <a:rPr lang="en-US" dirty="0" smtClean="0"/>
              <a:t> </a:t>
            </a:r>
            <a:r>
              <a:rPr lang="en-US" dirty="0" err="1" smtClean="0"/>
              <a:t>dreapta</a:t>
            </a:r>
            <a:r>
              <a:rPr lang="en-US" dirty="0" smtClean="0"/>
              <a:t> </a:t>
            </a:r>
            <a:r>
              <a:rPr lang="en-US" dirty="0" err="1" smtClean="0"/>
              <a:t>va</a:t>
            </a:r>
            <a:r>
              <a:rPr lang="en-US" dirty="0" smtClean="0"/>
              <a:t> </a:t>
            </a:r>
            <a:r>
              <a:rPr lang="en-US" dirty="0" err="1" smtClean="0"/>
              <a:t>calcula</a:t>
            </a:r>
            <a:r>
              <a:rPr lang="en-US" dirty="0" smtClean="0"/>
              <a:t> </a:t>
            </a:r>
            <a:r>
              <a:rPr lang="en-US" dirty="0" err="1" smtClean="0"/>
              <a:t>catul</a:t>
            </a:r>
            <a:r>
              <a:rPr lang="en-US" dirty="0" smtClean="0"/>
              <a:t> </a:t>
            </a:r>
            <a:r>
              <a:rPr lang="en-US" dirty="0" smtClean="0"/>
              <a:t>D:2.</a:t>
            </a:r>
            <a:endParaRPr dirty="0">
              <a:solidFill>
                <a:srgbClr val="A5B0FE"/>
              </a:solidFill>
              <a:latin typeface="Miriam Libre"/>
              <a:ea typeface="Miriam Libre"/>
              <a:cs typeface="Miriam Libre"/>
              <a:sym typeface="Miriam Libre"/>
            </a:endParaRPr>
          </a:p>
        </p:txBody>
      </p:sp>
      <p:pic>
        <p:nvPicPr>
          <p:cNvPr id="7" name="Рисунок 6" descr="succesiunea.png"/>
          <p:cNvPicPr>
            <a:picLocks noChangeAspect="1"/>
          </p:cNvPicPr>
          <p:nvPr/>
        </p:nvPicPr>
        <p:blipFill>
          <a:blip r:embed="rId3"/>
          <a:stretch>
            <a:fillRect/>
          </a:stretch>
        </p:blipFill>
        <p:spPr>
          <a:xfrm>
            <a:off x="3851920" y="915566"/>
            <a:ext cx="4464496" cy="2808312"/>
          </a:xfrm>
          <a:prstGeom prst="rect">
            <a:avLst/>
          </a:prstGeom>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8"/>
          <p:cNvSpPr txBox="1">
            <a:spLocks noGrp="1"/>
          </p:cNvSpPr>
          <p:nvPr>
            <p:ph type="ctrTitle" idx="4294967295"/>
          </p:nvPr>
        </p:nvSpPr>
        <p:spPr>
          <a:xfrm>
            <a:off x="539552" y="699542"/>
            <a:ext cx="7772400" cy="24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err="1" smtClean="0">
                <a:solidFill>
                  <a:srgbClr val="FFFFFF"/>
                </a:solidFill>
              </a:rPr>
              <a:t>Registrii</a:t>
            </a:r>
            <a:r>
              <a:rPr lang="en-US" sz="2400" dirty="0" smtClean="0">
                <a:solidFill>
                  <a:srgbClr val="FFFFFF"/>
                </a:solidFill>
              </a:rPr>
              <a:t> </a:t>
            </a:r>
            <a:r>
              <a:rPr lang="en-US" sz="2400" dirty="0" err="1" smtClean="0">
                <a:solidFill>
                  <a:srgbClr val="FFFFFF"/>
                </a:solidFill>
              </a:rPr>
              <a:t>microprocesorului</a:t>
            </a:r>
            <a:endParaRPr sz="2400" dirty="0">
              <a:solidFill>
                <a:srgbClr val="FFFFFF"/>
              </a:solidFill>
            </a:endParaRPr>
          </a:p>
        </p:txBody>
      </p:sp>
      <p:sp>
        <p:nvSpPr>
          <p:cNvPr id="378" name="Google Shape;378;p28"/>
          <p:cNvSpPr txBox="1">
            <a:spLocks noGrp="1"/>
          </p:cNvSpPr>
          <p:nvPr>
            <p:ph type="subTitle" idx="4294967295"/>
          </p:nvPr>
        </p:nvSpPr>
        <p:spPr>
          <a:xfrm>
            <a:off x="685800" y="1131590"/>
            <a:ext cx="7772400" cy="2880320"/>
          </a:xfrm>
          <a:prstGeom prst="rect">
            <a:avLst/>
          </a:prstGeom>
        </p:spPr>
        <p:txBody>
          <a:bodyPr spcFirstLastPara="1" wrap="square" lIns="91425" tIns="91425" rIns="91425" bIns="91425" anchor="t" anchorCtr="0">
            <a:noAutofit/>
          </a:bodyPr>
          <a:lstStyle/>
          <a:p>
            <a:pPr marL="0" indent="0" algn="ctr">
              <a:buNone/>
            </a:pPr>
            <a:endParaRPr lang="en" dirty="0" smtClean="0"/>
          </a:p>
          <a:p>
            <a:pPr marL="0" indent="0" algn="ctr">
              <a:buClr>
                <a:schemeClr val="accent5">
                  <a:lumMod val="50000"/>
                </a:schemeClr>
              </a:buClr>
            </a:pPr>
            <a:r>
              <a:rPr lang="vi-VN" dirty="0" smtClean="0"/>
              <a:t>reprezintă </a:t>
            </a:r>
            <a:r>
              <a:rPr lang="vi-VN" dirty="0" smtClean="0"/>
              <a:t>locatii de memorie speciale aflate direct pe </a:t>
            </a:r>
            <a:r>
              <a:rPr lang="vi-VN" dirty="0" smtClean="0"/>
              <a:t>cip; </a:t>
            </a:r>
            <a:endParaRPr lang="en-US" dirty="0" smtClean="0"/>
          </a:p>
          <a:p>
            <a:pPr marL="0" indent="0" algn="ctr">
              <a:buClr>
                <a:schemeClr val="accent5">
                  <a:lumMod val="50000"/>
                </a:schemeClr>
              </a:buClr>
            </a:pPr>
            <a:r>
              <a:rPr lang="vi-VN" dirty="0" smtClean="0"/>
              <a:t>cel </a:t>
            </a:r>
            <a:r>
              <a:rPr lang="vi-VN" dirty="0" smtClean="0"/>
              <a:t>mai rapid tip de memorie</a:t>
            </a:r>
            <a:r>
              <a:rPr lang="vi-VN" dirty="0" smtClean="0"/>
              <a:t>.</a:t>
            </a:r>
            <a:endParaRPr lang="en-US" dirty="0" smtClean="0"/>
          </a:p>
          <a:p>
            <a:pPr marL="0" indent="0" algn="ctr">
              <a:buClr>
                <a:schemeClr val="accent5">
                  <a:lumMod val="50000"/>
                </a:schemeClr>
              </a:buClr>
            </a:pPr>
            <a:r>
              <a:rPr lang="vi-VN" dirty="0" smtClean="0"/>
              <a:t> </a:t>
            </a:r>
            <a:r>
              <a:rPr lang="vi-VN" dirty="0" smtClean="0"/>
              <a:t>fiecare dintre aceştia </a:t>
            </a:r>
            <a:r>
              <a:rPr lang="vi-VN" dirty="0" smtClean="0"/>
              <a:t>a</a:t>
            </a:r>
            <a:r>
              <a:rPr lang="en-US" dirty="0" smtClean="0"/>
              <a:t>re</a:t>
            </a:r>
            <a:r>
              <a:rPr lang="vi-VN" dirty="0" smtClean="0"/>
              <a:t> </a:t>
            </a:r>
            <a:r>
              <a:rPr lang="vi-VN" dirty="0" smtClean="0"/>
              <a:t>un scop bine precizat, oferind anumite functionalităti speciale, unice.</a:t>
            </a:r>
            <a:endParaRPr dirty="0"/>
          </a:p>
        </p:txBody>
      </p:sp>
      <p:sp>
        <p:nvSpPr>
          <p:cNvPr id="379" name="Google Shape;379;p28"/>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1763688" y="1347614"/>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Exista</a:t>
            </a:r>
            <a:r>
              <a:rPr lang="en-US" dirty="0" smtClean="0"/>
              <a:t> 4 </a:t>
            </a:r>
            <a:r>
              <a:rPr lang="en-US" dirty="0" err="1" smtClean="0"/>
              <a:t>mari</a:t>
            </a:r>
            <a:r>
              <a:rPr lang="en-US" dirty="0" smtClean="0"/>
              <a:t> </a:t>
            </a:r>
            <a:r>
              <a:rPr lang="en-US" dirty="0" err="1" smtClean="0"/>
              <a:t>categorii</a:t>
            </a:r>
            <a:r>
              <a:rPr lang="en-US" dirty="0" smtClean="0"/>
              <a:t> de </a:t>
            </a:r>
            <a:r>
              <a:rPr lang="en-US" dirty="0" err="1" smtClean="0"/>
              <a:t>registri</a:t>
            </a:r>
            <a:endParaRPr dirty="0"/>
          </a:p>
        </p:txBody>
      </p:sp>
      <p:sp>
        <p:nvSpPr>
          <p:cNvPr id="269" name="Google Shape;269;p17"/>
          <p:cNvSpPr txBox="1">
            <a:spLocks noGrp="1"/>
          </p:cNvSpPr>
          <p:nvPr>
            <p:ph type="subTitle" idx="1"/>
          </p:nvPr>
        </p:nvSpPr>
        <p:spPr>
          <a:xfrm>
            <a:off x="2915816" y="2715766"/>
            <a:ext cx="5762074" cy="784800"/>
          </a:xfrm>
          <a:prstGeom prst="rect">
            <a:avLst/>
          </a:prstGeom>
        </p:spPr>
        <p:txBody>
          <a:bodyPr spcFirstLastPara="1" wrap="square" lIns="91425" tIns="91425" rIns="91425" bIns="91425" anchor="t" anchorCtr="0">
            <a:noAutofit/>
          </a:bodyPr>
          <a:lstStyle/>
          <a:p>
            <a:pPr marL="0" lvl="0" indent="0">
              <a:buClr>
                <a:srgbClr val="002060"/>
              </a:buClr>
              <a:buFont typeface="Wingdings" pitchFamily="2" charset="2"/>
              <a:buChar char="q"/>
            </a:pPr>
            <a:r>
              <a:rPr lang="en-US" dirty="0" err="1" smtClean="0"/>
              <a:t>regiştrii</a:t>
            </a:r>
            <a:r>
              <a:rPr lang="en-US" dirty="0" smtClean="0"/>
              <a:t> de </a:t>
            </a:r>
            <a:r>
              <a:rPr lang="en-US" dirty="0" err="1" smtClean="0"/>
              <a:t>uz</a:t>
            </a:r>
            <a:r>
              <a:rPr lang="en-US" dirty="0" smtClean="0"/>
              <a:t> </a:t>
            </a:r>
            <a:r>
              <a:rPr lang="en-US" dirty="0" smtClean="0"/>
              <a:t>general</a:t>
            </a:r>
          </a:p>
          <a:p>
            <a:pPr marL="0" lvl="0" indent="0">
              <a:buClr>
                <a:srgbClr val="002060"/>
              </a:buClr>
              <a:buFont typeface="Wingdings" pitchFamily="2" charset="2"/>
              <a:buChar char="q"/>
            </a:pPr>
            <a:r>
              <a:rPr lang="en-US" dirty="0" smtClean="0"/>
              <a:t> </a:t>
            </a:r>
            <a:r>
              <a:rPr lang="en-US" dirty="0" err="1" smtClean="0"/>
              <a:t>registrul</a:t>
            </a:r>
            <a:r>
              <a:rPr lang="en-US" dirty="0" smtClean="0"/>
              <a:t> </a:t>
            </a:r>
            <a:r>
              <a:rPr lang="en-US" dirty="0" err="1" smtClean="0"/>
              <a:t>indicatorilor</a:t>
            </a:r>
            <a:r>
              <a:rPr lang="en-US" dirty="0" smtClean="0"/>
              <a:t> de stare (flags</a:t>
            </a:r>
            <a:r>
              <a:rPr lang="en-US" dirty="0" smtClean="0"/>
              <a:t>)</a:t>
            </a:r>
          </a:p>
          <a:p>
            <a:pPr marL="0" lvl="0" indent="0">
              <a:buClr>
                <a:srgbClr val="002060"/>
              </a:buClr>
              <a:buFont typeface="Wingdings" pitchFamily="2" charset="2"/>
              <a:buChar char="q"/>
            </a:pPr>
            <a:r>
              <a:rPr lang="en-US" dirty="0" smtClean="0"/>
              <a:t> </a:t>
            </a:r>
            <a:r>
              <a:rPr lang="en-US" dirty="0" err="1" smtClean="0"/>
              <a:t>regiştrii</a:t>
            </a:r>
            <a:r>
              <a:rPr lang="en-US" dirty="0" smtClean="0"/>
              <a:t> de segment </a:t>
            </a:r>
            <a:r>
              <a:rPr lang="en-US" dirty="0" smtClean="0"/>
              <a:t> </a:t>
            </a:r>
          </a:p>
          <a:p>
            <a:pPr marL="0" lvl="0" indent="0">
              <a:buClr>
                <a:srgbClr val="002060"/>
              </a:buClr>
              <a:buFont typeface="Wingdings" pitchFamily="2" charset="2"/>
              <a:buChar char="q"/>
            </a:pPr>
            <a:r>
              <a:rPr lang="en-US" dirty="0" err="1" smtClean="0"/>
              <a:t>registrul</a:t>
            </a:r>
            <a:r>
              <a:rPr lang="en-US" dirty="0" smtClean="0"/>
              <a:t> </a:t>
            </a:r>
            <a:r>
              <a:rPr lang="en-US" dirty="0" smtClean="0"/>
              <a:t>pointer de </a:t>
            </a:r>
            <a:r>
              <a:rPr lang="en-US" dirty="0" err="1" smtClean="0"/>
              <a:t>instructiune</a:t>
            </a:r>
            <a:endParaRPr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407</Words>
  <Application>Microsoft Office PowerPoint</Application>
  <PresentationFormat>Экран (16:9)</PresentationFormat>
  <Paragraphs>65</Paragraphs>
  <Slides>12</Slides>
  <Notes>11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Miriam Libre</vt:lpstr>
      <vt:lpstr>Barlow Light</vt:lpstr>
      <vt:lpstr>Wingdings</vt:lpstr>
      <vt:lpstr>Barlow</vt:lpstr>
      <vt:lpstr>Calibri</vt:lpstr>
      <vt:lpstr>Roderigo template</vt:lpstr>
      <vt:lpstr>Registru in arhitectura calculatoarelor</vt:lpstr>
      <vt:lpstr>Un registru este format din mai multe bistabile si permite memorarea si sau deplasarea informatiei la comanda impulsurilor de tact. Se folosesc de obicei bistabile D.</vt:lpstr>
      <vt:lpstr>Registru de procesor</vt:lpstr>
      <vt:lpstr>Registrul Windows</vt:lpstr>
      <vt:lpstr>Variatia reistrului depinde de functia indeplinita</vt:lpstr>
      <vt:lpstr>Variatia reistrului depinde de functia indeplinita</vt:lpstr>
      <vt:lpstr>Слайд 7</vt:lpstr>
      <vt:lpstr>Registrii microprocesorului</vt:lpstr>
      <vt:lpstr>Exista 4 mari categorii de registri</vt:lpstr>
      <vt:lpstr>Regiştrii de uz general</vt:lpstr>
      <vt:lpstr>Registrul CX</vt:lpstr>
      <vt:lpstr>THANKS for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Ciuhcea</dc:creator>
  <cp:lastModifiedBy>Ciuhcea</cp:lastModifiedBy>
  <cp:revision>17</cp:revision>
  <dcterms:modified xsi:type="dcterms:W3CDTF">2019-04-14T20:17:53Z</dcterms:modified>
</cp:coreProperties>
</file>