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86" r:id="rId3"/>
    <p:sldId id="257" r:id="rId4"/>
    <p:sldId id="258" r:id="rId5"/>
    <p:sldId id="260" r:id="rId6"/>
    <p:sldId id="261" r:id="rId7"/>
    <p:sldId id="262" r:id="rId8"/>
    <p:sldId id="274" r:id="rId9"/>
    <p:sldId id="263" r:id="rId10"/>
    <p:sldId id="259" r:id="rId11"/>
    <p:sldId id="265" r:id="rId12"/>
    <p:sldId id="282" r:id="rId13"/>
  </p:sldIdLst>
  <p:sldSz cx="9144000" cy="5143500" type="screen16x9"/>
  <p:notesSz cx="6858000" cy="9144000"/>
  <p:embeddedFontLst>
    <p:embeddedFont>
      <p:font typeface="Arvo" charset="0"/>
      <p:regular r:id="rId15"/>
      <p:bold r:id="rId16"/>
      <p:italic r:id="rId17"/>
      <p:boldItalic r:id="rId18"/>
    </p:embeddedFont>
    <p:embeddedFont>
      <p:font typeface="Muli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DD7"/>
    <a:srgbClr val="7C71CD"/>
    <a:srgbClr val="FF9999"/>
    <a:srgbClr val="FF9966"/>
    <a:srgbClr val="FF5050"/>
    <a:srgbClr val="003399"/>
    <a:srgbClr val="333399"/>
    <a:srgbClr val="3333CC"/>
  </p:clrMru>
</p:presentationPr>
</file>

<file path=ppt/tableStyles.xml><?xml version="1.0" encoding="utf-8"?>
<a:tblStyleLst xmlns:a="http://schemas.openxmlformats.org/drawingml/2006/main" def="{2CE60E7F-19CA-41BB-9AF3-7320C4E318CA}">
  <a:tblStyle styleId="{2CE60E7F-19CA-41BB-9AF3-7320C4E318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9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1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jpeg"/><Relationship Id="rId4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Death_to_stock_photography_Vibrant-(9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 descr="Death_to_stock_communicate_hands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 descr="Death_to_stock_photography_Vibrant-(10-of-10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Death_to_stock_communicate_hands_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 descr="Death_to_stock_communicate_hands_9-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65073" y="411487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2" descr="DeathtoStock_Clementine10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Death_to_stock_communicate_hands_4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DeathtoStock_Simplify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 descr="Death_to_stock_communicate_hands_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 descr="Death_to_stock_communicate_hands_3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000250" y="1019175"/>
            <a:ext cx="51435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2961550" y="1991825"/>
            <a:ext cx="32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2"/>
          <p:cNvSpPr/>
          <p:nvPr/>
        </p:nvSpPr>
        <p:spPr>
          <a:xfrm flipH="1">
            <a:off x="7144834" y="25631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flipH="1">
            <a:off x="8172291" y="8"/>
            <a:ext cx="971700" cy="971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38685" y="30853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flipH="1">
            <a:off x="7143750" y="205745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" descr="Death_to_stock_photography_Vibrant-(9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 descr="Death_to_stock_communicate_hands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 descr="Death_to_stock_photography_Vibrant-(10-of-10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 descr="Death_to_stock_communicate_hands_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 descr="Death_to_stock_communicate_hands_9-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3" descr="DeathtoStock_Clementine10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 descr="Death_to_stock_communicate_hands_4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" descr="DeathtoStock_Simplify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3" descr="Death_to_stock_communicate_hands_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3" descr="Death_to_stock_communicate_hands_3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965075" y="1019175"/>
            <a:ext cx="72072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5072818" y="4615401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4" descr="Death_to_stock_communicate_hands_10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50" y="99505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4" descr="DeathtoStock_Simplify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0" y="306572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/>
          <p:nvPr/>
        </p:nvSpPr>
        <p:spPr>
          <a:xfrm>
            <a:off x="8107795" y="31101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4" descr="DeathtoStock_Wired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0025" y="1037700"/>
            <a:ext cx="2084475" cy="20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2901375" y="2161800"/>
            <a:ext cx="3341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30200" algn="ctr" rtl="0">
              <a:spcBef>
                <a:spcPts val="60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□"/>
              <a:defRPr i="1">
                <a:latin typeface="Arvo"/>
                <a:ea typeface="Arvo"/>
                <a:cs typeface="Arvo"/>
                <a:sym typeface="Arvo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  <a:defRPr i="1">
                <a:latin typeface="Arvo"/>
                <a:ea typeface="Arvo"/>
                <a:cs typeface="Arvo"/>
                <a:sym typeface="Arvo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070023" y="103770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070023" y="4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107728" y="312216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 flipH="1">
            <a:off x="1032727" y="99505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 flipH="1">
            <a:off x="-3494" y="20327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 flipH="1">
            <a:off x="1032727" y="306572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 flipH="1">
            <a:off x="2070428" y="4624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 flipH="1">
            <a:off x="1551734" y="15140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4" descr="Death_to_stock_communicate_hands_2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734" y="-5"/>
            <a:ext cx="1037815" cy="10378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4"/>
          <p:cNvGrpSpPr/>
          <p:nvPr/>
        </p:nvGrpSpPr>
        <p:grpSpPr>
          <a:xfrm>
            <a:off x="1310132" y="3331424"/>
            <a:ext cx="482890" cy="506303"/>
            <a:chOff x="5961125" y="1623900"/>
            <a:chExt cx="427450" cy="448175"/>
          </a:xfrm>
        </p:grpSpPr>
        <p:sp>
          <p:nvSpPr>
            <p:cNvPr id="81" name="Google Shape;81;p4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/>
          <p:nvPr/>
        </p:nvSpPr>
        <p:spPr>
          <a:xfrm>
            <a:off x="7349050" y="1316724"/>
            <a:ext cx="479648" cy="47964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sldNum" idx="12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93" name="Google Shape;93;p5" descr="Death_to_stock_communicate_hands_2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184" y="2070682"/>
            <a:ext cx="1037815" cy="103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 descr="Death_to_stock_communicate_hands_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1" y="9"/>
            <a:ext cx="2077780" cy="20777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/>
          <p:nvPr/>
        </p:nvSpPr>
        <p:spPr>
          <a:xfrm>
            <a:off x="7070023" y="207233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8106245" y="31085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0" y="35870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518691" y="4105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7587466" y="25837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5"/>
          <p:cNvGrpSpPr/>
          <p:nvPr/>
        </p:nvGrpSpPr>
        <p:grpSpPr>
          <a:xfrm>
            <a:off x="7332942" y="269800"/>
            <a:ext cx="498130" cy="498101"/>
            <a:chOff x="1923675" y="1633650"/>
            <a:chExt cx="436000" cy="435975"/>
          </a:xfrm>
        </p:grpSpPr>
        <p:sp>
          <p:nvSpPr>
            <p:cNvPr id="104" name="Google Shape;104;p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5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6" descr="Death_to_stock_photography_Vibrant-(10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9775" y="1037700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"/>
          <p:cNvSpPr/>
          <p:nvPr/>
        </p:nvSpPr>
        <p:spPr>
          <a:xfrm>
            <a:off x="7070023" y="207232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6" descr="Death_to_stock_photography_Vibrant-(9-of-10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625" y="0"/>
            <a:ext cx="1037825" cy="1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06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2172900" cy="310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2"/>
          </p:nvPr>
        </p:nvSpPr>
        <p:spPr>
          <a:xfrm>
            <a:off x="4063136" y="1818975"/>
            <a:ext cx="2185800" cy="310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8" name="Google Shape;118;p6"/>
          <p:cNvSpPr/>
          <p:nvPr/>
        </p:nvSpPr>
        <p:spPr>
          <a:xfrm>
            <a:off x="8102686" y="311009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"/>
          <p:cNvSpPr/>
          <p:nvPr/>
        </p:nvSpPr>
        <p:spPr>
          <a:xfrm>
            <a:off x="7070032" y="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10377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-9" y="4105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8621748" y="4146316"/>
            <a:ext cx="518700" cy="51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8621753" y="36276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7424022" y="2343455"/>
            <a:ext cx="329718" cy="522703"/>
            <a:chOff x="6718575" y="2318625"/>
            <a:chExt cx="256950" cy="407375"/>
          </a:xfrm>
        </p:grpSpPr>
        <p:sp>
          <p:nvSpPr>
            <p:cNvPr id="126" name="Google Shape;12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6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9" descr="Death_to_stock_communicate_hands_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 descr="Death_to_stock_communicate_hands_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 txBox="1">
            <a:spLocks noGrp="1"/>
          </p:cNvSpPr>
          <p:nvPr>
            <p:ph type="body" idx="1"/>
          </p:nvPr>
        </p:nvSpPr>
        <p:spPr>
          <a:xfrm>
            <a:off x="1375225" y="3953400"/>
            <a:ext cx="1990500" cy="82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pic>
        <p:nvPicPr>
          <p:cNvPr id="177" name="Google Shape;177;p9" descr="Death_to_stock_communicate_hands_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8" y="3068052"/>
            <a:ext cx="1037700" cy="10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/>
          <p:nvPr/>
        </p:nvSpPr>
        <p:spPr>
          <a:xfrm>
            <a:off x="8106248" y="103770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"/>
          <p:cNvSpPr/>
          <p:nvPr/>
        </p:nvSpPr>
        <p:spPr>
          <a:xfrm>
            <a:off x="7070032" y="1037694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"/>
          <p:cNvSpPr/>
          <p:nvPr/>
        </p:nvSpPr>
        <p:spPr>
          <a:xfrm>
            <a:off x="518700" y="254934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/>
          <p:nvPr/>
        </p:nvSpPr>
        <p:spPr>
          <a:xfrm>
            <a:off x="-9" y="4624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"/>
          <p:cNvSpPr/>
          <p:nvPr/>
        </p:nvSpPr>
        <p:spPr>
          <a:xfrm>
            <a:off x="8623698" y="3114516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8623691" y="5189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9" descr="DeathtoStock_CreativeSpace4-11.4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6250" y="2072325"/>
            <a:ext cx="1037700" cy="103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9"/>
          <p:cNvGrpSpPr/>
          <p:nvPr/>
        </p:nvGrpSpPr>
        <p:grpSpPr>
          <a:xfrm>
            <a:off x="7331725" y="290387"/>
            <a:ext cx="514306" cy="456926"/>
            <a:chOff x="5292575" y="3681900"/>
            <a:chExt cx="420150" cy="373275"/>
          </a:xfrm>
        </p:grpSpPr>
        <p:sp>
          <p:nvSpPr>
            <p:cNvPr id="187" name="Google Shape;187;p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2" descr="DeathtoStock_Clementine10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752" y="1861709"/>
            <a:ext cx="933085" cy="93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2" descr="Death_to_stock_communicate_hands_9-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41" y="8"/>
            <a:ext cx="1868082" cy="186808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/>
          <p:nvPr/>
        </p:nvSpPr>
        <p:spPr>
          <a:xfrm>
            <a:off x="6344788" y="12"/>
            <a:ext cx="933000" cy="9330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2"/>
          <p:cNvSpPr/>
          <p:nvPr/>
        </p:nvSpPr>
        <p:spPr>
          <a:xfrm>
            <a:off x="8210900" y="1862680"/>
            <a:ext cx="933000" cy="9330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2"/>
          <p:cNvSpPr/>
          <p:nvPr/>
        </p:nvSpPr>
        <p:spPr>
          <a:xfrm>
            <a:off x="8210893" y="930219"/>
            <a:ext cx="933000" cy="9330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2"/>
          <p:cNvSpPr/>
          <p:nvPr/>
        </p:nvSpPr>
        <p:spPr>
          <a:xfrm>
            <a:off x="-287" y="3743870"/>
            <a:ext cx="933000" cy="9330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"/>
          <p:cNvSpPr/>
          <p:nvPr/>
        </p:nvSpPr>
        <p:spPr>
          <a:xfrm>
            <a:off x="-293" y="4676847"/>
            <a:ext cx="466500" cy="4665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-301" y="3743867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2"/>
          <p:cNvSpPr/>
          <p:nvPr/>
        </p:nvSpPr>
        <p:spPr>
          <a:xfrm>
            <a:off x="8677502" y="2798991"/>
            <a:ext cx="466500" cy="4665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2"/>
          <p:cNvSpPr/>
          <p:nvPr/>
        </p:nvSpPr>
        <p:spPr>
          <a:xfrm>
            <a:off x="7277744" y="0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12"/>
          <p:cNvGrpSpPr/>
          <p:nvPr/>
        </p:nvGrpSpPr>
        <p:grpSpPr>
          <a:xfrm>
            <a:off x="8431833" y="1151245"/>
            <a:ext cx="490565" cy="490565"/>
            <a:chOff x="5941025" y="3634400"/>
            <a:chExt cx="467650" cy="467650"/>
          </a:xfrm>
        </p:grpSpPr>
        <p:sp>
          <p:nvSpPr>
            <p:cNvPr id="247" name="Google Shape;247;p1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12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BLANK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3" descr="DeathtoStock_Simplify3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8905" y="-1"/>
            <a:ext cx="935025" cy="9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 descr="Death_to_stock_communicate_hands_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786" y="1865793"/>
            <a:ext cx="1872187" cy="187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/>
          <p:nvPr/>
        </p:nvSpPr>
        <p:spPr>
          <a:xfrm>
            <a:off x="7275209" y="4"/>
            <a:ext cx="935100" cy="9351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8208899" y="935036"/>
            <a:ext cx="935100" cy="9351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275209" y="2795481"/>
            <a:ext cx="935100" cy="9351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13" y="4208474"/>
            <a:ext cx="935100" cy="9351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35032" y="4208477"/>
            <a:ext cx="467400" cy="4674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-1" y="467611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7741458" y="935017"/>
            <a:ext cx="467400" cy="4674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8676589" y="46763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7689536" y="3100148"/>
            <a:ext cx="410309" cy="37325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 flipH="1">
            <a:off x="7385585" y="3052605"/>
            <a:ext cx="273000" cy="248322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●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5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mnaziu.info/dispozitive-periferice-de-intrare-de-iesire-de-intrare-iesir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referatele.com/referate/informatica/online7/DISPOZITIVE-DE-INTRARE-IESIRE-referatele-com.ph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facebook.github.io/design/handskit.html" TargetMode="External"/><Relationship Id="rId5" Type="http://schemas.openxmlformats.org/officeDocument/2006/relationships/hyperlink" Target="http://deathtothestockphoto.com/wp-content/uploads/DeathtotheStockPhoto-License.pdf" TargetMode="External"/><Relationship Id="rId4" Type="http://schemas.openxmlformats.org/officeDocument/2006/relationships/hyperlink" Target="http://deathtothestockphoto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059832" y="1779662"/>
            <a:ext cx="3096344" cy="1656184"/>
          </a:xfrm>
          <a:prstGeom prst="ellipse">
            <a:avLst/>
          </a:prstGeom>
          <a:solidFill>
            <a:schemeClr val="bg1"/>
          </a:solidFill>
          <a:ln>
            <a:solidFill>
              <a:srgbClr val="968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2" name="Google Shape;272;p14"/>
          <p:cNvSpPr txBox="1">
            <a:spLocks noGrp="1"/>
          </p:cNvSpPr>
          <p:nvPr>
            <p:ph type="ctrTitle"/>
          </p:nvPr>
        </p:nvSpPr>
        <p:spPr>
          <a:xfrm>
            <a:off x="2843808" y="1923678"/>
            <a:ext cx="3410650" cy="1372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Dispozitive periferice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Mulțumesc pentru atenție!!</a:t>
            </a:r>
            <a:endParaRPr dirty="0"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Prezentare </a:t>
            </a:r>
            <a:r>
              <a:rPr lang="en-US" dirty="0" err="1" smtClean="0"/>
              <a:t>realizata</a:t>
            </a:r>
            <a:r>
              <a:rPr lang="ro-RO" dirty="0" smtClean="0"/>
              <a:t> de eleva cl.10 </a:t>
            </a:r>
            <a:r>
              <a:rPr lang="en-US" dirty="0" smtClean="0"/>
              <a:t>“C”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Burlacu</a:t>
            </a:r>
            <a:r>
              <a:rPr lang="en-US" dirty="0" smtClean="0"/>
              <a:t> </a:t>
            </a:r>
            <a:r>
              <a:rPr lang="en-US" dirty="0" err="1" smtClean="0"/>
              <a:t>Daria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67544" y="55552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uli" charset="0"/>
              </a:rPr>
              <a:t>Bibliografie</a:t>
            </a: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uli" charset="0"/>
              </a:rPr>
              <a:t>:</a:t>
            </a:r>
            <a:endParaRPr lang="ru-RU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Дуга 6"/>
          <p:cNvSpPr/>
          <p:nvPr/>
        </p:nvSpPr>
        <p:spPr>
          <a:xfrm>
            <a:off x="7740352" y="3507854"/>
            <a:ext cx="288032" cy="288032"/>
          </a:xfrm>
          <a:prstGeom prst="arc">
            <a:avLst>
              <a:gd name="adj1" fmla="val 16200000"/>
              <a:gd name="adj2" fmla="val 50193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23528" y="1131590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hlinkClick r:id="rId3"/>
              </a:rPr>
              <a:t>https://www.gimnaziu.info/dispozitive-periferice-de-intrare-de-iesire-de-intrare-iesire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177966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Info. </a:t>
            </a:r>
            <a:r>
              <a:rPr lang="en-US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uplimentar</a:t>
            </a: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endParaRPr lang="ru-RU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2211710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http://www.referatele.com/referate/informatica/online7/DISPOZITIVE-DE-INTRARE-IESIRE-referatele-com.php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0"/>
          <p:cNvSpPr txBox="1">
            <a:spLocks noGrp="1"/>
          </p:cNvSpPr>
          <p:nvPr>
            <p:ph type="title" idx="4294967295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04" name="Google Shape;504;p40"/>
          <p:cNvSpPr txBox="1">
            <a:spLocks noGrp="1"/>
          </p:cNvSpPr>
          <p:nvPr>
            <p:ph type="body" idx="4294967295"/>
          </p:nvPr>
        </p:nvSpPr>
        <p:spPr>
          <a:xfrm>
            <a:off x="1842475" y="1842075"/>
            <a:ext cx="43662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Special thanks to all the people who made and released these awesome resources for free:</a:t>
            </a:r>
            <a:endParaRPr sz="1200" dirty="0"/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</a:pPr>
            <a:r>
              <a:rPr lang="en" sz="1200" dirty="0"/>
              <a:t>Presentation template by </a:t>
            </a:r>
            <a:r>
              <a:rPr lang="en" sz="1200" u="sng" dirty="0">
                <a:hlinkClick r:id="rId3"/>
              </a:rPr>
              <a:t>SlidesCarnival</a:t>
            </a:r>
            <a:endParaRPr sz="1200"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■"/>
            </a:pPr>
            <a:r>
              <a:rPr lang="en" sz="1200" dirty="0"/>
              <a:t>Photographs by </a:t>
            </a:r>
            <a:r>
              <a:rPr lang="en" sz="1200" u="sng" dirty="0">
                <a:hlinkClick r:id="rId4"/>
              </a:rPr>
              <a:t>Death to the Stock Photo</a:t>
            </a:r>
            <a:r>
              <a:rPr lang="en" sz="1200" dirty="0"/>
              <a:t> (</a:t>
            </a:r>
            <a:r>
              <a:rPr lang="en" sz="1200" u="sng" dirty="0">
                <a:hlinkClick r:id="rId5"/>
              </a:rPr>
              <a:t>license</a:t>
            </a:r>
            <a:r>
              <a:rPr lang="en" sz="1200" dirty="0"/>
              <a:t>)</a:t>
            </a:r>
            <a:endParaRPr sz="1200"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 dirty="0"/>
              <a:t>Diverse device hand photos by </a:t>
            </a:r>
            <a:r>
              <a:rPr lang="en" sz="1200" u="sng" dirty="0">
                <a:hlinkClick r:id="rId6"/>
              </a:rPr>
              <a:t>Facebook Design Resources</a:t>
            </a:r>
            <a:endParaRPr sz="1200" dirty="0"/>
          </a:p>
        </p:txBody>
      </p:sp>
      <p:sp>
        <p:nvSpPr>
          <p:cNvPr id="505" name="Google Shape;505;p40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23478"/>
            <a:ext cx="4115400" cy="621900"/>
          </a:xfrm>
        </p:spPr>
        <p:txBody>
          <a:bodyPr/>
          <a:lstStyle/>
          <a:p>
            <a:r>
              <a:rPr lang="en-US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Obiective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691680" y="195486"/>
            <a:ext cx="5256584" cy="4536504"/>
          </a:xfrm>
        </p:spPr>
        <p:txBody>
          <a:bodyPr/>
          <a:lstStyle/>
          <a:p>
            <a:pPr>
              <a:buSzPct val="94000"/>
            </a:pP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Tipuri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dispozitive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periferice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SzPct val="150000"/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Disp</a:t>
            </a:r>
            <a:r>
              <a:rPr lang="ro-RO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zitive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periferice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intrare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ro-RO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Tastatura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ro-RO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Mouse-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ul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ro-RO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Scanner-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ul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ro-RO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Tableta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grafic</a:t>
            </a:r>
            <a:r>
              <a:rPr lang="ro-RO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ă</a:t>
            </a:r>
          </a:p>
          <a:p>
            <a:pPr>
              <a:buSzPct val="150000"/>
              <a:buFont typeface="Wingdings" pitchFamily="2" charset="2"/>
              <a:buChar char="§"/>
            </a:pPr>
            <a:r>
              <a:rPr lang="ro-RO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Dispozitive periferice de iesire</a:t>
            </a:r>
          </a:p>
          <a:p>
            <a:pPr>
              <a:buNone/>
            </a:pPr>
            <a:r>
              <a:rPr lang="ro-RO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Monitorul</a:t>
            </a:r>
          </a:p>
          <a:p>
            <a:pPr>
              <a:buNone/>
            </a:pPr>
            <a:r>
              <a:rPr lang="ro-RO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Imprimanta</a:t>
            </a:r>
          </a:p>
          <a:p>
            <a:pPr>
              <a:buNone/>
            </a:pPr>
            <a:r>
              <a:rPr lang="ro-RO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Plotter-ul</a:t>
            </a:r>
          </a:p>
          <a:p>
            <a:pPr>
              <a:buSzPct val="150000"/>
              <a:buFont typeface="Wingdings" pitchFamily="2" charset="2"/>
              <a:buChar char="§"/>
            </a:pPr>
            <a:r>
              <a:rPr lang="ro-RO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Dispozitive periferice de </a:t>
            </a:r>
            <a:r>
              <a:rPr lang="ro-RO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intrare-iesire</a:t>
            </a:r>
          </a:p>
          <a:p>
            <a:pPr>
              <a:buNone/>
            </a:pPr>
            <a:r>
              <a:rPr lang="ro-RO" dirty="0" smtClean="0">
                <a:solidFill>
                  <a:srgbClr val="003399"/>
                </a:solidFill>
              </a:rPr>
              <a:t>      </a:t>
            </a:r>
            <a:r>
              <a:rPr lang="ro-RO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Touchscreen-ul</a:t>
            </a:r>
          </a:p>
          <a:p>
            <a:pPr>
              <a:buNone/>
            </a:pPr>
            <a:r>
              <a:rPr lang="ro-RO" dirty="0" smtClean="0">
                <a:solidFill>
                  <a:srgbClr val="003399"/>
                </a:solidFill>
              </a:rPr>
              <a:t>       </a:t>
            </a:r>
            <a:r>
              <a:rPr lang="ro-RO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Modem-ul</a:t>
            </a:r>
          </a:p>
          <a:p>
            <a:pPr>
              <a:buNone/>
            </a:pPr>
            <a:r>
              <a:rPr lang="ro-RO" dirty="0" smtClean="0">
                <a:solidFill>
                  <a:srgbClr val="003399"/>
                </a:solidFill>
              </a:rPr>
              <a:t>       </a:t>
            </a:r>
            <a:r>
              <a:rPr lang="ro-RO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Placa de sunet</a:t>
            </a:r>
            <a:endParaRPr lang="ro-RO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ro-RO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endParaRPr lang="ro-RO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Скругленная соединительная линия 8"/>
          <p:cNvCxnSpPr/>
          <p:nvPr/>
        </p:nvCxnSpPr>
        <p:spPr>
          <a:xfrm>
            <a:off x="1907704" y="1131590"/>
            <a:ext cx="216024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кругленная соединительная линия 12"/>
          <p:cNvCxnSpPr/>
          <p:nvPr/>
        </p:nvCxnSpPr>
        <p:spPr>
          <a:xfrm>
            <a:off x="1907704" y="1419622"/>
            <a:ext cx="216024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/>
          <p:nvPr/>
        </p:nvCxnSpPr>
        <p:spPr>
          <a:xfrm>
            <a:off x="1907704" y="1707654"/>
            <a:ext cx="216024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/>
          <p:nvPr/>
        </p:nvCxnSpPr>
        <p:spPr>
          <a:xfrm>
            <a:off x="1907704" y="1995686"/>
            <a:ext cx="216024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/>
          <p:nvPr/>
        </p:nvCxnSpPr>
        <p:spPr>
          <a:xfrm>
            <a:off x="1907704" y="2715766"/>
            <a:ext cx="216024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/>
          <p:nvPr/>
        </p:nvCxnSpPr>
        <p:spPr>
          <a:xfrm>
            <a:off x="1907704" y="3003798"/>
            <a:ext cx="216024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/>
          <p:nvPr/>
        </p:nvCxnSpPr>
        <p:spPr>
          <a:xfrm>
            <a:off x="1907704" y="3291830"/>
            <a:ext cx="216024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/>
          <p:nvPr/>
        </p:nvCxnSpPr>
        <p:spPr>
          <a:xfrm>
            <a:off x="1907704" y="4011910"/>
            <a:ext cx="216024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кругленная соединительная линия 19"/>
          <p:cNvCxnSpPr/>
          <p:nvPr/>
        </p:nvCxnSpPr>
        <p:spPr>
          <a:xfrm>
            <a:off x="1907704" y="4299942"/>
            <a:ext cx="216024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кругленная соединительная линия 20"/>
          <p:cNvCxnSpPr/>
          <p:nvPr/>
        </p:nvCxnSpPr>
        <p:spPr>
          <a:xfrm>
            <a:off x="1907704" y="4587974"/>
            <a:ext cx="216024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oogle Shape;573;p42"/>
          <p:cNvGrpSpPr/>
          <p:nvPr/>
        </p:nvGrpSpPr>
        <p:grpSpPr>
          <a:xfrm>
            <a:off x="5652120" y="411510"/>
            <a:ext cx="403734" cy="393257"/>
            <a:chOff x="5916675" y="927975"/>
            <a:chExt cx="516350" cy="502950"/>
          </a:xfrm>
        </p:grpSpPr>
        <p:sp>
          <p:nvSpPr>
            <p:cNvPr id="23" name="Google Shape;574;p4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75;p4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749;p42"/>
          <p:cNvSpPr/>
          <p:nvPr/>
        </p:nvSpPr>
        <p:spPr>
          <a:xfrm>
            <a:off x="0" y="1635646"/>
            <a:ext cx="1187624" cy="504056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49;p42"/>
          <p:cNvSpPr/>
          <p:nvPr/>
        </p:nvSpPr>
        <p:spPr>
          <a:xfrm>
            <a:off x="1403648" y="3867894"/>
            <a:ext cx="374217" cy="211387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49;p42"/>
          <p:cNvSpPr/>
          <p:nvPr/>
        </p:nvSpPr>
        <p:spPr>
          <a:xfrm>
            <a:off x="3923928" y="3003798"/>
            <a:ext cx="864096" cy="432048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49;p42"/>
          <p:cNvSpPr/>
          <p:nvPr/>
        </p:nvSpPr>
        <p:spPr>
          <a:xfrm>
            <a:off x="5076056" y="1275606"/>
            <a:ext cx="1152128" cy="5760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49;p42"/>
          <p:cNvSpPr/>
          <p:nvPr/>
        </p:nvSpPr>
        <p:spPr>
          <a:xfrm>
            <a:off x="5796136" y="4299942"/>
            <a:ext cx="648072" cy="36004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660927" y="511275"/>
            <a:ext cx="49467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000" dirty="0" smtClean="0"/>
              <a:t>Tipuri de dispozitive periferice</a:t>
            </a:r>
            <a:endParaRPr sz="3000" dirty="0"/>
          </a:p>
        </p:txBody>
      </p:sp>
      <p:sp>
        <p:nvSpPr>
          <p:cNvPr id="279" name="Google Shape;279;p15"/>
          <p:cNvSpPr txBox="1">
            <a:spLocks noGrp="1"/>
          </p:cNvSpPr>
          <p:nvPr>
            <p:ph type="body" idx="2"/>
          </p:nvPr>
        </p:nvSpPr>
        <p:spPr>
          <a:xfrm>
            <a:off x="251520" y="1131590"/>
            <a:ext cx="6480720" cy="2808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vi-VN" sz="1600" dirty="0" smtClean="0"/>
              <a:t>Dispozitivele </a:t>
            </a:r>
            <a:r>
              <a:rPr lang="vi-VN" sz="1600" dirty="0" smtClean="0"/>
              <a:t>periferice </a:t>
            </a:r>
            <a:r>
              <a:rPr lang="vi-VN" sz="1600" b="1" dirty="0" smtClean="0"/>
              <a:t>asigură comunicarea dintre calculator şi utilizator</a:t>
            </a:r>
            <a:r>
              <a:rPr lang="vi-VN" sz="1600" dirty="0" smtClean="0"/>
              <a:t>.</a:t>
            </a:r>
          </a:p>
          <a:p>
            <a:endParaRPr lang="ro-RO" sz="1200" b="1" u="sng" dirty="0" smtClean="0"/>
          </a:p>
          <a:p>
            <a:r>
              <a:rPr lang="vi-VN" sz="1600" b="1" u="sng" dirty="0" smtClean="0"/>
              <a:t>Clasificarea </a:t>
            </a:r>
            <a:r>
              <a:rPr lang="vi-VN" sz="1600" b="1" u="sng" dirty="0" smtClean="0"/>
              <a:t>dispozitivelor </a:t>
            </a:r>
            <a:r>
              <a:rPr lang="vi-VN" sz="1600" b="1" u="sng" dirty="0" smtClean="0"/>
              <a:t>periferice</a:t>
            </a:r>
            <a:r>
              <a:rPr lang="ro-RO" sz="1600" b="1" u="sng" dirty="0" smtClean="0"/>
              <a:t>:</a:t>
            </a:r>
            <a:endParaRPr lang="vi-VN" sz="1600" b="1" dirty="0" smtClean="0"/>
          </a:p>
          <a:p>
            <a:pPr>
              <a:buNone/>
            </a:pPr>
            <a:r>
              <a:rPr lang="ro-RO" sz="1200" dirty="0" smtClean="0"/>
              <a:t>       </a:t>
            </a:r>
            <a:r>
              <a:rPr lang="ro-RO" sz="1200" b="1" dirty="0" smtClean="0"/>
              <a:t> </a:t>
            </a:r>
            <a:r>
              <a:rPr lang="vi-VN" sz="1600" b="1" dirty="0" smtClean="0"/>
              <a:t>– </a:t>
            </a:r>
            <a:r>
              <a:rPr lang="vi-VN" sz="1600" dirty="0" smtClean="0"/>
              <a:t>Dispozitive periferice </a:t>
            </a:r>
            <a:r>
              <a:rPr lang="vi-VN" sz="1600" b="1" dirty="0" smtClean="0"/>
              <a:t>de intrare</a:t>
            </a:r>
            <a:r>
              <a:rPr lang="vi-VN" sz="1600" dirty="0" smtClean="0"/>
              <a:t>: tastatură, mouse, scanner, trackball, tabletă grafică, joystick, cameră video, microfon.</a:t>
            </a:r>
            <a:br>
              <a:rPr lang="vi-VN" sz="1600" dirty="0" smtClean="0"/>
            </a:br>
            <a:r>
              <a:rPr lang="vi-VN" sz="1600" b="1" dirty="0" smtClean="0"/>
              <a:t>–</a:t>
            </a:r>
            <a:r>
              <a:rPr lang="vi-VN" sz="1600" dirty="0" smtClean="0"/>
              <a:t> Dispozitive periferice </a:t>
            </a:r>
            <a:r>
              <a:rPr lang="vi-VN" sz="1600" b="1" dirty="0" smtClean="0"/>
              <a:t>de ieşire</a:t>
            </a:r>
            <a:r>
              <a:rPr lang="vi-VN" sz="1600" dirty="0" smtClean="0"/>
              <a:t>: monitor, imprimantă, plotter.</a:t>
            </a:r>
            <a:br>
              <a:rPr lang="vi-VN" sz="1600" dirty="0" smtClean="0"/>
            </a:br>
            <a:r>
              <a:rPr lang="vi-VN" sz="1600" b="1" dirty="0" smtClean="0"/>
              <a:t>–</a:t>
            </a:r>
            <a:r>
              <a:rPr lang="vi-VN" sz="1600" dirty="0" smtClean="0"/>
              <a:t> Dispozitive periferice </a:t>
            </a:r>
            <a:r>
              <a:rPr lang="vi-VN" sz="1600" b="1" dirty="0" smtClean="0"/>
              <a:t>de intrare-ieşire</a:t>
            </a:r>
            <a:r>
              <a:rPr lang="vi-VN" sz="1600" dirty="0" smtClean="0"/>
              <a:t>: touchscreen, modem, placă de sunet.</a:t>
            </a:r>
            <a:endParaRPr lang="vi-VN" sz="12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80" name="Google Shape;280;p15"/>
          <p:cNvSpPr txBox="1">
            <a:spLocks noGrp="1"/>
          </p:cNvSpPr>
          <p:nvPr>
            <p:ph type="body" idx="2"/>
          </p:nvPr>
        </p:nvSpPr>
        <p:spPr>
          <a:xfrm>
            <a:off x="1668250" y="4148350"/>
            <a:ext cx="6426000" cy="9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37A9D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900" dirty="0">
              <a:solidFill>
                <a:srgbClr val="37A9DD"/>
              </a:solidFill>
            </a:endParaRP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7" name="Google Shape;569;p42"/>
          <p:cNvSpPr/>
          <p:nvPr/>
        </p:nvSpPr>
        <p:spPr>
          <a:xfrm rot="20209573">
            <a:off x="251520" y="555526"/>
            <a:ext cx="295187" cy="28185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69;p42"/>
          <p:cNvSpPr/>
          <p:nvPr/>
        </p:nvSpPr>
        <p:spPr>
          <a:xfrm>
            <a:off x="323528" y="3651870"/>
            <a:ext cx="295187" cy="28185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69;p42"/>
          <p:cNvSpPr/>
          <p:nvPr/>
        </p:nvSpPr>
        <p:spPr>
          <a:xfrm>
            <a:off x="6876256" y="3363838"/>
            <a:ext cx="295187" cy="28185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69;p42"/>
          <p:cNvSpPr/>
          <p:nvPr/>
        </p:nvSpPr>
        <p:spPr>
          <a:xfrm rot="898471">
            <a:off x="6052341" y="532584"/>
            <a:ext cx="428048" cy="36726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69;p42"/>
          <p:cNvSpPr/>
          <p:nvPr/>
        </p:nvSpPr>
        <p:spPr>
          <a:xfrm rot="20653042">
            <a:off x="1259632" y="4083918"/>
            <a:ext cx="295187" cy="28185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69;p42"/>
          <p:cNvSpPr/>
          <p:nvPr/>
        </p:nvSpPr>
        <p:spPr>
          <a:xfrm rot="1244076">
            <a:off x="8100392" y="4299942"/>
            <a:ext cx="295187" cy="28185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>
            <a:spLocks noGrp="1"/>
          </p:cNvSpPr>
          <p:nvPr>
            <p:ph type="ctrTitle" idx="4294967295"/>
          </p:nvPr>
        </p:nvSpPr>
        <p:spPr>
          <a:xfrm>
            <a:off x="179512" y="411510"/>
            <a:ext cx="5853048" cy="1008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2000" b="1" u="sng" dirty="0" smtClean="0">
                <a:solidFill>
                  <a:srgbClr val="92D050"/>
                </a:solidFill>
                <a:latin typeface="Muli" charset="0"/>
              </a:rPr>
              <a:t>Dispozitive periferice de intrare</a:t>
            </a:r>
            <a:r>
              <a:rPr lang="vi-VN" sz="1600" b="1" dirty="0" smtClean="0">
                <a:latin typeface="Muli" charset="0"/>
              </a:rPr>
              <a:t/>
            </a:r>
            <a:br>
              <a:rPr lang="vi-VN" sz="1600" b="1" dirty="0" smtClean="0">
                <a:latin typeface="Muli" charset="0"/>
              </a:rPr>
            </a:br>
            <a:r>
              <a:rPr lang="ro-RO" sz="1600" b="1" dirty="0" smtClean="0">
                <a:latin typeface="Muli" charset="0"/>
              </a:rPr>
              <a:t/>
            </a:r>
            <a:br>
              <a:rPr lang="ro-RO" sz="1600" b="1" dirty="0" smtClean="0">
                <a:latin typeface="Muli" charset="0"/>
              </a:rPr>
            </a:br>
            <a:r>
              <a:rPr lang="vi-VN" sz="1600" dirty="0" smtClean="0">
                <a:latin typeface="Muli" charset="0"/>
              </a:rPr>
              <a:t>Dispozitivele </a:t>
            </a:r>
            <a:r>
              <a:rPr lang="vi-VN" sz="1600" dirty="0" smtClean="0">
                <a:latin typeface="Muli" charset="0"/>
              </a:rPr>
              <a:t>periferice de intrare </a:t>
            </a:r>
            <a:r>
              <a:rPr lang="vi-VN" sz="1600" b="1" dirty="0" smtClean="0">
                <a:solidFill>
                  <a:srgbClr val="92D050"/>
                </a:solidFill>
                <a:latin typeface="Muli" charset="0"/>
              </a:rPr>
              <a:t>au rolul de a prelua datele şi de a le introduce în calculator</a:t>
            </a:r>
            <a:r>
              <a:rPr lang="vi-VN" sz="1600" dirty="0" smtClean="0">
                <a:solidFill>
                  <a:srgbClr val="92D050"/>
                </a:solidFill>
                <a:latin typeface="Muli" charset="0"/>
              </a:rPr>
              <a:t>.</a:t>
            </a:r>
            <a:endParaRPr sz="1600" dirty="0">
              <a:solidFill>
                <a:srgbClr val="92D050"/>
              </a:solidFill>
              <a:latin typeface="Muli" charset="0"/>
            </a:endParaRPr>
          </a:p>
        </p:txBody>
      </p:sp>
      <p:sp>
        <p:nvSpPr>
          <p:cNvPr id="287" name="Google Shape;287;p16"/>
          <p:cNvSpPr txBox="1">
            <a:spLocks noGrp="1"/>
          </p:cNvSpPr>
          <p:nvPr>
            <p:ph type="subTitle" idx="4294967295"/>
          </p:nvPr>
        </p:nvSpPr>
        <p:spPr>
          <a:xfrm>
            <a:off x="1331640" y="1563638"/>
            <a:ext cx="5421000" cy="15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o-RO" b="1" dirty="0" smtClean="0">
                <a:solidFill>
                  <a:srgbClr val="B0D85B"/>
                </a:solidFill>
              </a:rPr>
              <a:t>Tastatura</a:t>
            </a:r>
            <a:r>
              <a:rPr lang="vi-VN" b="1" dirty="0" smtClean="0"/>
              <a:t/>
            </a:r>
            <a:br>
              <a:rPr lang="vi-VN" b="1" dirty="0" smtClean="0"/>
            </a:br>
            <a:r>
              <a:rPr lang="vi-VN" dirty="0" smtClean="0"/>
              <a:t>Tastatura are rolul de a </a:t>
            </a:r>
            <a:r>
              <a:rPr lang="en" b="1" dirty="0" smtClean="0">
                <a:solidFill>
                  <a:srgbClr val="B0D85B"/>
                </a:solidFill>
              </a:rPr>
              <a:t>mi</a:t>
            </a:r>
            <a:r>
              <a:rPr lang="ro-RO" b="1" dirty="0" smtClean="0">
                <a:solidFill>
                  <a:srgbClr val="B0D85B"/>
                </a:solidFill>
              </a:rPr>
              <a:t>permite introducerea datelor în calculator prin apăsarea tastelor</a:t>
            </a:r>
            <a:r>
              <a:rPr lang="vi-VN" b="1" dirty="0" smtClean="0"/>
              <a:t> </a:t>
            </a:r>
            <a:r>
              <a:rPr lang="vi-VN" dirty="0" smtClean="0"/>
              <a:t>.</a:t>
            </a:r>
            <a:r>
              <a:rPr lang="vi-VN" dirty="0" smtClean="0"/>
              <a:t> Este cel mai cunoscut dispozitiv şi are 104/105 taste grupate astfel:</a:t>
            </a:r>
            <a:br>
              <a:rPr lang="vi-VN" dirty="0" smtClean="0"/>
            </a:br>
            <a:r>
              <a:rPr lang="vi-VN" dirty="0" smtClean="0">
                <a:solidFill>
                  <a:srgbClr val="92D050"/>
                </a:solidFill>
              </a:rPr>
              <a:t>–</a:t>
            </a:r>
            <a:r>
              <a:rPr lang="vi-VN" dirty="0" smtClean="0"/>
              <a:t> taste funcţionale: F1, F2, … </a:t>
            </a:r>
            <a:r>
              <a:rPr lang="vi-VN" dirty="0" smtClean="0"/>
              <a:t>F12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>
                <a:solidFill>
                  <a:srgbClr val="92D050"/>
                </a:solidFill>
              </a:rPr>
              <a:t>– </a:t>
            </a:r>
            <a:r>
              <a:rPr lang="vi-VN" dirty="0" smtClean="0"/>
              <a:t>taste numerice: 1, 2, … 12, +, -, =, /, *</a:t>
            </a:r>
            <a:br>
              <a:rPr lang="vi-VN" dirty="0" smtClean="0"/>
            </a:br>
            <a:r>
              <a:rPr lang="vi-VN" dirty="0" smtClean="0">
                <a:solidFill>
                  <a:srgbClr val="92D050"/>
                </a:solidFill>
              </a:rPr>
              <a:t>–</a:t>
            </a:r>
            <a:r>
              <a:rPr lang="vi-VN" dirty="0" smtClean="0"/>
              <a:t> taste de deplasare: sageţi ← ↓ → ↑</a:t>
            </a:r>
            <a:br>
              <a:rPr lang="vi-VN" dirty="0" smtClean="0"/>
            </a:br>
            <a:r>
              <a:rPr lang="vi-VN" dirty="0" smtClean="0">
                <a:solidFill>
                  <a:srgbClr val="92D050"/>
                </a:solidFill>
              </a:rPr>
              <a:t>–</a:t>
            </a:r>
            <a:r>
              <a:rPr lang="vi-VN" dirty="0" smtClean="0"/>
              <a:t> taste speciale pentru lucrul cu documente: Insert, Home, Page Down, Page Up</a:t>
            </a:r>
            <a:br>
              <a:rPr lang="vi-VN" dirty="0" smtClean="0"/>
            </a:br>
            <a:r>
              <a:rPr lang="vi-VN" dirty="0" smtClean="0">
                <a:solidFill>
                  <a:srgbClr val="92D050"/>
                </a:solidFill>
              </a:rPr>
              <a:t>–</a:t>
            </a:r>
            <a:r>
              <a:rPr lang="vi-VN" dirty="0" smtClean="0"/>
              <a:t> taste alfanumerice: alfabetul + simboluri.</a:t>
            </a:r>
            <a:r>
              <a:rPr lang="vi-VN" b="1" dirty="0" smtClean="0"/>
              <a:t/>
            </a:r>
            <a:br>
              <a:rPr lang="vi-VN" b="1" dirty="0" smtClean="0"/>
            </a:br>
            <a:endParaRPr b="1" dirty="0">
              <a:solidFill>
                <a:srgbClr val="B0D85B"/>
              </a:solidFill>
            </a:endParaRPr>
          </a:p>
        </p:txBody>
      </p:sp>
      <p:sp>
        <p:nvSpPr>
          <p:cNvPr id="288" name="Google Shape;288;p16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660232" y="343584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12632" y="358824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965032" y="374064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pSp>
        <p:nvGrpSpPr>
          <p:cNvPr id="8" name="Google Shape;902;p42"/>
          <p:cNvGrpSpPr/>
          <p:nvPr/>
        </p:nvGrpSpPr>
        <p:grpSpPr>
          <a:xfrm>
            <a:off x="6804248" y="4155926"/>
            <a:ext cx="382554" cy="648072"/>
            <a:chOff x="1988225" y="4286525"/>
            <a:chExt cx="305075" cy="493200"/>
          </a:xfrm>
        </p:grpSpPr>
        <p:sp>
          <p:nvSpPr>
            <p:cNvPr id="9" name="Google Shape;903;p42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4;p4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5;p42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6;p42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07;p42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08;p42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09;p42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902;p42"/>
          <p:cNvGrpSpPr/>
          <p:nvPr/>
        </p:nvGrpSpPr>
        <p:grpSpPr>
          <a:xfrm rot="20193778">
            <a:off x="6513778" y="4288186"/>
            <a:ext cx="399702" cy="466346"/>
            <a:chOff x="1988225" y="4286525"/>
            <a:chExt cx="305075" cy="493200"/>
          </a:xfrm>
        </p:grpSpPr>
        <p:sp>
          <p:nvSpPr>
            <p:cNvPr id="17" name="Google Shape;903;p42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04;p4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05;p42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06;p42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07;p42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08;p42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09;p42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902;p42"/>
          <p:cNvGrpSpPr/>
          <p:nvPr/>
        </p:nvGrpSpPr>
        <p:grpSpPr>
          <a:xfrm rot="1059447">
            <a:off x="7176214" y="4188852"/>
            <a:ext cx="310546" cy="601657"/>
            <a:chOff x="1988225" y="4286525"/>
            <a:chExt cx="305075" cy="493200"/>
          </a:xfrm>
        </p:grpSpPr>
        <p:sp>
          <p:nvSpPr>
            <p:cNvPr id="25" name="Google Shape;903;p42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4;p4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5;p42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6;p42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7;p42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8;p42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09;p42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902;p42"/>
          <p:cNvGrpSpPr/>
          <p:nvPr/>
        </p:nvGrpSpPr>
        <p:grpSpPr>
          <a:xfrm rot="970963">
            <a:off x="1396889" y="4421664"/>
            <a:ext cx="432048" cy="529649"/>
            <a:chOff x="1988225" y="4286525"/>
            <a:chExt cx="305075" cy="493200"/>
          </a:xfrm>
        </p:grpSpPr>
        <p:sp>
          <p:nvSpPr>
            <p:cNvPr id="33" name="Google Shape;903;p42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04;p4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05;p42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06;p42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07;p42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08;p42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09;p42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902;p42"/>
          <p:cNvGrpSpPr/>
          <p:nvPr/>
        </p:nvGrpSpPr>
        <p:grpSpPr>
          <a:xfrm>
            <a:off x="1187624" y="4515966"/>
            <a:ext cx="238538" cy="385633"/>
            <a:chOff x="1988225" y="4286525"/>
            <a:chExt cx="305075" cy="493200"/>
          </a:xfrm>
        </p:grpSpPr>
        <p:sp>
          <p:nvSpPr>
            <p:cNvPr id="41" name="Google Shape;903;p42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04;p4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05;p42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06;p42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07;p42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08;p42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9;p42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791;p42"/>
          <p:cNvGrpSpPr/>
          <p:nvPr/>
        </p:nvGrpSpPr>
        <p:grpSpPr>
          <a:xfrm>
            <a:off x="6660232" y="1131590"/>
            <a:ext cx="297102" cy="353751"/>
            <a:chOff x="3968275" y="4980625"/>
            <a:chExt cx="379975" cy="452425"/>
          </a:xfrm>
        </p:grpSpPr>
        <p:sp>
          <p:nvSpPr>
            <p:cNvPr id="49" name="Google Shape;792;p42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93;p42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94;p42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2627784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2000" dirty="0" smtClean="0"/>
              <a:t>Mouse-ul</a:t>
            </a:r>
            <a:endParaRPr sz="2000" dirty="0"/>
          </a:p>
        </p:txBody>
      </p:sp>
      <p:sp>
        <p:nvSpPr>
          <p:cNvPr id="300" name="Google Shape;300;p18"/>
          <p:cNvSpPr txBox="1">
            <a:spLocks noGrp="1"/>
          </p:cNvSpPr>
          <p:nvPr>
            <p:ph type="sldNum" idx="4294967295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sldNum" idx="12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411760" y="699542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Google Shape;299;p18"/>
          <p:cNvSpPr txBox="1">
            <a:spLocks/>
          </p:cNvSpPr>
          <p:nvPr/>
        </p:nvSpPr>
        <p:spPr>
          <a:xfrm>
            <a:off x="2555776" y="1059582"/>
            <a:ext cx="388843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spcBef>
                <a:spcPts val="600"/>
              </a:spcBef>
              <a:buClr>
                <a:srgbClr val="CEDBE0"/>
              </a:buClr>
              <a:buSzPts val="1600"/>
            </a:pPr>
            <a:r>
              <a:rPr lang="vi-VN" sz="1600" dirty="0" smtClean="0">
                <a:solidFill>
                  <a:srgbClr val="4D778A"/>
                </a:solidFill>
                <a:latin typeface="Arvo"/>
                <a:ea typeface="Arvo"/>
                <a:cs typeface="Arvo"/>
                <a:sym typeface="Arvo"/>
              </a:rPr>
              <a:t>Denumirea acestui dispozitiv vine de la</a:t>
            </a:r>
            <a:r>
              <a:rPr lang="vi-VN" sz="1600" dirty="0" smtClean="0">
                <a:solidFill>
                  <a:srgbClr val="FF9999"/>
                </a:solidFill>
                <a:latin typeface="Arvo"/>
                <a:ea typeface="Arvo"/>
                <a:cs typeface="Arvo"/>
                <a:sym typeface="Arvo"/>
              </a:rPr>
              <a:t> </a:t>
            </a:r>
            <a:r>
              <a:rPr lang="vi-VN" sz="1600" dirty="0" smtClean="0">
                <a:solidFill>
                  <a:srgbClr val="FF9966"/>
                </a:solidFill>
                <a:latin typeface="Arvo"/>
                <a:ea typeface="Arvo"/>
                <a:cs typeface="Arvo"/>
                <a:sym typeface="Arvo"/>
              </a:rPr>
              <a:t>asemănarea </a:t>
            </a:r>
            <a:r>
              <a:rPr lang="ro-RO" sz="1600" dirty="0" smtClean="0">
                <a:solidFill>
                  <a:srgbClr val="FF9966"/>
                </a:solidFill>
                <a:latin typeface="Arvo"/>
                <a:ea typeface="Arvo"/>
                <a:cs typeface="Arvo"/>
                <a:sym typeface="Arvo"/>
              </a:rPr>
              <a:t>sa </a:t>
            </a:r>
            <a:r>
              <a:rPr lang="ro-RO" sz="1600" dirty="0" smtClean="0">
                <a:solidFill>
                  <a:srgbClr val="4D778A"/>
                </a:solidFill>
                <a:latin typeface="Arvo"/>
                <a:ea typeface="Arvo"/>
                <a:cs typeface="Arvo"/>
                <a:sym typeface="Arvo"/>
              </a:rPr>
              <a:t>cu un șoarece </a:t>
            </a:r>
            <a:r>
              <a:rPr lang="vi-VN" sz="1600" dirty="0" smtClean="0">
                <a:solidFill>
                  <a:srgbClr val="FF9966"/>
                </a:solidFill>
                <a:latin typeface="Arvo"/>
                <a:ea typeface="Arvo"/>
                <a:cs typeface="Arvo"/>
                <a:sym typeface="Arvo"/>
              </a:rPr>
              <a:t> </a:t>
            </a:r>
            <a:r>
              <a:rPr lang="vi-VN" sz="1600" dirty="0" smtClean="0">
                <a:solidFill>
                  <a:srgbClr val="4D778A"/>
                </a:solidFill>
                <a:latin typeface="Arvo"/>
                <a:ea typeface="Arvo"/>
                <a:cs typeface="Arvo"/>
                <a:sym typeface="Arvo"/>
              </a:rPr>
              <a:t>.</a:t>
            </a:r>
            <a:r>
              <a:rPr lang="vi-VN" sz="1600" dirty="0" smtClean="0">
                <a:solidFill>
                  <a:srgbClr val="4D778A"/>
                </a:solidFill>
                <a:latin typeface="Arvo"/>
                <a:ea typeface="Arvo"/>
                <a:cs typeface="Arvo"/>
                <a:sym typeface="Arvo"/>
              </a:rPr>
              <a:t> </a:t>
            </a:r>
            <a:r>
              <a:rPr lang="vi-VN" sz="1600" dirty="0" smtClean="0">
                <a:solidFill>
                  <a:srgbClr val="4D778A"/>
                </a:solidFill>
                <a:latin typeface="Arvo"/>
                <a:ea typeface="Arvo"/>
                <a:cs typeface="Arvo"/>
                <a:sym typeface="Arvo"/>
              </a:rPr>
              <a:t>Cu</a:t>
            </a:r>
            <a:r>
              <a:rPr lang="ro-RO" sz="1600" dirty="0" smtClean="0">
                <a:solidFill>
                  <a:srgbClr val="4D778A"/>
                </a:solidFill>
                <a:latin typeface="Arvo"/>
                <a:ea typeface="Arvo"/>
                <a:cs typeface="Arvo"/>
                <a:sym typeface="Arvo"/>
              </a:rPr>
              <a:t> </a:t>
            </a:r>
            <a:r>
              <a:rPr lang="ro-RO" sz="1600" dirty="0" smtClean="0">
                <a:solidFill>
                  <a:srgbClr val="4D778A"/>
                </a:solidFill>
                <a:latin typeface="Arvo"/>
                <a:ea typeface="Arvo"/>
                <a:cs typeface="Arvo"/>
                <a:sym typeface="Arvo"/>
              </a:rPr>
              <a:t>aju</a:t>
            </a:r>
            <a:r>
              <a:rPr lang="vi-VN" sz="1600" dirty="0" smtClean="0">
                <a:solidFill>
                  <a:srgbClr val="4D778A"/>
                </a:solidFill>
                <a:latin typeface="Arvo"/>
                <a:ea typeface="Arvo"/>
                <a:cs typeface="Arvo"/>
                <a:sym typeface="Arvo"/>
              </a:rPr>
              <a:t>torul </a:t>
            </a:r>
            <a:r>
              <a:rPr lang="vi-VN" sz="1600" dirty="0" smtClean="0">
                <a:solidFill>
                  <a:srgbClr val="4D778A"/>
                </a:solidFill>
                <a:latin typeface="Arvo"/>
                <a:ea typeface="Arvo"/>
                <a:cs typeface="Arvo"/>
                <a:sym typeface="Arvo"/>
              </a:rPr>
              <a:t>său</a:t>
            </a:r>
            <a:r>
              <a:rPr lang="vi-VN" sz="1600" dirty="0" smtClean="0">
                <a:solidFill>
                  <a:srgbClr val="FF9966"/>
                </a:solidFill>
                <a:latin typeface="Arvo"/>
                <a:ea typeface="Arvo"/>
                <a:cs typeface="Arvo"/>
                <a:sym typeface="Arvo"/>
              </a:rPr>
              <a:t> ne putem deplasa pe ecran, putem apela programe, sau putem alege meniuri şi opţiuni ale programelor sau documentelor.</a:t>
            </a:r>
          </a:p>
          <a:p>
            <a:pPr lvl="0" algn="ctr">
              <a:spcBef>
                <a:spcPts val="600"/>
              </a:spcBef>
              <a:buClr>
                <a:srgbClr val="CEDBE0"/>
              </a:buClr>
              <a:buSzPts val="1600"/>
            </a:pPr>
            <a:endParaRPr lang="vi-VN" sz="1600" i="1" dirty="0" smtClean="0">
              <a:solidFill>
                <a:srgbClr val="4D778A"/>
              </a:solidFill>
              <a:latin typeface="Arvo"/>
              <a:ea typeface="Arvo"/>
              <a:cs typeface="Arvo"/>
              <a:sym typeface="Arv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Arvo"/>
              <a:buNone/>
              <a:tabLst/>
              <a:defRPr/>
            </a:pPr>
            <a:endParaRPr kumimoji="0" lang="ro-RO" sz="1600" b="0" i="1" u="none" strike="noStrike" kern="0" cap="none" spc="0" normalizeH="0" baseline="0" noProof="0" dirty="0">
              <a:ln>
                <a:noFill/>
              </a:ln>
              <a:solidFill>
                <a:srgbClr val="4D778A"/>
              </a:solidFill>
              <a:effectLst/>
              <a:uLnTx/>
              <a:uFillTx/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1" name="Google Shape;299;p18"/>
          <p:cNvSpPr txBox="1">
            <a:spLocks/>
          </p:cNvSpPr>
          <p:nvPr/>
        </p:nvSpPr>
        <p:spPr>
          <a:xfrm>
            <a:off x="1115616" y="2139702"/>
            <a:ext cx="2627784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Arvo"/>
              <a:buNone/>
              <a:tabLst/>
              <a:defRPr/>
            </a:pPr>
            <a:r>
              <a:rPr lang="ro-RO" sz="2000" i="1" dirty="0" smtClean="0">
                <a:solidFill>
                  <a:srgbClr val="4D778A"/>
                </a:solidFill>
                <a:latin typeface="Arvo"/>
                <a:ea typeface="Arvo"/>
                <a:cs typeface="Arvo"/>
                <a:sym typeface="Arvo"/>
              </a:rPr>
              <a:t>Scanner</a:t>
            </a:r>
            <a:r>
              <a:rPr kumimoji="0" lang="ro-RO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4D778A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rPr>
              <a:t>-ul</a:t>
            </a:r>
            <a:endParaRPr kumimoji="0" lang="ro-RO" sz="2000" b="0" i="1" u="none" strike="noStrike" kern="0" cap="none" spc="0" normalizeH="0" baseline="0" noProof="0" dirty="0">
              <a:ln>
                <a:noFill/>
              </a:ln>
              <a:solidFill>
                <a:srgbClr val="4D778A"/>
              </a:solidFill>
              <a:effectLst/>
              <a:uLnTx/>
              <a:uFillTx/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2" name="Google Shape;299;p18"/>
          <p:cNvSpPr txBox="1">
            <a:spLocks/>
          </p:cNvSpPr>
          <p:nvPr/>
        </p:nvSpPr>
        <p:spPr>
          <a:xfrm>
            <a:off x="2195736" y="3291830"/>
            <a:ext cx="4752528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spcBef>
                <a:spcPts val="600"/>
              </a:spcBef>
              <a:buClr>
                <a:srgbClr val="CEDBE0"/>
              </a:buClr>
              <a:buSzPts val="1600"/>
            </a:pPr>
            <a:r>
              <a:rPr lang="ro-RO" sz="1600" i="1" dirty="0" smtClean="0">
                <a:solidFill>
                  <a:srgbClr val="4D778A"/>
                </a:solidFill>
                <a:latin typeface="Arvo"/>
                <a:ea typeface="Arvo"/>
                <a:cs typeface="Arvo"/>
                <a:sym typeface="Arvo"/>
              </a:rPr>
              <a:t>Scanner-ul este un dispozitiv ce permite </a:t>
            </a:r>
            <a:r>
              <a:rPr lang="ro-RO" sz="1600" i="1" dirty="0" smtClean="0">
                <a:solidFill>
                  <a:srgbClr val="FF9966"/>
                </a:solidFill>
                <a:latin typeface="Arvo"/>
                <a:ea typeface="Arvo"/>
                <a:cs typeface="Arvo"/>
                <a:sym typeface="Arvo"/>
              </a:rPr>
              <a:t>digitizarea imaginilor şi introducerea lor în calculator</a:t>
            </a:r>
            <a:r>
              <a:rPr lang="ro-RO" sz="1600" i="1" dirty="0" smtClean="0">
                <a:solidFill>
                  <a:srgbClr val="4D778A"/>
                </a:solidFill>
                <a:latin typeface="Arvo"/>
                <a:ea typeface="Arvo"/>
                <a:cs typeface="Arvo"/>
                <a:sym typeface="Arvo"/>
              </a:rPr>
              <a:t>. Scannerele pot fi</a:t>
            </a:r>
            <a:r>
              <a:rPr lang="ro-RO" sz="1600" i="1" dirty="0" smtClean="0">
                <a:solidFill>
                  <a:srgbClr val="FF9966"/>
                </a:solidFill>
                <a:latin typeface="Arvo"/>
                <a:ea typeface="Arvo"/>
                <a:cs typeface="Arvo"/>
                <a:sym typeface="Arvo"/>
              </a:rPr>
              <a:t> fixe</a:t>
            </a:r>
            <a:r>
              <a:rPr lang="ro-RO" sz="1600" i="1" dirty="0" smtClean="0">
                <a:solidFill>
                  <a:srgbClr val="4D778A"/>
                </a:solidFill>
                <a:latin typeface="Arvo"/>
                <a:ea typeface="Arvo"/>
                <a:cs typeface="Arvo"/>
                <a:sym typeface="Arvo"/>
              </a:rPr>
              <a:t> sau</a:t>
            </a:r>
            <a:r>
              <a:rPr lang="ro-RO" sz="1600" i="1" dirty="0" smtClean="0">
                <a:solidFill>
                  <a:srgbClr val="FF9966"/>
                </a:solidFill>
                <a:latin typeface="Arvo"/>
                <a:ea typeface="Arvo"/>
                <a:cs typeface="Arvo"/>
                <a:sym typeface="Arvo"/>
              </a:rPr>
              <a:t> mobile</a:t>
            </a:r>
            <a:r>
              <a:rPr lang="ro-RO" sz="1600" i="1" dirty="0" smtClean="0">
                <a:solidFill>
                  <a:srgbClr val="4D778A"/>
                </a:solidFill>
                <a:latin typeface="Arvo"/>
                <a:ea typeface="Arvo"/>
                <a:cs typeface="Arvo"/>
                <a:sym typeface="Arvo"/>
              </a:rPr>
              <a:t>.</a:t>
            </a:r>
            <a:endParaRPr kumimoji="0" lang="ro-RO" sz="1600" b="0" i="1" u="none" strike="noStrike" kern="0" cap="none" spc="0" normalizeH="0" baseline="0" noProof="0" dirty="0">
              <a:ln>
                <a:noFill/>
              </a:ln>
              <a:solidFill>
                <a:srgbClr val="4D778A"/>
              </a:solidFill>
              <a:effectLst/>
              <a:uLnTx/>
              <a:uFillTx/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>
            <a:spLocks noGrp="1"/>
          </p:cNvSpPr>
          <p:nvPr>
            <p:ph type="body" idx="1"/>
          </p:nvPr>
        </p:nvSpPr>
        <p:spPr>
          <a:xfrm>
            <a:off x="251520" y="915566"/>
            <a:ext cx="5058283" cy="2232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vi-VN" dirty="0" smtClean="0"/>
              <a:t>Tableta </a:t>
            </a:r>
            <a:r>
              <a:rPr lang="vi-VN" dirty="0" smtClean="0"/>
              <a:t>grafică este un dispozitiv ce </a:t>
            </a:r>
            <a:r>
              <a:rPr lang="vi-VN" b="1" dirty="0" smtClean="0">
                <a:solidFill>
                  <a:srgbClr val="FF9999"/>
                </a:solidFill>
              </a:rPr>
              <a:t>permite introducerea facilă a desenelor şi schiţelor</a:t>
            </a:r>
            <a:r>
              <a:rPr lang="vi-VN" dirty="0" smtClean="0">
                <a:solidFill>
                  <a:srgbClr val="FF9999"/>
                </a:solidFill>
              </a:rPr>
              <a:t>. </a:t>
            </a:r>
            <a:r>
              <a:rPr lang="vi-VN" dirty="0" smtClean="0"/>
              <a:t>Este alcătuită dintr-un </a:t>
            </a:r>
            <a:r>
              <a:rPr lang="vi-VN" b="1" dirty="0" smtClean="0">
                <a:solidFill>
                  <a:srgbClr val="FF9999"/>
                </a:solidFill>
              </a:rPr>
              <a:t>creion cu vârf electronic şi o plăcuţă electronică</a:t>
            </a:r>
            <a:r>
              <a:rPr lang="vi-VN" dirty="0" smtClean="0"/>
              <a:t>, capabilă să detecteze mişcările creionului şi să le transmită calculatorului.</a:t>
            </a:r>
            <a:endParaRPr dirty="0"/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5" name="Google Shape;299;p18"/>
          <p:cNvSpPr txBox="1">
            <a:spLocks/>
          </p:cNvSpPr>
          <p:nvPr/>
        </p:nvSpPr>
        <p:spPr>
          <a:xfrm>
            <a:off x="0" y="123478"/>
            <a:ext cx="2627784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None/>
              <a:tabLst/>
              <a:defRPr/>
            </a:pPr>
            <a:r>
              <a:rPr lang="ro-RO" sz="2000" b="1" i="1" dirty="0" smtClean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Tableta grafica</a:t>
            </a:r>
            <a:endParaRPr kumimoji="0" lang="ro-RO" sz="2000" b="1" i="1" u="none" strike="noStrike" kern="0" cap="none" spc="0" normalizeH="0" baseline="0" noProof="0" dirty="0">
              <a:ln>
                <a:noFill/>
              </a:ln>
              <a:solidFill>
                <a:srgbClr val="4D778A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22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5976" y="2499742"/>
            <a:ext cx="2175198" cy="1959174"/>
          </a:xfrm>
          <a:prstGeom prst="rect">
            <a:avLst/>
          </a:prstGeom>
          <a:noFill/>
        </p:spPr>
      </p:pic>
      <p:sp>
        <p:nvSpPr>
          <p:cNvPr id="8" name="Google Shape;673;p42"/>
          <p:cNvSpPr/>
          <p:nvPr/>
        </p:nvSpPr>
        <p:spPr>
          <a:xfrm rot="1682570">
            <a:off x="2771800" y="339502"/>
            <a:ext cx="864096" cy="57606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69;p42"/>
          <p:cNvSpPr/>
          <p:nvPr/>
        </p:nvSpPr>
        <p:spPr>
          <a:xfrm>
            <a:off x="5070236" y="1092067"/>
            <a:ext cx="295187" cy="28185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69;p42"/>
          <p:cNvSpPr/>
          <p:nvPr/>
        </p:nvSpPr>
        <p:spPr>
          <a:xfrm>
            <a:off x="827584" y="3291830"/>
            <a:ext cx="295187" cy="28185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69;p42"/>
          <p:cNvSpPr/>
          <p:nvPr/>
        </p:nvSpPr>
        <p:spPr>
          <a:xfrm>
            <a:off x="6660232" y="3579862"/>
            <a:ext cx="295187" cy="28185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69;p42"/>
          <p:cNvSpPr/>
          <p:nvPr/>
        </p:nvSpPr>
        <p:spPr>
          <a:xfrm>
            <a:off x="4067944" y="3003798"/>
            <a:ext cx="295187" cy="28185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69;p42"/>
          <p:cNvSpPr/>
          <p:nvPr/>
        </p:nvSpPr>
        <p:spPr>
          <a:xfrm>
            <a:off x="1187624" y="4659982"/>
            <a:ext cx="285468" cy="28185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>
            <a:spLocks noGrp="1"/>
          </p:cNvSpPr>
          <p:nvPr>
            <p:ph type="ctrTitle" idx="4294967295"/>
          </p:nvPr>
        </p:nvSpPr>
        <p:spPr>
          <a:xfrm>
            <a:off x="323528" y="267494"/>
            <a:ext cx="5688632" cy="576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uli" charset="0"/>
              </a:rPr>
              <a:t>Dispozitive periferice de ieșire</a:t>
            </a:r>
            <a:endParaRPr sz="2400" dirty="0">
              <a:solidFill>
                <a:schemeClr val="accent2">
                  <a:lumMod val="60000"/>
                  <a:lumOff val="40000"/>
                </a:schemeClr>
              </a:solidFill>
              <a:latin typeface="Muli" charset="0"/>
            </a:endParaRPr>
          </a:p>
        </p:txBody>
      </p:sp>
      <p:sp>
        <p:nvSpPr>
          <p:cNvPr id="314" name="Google Shape;314;p20"/>
          <p:cNvSpPr txBox="1">
            <a:spLocks noGrp="1"/>
          </p:cNvSpPr>
          <p:nvPr>
            <p:ph type="subTitle" idx="4294967295"/>
          </p:nvPr>
        </p:nvSpPr>
        <p:spPr>
          <a:xfrm>
            <a:off x="1475656" y="3003798"/>
            <a:ext cx="5544616" cy="1512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vi-VN" sz="1400" dirty="0" smtClean="0"/>
              <a:t>Monitorul </a:t>
            </a:r>
            <a:r>
              <a:rPr lang="vi-VN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permite vizualizarea pe ecran a rezultatelor execuţiei programelor</a:t>
            </a:r>
            <a:r>
              <a:rPr lang="vi-VN" sz="1400" dirty="0" smtClean="0"/>
              <a:t>. Monitoarele diferă în funcţie de</a:t>
            </a:r>
            <a:r>
              <a:rPr lang="vi-VN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 </a:t>
            </a:r>
            <a:r>
              <a:rPr lang="vi-VN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dimensiunea</a:t>
            </a:r>
            <a:r>
              <a:rPr lang="vi-VN" sz="1400" b="1" dirty="0" smtClean="0"/>
              <a:t>, </a:t>
            </a:r>
            <a:r>
              <a:rPr lang="vi-VN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rezoluţia</a:t>
            </a:r>
            <a:r>
              <a:rPr lang="vi-VN" sz="1400" dirty="0" smtClean="0"/>
              <a:t> şi</a:t>
            </a:r>
            <a:r>
              <a:rPr lang="vi-VN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 </a:t>
            </a:r>
            <a:r>
              <a:rPr lang="vi-VN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definiţia ecranului</a:t>
            </a:r>
            <a:r>
              <a:rPr lang="vi-VN" sz="1400" dirty="0" smtClean="0"/>
              <a:t>, în funcţie de </a:t>
            </a:r>
            <a:r>
              <a:rPr lang="vi-VN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tipul semnalului</a:t>
            </a:r>
            <a:r>
              <a:rPr lang="vi-VN" sz="1400" dirty="0" smtClean="0"/>
              <a:t>, în funcţie de</a:t>
            </a:r>
            <a:r>
              <a:rPr lang="vi-VN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 </a:t>
            </a:r>
            <a:r>
              <a:rPr lang="vi-VN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tehnologia de </a:t>
            </a:r>
            <a:r>
              <a:rPr lang="vi-VN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fabricaţie</a:t>
            </a:r>
            <a:r>
              <a:rPr lang="ro-RO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1400" dirty="0" smtClean="0"/>
              <a:t>etc</a:t>
            </a:r>
            <a:r>
              <a:rPr lang="vi-VN" sz="1400" dirty="0" smtClean="0"/>
              <a:t>.</a:t>
            </a:r>
            <a:endParaRPr sz="1400" dirty="0"/>
          </a:p>
        </p:txBody>
      </p:sp>
      <p:sp>
        <p:nvSpPr>
          <p:cNvPr id="315" name="Google Shape;315;p20"/>
          <p:cNvSpPr/>
          <p:nvPr/>
        </p:nvSpPr>
        <p:spPr>
          <a:xfrm>
            <a:off x="1403648" y="4587974"/>
            <a:ext cx="295187" cy="28185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0"/>
          <p:cNvGrpSpPr/>
          <p:nvPr/>
        </p:nvGrpSpPr>
        <p:grpSpPr>
          <a:xfrm>
            <a:off x="7092280" y="1275606"/>
            <a:ext cx="325661" cy="326130"/>
            <a:chOff x="5294400" y="974850"/>
            <a:chExt cx="416500" cy="417100"/>
          </a:xfrm>
        </p:grpSpPr>
        <p:sp>
          <p:nvSpPr>
            <p:cNvPr id="317" name="Google Shape;317;p2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20"/>
          <p:cNvSpPr/>
          <p:nvPr/>
        </p:nvSpPr>
        <p:spPr>
          <a:xfrm rot="6304741">
            <a:off x="6821594" y="2092413"/>
            <a:ext cx="190685" cy="18203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0"/>
          <p:cNvSpPr/>
          <p:nvPr/>
        </p:nvSpPr>
        <p:spPr>
          <a:xfrm rot="1735981">
            <a:off x="717939" y="3617035"/>
            <a:ext cx="203906" cy="1946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28" name="Google Shape;314;p20"/>
          <p:cNvSpPr txBox="1">
            <a:spLocks/>
          </p:cNvSpPr>
          <p:nvPr/>
        </p:nvSpPr>
        <p:spPr>
          <a:xfrm>
            <a:off x="395536" y="915566"/>
            <a:ext cx="619268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CEDBE0"/>
              </a:buClr>
              <a:buSzPts val="1600"/>
            </a:pPr>
            <a:r>
              <a:rPr lang="ro-RO" sz="1600" dirty="0" smtClean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Dispozitivele </a:t>
            </a:r>
            <a:r>
              <a:rPr lang="ro-RO" sz="1600" dirty="0" smtClean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periferice de ieşire</a:t>
            </a:r>
            <a:r>
              <a:rPr lang="ro-RO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  <a:sym typeface="Muli"/>
              </a:rPr>
              <a:t> permit extragerea informaţiilor dintr-un sistem de calcul.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" name="Google Shape;313;p20"/>
          <p:cNvSpPr txBox="1">
            <a:spLocks/>
          </p:cNvSpPr>
          <p:nvPr/>
        </p:nvSpPr>
        <p:spPr>
          <a:xfrm>
            <a:off x="611560" y="2139702"/>
            <a:ext cx="381642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tabLst/>
              <a:defRPr/>
            </a:pPr>
            <a:r>
              <a:rPr lang="ro-RO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uli" charset="0"/>
                <a:ea typeface="Arvo"/>
                <a:cs typeface="Arvo"/>
                <a:sym typeface="Arvo"/>
              </a:rPr>
              <a:t>Monitorul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uli" charset="0"/>
              <a:ea typeface="Arvo"/>
              <a:cs typeface="Arvo"/>
              <a:sym typeface="Arvo"/>
            </a:endParaRPr>
          </a:p>
        </p:txBody>
      </p:sp>
      <p:grpSp>
        <p:nvGrpSpPr>
          <p:cNvPr id="31" name="Google Shape;675;p42"/>
          <p:cNvGrpSpPr/>
          <p:nvPr/>
        </p:nvGrpSpPr>
        <p:grpSpPr>
          <a:xfrm>
            <a:off x="395536" y="2067694"/>
            <a:ext cx="1656184" cy="989919"/>
            <a:chOff x="2583100" y="2973775"/>
            <a:chExt cx="461550" cy="437200"/>
          </a:xfrm>
        </p:grpSpPr>
        <p:sp>
          <p:nvSpPr>
            <p:cNvPr id="32" name="Google Shape;676;p42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3" name="Google Shape;677;p42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Скругленный прямоугольник 49"/>
          <p:cNvSpPr/>
          <p:nvPr/>
        </p:nvSpPr>
        <p:spPr>
          <a:xfrm>
            <a:off x="6516216" y="3075806"/>
            <a:ext cx="1656184" cy="1944216"/>
          </a:xfrm>
          <a:prstGeom prst="roundRect">
            <a:avLst/>
          </a:prstGeom>
          <a:solidFill>
            <a:schemeClr val="bg1"/>
          </a:solidFill>
          <a:ln>
            <a:solidFill>
              <a:srgbClr val="968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3" name="Google Shape;443;p32"/>
          <p:cNvSpPr txBox="1">
            <a:spLocks noGrp="1"/>
          </p:cNvSpPr>
          <p:nvPr>
            <p:ph type="body" idx="1"/>
          </p:nvPr>
        </p:nvSpPr>
        <p:spPr>
          <a:xfrm>
            <a:off x="1619672" y="1779662"/>
            <a:ext cx="1800200" cy="504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o-RO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Plotter-ul</a:t>
            </a:r>
            <a:endParaRPr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5" name="Google Shape;445;p32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051720" y="1059582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Google Shape;359;p23"/>
          <p:cNvSpPr txBox="1">
            <a:spLocks/>
          </p:cNvSpPr>
          <p:nvPr/>
        </p:nvSpPr>
        <p:spPr>
          <a:xfrm>
            <a:off x="1547664" y="267494"/>
            <a:ext cx="5328592" cy="136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rgbClr val="CEDBE0"/>
              </a:buClr>
              <a:buSzPts val="1400"/>
            </a:pPr>
            <a:r>
              <a:rPr lang="vi-VN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  <a:sym typeface="Muli"/>
              </a:rPr>
              <a:t>Imprimanta</a:t>
            </a:r>
          </a:p>
          <a:p>
            <a:pPr lvl="0">
              <a:spcBef>
                <a:spcPts val="600"/>
              </a:spcBef>
              <a:buClr>
                <a:srgbClr val="CEDBE0"/>
              </a:buClr>
              <a:buSzPts val="1400"/>
            </a:pPr>
            <a:endParaRPr lang="ro-RO" sz="1600" dirty="0" smtClean="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lvl="0">
              <a:spcBef>
                <a:spcPts val="600"/>
              </a:spcBef>
              <a:buClr>
                <a:srgbClr val="CEDBE0"/>
              </a:buClr>
              <a:buSzPts val="1400"/>
            </a:pPr>
            <a:r>
              <a:rPr lang="vi-VN" sz="1600" dirty="0" smtClean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Imprimanta </a:t>
            </a:r>
            <a:r>
              <a:rPr lang="vi-VN" sz="1600" dirty="0" smtClean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este dispozitivul ce</a:t>
            </a:r>
            <a:r>
              <a:rPr lang="vi-VN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  <a:sym typeface="Muli"/>
              </a:rPr>
              <a:t> </a:t>
            </a:r>
            <a:r>
              <a:rPr lang="vi-VN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  <a:sym typeface="Muli"/>
              </a:rPr>
              <a:t>realizează afişarea informaţiilor pe hârtie</a:t>
            </a:r>
            <a:r>
              <a:rPr lang="vi-VN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lang="vi-VN" sz="16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ts val="1400"/>
              <a:buFont typeface="Muli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D778A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" name="Google Shape;443;p32"/>
          <p:cNvSpPr txBox="1">
            <a:spLocks/>
          </p:cNvSpPr>
          <p:nvPr/>
        </p:nvSpPr>
        <p:spPr>
          <a:xfrm>
            <a:off x="1547664" y="2211710"/>
            <a:ext cx="5472608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360"/>
              </a:spcBef>
              <a:buClr>
                <a:srgbClr val="CEDBE0"/>
              </a:buClr>
              <a:buSzPts val="1400"/>
            </a:pPr>
            <a:r>
              <a:rPr kumimoji="0" lang="ro-RO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778A"/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t>Plotter-ul </a:t>
            </a:r>
            <a:r>
              <a:rPr lang="vi-VN" sz="1600" dirty="0" smtClean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este un dispozitiv asemănător imprimantei dar hârtia </a:t>
            </a:r>
            <a:r>
              <a:rPr lang="vi-VN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  <a:sym typeface="Muli"/>
              </a:rPr>
              <a:t>poate fi parcursă în ambele sensuri,</a:t>
            </a:r>
            <a:r>
              <a:rPr lang="vi-VN" sz="1600" dirty="0" smtClean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vi-VN" sz="1600" dirty="0" smtClean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vi-VN" sz="1600" dirty="0" smtClean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acceptă</a:t>
            </a:r>
            <a:r>
              <a:rPr lang="vi-VN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  <a:sym typeface="Muli"/>
              </a:rPr>
              <a:t> formate mari de hârtie, </a:t>
            </a:r>
            <a:r>
              <a:rPr lang="vi-VN" sz="1600" dirty="0" smtClean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iar </a:t>
            </a:r>
            <a:r>
              <a:rPr lang="vi-VN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  <a:sym typeface="Muli"/>
              </a:rPr>
              <a:t>precizia desenelor este foarte mare</a:t>
            </a:r>
            <a:endParaRPr kumimoji="0" lang="ro-RO" sz="16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0" name="Google Shape;872;p42"/>
          <p:cNvGrpSpPr/>
          <p:nvPr/>
        </p:nvGrpSpPr>
        <p:grpSpPr>
          <a:xfrm rot="20277333">
            <a:off x="345737" y="1043391"/>
            <a:ext cx="410814" cy="582078"/>
            <a:chOff x="1268550" y="929175"/>
            <a:chExt cx="407950" cy="497475"/>
          </a:xfrm>
        </p:grpSpPr>
        <p:sp>
          <p:nvSpPr>
            <p:cNvPr id="11" name="Google Shape;873;p42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4;p42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75;p4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53;p42"/>
          <p:cNvGrpSpPr/>
          <p:nvPr/>
        </p:nvGrpSpPr>
        <p:grpSpPr>
          <a:xfrm rot="948244">
            <a:off x="3466812" y="375586"/>
            <a:ext cx="318976" cy="388976"/>
            <a:chOff x="596350" y="929175"/>
            <a:chExt cx="407950" cy="497475"/>
          </a:xfrm>
        </p:grpSpPr>
        <p:sp>
          <p:nvSpPr>
            <p:cNvPr id="15" name="Google Shape;554;p4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5;p42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56;p42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57;p4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58;p42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9;p42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60;p4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518;p42"/>
          <p:cNvGrpSpPr/>
          <p:nvPr/>
        </p:nvGrpSpPr>
        <p:grpSpPr>
          <a:xfrm>
            <a:off x="5004048" y="1635646"/>
            <a:ext cx="504056" cy="576064"/>
            <a:chOff x="590250" y="244200"/>
            <a:chExt cx="407975" cy="532175"/>
          </a:xfrm>
        </p:grpSpPr>
        <p:sp>
          <p:nvSpPr>
            <p:cNvPr id="23" name="Google Shape;519;p4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20;p4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21;p4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22;p4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23;p4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24;p4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25;p4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26;p4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27;p4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28;p4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29;p4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30;p4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31;p4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32;p4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588;p42"/>
          <p:cNvGrpSpPr/>
          <p:nvPr/>
        </p:nvGrpSpPr>
        <p:grpSpPr>
          <a:xfrm>
            <a:off x="5364088" y="1707654"/>
            <a:ext cx="340908" cy="340889"/>
            <a:chOff x="1923675" y="1633650"/>
            <a:chExt cx="436000" cy="435975"/>
          </a:xfrm>
        </p:grpSpPr>
        <p:sp>
          <p:nvSpPr>
            <p:cNvPr id="38" name="Google Shape;589;p4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0;p4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1;p42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2;p4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3;p4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4;p4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602" name="Picture 2" descr="ÐÐ°ÑÑÐ¸Ð½ÐºÐ¸ Ð¿Ð¾ Ð·Ð°Ð¿ÑÐ¾ÑÑ plot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224" y="3291830"/>
            <a:ext cx="1584176" cy="1584176"/>
          </a:xfrm>
          <a:prstGeom prst="rect">
            <a:avLst/>
          </a:prstGeom>
          <a:noFill/>
          <a:ln>
            <a:noFill/>
          </a:ln>
          <a:scene3d>
            <a:camera prst="perspectiveFront"/>
            <a:lightRig rig="threePt" dir="t"/>
          </a:scene3d>
        </p:spPr>
      </p:pic>
      <p:grpSp>
        <p:nvGrpSpPr>
          <p:cNvPr id="45" name="Google Shape;595;p42"/>
          <p:cNvGrpSpPr/>
          <p:nvPr/>
        </p:nvGrpSpPr>
        <p:grpSpPr>
          <a:xfrm>
            <a:off x="7740352" y="2859782"/>
            <a:ext cx="343743" cy="343743"/>
            <a:chOff x="2594050" y="1631825"/>
            <a:chExt cx="439625" cy="439625"/>
          </a:xfrm>
        </p:grpSpPr>
        <p:sp>
          <p:nvSpPr>
            <p:cNvPr id="46" name="Google Shape;596;p4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97;p4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98;p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9;p42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744;p42"/>
          <p:cNvGrpSpPr/>
          <p:nvPr/>
        </p:nvGrpSpPr>
        <p:grpSpPr>
          <a:xfrm rot="18917063">
            <a:off x="1101313" y="4252430"/>
            <a:ext cx="512713" cy="579602"/>
            <a:chOff x="576250" y="4319400"/>
            <a:chExt cx="442075" cy="442050"/>
          </a:xfrm>
        </p:grpSpPr>
        <p:sp>
          <p:nvSpPr>
            <p:cNvPr id="53" name="Google Shape;745;p4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46;p4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7;p4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8;p4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>
            <a:spLocks noGrp="1"/>
          </p:cNvSpPr>
          <p:nvPr>
            <p:ph type="body" idx="1"/>
          </p:nvPr>
        </p:nvSpPr>
        <p:spPr>
          <a:xfrm>
            <a:off x="2699792" y="2036700"/>
            <a:ext cx="2172900" cy="31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4625" indent="0">
              <a:buNone/>
            </a:pPr>
            <a:r>
              <a:rPr lang="vi-VN" b="1" u="sng" dirty="0" smtClean="0">
                <a:solidFill>
                  <a:srgbClr val="00B0F0"/>
                </a:solidFill>
              </a:rPr>
              <a:t>Modem-ul</a:t>
            </a:r>
            <a:endParaRPr lang="vi-VN" b="1" dirty="0" smtClean="0">
              <a:solidFill>
                <a:srgbClr val="00B0F0"/>
              </a:solidFill>
            </a:endParaRPr>
          </a:p>
          <a:p>
            <a:pPr marL="174625" indent="-44450">
              <a:buNone/>
            </a:pPr>
            <a:r>
              <a:rPr lang="ro-RO" dirty="0" smtClean="0"/>
              <a:t> </a:t>
            </a:r>
            <a:r>
              <a:rPr lang="vi-VN" dirty="0" smtClean="0"/>
              <a:t>Modem-ul </a:t>
            </a:r>
            <a:r>
              <a:rPr lang="vi-VN" dirty="0" smtClean="0"/>
              <a:t>este </a:t>
            </a:r>
            <a:r>
              <a:rPr lang="vi-VN" dirty="0" smtClean="0"/>
              <a:t>un</a:t>
            </a:r>
            <a:r>
              <a:rPr lang="ro-RO" dirty="0" smtClean="0"/>
              <a:t> </a:t>
            </a:r>
            <a:r>
              <a:rPr lang="vi-VN" dirty="0" smtClean="0"/>
              <a:t>dispozitiv </a:t>
            </a:r>
            <a:r>
              <a:rPr lang="vi-VN" dirty="0" smtClean="0"/>
              <a:t>ce</a:t>
            </a:r>
            <a:r>
              <a:rPr lang="vi-VN" dirty="0" smtClean="0">
                <a:solidFill>
                  <a:srgbClr val="00B0F0"/>
                </a:solidFill>
              </a:rPr>
              <a:t> </a:t>
            </a:r>
            <a:r>
              <a:rPr lang="vi-VN" b="1" dirty="0" smtClean="0">
                <a:solidFill>
                  <a:srgbClr val="00B0F0"/>
                </a:solidFill>
              </a:rPr>
              <a:t>permite comunicarea între calculatoare aflate la distanţă</a:t>
            </a:r>
            <a:r>
              <a:rPr lang="vi-VN" dirty="0" smtClean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342" name="Google Shape;342;p21"/>
          <p:cNvSpPr txBox="1">
            <a:spLocks noGrp="1"/>
          </p:cNvSpPr>
          <p:nvPr>
            <p:ph type="title"/>
          </p:nvPr>
        </p:nvSpPr>
        <p:spPr>
          <a:xfrm>
            <a:off x="539552" y="267494"/>
            <a:ext cx="4406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Dispozitive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periferice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intrare-ieşire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343" name="Google Shape;343;p21"/>
          <p:cNvSpPr txBox="1">
            <a:spLocks noGrp="1"/>
          </p:cNvSpPr>
          <p:nvPr>
            <p:ph type="body" idx="2"/>
          </p:nvPr>
        </p:nvSpPr>
        <p:spPr>
          <a:xfrm>
            <a:off x="4860032" y="2036700"/>
            <a:ext cx="2185800" cy="31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vi-VN" b="1" u="sng" dirty="0" smtClean="0">
                <a:solidFill>
                  <a:srgbClr val="00B0F0"/>
                </a:solidFill>
              </a:rPr>
              <a:t>Placa de sunet</a:t>
            </a:r>
            <a:endParaRPr lang="vi-VN" b="1" dirty="0" smtClean="0">
              <a:solidFill>
                <a:srgbClr val="00B0F0"/>
              </a:solidFill>
            </a:endParaRPr>
          </a:p>
          <a:p>
            <a:pPr marL="174625" indent="-34925">
              <a:buNone/>
            </a:pPr>
            <a:r>
              <a:rPr lang="vi-VN" dirty="0" smtClean="0"/>
              <a:t>Placa de sunet</a:t>
            </a:r>
            <a:r>
              <a:rPr lang="vi-VN" dirty="0" smtClean="0">
                <a:solidFill>
                  <a:srgbClr val="00B0F0"/>
                </a:solidFill>
              </a:rPr>
              <a:t> </a:t>
            </a:r>
            <a:r>
              <a:rPr lang="vi-VN" b="1" dirty="0" smtClean="0">
                <a:solidFill>
                  <a:srgbClr val="00B0F0"/>
                </a:solidFill>
              </a:rPr>
              <a:t>permite calculatorului să redea sunete</a:t>
            </a:r>
            <a:r>
              <a:rPr lang="vi-VN" dirty="0" smtClean="0"/>
              <a:t> prin intermediul difuzorului, sau </a:t>
            </a:r>
            <a:r>
              <a:rPr lang="vi-VN" b="1" dirty="0" smtClean="0">
                <a:solidFill>
                  <a:srgbClr val="00B0F0"/>
                </a:solidFill>
              </a:rPr>
              <a:t>să înregistreze sunete</a:t>
            </a:r>
            <a:r>
              <a:rPr lang="vi-VN" dirty="0" smtClean="0"/>
              <a:t> prin intermediul unui microfon.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p21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6" name="Google Shape;342;p21"/>
          <p:cNvSpPr txBox="1">
            <a:spLocks/>
          </p:cNvSpPr>
          <p:nvPr/>
        </p:nvSpPr>
        <p:spPr>
          <a:xfrm>
            <a:off x="611560" y="2139702"/>
            <a:ext cx="44064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7198A9"/>
              </a:buClr>
              <a:buSzPts val="1400"/>
            </a:pPr>
            <a:r>
              <a:rPr lang="en-US" sz="1600" dirty="0" err="1" smtClean="0">
                <a:solidFill>
                  <a:srgbClr val="00B0F0"/>
                </a:solidFill>
                <a:latin typeface="Muli" charset="0"/>
                <a:ea typeface="Arvo"/>
                <a:cs typeface="Arvo"/>
                <a:sym typeface="Arvo"/>
              </a:rPr>
              <a:t>Touchscreen-ul</a:t>
            </a:r>
            <a:endParaRPr lang="en-US" sz="1600" dirty="0" smtClean="0">
              <a:solidFill>
                <a:srgbClr val="00B0F0"/>
              </a:solidFill>
              <a:latin typeface="Muli" charset="0"/>
              <a:ea typeface="Arvo"/>
              <a:cs typeface="Arvo"/>
              <a:sym typeface="Arvo"/>
            </a:endParaRPr>
          </a:p>
          <a:p>
            <a:pPr lvl="0">
              <a:buClr>
                <a:srgbClr val="7198A9"/>
              </a:buClr>
              <a:buSzPts val="1400"/>
            </a:pPr>
            <a:endParaRPr lang="ro-RO" dirty="0" smtClean="0">
              <a:solidFill>
                <a:srgbClr val="7198A9"/>
              </a:solidFill>
              <a:latin typeface="Muli" charset="0"/>
              <a:ea typeface="Arvo"/>
              <a:cs typeface="Arvo"/>
              <a:sym typeface="Arvo"/>
            </a:endParaRPr>
          </a:p>
          <a:p>
            <a:pPr lvl="0">
              <a:buClr>
                <a:srgbClr val="7198A9"/>
              </a:buClr>
              <a:buSzPts val="1400"/>
            </a:pPr>
            <a:r>
              <a:rPr lang="en-US" dirty="0" err="1" smtClean="0">
                <a:solidFill>
                  <a:srgbClr val="7198A9"/>
                </a:solidFill>
                <a:latin typeface="Muli" charset="0"/>
                <a:ea typeface="Arvo"/>
                <a:cs typeface="Arvo"/>
                <a:sym typeface="Arvo"/>
              </a:rPr>
              <a:t>Touchscreen-ul</a:t>
            </a:r>
            <a:r>
              <a:rPr lang="en-US" dirty="0" smtClean="0">
                <a:solidFill>
                  <a:srgbClr val="7198A9"/>
                </a:solidFill>
                <a:latin typeface="Muli" charset="0"/>
                <a:ea typeface="Arvo"/>
                <a:cs typeface="Arvo"/>
                <a:sym typeface="Arvo"/>
              </a:rPr>
              <a:t> </a:t>
            </a:r>
            <a:r>
              <a:rPr lang="en-US" dirty="0" err="1" smtClean="0">
                <a:solidFill>
                  <a:srgbClr val="7198A9"/>
                </a:solidFill>
                <a:latin typeface="Muli" charset="0"/>
                <a:ea typeface="Arvo"/>
                <a:cs typeface="Arvo"/>
                <a:sym typeface="Arvo"/>
              </a:rPr>
              <a:t>este</a:t>
            </a:r>
            <a:r>
              <a:rPr lang="en-US" dirty="0" smtClean="0">
                <a:solidFill>
                  <a:srgbClr val="7198A9"/>
                </a:solidFill>
                <a:latin typeface="Muli" charset="0"/>
                <a:ea typeface="Arvo"/>
                <a:cs typeface="Arvo"/>
                <a:sym typeface="Arvo"/>
              </a:rPr>
              <a:t> </a:t>
            </a:r>
            <a:r>
              <a:rPr lang="en-US" dirty="0" err="1" smtClean="0">
                <a:solidFill>
                  <a:srgbClr val="7198A9"/>
                </a:solidFill>
                <a:latin typeface="Muli" charset="0"/>
                <a:ea typeface="Arvo"/>
                <a:cs typeface="Arvo"/>
                <a:sym typeface="Arvo"/>
              </a:rPr>
              <a:t>dispozitiv</a:t>
            </a:r>
            <a:r>
              <a:rPr lang="en-US" dirty="0" smtClean="0">
                <a:solidFill>
                  <a:srgbClr val="7198A9"/>
                </a:solidFill>
                <a:latin typeface="Muli" charset="0"/>
                <a:ea typeface="Arvo"/>
                <a:cs typeface="Arvo"/>
                <a:sym typeface="Arvo"/>
              </a:rPr>
              <a:t> </a:t>
            </a:r>
            <a:r>
              <a:rPr lang="en-US" dirty="0" err="1" smtClean="0">
                <a:solidFill>
                  <a:srgbClr val="7198A9"/>
                </a:solidFill>
                <a:latin typeface="Muli" charset="0"/>
                <a:ea typeface="Arvo"/>
                <a:cs typeface="Arvo"/>
                <a:sym typeface="Arvo"/>
              </a:rPr>
              <a:t>ce</a:t>
            </a:r>
            <a:r>
              <a:rPr lang="en-US" dirty="0" smtClean="0">
                <a:solidFill>
                  <a:srgbClr val="7198A9"/>
                </a:solidFill>
                <a:latin typeface="Muli" charset="0"/>
                <a:ea typeface="Arvo"/>
                <a:cs typeface="Arvo"/>
                <a:sym typeface="Arvo"/>
              </a:rPr>
              <a:t> </a:t>
            </a:r>
            <a:r>
              <a:rPr lang="en-US" dirty="0" err="1" smtClean="0">
                <a:solidFill>
                  <a:srgbClr val="7198A9"/>
                </a:solidFill>
                <a:latin typeface="Muli" charset="0"/>
                <a:ea typeface="Arvo"/>
                <a:cs typeface="Arvo"/>
                <a:sym typeface="Arvo"/>
              </a:rPr>
              <a:t>permite</a:t>
            </a:r>
            <a:r>
              <a:rPr lang="en-US" dirty="0" smtClean="0">
                <a:solidFill>
                  <a:srgbClr val="00B0F0"/>
                </a:solidFill>
                <a:latin typeface="Muli" charset="0"/>
                <a:ea typeface="Arvo"/>
                <a:cs typeface="Arvo"/>
                <a:sym typeface="Arvo"/>
              </a:rPr>
              <a:t> </a:t>
            </a:r>
            <a:r>
              <a:rPr lang="en-US" b="1" dirty="0" err="1" smtClean="0">
                <a:solidFill>
                  <a:srgbClr val="00B0F0"/>
                </a:solidFill>
                <a:latin typeface="Muli" charset="0"/>
                <a:ea typeface="Arvo"/>
                <a:cs typeface="Arvo"/>
                <a:sym typeface="Arvo"/>
              </a:rPr>
              <a:t>selectarea</a:t>
            </a:r>
            <a:r>
              <a:rPr lang="en-US" b="1" dirty="0" smtClean="0">
                <a:solidFill>
                  <a:srgbClr val="00B0F0"/>
                </a:solidFill>
                <a:latin typeface="Muli" charset="0"/>
                <a:ea typeface="Arvo"/>
                <a:cs typeface="Arvo"/>
                <a:sym typeface="Arvo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Muli" charset="0"/>
                <a:ea typeface="Arvo"/>
                <a:cs typeface="Arvo"/>
                <a:sym typeface="Arvo"/>
              </a:rPr>
              <a:t>prin</a:t>
            </a:r>
            <a:r>
              <a:rPr lang="en-US" b="1" dirty="0" smtClean="0">
                <a:solidFill>
                  <a:srgbClr val="00B0F0"/>
                </a:solidFill>
                <a:latin typeface="Muli" charset="0"/>
                <a:ea typeface="Arvo"/>
                <a:cs typeface="Arvo"/>
                <a:sym typeface="Arvo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Muli" charset="0"/>
                <a:ea typeface="Arvo"/>
                <a:cs typeface="Arvo"/>
                <a:sym typeface="Arvo"/>
              </a:rPr>
              <a:t>atingere</a:t>
            </a:r>
            <a:r>
              <a:rPr lang="en-US" b="1" dirty="0" smtClean="0">
                <a:solidFill>
                  <a:srgbClr val="00B0F0"/>
                </a:solidFill>
                <a:latin typeface="Muli" charset="0"/>
                <a:ea typeface="Arvo"/>
                <a:cs typeface="Arvo"/>
                <a:sym typeface="Arvo"/>
              </a:rPr>
              <a:t> a </a:t>
            </a:r>
            <a:r>
              <a:rPr lang="en-US" b="1" dirty="0" err="1" smtClean="0">
                <a:solidFill>
                  <a:srgbClr val="00B0F0"/>
                </a:solidFill>
                <a:latin typeface="Muli" charset="0"/>
                <a:ea typeface="Arvo"/>
                <a:cs typeface="Arvo"/>
                <a:sym typeface="Arvo"/>
              </a:rPr>
              <a:t>unor</a:t>
            </a:r>
            <a:r>
              <a:rPr lang="en-US" b="1" dirty="0" smtClean="0">
                <a:solidFill>
                  <a:srgbClr val="00B0F0"/>
                </a:solidFill>
                <a:latin typeface="Muli" charset="0"/>
                <a:ea typeface="Arvo"/>
                <a:cs typeface="Arvo"/>
                <a:sym typeface="Arvo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Muli" charset="0"/>
                <a:ea typeface="Arvo"/>
                <a:cs typeface="Arvo"/>
                <a:sym typeface="Arvo"/>
              </a:rPr>
              <a:t>opţiuni</a:t>
            </a:r>
            <a:r>
              <a:rPr lang="en-US" b="1" dirty="0" smtClean="0">
                <a:solidFill>
                  <a:srgbClr val="00B0F0"/>
                </a:solidFill>
                <a:latin typeface="Muli" charset="0"/>
                <a:ea typeface="Arvo"/>
                <a:cs typeface="Arvo"/>
                <a:sym typeface="Arvo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Muli" charset="0"/>
                <a:ea typeface="Arvo"/>
                <a:cs typeface="Arvo"/>
                <a:sym typeface="Arvo"/>
              </a:rPr>
              <a:t>afişate</a:t>
            </a:r>
            <a:r>
              <a:rPr lang="en-US" b="1" dirty="0" smtClean="0">
                <a:solidFill>
                  <a:srgbClr val="00B0F0"/>
                </a:solidFill>
                <a:latin typeface="Muli" charset="0"/>
                <a:ea typeface="Arvo"/>
                <a:cs typeface="Arvo"/>
                <a:sym typeface="Arvo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Muli" charset="0"/>
                <a:ea typeface="Arvo"/>
                <a:cs typeface="Arvo"/>
                <a:sym typeface="Arvo"/>
              </a:rPr>
              <a:t>pe</a:t>
            </a:r>
            <a:r>
              <a:rPr lang="en-US" b="1" dirty="0" smtClean="0">
                <a:solidFill>
                  <a:srgbClr val="00B0F0"/>
                </a:solidFill>
                <a:latin typeface="Muli" charset="0"/>
                <a:ea typeface="Arvo"/>
                <a:cs typeface="Arvo"/>
                <a:sym typeface="Arvo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Muli" charset="0"/>
                <a:ea typeface="Arvo"/>
                <a:cs typeface="Arvo"/>
                <a:sym typeface="Arvo"/>
              </a:rPr>
              <a:t>ecranul</a:t>
            </a:r>
            <a:r>
              <a:rPr lang="en-US" b="1" dirty="0" smtClean="0">
                <a:solidFill>
                  <a:srgbClr val="00B0F0"/>
                </a:solidFill>
                <a:latin typeface="Muli" charset="0"/>
                <a:ea typeface="Arvo"/>
                <a:cs typeface="Arvo"/>
                <a:sym typeface="Arvo"/>
              </a:rPr>
              <a:t/>
            </a:r>
            <a:br>
              <a:rPr lang="en-US" b="1" dirty="0" smtClean="0">
                <a:solidFill>
                  <a:srgbClr val="00B0F0"/>
                </a:solidFill>
                <a:latin typeface="Muli" charset="0"/>
                <a:ea typeface="Arvo"/>
                <a:cs typeface="Arvo"/>
                <a:sym typeface="Arvo"/>
              </a:rPr>
            </a:br>
            <a:r>
              <a:rPr lang="en-US" b="1" dirty="0" err="1" smtClean="0">
                <a:solidFill>
                  <a:srgbClr val="00B0F0"/>
                </a:solidFill>
                <a:latin typeface="Muli" charset="0"/>
                <a:ea typeface="Arvo"/>
                <a:cs typeface="Arvo"/>
                <a:sym typeface="Arvo"/>
              </a:rPr>
              <a:t>dotat</a:t>
            </a:r>
            <a:r>
              <a:rPr lang="en-US" b="1" dirty="0" smtClean="0">
                <a:solidFill>
                  <a:srgbClr val="00B0F0"/>
                </a:solidFill>
                <a:latin typeface="Muli" charset="0"/>
                <a:ea typeface="Arvo"/>
                <a:cs typeface="Arvo"/>
                <a:sym typeface="Arvo"/>
              </a:rPr>
              <a:t> cu </a:t>
            </a:r>
            <a:r>
              <a:rPr lang="en-US" b="1" dirty="0" err="1" smtClean="0">
                <a:solidFill>
                  <a:srgbClr val="00B0F0"/>
                </a:solidFill>
                <a:latin typeface="Muli" charset="0"/>
                <a:ea typeface="Arvo"/>
                <a:cs typeface="Arvo"/>
                <a:sym typeface="Arvo"/>
              </a:rPr>
              <a:t>senzori</a:t>
            </a:r>
            <a:r>
              <a:rPr lang="en-US" b="1" dirty="0" smtClean="0">
                <a:solidFill>
                  <a:srgbClr val="00B0F0"/>
                </a:solidFill>
                <a:latin typeface="Muli" charset="0"/>
                <a:ea typeface="Arvo"/>
                <a:cs typeface="Arvo"/>
                <a:sym typeface="Arvo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198A9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198A9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rPr>
            </a:b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7198A9"/>
              </a:solidFill>
              <a:effectLst/>
              <a:uLnTx/>
              <a:uFillTx/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8" name="Google Shape;674;p42"/>
          <p:cNvSpPr/>
          <p:nvPr/>
        </p:nvSpPr>
        <p:spPr>
          <a:xfrm>
            <a:off x="323528" y="699542"/>
            <a:ext cx="231403" cy="40088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73;p42"/>
          <p:cNvSpPr/>
          <p:nvPr/>
        </p:nvSpPr>
        <p:spPr>
          <a:xfrm rot="2000628">
            <a:off x="5033020" y="916577"/>
            <a:ext cx="479397" cy="589689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734;p42"/>
          <p:cNvGrpSpPr/>
          <p:nvPr/>
        </p:nvGrpSpPr>
        <p:grpSpPr>
          <a:xfrm>
            <a:off x="1835696" y="2355726"/>
            <a:ext cx="725696" cy="720080"/>
            <a:chOff x="5941025" y="3634400"/>
            <a:chExt cx="467650" cy="467650"/>
          </a:xfrm>
        </p:grpSpPr>
        <p:sp>
          <p:nvSpPr>
            <p:cNvPr id="11" name="Google Shape;735;p4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6;p4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37;p4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38;p42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39;p4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40;p4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621;p42"/>
          <p:cNvGrpSpPr/>
          <p:nvPr/>
        </p:nvGrpSpPr>
        <p:grpSpPr>
          <a:xfrm>
            <a:off x="7236296" y="3435846"/>
            <a:ext cx="456598" cy="478191"/>
            <a:chOff x="6618700" y="1635475"/>
            <a:chExt cx="456675" cy="432325"/>
          </a:xfrm>
        </p:grpSpPr>
        <p:sp>
          <p:nvSpPr>
            <p:cNvPr id="18" name="Google Shape;622;p42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3;p42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4;p42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5;p42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26;p42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945;p42"/>
          <p:cNvGrpSpPr/>
          <p:nvPr/>
        </p:nvGrpSpPr>
        <p:grpSpPr>
          <a:xfrm>
            <a:off x="1691680" y="4687524"/>
            <a:ext cx="843399" cy="455976"/>
            <a:chOff x="531800" y="5071350"/>
            <a:chExt cx="529750" cy="292900"/>
          </a:xfrm>
        </p:grpSpPr>
        <p:sp>
          <p:nvSpPr>
            <p:cNvPr id="24" name="Google Shape;946;p42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7;p42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8;p42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9;p42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0;p42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51;p42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2;p42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651;p42"/>
          <p:cNvGrpSpPr/>
          <p:nvPr/>
        </p:nvGrpSpPr>
        <p:grpSpPr>
          <a:xfrm>
            <a:off x="323528" y="3435846"/>
            <a:ext cx="288032" cy="685100"/>
            <a:chOff x="3384375" y="2267500"/>
            <a:chExt cx="203375" cy="507825"/>
          </a:xfrm>
        </p:grpSpPr>
        <p:sp>
          <p:nvSpPr>
            <p:cNvPr id="32" name="Google Shape;652;p42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53;p42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546;p42"/>
          <p:cNvSpPr/>
          <p:nvPr/>
        </p:nvSpPr>
        <p:spPr>
          <a:xfrm>
            <a:off x="2267744" y="2211710"/>
            <a:ext cx="234238" cy="310414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3500000">
              <a:srgbClr val="C00000">
                <a:alpha val="50000"/>
              </a:srgb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Дуга 35"/>
          <p:cNvSpPr/>
          <p:nvPr/>
        </p:nvSpPr>
        <p:spPr>
          <a:xfrm>
            <a:off x="7740352" y="3507854"/>
            <a:ext cx="288032" cy="288032"/>
          </a:xfrm>
          <a:prstGeom prst="arc">
            <a:avLst>
              <a:gd name="adj1" fmla="val 16200000"/>
              <a:gd name="adj2" fmla="val 50193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Дуга 36"/>
          <p:cNvSpPr/>
          <p:nvPr/>
        </p:nvSpPr>
        <p:spPr>
          <a:xfrm>
            <a:off x="7812360" y="3435846"/>
            <a:ext cx="351656" cy="440432"/>
          </a:xfrm>
          <a:prstGeom prst="arc">
            <a:avLst>
              <a:gd name="adj1" fmla="val 16200000"/>
              <a:gd name="adj2" fmla="val 50193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/>
          <p:cNvSpPr/>
          <p:nvPr/>
        </p:nvSpPr>
        <p:spPr>
          <a:xfrm>
            <a:off x="7892752" y="3363838"/>
            <a:ext cx="423664" cy="584448"/>
          </a:xfrm>
          <a:prstGeom prst="arc">
            <a:avLst>
              <a:gd name="adj1" fmla="val 16200000"/>
              <a:gd name="adj2" fmla="val 50193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an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198</Words>
  <Application>Microsoft Office PowerPoint</Application>
  <PresentationFormat>Экран (16:9)</PresentationFormat>
  <Paragraphs>71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Arvo</vt:lpstr>
      <vt:lpstr>Muli</vt:lpstr>
      <vt:lpstr>Wingdings</vt:lpstr>
      <vt:lpstr>Titania template</vt:lpstr>
      <vt:lpstr>Dispozitive periferice</vt:lpstr>
      <vt:lpstr>Obiective</vt:lpstr>
      <vt:lpstr>Tipuri de dispozitive periferice</vt:lpstr>
      <vt:lpstr>Dispozitive periferice de intrare  Dispozitivele periferice de intrare au rolul de a prelua datele şi de a le introduce în calculator.</vt:lpstr>
      <vt:lpstr>Слайд 5</vt:lpstr>
      <vt:lpstr>Слайд 6</vt:lpstr>
      <vt:lpstr>Dispozitive periferice de ieșire</vt:lpstr>
      <vt:lpstr>Слайд 8</vt:lpstr>
      <vt:lpstr>Dispozitive periferice de intrare-ieşire </vt:lpstr>
      <vt:lpstr>Mulțumesc pentru atenție!!</vt:lpstr>
      <vt:lpstr>Слайд 11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Dispozitive periferice</dc:title>
  <dc:creator>Ciuhcea</dc:creator>
  <cp:lastModifiedBy>Ciuhcea</cp:lastModifiedBy>
  <cp:revision>19</cp:revision>
  <dcterms:modified xsi:type="dcterms:W3CDTF">2019-05-01T09:40:00Z</dcterms:modified>
</cp:coreProperties>
</file>