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71" r:id="rId4"/>
    <p:sldId id="263" r:id="rId5"/>
    <p:sldId id="272" r:id="rId6"/>
    <p:sldId id="257" r:id="rId7"/>
    <p:sldId id="258" r:id="rId8"/>
    <p:sldId id="269" r:id="rId9"/>
    <p:sldId id="266" r:id="rId10"/>
    <p:sldId id="267" r:id="rId11"/>
    <p:sldId id="268" r:id="rId12"/>
    <p:sldId id="261" r:id="rId13"/>
    <p:sldId id="262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954" y="108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8507" y="1587603"/>
            <a:ext cx="6503127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64884" y="1587603"/>
            <a:ext cx="3210373" cy="1790950"/>
          </a:xfrm>
          <a:prstGeom prst="rect">
            <a:avLst/>
          </a:prstGeom>
        </p:spPr>
      </p:pic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2035929" y="3429000"/>
          <a:ext cx="4386419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4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6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학과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AI</a:t>
                      </a:r>
                      <a:r>
                        <a:rPr lang="ko-KR" altLang="en-US"/>
                        <a:t>융합소프트웨어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2025.04.23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2502110399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성명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정세아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버전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682" y="85443"/>
            <a:ext cx="1736776" cy="150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346"/>
          </a:xfrm>
        </p:spPr>
        <p:txBody>
          <a:bodyPr/>
          <a:lstStyle/>
          <a:p>
            <a:pPr>
              <a:defRPr sz="3200" b="1"/>
            </a:pPr>
            <a:r>
              <a:rPr lang="ko-KR" altLang="en-US"/>
              <a:t>회원 가입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407" y="5449077"/>
            <a:ext cx="241707" cy="3592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28650" y="846138"/>
            <a:ext cx="5686700" cy="60118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650" y="846138"/>
            <a:ext cx="551162" cy="4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0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346"/>
          </a:xfrm>
        </p:spPr>
        <p:txBody>
          <a:bodyPr/>
          <a:lstStyle/>
          <a:p>
            <a:pPr>
              <a:defRPr sz="3200" b="1"/>
            </a:pPr>
            <a:r>
              <a:rPr lang="ko-KR" altLang="en-US"/>
              <a:t>영양 정보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407" y="5449077"/>
            <a:ext cx="241707" cy="3592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89984"/>
            <a:ext cx="9144000" cy="4332667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59409" y="5449077"/>
            <a:ext cx="6471056" cy="9021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각 식단 메뉴의 영양 정보를 카드 형태로 확인 가능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칼로리, 탄수화물, 단백질, 지방, 나트륨 정보를 항목별로 제공 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식단 선택 시 건강 정보도 함께 제공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9984"/>
            <a:ext cx="551162" cy="4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기대 효과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2052" y="1847850"/>
            <a:ext cx="7132358" cy="188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  <a:p>
            <a:pPr>
              <a:defRPr sz="2000"/>
            </a:pPr>
            <a:r>
              <a:rPr lang="ko-KR" altLang="en-US"/>
              <a:t>- 식단 정보의 투명성을 높이고 사용자 피드백 순환을 유도</a:t>
            </a:r>
          </a:p>
          <a:p>
            <a:pPr>
              <a:defRPr sz="2000"/>
            </a:pPr>
            <a:endParaRPr lang="ko-KR" altLang="en-US"/>
          </a:p>
          <a:p>
            <a:pPr>
              <a:defRPr sz="2000"/>
            </a:pPr>
            <a:r>
              <a:rPr lang="ko-KR" altLang="en-US"/>
              <a:t>- 학식 만족도를 향상시키고 메뉴 품질 개선에 기여 </a:t>
            </a:r>
          </a:p>
          <a:p>
            <a:pPr>
              <a:defRPr sz="2000"/>
            </a:pPr>
            <a:endParaRPr lang="ko-KR" altLang="en-US"/>
          </a:p>
          <a:p>
            <a:pPr>
              <a:defRPr sz="2000"/>
            </a:pPr>
            <a:r>
              <a:rPr lang="ko-KR" altLang="en-US"/>
              <a:t>- 참여형 구조를 통해 학생들의 관심과 참여 기대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067509" cy="1143000"/>
          </a:xfrm>
        </p:spPr>
        <p:txBody>
          <a:bodyPr/>
          <a:lstStyle/>
          <a:p>
            <a:pPr>
              <a:defRPr sz="3200" b="1"/>
            </a:pPr>
            <a:r>
              <a:rPr lang="en-US" altLang="ko-KR"/>
              <a:t>History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43840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4399" y="1826895"/>
          <a:ext cx="7683868" cy="322246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98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4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70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정세아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화면설계서 초안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2025.04.23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70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정세아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조식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후기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영양정보 상세 페이지 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2025.04.24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3701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정세아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IA 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및 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Flow Chart 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추가</a:t>
                      </a: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 텍스트 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dk1"/>
                          </a:solidFill>
                        </a:rPr>
                        <a:t>2025.04.25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70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51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18507" y="1587603"/>
            <a:ext cx="6503127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6043" y="2459311"/>
            <a:ext cx="1648055" cy="11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8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37" y="38620"/>
            <a:ext cx="2018912" cy="1143000"/>
          </a:xfrm>
        </p:spPr>
        <p:txBody>
          <a:bodyPr/>
          <a:lstStyle/>
          <a:p>
            <a:pPr>
              <a:defRPr sz="3200" b="1"/>
            </a:pPr>
            <a:r>
              <a:rPr lang="en-US" altLang="ko-KR" dirty="0"/>
              <a:t>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337" y="948690"/>
            <a:ext cx="2205155" cy="59093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화면 설계 목적</a:t>
            </a:r>
            <a:endParaRPr lang="en-US" altLang="ko-KR" dirty="0" smtClean="0"/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정보 </a:t>
            </a:r>
            <a:r>
              <a:rPr lang="ko-KR" altLang="en-US" dirty="0"/>
              <a:t>구조도 (IA)  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흐름도 </a:t>
            </a:r>
            <a:r>
              <a:rPr lang="ko-KR" altLang="en-US" dirty="0"/>
              <a:t>(</a:t>
            </a:r>
            <a:r>
              <a:rPr lang="ko-KR" altLang="en-US" dirty="0" err="1"/>
              <a:t>Flow</a:t>
            </a:r>
            <a:r>
              <a:rPr lang="ko-KR" altLang="en-US" dirty="0"/>
              <a:t> </a:t>
            </a:r>
            <a:r>
              <a:rPr lang="ko-KR" altLang="en-US" dirty="0" err="1"/>
              <a:t>Chart</a:t>
            </a:r>
            <a:r>
              <a:rPr lang="ko-KR" altLang="en-US" dirty="0"/>
              <a:t>)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메인 </a:t>
            </a:r>
            <a:r>
              <a:rPr lang="ko-KR" altLang="en-US" dirty="0"/>
              <a:t>화면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상세 </a:t>
            </a:r>
            <a:r>
              <a:rPr lang="ko-KR" altLang="en-US" dirty="0"/>
              <a:t>메뉴  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조식 </a:t>
            </a:r>
            <a:r>
              <a:rPr lang="ko-KR" altLang="en-US" dirty="0"/>
              <a:t>메뉴 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후기 </a:t>
            </a:r>
            <a:r>
              <a:rPr lang="ko-KR" altLang="en-US" dirty="0"/>
              <a:t>페이지 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회원 </a:t>
            </a:r>
            <a:r>
              <a:rPr lang="ko-KR" altLang="en-US" dirty="0"/>
              <a:t>가입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영양 </a:t>
            </a:r>
            <a:r>
              <a:rPr lang="ko-KR" altLang="en-US" dirty="0"/>
              <a:t>정보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 smtClean="0"/>
              <a:t>- </a:t>
            </a:r>
            <a:r>
              <a:rPr lang="ko-KR" altLang="en-US" dirty="0" smtClean="0"/>
              <a:t>기대 </a:t>
            </a:r>
            <a:r>
              <a:rPr lang="ko-KR" altLang="en-US" dirty="0"/>
              <a:t>효과  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en-US" altLang="ko-KR" dirty="0" smtClean="0"/>
              <a:t>- </a:t>
            </a:r>
            <a:r>
              <a:rPr lang="ko-KR" altLang="en-US" dirty="0" err="1" smtClean="0"/>
              <a:t>히스토리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" y="371766"/>
            <a:ext cx="551162" cy="476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882"/>
            <a:ext cx="7860832" cy="1143000"/>
          </a:xfrm>
        </p:spPr>
        <p:txBody>
          <a:bodyPr/>
          <a:lstStyle/>
          <a:p>
            <a:pPr>
              <a:defRPr sz="3200" b="1"/>
            </a:pPr>
            <a:r>
              <a:rPr lang="ko-KR" altLang="en-US" dirty="0" smtClean="0"/>
              <a:t>화면 설계 목적</a:t>
            </a: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808892" y="2268413"/>
            <a:ext cx="2593731" cy="1336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학식 정보 확인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간소화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829906" y="2268412"/>
            <a:ext cx="2593731" cy="1336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후기를 통한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집단적 피드백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751992" y="4533373"/>
            <a:ext cx="2593731" cy="13364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열람 기능 중심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사용성 강화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36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264918"/>
            <a:ext cx="7325698" cy="1143000"/>
          </a:xfrm>
        </p:spPr>
        <p:txBody>
          <a:bodyPr/>
          <a:lstStyle/>
          <a:p>
            <a:pPr>
              <a:defRPr sz="3200" b="1"/>
            </a:pPr>
            <a:r>
              <a:rPr lang="en-US" altLang="ko-KR"/>
              <a:t>Information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243840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0" y="1645920"/>
          <a:ext cx="8969049" cy="44119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1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Subpage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5"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오늘의 식단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 선택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조식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중식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석식 메뉴 확인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메뉴 슬라이드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상단 메뉴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영양정보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후기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식단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로그인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로그아웃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65">
                <a:tc row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식단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조식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조식 메뉴 목록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음식 설명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칼로리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중식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중식 메뉴 목록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음식 설명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칼로리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석식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석식 메뉴 목록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음식 설명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칼로리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영양정보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메뉴별 영양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카드 형태로 메뉴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탄단지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칼로리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665">
                <a:tc rowSpan="3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후기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 선택바 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날짜별 후기 보기 및 작성 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후기 작성 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별점 선택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댓글 작성</a:t>
                      </a: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후기 리스트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다른 사용자 후기 리스트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 별점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이름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내용</a:t>
                      </a:r>
                      <a:r>
                        <a:rPr lang="en-US" altLang="ko-KR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665">
                <a:tc rowSpan="2"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pc="0">
                          <a:solidFill>
                            <a:schemeClr val="dk1"/>
                          </a:solidFill>
                        </a:rPr>
                        <a:t>회원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로그인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로그인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766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회원가입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/>
                        <a:t>입력 폼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약관 동의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97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320" y="264918"/>
            <a:ext cx="7325698" cy="1143000"/>
          </a:xfrm>
        </p:spPr>
        <p:txBody>
          <a:bodyPr/>
          <a:lstStyle/>
          <a:p>
            <a:pPr>
              <a:defRPr sz="3200" b="1"/>
            </a:pPr>
            <a:r>
              <a:rPr lang="en-US" altLang="ko-KR"/>
              <a:t>Flow Chart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018084" y="1407918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홈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3510255" y="3547089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중식 상세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148679" y="2197445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7148679" y="3022197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영양 정보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148678" y="3852810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148679" y="4677562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4030950" y="5227397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영양 정보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1571158" y="3547090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조식 상세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209581" y="3546621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석식</a:t>
            </a:r>
            <a:r>
              <a:rPr lang="ko-KR" altLang="en-US" dirty="0" smtClean="0"/>
              <a:t> 상세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28872" y="4677560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후기작성열람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828873" y="5838831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영양 정보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030949" y="2469402"/>
            <a:ext cx="1213339" cy="5498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/>
              <a:t>오늘의식단</a:t>
            </a:r>
            <a:endParaRPr lang="ko-KR" altLang="en-US" sz="1600" dirty="0"/>
          </a:p>
        </p:txBody>
      </p:sp>
      <p:cxnSp>
        <p:nvCxnSpPr>
          <p:cNvPr id="14" name="직선 화살표 연결선 13"/>
          <p:cNvCxnSpPr>
            <a:stCxn id="3" idx="2"/>
            <a:endCxn id="39" idx="0"/>
          </p:cNvCxnSpPr>
          <p:nvPr/>
        </p:nvCxnSpPr>
        <p:spPr>
          <a:xfrm>
            <a:off x="4624754" y="1957753"/>
            <a:ext cx="12865" cy="511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9" idx="2"/>
            <a:endCxn id="17" idx="0"/>
          </p:cNvCxnSpPr>
          <p:nvPr/>
        </p:nvCxnSpPr>
        <p:spPr>
          <a:xfrm rot="5400000">
            <a:off x="4113346" y="3022816"/>
            <a:ext cx="527852" cy="5206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39" idx="2"/>
            <a:endCxn id="35" idx="0"/>
          </p:cNvCxnSpPr>
          <p:nvPr/>
        </p:nvCxnSpPr>
        <p:spPr>
          <a:xfrm rot="5400000">
            <a:off x="3143798" y="2053268"/>
            <a:ext cx="527853" cy="24597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9" idx="2"/>
            <a:endCxn id="36" idx="0"/>
          </p:cNvCxnSpPr>
          <p:nvPr/>
        </p:nvCxnSpPr>
        <p:spPr>
          <a:xfrm rot="16200000" flipH="1">
            <a:off x="4963243" y="2693613"/>
            <a:ext cx="527384" cy="11786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9" idx="3"/>
            <a:endCxn id="18" idx="1"/>
          </p:cNvCxnSpPr>
          <p:nvPr/>
        </p:nvCxnSpPr>
        <p:spPr>
          <a:xfrm flipV="1">
            <a:off x="5244288" y="2472363"/>
            <a:ext cx="1904391" cy="2719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19" idx="1"/>
          </p:cNvCxnSpPr>
          <p:nvPr/>
        </p:nvCxnSpPr>
        <p:spPr>
          <a:xfrm>
            <a:off x="5244289" y="2747280"/>
            <a:ext cx="1904390" cy="54983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35" idx="2"/>
            <a:endCxn id="37" idx="0"/>
          </p:cNvCxnSpPr>
          <p:nvPr/>
        </p:nvCxnSpPr>
        <p:spPr>
          <a:xfrm rot="5400000">
            <a:off x="1516368" y="4016099"/>
            <a:ext cx="580635" cy="74228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2"/>
            <a:endCxn id="38" idx="0"/>
          </p:cNvCxnSpPr>
          <p:nvPr/>
        </p:nvCxnSpPr>
        <p:spPr>
          <a:xfrm>
            <a:off x="1435542" y="5227395"/>
            <a:ext cx="1" cy="611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7" idx="2"/>
            <a:endCxn id="34" idx="0"/>
          </p:cNvCxnSpPr>
          <p:nvPr/>
        </p:nvCxnSpPr>
        <p:spPr>
          <a:xfrm rot="16200000" flipH="1">
            <a:off x="3812036" y="4401812"/>
            <a:ext cx="1130473" cy="5206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1" idx="2"/>
            <a:endCxn id="26" idx="0"/>
          </p:cNvCxnSpPr>
          <p:nvPr/>
        </p:nvCxnSpPr>
        <p:spPr>
          <a:xfrm>
            <a:off x="7755348" y="4402645"/>
            <a:ext cx="1" cy="274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39" idx="3"/>
            <a:endCxn id="21" idx="3"/>
          </p:cNvCxnSpPr>
          <p:nvPr/>
        </p:nvCxnSpPr>
        <p:spPr>
          <a:xfrm>
            <a:off x="5244288" y="2744320"/>
            <a:ext cx="3117729" cy="1383408"/>
          </a:xfrm>
          <a:prstGeom prst="bentConnector3">
            <a:avLst>
              <a:gd name="adj1" fmla="val 1073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36" idx="2"/>
            <a:endCxn id="34" idx="0"/>
          </p:cNvCxnSpPr>
          <p:nvPr/>
        </p:nvCxnSpPr>
        <p:spPr>
          <a:xfrm rot="5400000">
            <a:off x="4661466" y="4072611"/>
            <a:ext cx="1130941" cy="11786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35" idx="2"/>
            <a:endCxn id="34" idx="0"/>
          </p:cNvCxnSpPr>
          <p:nvPr/>
        </p:nvCxnSpPr>
        <p:spPr>
          <a:xfrm rot="16200000" flipH="1">
            <a:off x="2842488" y="3432265"/>
            <a:ext cx="1130472" cy="24597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5400000">
            <a:off x="2651791" y="3640205"/>
            <a:ext cx="855554" cy="20747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36" idx="2"/>
            <a:endCxn id="37" idx="3"/>
          </p:cNvCxnSpPr>
          <p:nvPr/>
        </p:nvCxnSpPr>
        <p:spPr>
          <a:xfrm rot="5400000">
            <a:off x="3501220" y="2637447"/>
            <a:ext cx="856022" cy="37740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91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ko-KR" altLang="en-US"/>
              <a:t>메인 화면 </a:t>
            </a:r>
            <a:r>
              <a:rPr lang="en-US" altLang="ko-KR"/>
              <a:t>-</a:t>
            </a:r>
            <a:r>
              <a:rPr lang="ko-KR" altLang="en-US"/>
              <a:t> 오늘의 식단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4059" y="5677412"/>
            <a:ext cx="6707331" cy="95008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900"/>
              <a:t>- 오늘의 식단 정보는 조/중/석식으로 구분되어 쉽게 확인 가능</a:t>
            </a:r>
          </a:p>
          <a:p>
            <a:pPr>
              <a:defRPr/>
            </a:pPr>
            <a:r>
              <a:rPr lang="en-US" altLang="ko-KR" sz="1900"/>
              <a:t>-</a:t>
            </a:r>
            <a:r>
              <a:rPr lang="ko-KR" altLang="en-US" sz="1900"/>
              <a:t> 좌상단에는 로고 배치</a:t>
            </a:r>
            <a:r>
              <a:rPr lang="en-US" altLang="ko-KR" sz="1900"/>
              <a:t>,</a:t>
            </a:r>
            <a:r>
              <a:rPr lang="ko-KR" altLang="en-US" sz="1900"/>
              <a:t> 우상단에는 상세메뉴 버튼 배치</a:t>
            </a:r>
            <a:endParaRPr lang="en-US" altLang="ko-KR" sz="1900"/>
          </a:p>
          <a:p>
            <a:pPr>
              <a:defRPr/>
            </a:pPr>
            <a:r>
              <a:rPr lang="ko-KR" altLang="en-US" sz="1900"/>
              <a:t>- 날짜 선택을 통해 다른 날의 식단으로 이동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1298" y="1149717"/>
            <a:ext cx="9032702" cy="43878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98" y="1149717"/>
            <a:ext cx="551162" cy="476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ko-KR" altLang="en-US"/>
              <a:t>상세 메뉴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410" y="5449077"/>
            <a:ext cx="5451880" cy="9021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- 오른쪽 상단 메뉴 버튼을 통해 진입</a:t>
            </a:r>
          </a:p>
          <a:p>
            <a:pPr>
              <a:defRPr/>
            </a:pPr>
            <a:r>
              <a:rPr lang="ko-KR" altLang="en-US"/>
              <a:t>- 메뉴 구성: 식단, 영양정보, 후기, 로그인/로그아웃  </a:t>
            </a:r>
          </a:p>
          <a:p>
            <a:pPr>
              <a:defRPr/>
            </a:pPr>
            <a:r>
              <a:rPr lang="ko-KR" altLang="en-US"/>
              <a:t>- 누구나 직관적으로 탐색할 수 있도록 간결하게 설계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3526971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8853854" y="1573823"/>
            <a:ext cx="290146" cy="237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ko-KR" altLang="en-US"/>
              <a:t>조식 메뉴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9409" y="5449077"/>
            <a:ext cx="5670956" cy="9021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/>
              <a:t>- ‘조식’ 버튼을 클릭하면 조식 메뉴 상세 페이지로 이동 </a:t>
            </a:r>
          </a:p>
          <a:p>
            <a:pPr>
              <a:defRPr/>
            </a:pPr>
            <a:r>
              <a:rPr lang="ko-KR" altLang="en-US"/>
              <a:t>- 메뉴는 카드 형태로 구성되어 시각적인 디자인</a:t>
            </a:r>
          </a:p>
          <a:p>
            <a:pPr>
              <a:defRPr/>
            </a:pPr>
            <a:r>
              <a:rPr lang="ko-KR" altLang="en-US"/>
              <a:t>- ‘돌아가기’ 버튼으로 메인 페이지로 손쉽게 이동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417638"/>
            <a:ext cx="9144000" cy="284051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7638"/>
            <a:ext cx="551162" cy="4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7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lang="ko-KR" altLang="en-US"/>
              <a:t>후기 페이지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1600" y="1167907"/>
            <a:ext cx="6620799" cy="377379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1059409" y="5449077"/>
            <a:ext cx="7156856" cy="9021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날짜별로 후기 열람 및 작성이 가능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별점 선택 기능과 댓글 작성 기능이 포함</a:t>
            </a:r>
          </a:p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- 다른 유저의 후기 리스트가 하단에 정렬되어 사용자 피드백을 시각화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600" y="1149717"/>
            <a:ext cx="551162" cy="4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2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>
        <a:defPPr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421</Words>
  <Application>Microsoft Office PowerPoint</Application>
  <PresentationFormat>화면 슬라이드 쇼(4:3)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Theme</vt:lpstr>
      <vt:lpstr>PowerPoint 프레젠테이션</vt:lpstr>
      <vt:lpstr>INDEX</vt:lpstr>
      <vt:lpstr>화면 설계 목적</vt:lpstr>
      <vt:lpstr>Information Architecture</vt:lpstr>
      <vt:lpstr>Flow Chart</vt:lpstr>
      <vt:lpstr>메인 화면 - 오늘의 식단</vt:lpstr>
      <vt:lpstr>상세 메뉴</vt:lpstr>
      <vt:lpstr>조식 메뉴</vt:lpstr>
      <vt:lpstr>후기 페이지</vt:lpstr>
      <vt:lpstr>회원 가입</vt:lpstr>
      <vt:lpstr>영양 정보</vt:lpstr>
      <vt:lpstr>기대 효과</vt:lpstr>
      <vt:lpstr>History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description>generated using python-pptx</dc:description>
  <cp:lastModifiedBy>jseah</cp:lastModifiedBy>
  <cp:revision>45</cp:revision>
  <dcterms:created xsi:type="dcterms:W3CDTF">2013-01-27T09:14:16Z</dcterms:created>
  <dcterms:modified xsi:type="dcterms:W3CDTF">2025-04-25T04:41:42Z</dcterms:modified>
  <cp:version/>
</cp:coreProperties>
</file>