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9" r:id="rId4"/>
    <p:sldId id="273" r:id="rId5"/>
    <p:sldId id="275" r:id="rId6"/>
    <p:sldId id="276" r:id="rId7"/>
    <p:sldId id="277" r:id="rId8"/>
    <p:sldId id="278" r:id="rId9"/>
    <p:sldId id="274" r:id="rId10"/>
    <p:sldId id="279" r:id="rId11"/>
    <p:sldId id="280" r:id="rId12"/>
    <p:sldId id="281" r:id="rId13"/>
    <p:sldId id="282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ant/Documents/oc_work/P7/comparaisontem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ant/Documents/oc_work/P7/comparaisontem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bruteforce.py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Feuil1!$A$2:$A$21</c:f>
              <c:strCache>
                <c:ptCount val="20"/>
                <c:pt idx="0">
                  <c:v>Action-1</c:v>
                </c:pt>
                <c:pt idx="1">
                  <c:v>Action-2</c:v>
                </c:pt>
                <c:pt idx="2">
                  <c:v>Action-3</c:v>
                </c:pt>
                <c:pt idx="3">
                  <c:v>Action-4</c:v>
                </c:pt>
                <c:pt idx="4">
                  <c:v>Action-5</c:v>
                </c:pt>
                <c:pt idx="5">
                  <c:v>Action-6</c:v>
                </c:pt>
                <c:pt idx="6">
                  <c:v>Action-7</c:v>
                </c:pt>
                <c:pt idx="7">
                  <c:v>Action-8</c:v>
                </c:pt>
                <c:pt idx="8">
                  <c:v>Action-9</c:v>
                </c:pt>
                <c:pt idx="9">
                  <c:v>Action-10</c:v>
                </c:pt>
                <c:pt idx="10">
                  <c:v>Action-11</c:v>
                </c:pt>
                <c:pt idx="11">
                  <c:v>Action-12</c:v>
                </c:pt>
                <c:pt idx="12">
                  <c:v>Action-13</c:v>
                </c:pt>
                <c:pt idx="13">
                  <c:v>Action-14</c:v>
                </c:pt>
                <c:pt idx="14">
                  <c:v>Action-15</c:v>
                </c:pt>
                <c:pt idx="15">
                  <c:v>Action-16</c:v>
                </c:pt>
                <c:pt idx="16">
                  <c:v>Action-17</c:v>
                </c:pt>
                <c:pt idx="17">
                  <c:v>Action-18</c:v>
                </c:pt>
                <c:pt idx="18">
                  <c:v>Action-19</c:v>
                </c:pt>
                <c:pt idx="19">
                  <c:v>Action-20</c:v>
                </c:pt>
              </c:strCache>
            </c:strRef>
          </c:cat>
          <c:val>
            <c:numRef>
              <c:f>Feuil1!$B$2:$B$21</c:f>
              <c:numCache>
                <c:formatCode>0.0000000000000000000</c:formatCode>
                <c:ptCount val="20"/>
                <c:pt idx="0">
                  <c:v>9.8943710327148397E-5</c:v>
                </c:pt>
                <c:pt idx="1">
                  <c:v>1.01089477539062E-4</c:v>
                </c:pt>
                <c:pt idx="2">
                  <c:v>1.1277198791503899E-4</c:v>
                </c:pt>
                <c:pt idx="3">
                  <c:v>1.3589859008789E-4</c:v>
                </c:pt>
                <c:pt idx="4">
                  <c:v>2.3198127746581999E-4</c:v>
                </c:pt>
                <c:pt idx="5">
                  <c:v>2.8300285339355398E-4</c:v>
                </c:pt>
                <c:pt idx="6">
                  <c:v>5.4788589477538997E-4</c:v>
                </c:pt>
                <c:pt idx="7">
                  <c:v>1.0397434234619099E-3</c:v>
                </c:pt>
                <c:pt idx="8">
                  <c:v>1.96313858032226E-3</c:v>
                </c:pt>
                <c:pt idx="9">
                  <c:v>4.014253616333E-3</c:v>
                </c:pt>
                <c:pt idx="10">
                  <c:v>9.0789794921875E-3</c:v>
                </c:pt>
                <c:pt idx="11">
                  <c:v>1.91829204559326E-2</c:v>
                </c:pt>
                <c:pt idx="12">
                  <c:v>4.3412923812866197E-2</c:v>
                </c:pt>
                <c:pt idx="13">
                  <c:v>8.5412025451660101E-2</c:v>
                </c:pt>
                <c:pt idx="14">
                  <c:v>0.178504943847656</c:v>
                </c:pt>
                <c:pt idx="15">
                  <c:v>0.41066980361938399</c:v>
                </c:pt>
                <c:pt idx="16">
                  <c:v>0.813690185546875</c:v>
                </c:pt>
                <c:pt idx="17">
                  <c:v>1.61655402183532</c:v>
                </c:pt>
                <c:pt idx="18">
                  <c:v>3.4534261226653999</c:v>
                </c:pt>
                <c:pt idx="19">
                  <c:v>7.1251058578491202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B-D640-8575-351E3A71E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1569648"/>
        <c:axId val="911808624"/>
      </c:lineChart>
      <c:catAx>
        <c:axId val="9115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808624"/>
        <c:crosses val="autoZero"/>
        <c:auto val="1"/>
        <c:lblAlgn val="ctr"/>
        <c:lblOffset val="100"/>
        <c:noMultiLvlLbl val="0"/>
      </c:catAx>
      <c:valAx>
        <c:axId val="9118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0000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56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398490739257993"/>
          <c:y val="8.9873612813147888E-2"/>
          <c:w val="0.80337369754505739"/>
          <c:h val="0.825731745546443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Feuil1!$B$24</c:f>
              <c:strCache>
                <c:ptCount val="1"/>
                <c:pt idx="0">
                  <c:v>optimized.py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Feuil1!$A$25:$A$44</c:f>
              <c:strCache>
                <c:ptCount val="20"/>
                <c:pt idx="0">
                  <c:v>Action-1</c:v>
                </c:pt>
                <c:pt idx="1">
                  <c:v>Action-2</c:v>
                </c:pt>
                <c:pt idx="2">
                  <c:v>Action-3</c:v>
                </c:pt>
                <c:pt idx="3">
                  <c:v>Action-4</c:v>
                </c:pt>
                <c:pt idx="4">
                  <c:v>Action-5</c:v>
                </c:pt>
                <c:pt idx="5">
                  <c:v>Action-6</c:v>
                </c:pt>
                <c:pt idx="6">
                  <c:v>Action-7</c:v>
                </c:pt>
                <c:pt idx="7">
                  <c:v>Action-8</c:v>
                </c:pt>
                <c:pt idx="8">
                  <c:v>Action-9</c:v>
                </c:pt>
                <c:pt idx="9">
                  <c:v>Action-10</c:v>
                </c:pt>
                <c:pt idx="10">
                  <c:v>Action-11</c:v>
                </c:pt>
                <c:pt idx="11">
                  <c:v>Action-12</c:v>
                </c:pt>
                <c:pt idx="12">
                  <c:v>Action-13</c:v>
                </c:pt>
                <c:pt idx="13">
                  <c:v>Action-14</c:v>
                </c:pt>
                <c:pt idx="14">
                  <c:v>Action-15</c:v>
                </c:pt>
                <c:pt idx="15">
                  <c:v>Action-16</c:v>
                </c:pt>
                <c:pt idx="16">
                  <c:v>Action-17</c:v>
                </c:pt>
                <c:pt idx="17">
                  <c:v>Action-18</c:v>
                </c:pt>
                <c:pt idx="18">
                  <c:v>Action-19</c:v>
                </c:pt>
                <c:pt idx="19">
                  <c:v>Action-20</c:v>
                </c:pt>
              </c:strCache>
            </c:strRef>
          </c:xVal>
          <c:yVal>
            <c:numRef>
              <c:f>Feuil1!$B$25:$B$44</c:f>
              <c:numCache>
                <c:formatCode>0.0000000000000000000</c:formatCode>
                <c:ptCount val="20"/>
                <c:pt idx="0">
                  <c:v>8.7976455688476495E-5</c:v>
                </c:pt>
                <c:pt idx="1">
                  <c:v>1.02758407592773E-4</c:v>
                </c:pt>
                <c:pt idx="2">
                  <c:v>1.14202499389648E-4</c:v>
                </c:pt>
                <c:pt idx="3">
                  <c:v>1.02996826171875E-4</c:v>
                </c:pt>
                <c:pt idx="4">
                  <c:v>1.05857849121093E-4</c:v>
                </c:pt>
                <c:pt idx="5">
                  <c:v>1.0013580322265601E-4</c:v>
                </c:pt>
                <c:pt idx="6">
                  <c:v>1.04188919067382E-4</c:v>
                </c:pt>
                <c:pt idx="7">
                  <c:v>1.1086463928222599E-4</c:v>
                </c:pt>
                <c:pt idx="8">
                  <c:v>1.5163421630859299E-4</c:v>
                </c:pt>
                <c:pt idx="9">
                  <c:v>1.17063522338867E-4</c:v>
                </c:pt>
                <c:pt idx="10">
                  <c:v>1.2898445129394499E-4</c:v>
                </c:pt>
                <c:pt idx="11">
                  <c:v>1.19924545288085E-4</c:v>
                </c:pt>
                <c:pt idx="12">
                  <c:v>1.1610984802246E-4</c:v>
                </c:pt>
                <c:pt idx="13">
                  <c:v>1.25885009765625E-4</c:v>
                </c:pt>
                <c:pt idx="14">
                  <c:v>1.31130218505859E-4</c:v>
                </c:pt>
                <c:pt idx="15">
                  <c:v>1.3399124145507799E-4</c:v>
                </c:pt>
                <c:pt idx="16">
                  <c:v>1.2493133544921799E-4</c:v>
                </c:pt>
                <c:pt idx="17">
                  <c:v>1.23262405395507E-4</c:v>
                </c:pt>
                <c:pt idx="18">
                  <c:v>1.2803077697753901E-4</c:v>
                </c:pt>
                <c:pt idx="19">
                  <c:v>1.3685226440429601E-4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F1-C54F-8ADA-089835EF3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01200"/>
        <c:axId val="887848160"/>
      </c:scatterChart>
      <c:valAx>
        <c:axId val="88790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87848160"/>
        <c:crosses val="autoZero"/>
        <c:crossBetween val="midCat"/>
      </c:valAx>
      <c:valAx>
        <c:axId val="88784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0000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8790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F3FB5-3D96-491E-8ECA-A6381E22C3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FD3552-D272-46AD-A2D8-284F8A2448B8}">
      <dgm:prSet/>
      <dgm:spPr/>
      <dgm:t>
        <a:bodyPr/>
        <a:lstStyle/>
        <a:p>
          <a:r>
            <a:rPr lang="fr-FR"/>
            <a:t>L’objectif est d’optimiser les solutions d’investissement en actions des clients.</a:t>
          </a:r>
          <a:endParaRPr lang="en-US"/>
        </a:p>
      </dgm:t>
    </dgm:pt>
    <dgm:pt modelId="{B0E7F7C5-C78D-41B5-B0AF-E9263D37262F}" type="parTrans" cxnId="{A4090122-138B-4606-8A07-9CDA36F8F416}">
      <dgm:prSet/>
      <dgm:spPr/>
      <dgm:t>
        <a:bodyPr/>
        <a:lstStyle/>
        <a:p>
          <a:endParaRPr lang="en-US"/>
        </a:p>
      </dgm:t>
    </dgm:pt>
    <dgm:pt modelId="{8DF128FF-00E3-4875-BC9A-E37A782BA6A2}" type="sibTrans" cxnId="{A4090122-138B-4606-8A07-9CDA36F8F416}">
      <dgm:prSet/>
      <dgm:spPr/>
      <dgm:t>
        <a:bodyPr/>
        <a:lstStyle/>
        <a:p>
          <a:endParaRPr lang="en-US"/>
        </a:p>
      </dgm:t>
    </dgm:pt>
    <dgm:pt modelId="{EE51CA16-4AE6-4197-A5CA-1F5F9AA869C5}">
      <dgm:prSet/>
      <dgm:spPr/>
      <dgm:t>
        <a:bodyPr/>
        <a:lstStyle/>
        <a:p>
          <a:r>
            <a:rPr lang="fr-FR"/>
            <a:t>Chaque action non-fractionnable peut être achetée une seule fois et le montant d’investissement ne doit pas dépasser 500 €</a:t>
          </a:r>
          <a:endParaRPr lang="en-US"/>
        </a:p>
      </dgm:t>
    </dgm:pt>
    <dgm:pt modelId="{A551D6AA-8AE5-486D-95C9-FA4049EA97EE}" type="parTrans" cxnId="{B462BBF7-1AF9-4D50-B4C4-CA5C31998BE7}">
      <dgm:prSet/>
      <dgm:spPr/>
      <dgm:t>
        <a:bodyPr/>
        <a:lstStyle/>
        <a:p>
          <a:endParaRPr lang="en-US"/>
        </a:p>
      </dgm:t>
    </dgm:pt>
    <dgm:pt modelId="{D1952267-E182-4F9E-BFAF-91D076BB893F}" type="sibTrans" cxnId="{B462BBF7-1AF9-4D50-B4C4-CA5C31998BE7}">
      <dgm:prSet/>
      <dgm:spPr/>
      <dgm:t>
        <a:bodyPr/>
        <a:lstStyle/>
        <a:p>
          <a:endParaRPr lang="en-US"/>
        </a:p>
      </dgm:t>
    </dgm:pt>
    <dgm:pt modelId="{E1982945-9211-40FD-A17A-29128B65E9C9}">
      <dgm:prSet/>
      <dgm:spPr/>
      <dgm:t>
        <a:bodyPr/>
        <a:lstStyle/>
        <a:p>
          <a:r>
            <a:rPr lang="fr-FR"/>
            <a:t>Le but est de mettre en place un algorithme permettant d’obtenir une solution optimale le plus rapidement.</a:t>
          </a:r>
          <a:endParaRPr lang="en-US"/>
        </a:p>
      </dgm:t>
    </dgm:pt>
    <dgm:pt modelId="{A8AD07F9-D48F-4D04-9D88-5DAA5B7E88B5}" type="parTrans" cxnId="{07C37AF4-B916-48F0-970A-EFB35EA88C83}">
      <dgm:prSet/>
      <dgm:spPr/>
      <dgm:t>
        <a:bodyPr/>
        <a:lstStyle/>
        <a:p>
          <a:endParaRPr lang="en-US"/>
        </a:p>
      </dgm:t>
    </dgm:pt>
    <dgm:pt modelId="{481A6544-7837-4D67-82BA-A46E77B83ADE}" type="sibTrans" cxnId="{07C37AF4-B916-48F0-970A-EFB35EA88C83}">
      <dgm:prSet/>
      <dgm:spPr/>
      <dgm:t>
        <a:bodyPr/>
        <a:lstStyle/>
        <a:p>
          <a:endParaRPr lang="en-US"/>
        </a:p>
      </dgm:t>
    </dgm:pt>
    <dgm:pt modelId="{853720F0-A13C-AD4C-BE3C-B6F4262A6439}" type="pres">
      <dgm:prSet presAssocID="{E29F3FB5-3D96-491E-8ECA-A6381E22C3BD}" presName="linear" presStyleCnt="0">
        <dgm:presLayoutVars>
          <dgm:animLvl val="lvl"/>
          <dgm:resizeHandles val="exact"/>
        </dgm:presLayoutVars>
      </dgm:prSet>
      <dgm:spPr/>
    </dgm:pt>
    <dgm:pt modelId="{D6D8157D-1C28-7A43-B65F-2C6206CB8CEE}" type="pres">
      <dgm:prSet presAssocID="{14FD3552-D272-46AD-A2D8-284F8A2448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C855AC-010E-FB47-AB53-EA577917515E}" type="pres">
      <dgm:prSet presAssocID="{8DF128FF-00E3-4875-BC9A-E37A782BA6A2}" presName="spacer" presStyleCnt="0"/>
      <dgm:spPr/>
    </dgm:pt>
    <dgm:pt modelId="{3DD4D956-366E-7B43-BDB7-ED9A94B69008}" type="pres">
      <dgm:prSet presAssocID="{EE51CA16-4AE6-4197-A5CA-1F5F9AA869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C1296-21D7-3A42-9B58-61D8138C0E51}" type="pres">
      <dgm:prSet presAssocID="{D1952267-E182-4F9E-BFAF-91D076BB893F}" presName="spacer" presStyleCnt="0"/>
      <dgm:spPr/>
    </dgm:pt>
    <dgm:pt modelId="{7BE31632-0CB9-6940-8F3F-C5EDBE3AC05E}" type="pres">
      <dgm:prSet presAssocID="{E1982945-9211-40FD-A17A-29128B65E9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090122-138B-4606-8A07-9CDA36F8F416}" srcId="{E29F3FB5-3D96-491E-8ECA-A6381E22C3BD}" destId="{14FD3552-D272-46AD-A2D8-284F8A2448B8}" srcOrd="0" destOrd="0" parTransId="{B0E7F7C5-C78D-41B5-B0AF-E9263D37262F}" sibTransId="{8DF128FF-00E3-4875-BC9A-E37A782BA6A2}"/>
    <dgm:cxn modelId="{0C7C7341-4EEE-2C47-A017-080EC9069506}" type="presOf" srcId="{14FD3552-D272-46AD-A2D8-284F8A2448B8}" destId="{D6D8157D-1C28-7A43-B65F-2C6206CB8CEE}" srcOrd="0" destOrd="0" presId="urn:microsoft.com/office/officeart/2005/8/layout/vList2"/>
    <dgm:cxn modelId="{5C8BD9D9-4B98-E246-9D15-1008F6DDEF81}" type="presOf" srcId="{E29F3FB5-3D96-491E-8ECA-A6381E22C3BD}" destId="{853720F0-A13C-AD4C-BE3C-B6F4262A6439}" srcOrd="0" destOrd="0" presId="urn:microsoft.com/office/officeart/2005/8/layout/vList2"/>
    <dgm:cxn modelId="{3F7D45EA-90FC-1A4C-AD38-10D678FD0107}" type="presOf" srcId="{EE51CA16-4AE6-4197-A5CA-1F5F9AA869C5}" destId="{3DD4D956-366E-7B43-BDB7-ED9A94B69008}" srcOrd="0" destOrd="0" presId="urn:microsoft.com/office/officeart/2005/8/layout/vList2"/>
    <dgm:cxn modelId="{C0BEE7F1-28E6-EA46-85D3-C474AF58B505}" type="presOf" srcId="{E1982945-9211-40FD-A17A-29128B65E9C9}" destId="{7BE31632-0CB9-6940-8F3F-C5EDBE3AC05E}" srcOrd="0" destOrd="0" presId="urn:microsoft.com/office/officeart/2005/8/layout/vList2"/>
    <dgm:cxn modelId="{07C37AF4-B916-48F0-970A-EFB35EA88C83}" srcId="{E29F3FB5-3D96-491E-8ECA-A6381E22C3BD}" destId="{E1982945-9211-40FD-A17A-29128B65E9C9}" srcOrd="2" destOrd="0" parTransId="{A8AD07F9-D48F-4D04-9D88-5DAA5B7E88B5}" sibTransId="{481A6544-7837-4D67-82BA-A46E77B83ADE}"/>
    <dgm:cxn modelId="{B462BBF7-1AF9-4D50-B4C4-CA5C31998BE7}" srcId="{E29F3FB5-3D96-491E-8ECA-A6381E22C3BD}" destId="{EE51CA16-4AE6-4197-A5CA-1F5F9AA869C5}" srcOrd="1" destOrd="0" parTransId="{A551D6AA-8AE5-486D-95C9-FA4049EA97EE}" sibTransId="{D1952267-E182-4F9E-BFAF-91D076BB893F}"/>
    <dgm:cxn modelId="{A70C05C5-B24A-8044-8093-FB01522EC889}" type="presParOf" srcId="{853720F0-A13C-AD4C-BE3C-B6F4262A6439}" destId="{D6D8157D-1C28-7A43-B65F-2C6206CB8CEE}" srcOrd="0" destOrd="0" presId="urn:microsoft.com/office/officeart/2005/8/layout/vList2"/>
    <dgm:cxn modelId="{043D2055-480F-9148-B5F5-E7CB8F99B384}" type="presParOf" srcId="{853720F0-A13C-AD4C-BE3C-B6F4262A6439}" destId="{3BC855AC-010E-FB47-AB53-EA577917515E}" srcOrd="1" destOrd="0" presId="urn:microsoft.com/office/officeart/2005/8/layout/vList2"/>
    <dgm:cxn modelId="{A2CEC000-43B5-4B48-824D-9D2BB07C57F5}" type="presParOf" srcId="{853720F0-A13C-AD4C-BE3C-B6F4262A6439}" destId="{3DD4D956-366E-7B43-BDB7-ED9A94B69008}" srcOrd="2" destOrd="0" presId="urn:microsoft.com/office/officeart/2005/8/layout/vList2"/>
    <dgm:cxn modelId="{D02138FC-EF99-FD4F-9BF6-2F12C997251B}" type="presParOf" srcId="{853720F0-A13C-AD4C-BE3C-B6F4262A6439}" destId="{B90C1296-21D7-3A42-9B58-61D8138C0E51}" srcOrd="3" destOrd="0" presId="urn:microsoft.com/office/officeart/2005/8/layout/vList2"/>
    <dgm:cxn modelId="{15382B5A-1343-F14C-A766-1C58831B38BF}" type="presParOf" srcId="{853720F0-A13C-AD4C-BE3C-B6F4262A6439}" destId="{7BE31632-0CB9-6940-8F3F-C5EDBE3AC0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FD922-808F-45C8-B79A-F146252807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58E1F-D56E-4536-BEE9-6E67427AB676}">
      <dgm:prSet/>
      <dgm:spPr/>
      <dgm:t>
        <a:bodyPr/>
        <a:lstStyle/>
        <a:p>
          <a:r>
            <a:rPr lang="fr-FR"/>
            <a:t>Il s’agit d’une méthode permettant de tester l’ensemble des combinaisons possibles.</a:t>
          </a:r>
          <a:endParaRPr lang="en-US"/>
        </a:p>
      </dgm:t>
    </dgm:pt>
    <dgm:pt modelId="{67C172C2-9653-403B-9E51-5363CC471B8A}" type="parTrans" cxnId="{BECC36F6-8B95-4A0C-8163-C270CBD5C406}">
      <dgm:prSet/>
      <dgm:spPr/>
      <dgm:t>
        <a:bodyPr/>
        <a:lstStyle/>
        <a:p>
          <a:endParaRPr lang="en-US"/>
        </a:p>
      </dgm:t>
    </dgm:pt>
    <dgm:pt modelId="{C7179615-D6EE-4D29-B769-736E669AC134}" type="sibTrans" cxnId="{BECC36F6-8B95-4A0C-8163-C270CBD5C406}">
      <dgm:prSet/>
      <dgm:spPr/>
      <dgm:t>
        <a:bodyPr/>
        <a:lstStyle/>
        <a:p>
          <a:endParaRPr lang="en-US"/>
        </a:p>
      </dgm:t>
    </dgm:pt>
    <dgm:pt modelId="{9AFBA9D1-1D38-42F6-8BF1-EABC0E469909}">
      <dgm:prSet/>
      <dgm:spPr/>
      <dgm:t>
        <a:bodyPr/>
        <a:lstStyle/>
        <a:p>
          <a:r>
            <a:rPr lang="fr-FR"/>
            <a:t>Toutes les combinaisons sont testées afin d’obtenir la combinaison optimale.</a:t>
          </a:r>
          <a:endParaRPr lang="en-US"/>
        </a:p>
      </dgm:t>
    </dgm:pt>
    <dgm:pt modelId="{1AC8B654-43CF-4CCE-AB92-DE231E9DEC5D}" type="parTrans" cxnId="{35BE00F3-EB0F-4B83-9A17-9BDBE8218F4D}">
      <dgm:prSet/>
      <dgm:spPr/>
      <dgm:t>
        <a:bodyPr/>
        <a:lstStyle/>
        <a:p>
          <a:endParaRPr lang="en-US"/>
        </a:p>
      </dgm:t>
    </dgm:pt>
    <dgm:pt modelId="{57909BC3-3CF1-45C8-9565-3D309C738873}" type="sibTrans" cxnId="{35BE00F3-EB0F-4B83-9A17-9BDBE8218F4D}">
      <dgm:prSet/>
      <dgm:spPr/>
      <dgm:t>
        <a:bodyPr/>
        <a:lstStyle/>
        <a:p>
          <a:endParaRPr lang="en-US"/>
        </a:p>
      </dgm:t>
    </dgm:pt>
    <dgm:pt modelId="{54D48CFF-9C37-4052-9EB7-89CC84C67F79}">
      <dgm:prSet/>
      <dgm:spPr/>
      <dgm:t>
        <a:bodyPr/>
        <a:lstStyle/>
        <a:p>
          <a:r>
            <a:rPr lang="fr-FR"/>
            <a:t>Un code de force brute va lister les combinaisons possibles puis rechercher parmi l’ensemble des combinaisons la meilleures solution.</a:t>
          </a:r>
          <a:endParaRPr lang="en-US"/>
        </a:p>
      </dgm:t>
    </dgm:pt>
    <dgm:pt modelId="{E58422FC-4C7F-40BD-B9B2-96745DB265B9}" type="parTrans" cxnId="{77B0A4DE-4335-4CD5-80AD-78F13424CC89}">
      <dgm:prSet/>
      <dgm:spPr/>
      <dgm:t>
        <a:bodyPr/>
        <a:lstStyle/>
        <a:p>
          <a:endParaRPr lang="en-US"/>
        </a:p>
      </dgm:t>
    </dgm:pt>
    <dgm:pt modelId="{3556C265-27C9-4779-A630-3E3C5FD2F3FD}" type="sibTrans" cxnId="{77B0A4DE-4335-4CD5-80AD-78F13424CC89}">
      <dgm:prSet/>
      <dgm:spPr/>
      <dgm:t>
        <a:bodyPr/>
        <a:lstStyle/>
        <a:p>
          <a:endParaRPr lang="en-US"/>
        </a:p>
      </dgm:t>
    </dgm:pt>
    <dgm:pt modelId="{EB958713-8A18-4C73-A38F-DA34B23F7BB8}">
      <dgm:prSet/>
      <dgm:spPr/>
      <dgm:t>
        <a:bodyPr/>
        <a:lstStyle/>
        <a:p>
          <a:r>
            <a:rPr lang="fr-FR"/>
            <a:t>Cette méthode à donc l’avantage de retourner la solution optimale.</a:t>
          </a:r>
          <a:endParaRPr lang="en-US"/>
        </a:p>
      </dgm:t>
    </dgm:pt>
    <dgm:pt modelId="{D1FDDF88-A709-48B2-B8AE-FDBAC9C3C98A}" type="parTrans" cxnId="{A7E27B86-FE75-44F0-BE69-00177D16FC90}">
      <dgm:prSet/>
      <dgm:spPr/>
      <dgm:t>
        <a:bodyPr/>
        <a:lstStyle/>
        <a:p>
          <a:endParaRPr lang="en-US"/>
        </a:p>
      </dgm:t>
    </dgm:pt>
    <dgm:pt modelId="{CC1E4B5C-B17F-4A10-B184-3ADB4C07A3EE}" type="sibTrans" cxnId="{A7E27B86-FE75-44F0-BE69-00177D16FC90}">
      <dgm:prSet/>
      <dgm:spPr/>
      <dgm:t>
        <a:bodyPr/>
        <a:lstStyle/>
        <a:p>
          <a:endParaRPr lang="en-US"/>
        </a:p>
      </dgm:t>
    </dgm:pt>
    <dgm:pt modelId="{D8E3BC14-2B42-435F-BEDB-1265404ED274}">
      <dgm:prSet/>
      <dgm:spPr/>
      <dgm:t>
        <a:bodyPr/>
        <a:lstStyle/>
        <a:p>
          <a:r>
            <a:rPr lang="fr-FR"/>
            <a:t>Elle a pour principal inconvénient de prendre du temps lorsque le nombre d’élément dépasse quelques dizaines</a:t>
          </a:r>
          <a:endParaRPr lang="en-US"/>
        </a:p>
      </dgm:t>
    </dgm:pt>
    <dgm:pt modelId="{354C1FFC-A9BF-44F9-B76E-9CBCE2567F0F}" type="parTrans" cxnId="{82C6BFB9-3F45-4390-858A-A81BE4BD8A1F}">
      <dgm:prSet/>
      <dgm:spPr/>
      <dgm:t>
        <a:bodyPr/>
        <a:lstStyle/>
        <a:p>
          <a:endParaRPr lang="en-US"/>
        </a:p>
      </dgm:t>
    </dgm:pt>
    <dgm:pt modelId="{11E123FB-4753-4021-BDF5-31295E131BBC}" type="sibTrans" cxnId="{82C6BFB9-3F45-4390-858A-A81BE4BD8A1F}">
      <dgm:prSet/>
      <dgm:spPr/>
      <dgm:t>
        <a:bodyPr/>
        <a:lstStyle/>
        <a:p>
          <a:endParaRPr lang="en-US"/>
        </a:p>
      </dgm:t>
    </dgm:pt>
    <dgm:pt modelId="{822A895F-265A-1F4A-A3FA-273172B7633A}" type="pres">
      <dgm:prSet presAssocID="{3EAFD922-808F-45C8-B79A-F14625280713}" presName="diagram" presStyleCnt="0">
        <dgm:presLayoutVars>
          <dgm:dir/>
          <dgm:resizeHandles val="exact"/>
        </dgm:presLayoutVars>
      </dgm:prSet>
      <dgm:spPr/>
    </dgm:pt>
    <dgm:pt modelId="{D648D94A-7153-C848-85B1-A2394991032D}" type="pres">
      <dgm:prSet presAssocID="{F1D58E1F-D56E-4536-BEE9-6E67427AB676}" presName="node" presStyleLbl="node1" presStyleIdx="0" presStyleCnt="5">
        <dgm:presLayoutVars>
          <dgm:bulletEnabled val="1"/>
        </dgm:presLayoutVars>
      </dgm:prSet>
      <dgm:spPr/>
    </dgm:pt>
    <dgm:pt modelId="{62F2B06F-CD4E-CE40-BA17-069F129A4F23}" type="pres">
      <dgm:prSet presAssocID="{C7179615-D6EE-4D29-B769-736E669AC134}" presName="sibTrans" presStyleCnt="0"/>
      <dgm:spPr/>
    </dgm:pt>
    <dgm:pt modelId="{35451A70-B01F-0A4E-BD57-B05C574BAA45}" type="pres">
      <dgm:prSet presAssocID="{9AFBA9D1-1D38-42F6-8BF1-EABC0E469909}" presName="node" presStyleLbl="node1" presStyleIdx="1" presStyleCnt="5">
        <dgm:presLayoutVars>
          <dgm:bulletEnabled val="1"/>
        </dgm:presLayoutVars>
      </dgm:prSet>
      <dgm:spPr/>
    </dgm:pt>
    <dgm:pt modelId="{3C12DA86-8BDA-5147-AA93-BE954EF8AE0F}" type="pres">
      <dgm:prSet presAssocID="{57909BC3-3CF1-45C8-9565-3D309C738873}" presName="sibTrans" presStyleCnt="0"/>
      <dgm:spPr/>
    </dgm:pt>
    <dgm:pt modelId="{457E7AD6-E5DF-C649-9E3A-5DD07C36388C}" type="pres">
      <dgm:prSet presAssocID="{54D48CFF-9C37-4052-9EB7-89CC84C67F79}" presName="node" presStyleLbl="node1" presStyleIdx="2" presStyleCnt="5">
        <dgm:presLayoutVars>
          <dgm:bulletEnabled val="1"/>
        </dgm:presLayoutVars>
      </dgm:prSet>
      <dgm:spPr/>
    </dgm:pt>
    <dgm:pt modelId="{34D18916-E7A6-DC44-8688-7114CC69FED6}" type="pres">
      <dgm:prSet presAssocID="{3556C265-27C9-4779-A630-3E3C5FD2F3FD}" presName="sibTrans" presStyleCnt="0"/>
      <dgm:spPr/>
    </dgm:pt>
    <dgm:pt modelId="{47BFCDB6-04F3-4C41-8104-709915EAC944}" type="pres">
      <dgm:prSet presAssocID="{EB958713-8A18-4C73-A38F-DA34B23F7BB8}" presName="node" presStyleLbl="node1" presStyleIdx="3" presStyleCnt="5">
        <dgm:presLayoutVars>
          <dgm:bulletEnabled val="1"/>
        </dgm:presLayoutVars>
      </dgm:prSet>
      <dgm:spPr/>
    </dgm:pt>
    <dgm:pt modelId="{E12BF2AB-4536-D94D-9083-4D71466D889E}" type="pres">
      <dgm:prSet presAssocID="{CC1E4B5C-B17F-4A10-B184-3ADB4C07A3EE}" presName="sibTrans" presStyleCnt="0"/>
      <dgm:spPr/>
    </dgm:pt>
    <dgm:pt modelId="{041B69E6-FB1F-3546-9AC8-B959A6BA3EC7}" type="pres">
      <dgm:prSet presAssocID="{D8E3BC14-2B42-435F-BEDB-1265404ED274}" presName="node" presStyleLbl="node1" presStyleIdx="4" presStyleCnt="5">
        <dgm:presLayoutVars>
          <dgm:bulletEnabled val="1"/>
        </dgm:presLayoutVars>
      </dgm:prSet>
      <dgm:spPr/>
    </dgm:pt>
  </dgm:ptLst>
  <dgm:cxnLst>
    <dgm:cxn modelId="{169C3734-C35E-A449-B358-0A197C91C88C}" type="presOf" srcId="{F1D58E1F-D56E-4536-BEE9-6E67427AB676}" destId="{D648D94A-7153-C848-85B1-A2394991032D}" srcOrd="0" destOrd="0" presId="urn:microsoft.com/office/officeart/2005/8/layout/default"/>
    <dgm:cxn modelId="{EB8FA451-F097-2044-B218-AF2DBF280502}" type="presOf" srcId="{9AFBA9D1-1D38-42F6-8BF1-EABC0E469909}" destId="{35451A70-B01F-0A4E-BD57-B05C574BAA45}" srcOrd="0" destOrd="0" presId="urn:microsoft.com/office/officeart/2005/8/layout/default"/>
    <dgm:cxn modelId="{5FD29452-6307-DB49-A034-6E5E463DFC98}" type="presOf" srcId="{3EAFD922-808F-45C8-B79A-F14625280713}" destId="{822A895F-265A-1F4A-A3FA-273172B7633A}" srcOrd="0" destOrd="0" presId="urn:microsoft.com/office/officeart/2005/8/layout/default"/>
    <dgm:cxn modelId="{A7E27B86-FE75-44F0-BE69-00177D16FC90}" srcId="{3EAFD922-808F-45C8-B79A-F14625280713}" destId="{EB958713-8A18-4C73-A38F-DA34B23F7BB8}" srcOrd="3" destOrd="0" parTransId="{D1FDDF88-A709-48B2-B8AE-FDBAC9C3C98A}" sibTransId="{CC1E4B5C-B17F-4A10-B184-3ADB4C07A3EE}"/>
    <dgm:cxn modelId="{82C6BFB9-3F45-4390-858A-A81BE4BD8A1F}" srcId="{3EAFD922-808F-45C8-B79A-F14625280713}" destId="{D8E3BC14-2B42-435F-BEDB-1265404ED274}" srcOrd="4" destOrd="0" parTransId="{354C1FFC-A9BF-44F9-B76E-9CBCE2567F0F}" sibTransId="{11E123FB-4753-4021-BDF5-31295E131BBC}"/>
    <dgm:cxn modelId="{77B0A4DE-4335-4CD5-80AD-78F13424CC89}" srcId="{3EAFD922-808F-45C8-B79A-F14625280713}" destId="{54D48CFF-9C37-4052-9EB7-89CC84C67F79}" srcOrd="2" destOrd="0" parTransId="{E58422FC-4C7F-40BD-B9B2-96745DB265B9}" sibTransId="{3556C265-27C9-4779-A630-3E3C5FD2F3FD}"/>
    <dgm:cxn modelId="{FCD458E6-593F-1F45-9B1B-B85C877980DF}" type="presOf" srcId="{54D48CFF-9C37-4052-9EB7-89CC84C67F79}" destId="{457E7AD6-E5DF-C649-9E3A-5DD07C36388C}" srcOrd="0" destOrd="0" presId="urn:microsoft.com/office/officeart/2005/8/layout/default"/>
    <dgm:cxn modelId="{25CB05EA-A46D-004B-9DD5-AF6F017D6D20}" type="presOf" srcId="{EB958713-8A18-4C73-A38F-DA34B23F7BB8}" destId="{47BFCDB6-04F3-4C41-8104-709915EAC944}" srcOrd="0" destOrd="0" presId="urn:microsoft.com/office/officeart/2005/8/layout/default"/>
    <dgm:cxn modelId="{35BE00F3-EB0F-4B83-9A17-9BDBE8218F4D}" srcId="{3EAFD922-808F-45C8-B79A-F14625280713}" destId="{9AFBA9D1-1D38-42F6-8BF1-EABC0E469909}" srcOrd="1" destOrd="0" parTransId="{1AC8B654-43CF-4CCE-AB92-DE231E9DEC5D}" sibTransId="{57909BC3-3CF1-45C8-9565-3D309C738873}"/>
    <dgm:cxn modelId="{0A85D8F5-5947-B747-9E00-A33382CEA80D}" type="presOf" srcId="{D8E3BC14-2B42-435F-BEDB-1265404ED274}" destId="{041B69E6-FB1F-3546-9AC8-B959A6BA3EC7}" srcOrd="0" destOrd="0" presId="urn:microsoft.com/office/officeart/2005/8/layout/default"/>
    <dgm:cxn modelId="{BECC36F6-8B95-4A0C-8163-C270CBD5C406}" srcId="{3EAFD922-808F-45C8-B79A-F14625280713}" destId="{F1D58E1F-D56E-4536-BEE9-6E67427AB676}" srcOrd="0" destOrd="0" parTransId="{67C172C2-9653-403B-9E51-5363CC471B8A}" sibTransId="{C7179615-D6EE-4D29-B769-736E669AC134}"/>
    <dgm:cxn modelId="{1A50E039-4E3A-E248-9CBA-381866D28928}" type="presParOf" srcId="{822A895F-265A-1F4A-A3FA-273172B7633A}" destId="{D648D94A-7153-C848-85B1-A2394991032D}" srcOrd="0" destOrd="0" presId="urn:microsoft.com/office/officeart/2005/8/layout/default"/>
    <dgm:cxn modelId="{2AB5CF86-E3A6-1C46-9B0D-969B48973B3E}" type="presParOf" srcId="{822A895F-265A-1F4A-A3FA-273172B7633A}" destId="{62F2B06F-CD4E-CE40-BA17-069F129A4F23}" srcOrd="1" destOrd="0" presId="urn:microsoft.com/office/officeart/2005/8/layout/default"/>
    <dgm:cxn modelId="{BE44172D-BCBC-D14A-8064-D80E9FED13CF}" type="presParOf" srcId="{822A895F-265A-1F4A-A3FA-273172B7633A}" destId="{35451A70-B01F-0A4E-BD57-B05C574BAA45}" srcOrd="2" destOrd="0" presId="urn:microsoft.com/office/officeart/2005/8/layout/default"/>
    <dgm:cxn modelId="{A6FF4775-4914-5A44-8A3A-095FD7E972B4}" type="presParOf" srcId="{822A895F-265A-1F4A-A3FA-273172B7633A}" destId="{3C12DA86-8BDA-5147-AA93-BE954EF8AE0F}" srcOrd="3" destOrd="0" presId="urn:microsoft.com/office/officeart/2005/8/layout/default"/>
    <dgm:cxn modelId="{EAC3BBF1-E943-D44B-8694-DC462DE7F86E}" type="presParOf" srcId="{822A895F-265A-1F4A-A3FA-273172B7633A}" destId="{457E7AD6-E5DF-C649-9E3A-5DD07C36388C}" srcOrd="4" destOrd="0" presId="urn:microsoft.com/office/officeart/2005/8/layout/default"/>
    <dgm:cxn modelId="{BA06A41F-5C5D-AD4B-9961-19509F733936}" type="presParOf" srcId="{822A895F-265A-1F4A-A3FA-273172B7633A}" destId="{34D18916-E7A6-DC44-8688-7114CC69FED6}" srcOrd="5" destOrd="0" presId="urn:microsoft.com/office/officeart/2005/8/layout/default"/>
    <dgm:cxn modelId="{E539F0F8-7443-FD49-A07C-7022E0AEF2D5}" type="presParOf" srcId="{822A895F-265A-1F4A-A3FA-273172B7633A}" destId="{47BFCDB6-04F3-4C41-8104-709915EAC944}" srcOrd="6" destOrd="0" presId="urn:microsoft.com/office/officeart/2005/8/layout/default"/>
    <dgm:cxn modelId="{3C3AD0CA-B189-A449-AA67-FE34E732EEED}" type="presParOf" srcId="{822A895F-265A-1F4A-A3FA-273172B7633A}" destId="{E12BF2AB-4536-D94D-9083-4D71466D889E}" srcOrd="7" destOrd="0" presId="urn:microsoft.com/office/officeart/2005/8/layout/default"/>
    <dgm:cxn modelId="{0EAA53BA-A737-EA47-9C91-BBD9A1CAD567}" type="presParOf" srcId="{822A895F-265A-1F4A-A3FA-273172B7633A}" destId="{041B69E6-FB1F-3546-9AC8-B959A6BA3EC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1265D5-02E0-406E-AE53-16AF7B7F68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8BB9F-20FE-4F0E-ADDB-66378990384F}">
      <dgm:prSet/>
      <dgm:spPr/>
      <dgm:t>
        <a:bodyPr/>
        <a:lstStyle/>
        <a:p>
          <a:r>
            <a:rPr lang="fr-FR"/>
            <a:t>Selon la courbe du graphique, la complexité de l’algorithme est exponentielle.</a:t>
          </a:r>
          <a:endParaRPr lang="en-US"/>
        </a:p>
      </dgm:t>
    </dgm:pt>
    <dgm:pt modelId="{F7CDE3FB-C0C8-44EA-B62C-A538B452BE2D}" type="parTrans" cxnId="{7E540A7F-7CB2-4B1B-9268-7A42B17C66B3}">
      <dgm:prSet/>
      <dgm:spPr/>
      <dgm:t>
        <a:bodyPr/>
        <a:lstStyle/>
        <a:p>
          <a:endParaRPr lang="en-US"/>
        </a:p>
      </dgm:t>
    </dgm:pt>
    <dgm:pt modelId="{B75F2C0C-50B5-47B2-AAED-856CFE2C8FEA}" type="sibTrans" cxnId="{7E540A7F-7CB2-4B1B-9268-7A42B17C66B3}">
      <dgm:prSet/>
      <dgm:spPr/>
      <dgm:t>
        <a:bodyPr/>
        <a:lstStyle/>
        <a:p>
          <a:endParaRPr lang="en-US"/>
        </a:p>
      </dgm:t>
    </dgm:pt>
    <dgm:pt modelId="{7DE34649-1B17-4E72-91BD-3725C40FB1E7}">
      <dgm:prSet/>
      <dgm:spPr/>
      <dgm:t>
        <a:bodyPr/>
        <a:lstStyle/>
        <a:p>
          <a:r>
            <a:rPr lang="fr-FR"/>
            <a:t>La notation big O de la complexité exponentielle est O(2</a:t>
          </a:r>
          <a:r>
            <a:rPr lang="fr-FR" baseline="30000"/>
            <a:t>n</a:t>
          </a:r>
          <a:r>
            <a:rPr lang="fr-FR"/>
            <a:t>)</a:t>
          </a:r>
          <a:endParaRPr lang="en-US"/>
        </a:p>
      </dgm:t>
    </dgm:pt>
    <dgm:pt modelId="{E144067A-D3DC-4A00-9CD9-1B315ABB6BF1}" type="parTrans" cxnId="{C0C0EA9D-5465-4C11-9D43-A04509DDC482}">
      <dgm:prSet/>
      <dgm:spPr/>
      <dgm:t>
        <a:bodyPr/>
        <a:lstStyle/>
        <a:p>
          <a:endParaRPr lang="en-US"/>
        </a:p>
      </dgm:t>
    </dgm:pt>
    <dgm:pt modelId="{E835C304-0B1A-46AD-BDF7-5BD5DD05591E}" type="sibTrans" cxnId="{C0C0EA9D-5465-4C11-9D43-A04509DDC482}">
      <dgm:prSet/>
      <dgm:spPr/>
      <dgm:t>
        <a:bodyPr/>
        <a:lstStyle/>
        <a:p>
          <a:endParaRPr lang="en-US"/>
        </a:p>
      </dgm:t>
    </dgm:pt>
    <dgm:pt modelId="{8F57218D-C595-42F1-B7C4-4F0F4E339A47}">
      <dgm:prSet/>
      <dgm:spPr/>
      <dgm:t>
        <a:bodyPr/>
        <a:lstStyle/>
        <a:p>
          <a:r>
            <a:rPr lang="fr-FR"/>
            <a:t>La durée d’exécution augmente dès lors que n dépasse quelques dizaines.</a:t>
          </a:r>
          <a:endParaRPr lang="en-US"/>
        </a:p>
      </dgm:t>
    </dgm:pt>
    <dgm:pt modelId="{D7D6675D-073F-44A2-8D4A-4FB2D2AFDD9A}" type="parTrans" cxnId="{A1BC59A7-B00A-4E12-92EB-214CFDFD8C13}">
      <dgm:prSet/>
      <dgm:spPr/>
      <dgm:t>
        <a:bodyPr/>
        <a:lstStyle/>
        <a:p>
          <a:endParaRPr lang="en-US"/>
        </a:p>
      </dgm:t>
    </dgm:pt>
    <dgm:pt modelId="{5CE85FC7-E318-47DC-9104-988BE8CDA25E}" type="sibTrans" cxnId="{A1BC59A7-B00A-4E12-92EB-214CFDFD8C13}">
      <dgm:prSet/>
      <dgm:spPr/>
      <dgm:t>
        <a:bodyPr/>
        <a:lstStyle/>
        <a:p>
          <a:endParaRPr lang="en-US"/>
        </a:p>
      </dgm:t>
    </dgm:pt>
    <dgm:pt modelId="{816C35F7-5CE4-C54A-84C1-41C790C380E2}" type="pres">
      <dgm:prSet presAssocID="{161265D5-02E0-406E-AE53-16AF7B7F6877}" presName="diagram" presStyleCnt="0">
        <dgm:presLayoutVars>
          <dgm:dir/>
          <dgm:resizeHandles val="exact"/>
        </dgm:presLayoutVars>
      </dgm:prSet>
      <dgm:spPr/>
    </dgm:pt>
    <dgm:pt modelId="{2B20CC57-09E0-1D43-B836-398F595FC625}" type="pres">
      <dgm:prSet presAssocID="{33A8BB9F-20FE-4F0E-ADDB-66378990384F}" presName="node" presStyleLbl="node1" presStyleIdx="0" presStyleCnt="3">
        <dgm:presLayoutVars>
          <dgm:bulletEnabled val="1"/>
        </dgm:presLayoutVars>
      </dgm:prSet>
      <dgm:spPr/>
    </dgm:pt>
    <dgm:pt modelId="{2DD46AB2-A6AC-C848-AD07-1E692C4F1260}" type="pres">
      <dgm:prSet presAssocID="{B75F2C0C-50B5-47B2-AAED-856CFE2C8FEA}" presName="sibTrans" presStyleCnt="0"/>
      <dgm:spPr/>
    </dgm:pt>
    <dgm:pt modelId="{29C26635-0F84-7B4A-A8D6-DAB8FC2D8037}" type="pres">
      <dgm:prSet presAssocID="{7DE34649-1B17-4E72-91BD-3725C40FB1E7}" presName="node" presStyleLbl="node1" presStyleIdx="1" presStyleCnt="3">
        <dgm:presLayoutVars>
          <dgm:bulletEnabled val="1"/>
        </dgm:presLayoutVars>
      </dgm:prSet>
      <dgm:spPr/>
    </dgm:pt>
    <dgm:pt modelId="{92D5C596-455A-C444-B307-B9D7A8AC9187}" type="pres">
      <dgm:prSet presAssocID="{E835C304-0B1A-46AD-BDF7-5BD5DD05591E}" presName="sibTrans" presStyleCnt="0"/>
      <dgm:spPr/>
    </dgm:pt>
    <dgm:pt modelId="{21CFD851-D14C-2149-BA6A-270709803CCC}" type="pres">
      <dgm:prSet presAssocID="{8F57218D-C595-42F1-B7C4-4F0F4E339A47}" presName="node" presStyleLbl="node1" presStyleIdx="2" presStyleCnt="3">
        <dgm:presLayoutVars>
          <dgm:bulletEnabled val="1"/>
        </dgm:presLayoutVars>
      </dgm:prSet>
      <dgm:spPr/>
    </dgm:pt>
  </dgm:ptLst>
  <dgm:cxnLst>
    <dgm:cxn modelId="{4EB5AC2C-22A6-0747-9330-29046BDB4AC5}" type="presOf" srcId="{33A8BB9F-20FE-4F0E-ADDB-66378990384F}" destId="{2B20CC57-09E0-1D43-B836-398F595FC625}" srcOrd="0" destOrd="0" presId="urn:microsoft.com/office/officeart/2005/8/layout/default"/>
    <dgm:cxn modelId="{75655575-B372-CF46-AB48-AFCAEBFFBC7D}" type="presOf" srcId="{7DE34649-1B17-4E72-91BD-3725C40FB1E7}" destId="{29C26635-0F84-7B4A-A8D6-DAB8FC2D8037}" srcOrd="0" destOrd="0" presId="urn:microsoft.com/office/officeart/2005/8/layout/default"/>
    <dgm:cxn modelId="{7E540A7F-7CB2-4B1B-9268-7A42B17C66B3}" srcId="{161265D5-02E0-406E-AE53-16AF7B7F6877}" destId="{33A8BB9F-20FE-4F0E-ADDB-66378990384F}" srcOrd="0" destOrd="0" parTransId="{F7CDE3FB-C0C8-44EA-B62C-A538B452BE2D}" sibTransId="{B75F2C0C-50B5-47B2-AAED-856CFE2C8FEA}"/>
    <dgm:cxn modelId="{C0C0EA9D-5465-4C11-9D43-A04509DDC482}" srcId="{161265D5-02E0-406E-AE53-16AF7B7F6877}" destId="{7DE34649-1B17-4E72-91BD-3725C40FB1E7}" srcOrd="1" destOrd="0" parTransId="{E144067A-D3DC-4A00-9CD9-1B315ABB6BF1}" sibTransId="{E835C304-0B1A-46AD-BDF7-5BD5DD05591E}"/>
    <dgm:cxn modelId="{A1BC59A7-B00A-4E12-92EB-214CFDFD8C13}" srcId="{161265D5-02E0-406E-AE53-16AF7B7F6877}" destId="{8F57218D-C595-42F1-B7C4-4F0F4E339A47}" srcOrd="2" destOrd="0" parTransId="{D7D6675D-073F-44A2-8D4A-4FB2D2AFDD9A}" sibTransId="{5CE85FC7-E318-47DC-9104-988BE8CDA25E}"/>
    <dgm:cxn modelId="{61FF59E1-F465-B34B-94FD-39BEE705917E}" type="presOf" srcId="{8F57218D-C595-42F1-B7C4-4F0F4E339A47}" destId="{21CFD851-D14C-2149-BA6A-270709803CCC}" srcOrd="0" destOrd="0" presId="urn:microsoft.com/office/officeart/2005/8/layout/default"/>
    <dgm:cxn modelId="{60DE43F9-E295-A544-8FC1-63497FB8F500}" type="presOf" srcId="{161265D5-02E0-406E-AE53-16AF7B7F6877}" destId="{816C35F7-5CE4-C54A-84C1-41C790C380E2}" srcOrd="0" destOrd="0" presId="urn:microsoft.com/office/officeart/2005/8/layout/default"/>
    <dgm:cxn modelId="{260303E9-C53D-C34B-AAA9-605AC5059CC7}" type="presParOf" srcId="{816C35F7-5CE4-C54A-84C1-41C790C380E2}" destId="{2B20CC57-09E0-1D43-B836-398F595FC625}" srcOrd="0" destOrd="0" presId="urn:microsoft.com/office/officeart/2005/8/layout/default"/>
    <dgm:cxn modelId="{A88AF417-4555-5545-83EC-E6C6E0575FAB}" type="presParOf" srcId="{816C35F7-5CE4-C54A-84C1-41C790C380E2}" destId="{2DD46AB2-A6AC-C848-AD07-1E692C4F1260}" srcOrd="1" destOrd="0" presId="urn:microsoft.com/office/officeart/2005/8/layout/default"/>
    <dgm:cxn modelId="{F372A315-6D72-7C4D-8D84-5C252F0CE10E}" type="presParOf" srcId="{816C35F7-5CE4-C54A-84C1-41C790C380E2}" destId="{29C26635-0F84-7B4A-A8D6-DAB8FC2D8037}" srcOrd="2" destOrd="0" presId="urn:microsoft.com/office/officeart/2005/8/layout/default"/>
    <dgm:cxn modelId="{FCB0C53E-8E9D-104E-A6A7-4FDFE8EC993D}" type="presParOf" srcId="{816C35F7-5CE4-C54A-84C1-41C790C380E2}" destId="{92D5C596-455A-C444-B307-B9D7A8AC9187}" srcOrd="3" destOrd="0" presId="urn:microsoft.com/office/officeart/2005/8/layout/default"/>
    <dgm:cxn modelId="{40FA3DFD-3050-494D-AE91-883CCBA6159A}" type="presParOf" srcId="{816C35F7-5CE4-C54A-84C1-41C790C380E2}" destId="{21CFD851-D14C-2149-BA6A-270709803C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3EAFF8-9042-4E25-A6E2-F4246049D4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1B554-F05A-4E95-8B10-8317746FA263}">
      <dgm:prSet/>
      <dgm:spPr/>
      <dgm:t>
        <a:bodyPr/>
        <a:lstStyle/>
        <a:p>
          <a:r>
            <a:rPr lang="fr-FR"/>
            <a:t>Selon la courbe du graphique, la complexité de l’algorithme est linéaire.</a:t>
          </a:r>
          <a:endParaRPr lang="en-US"/>
        </a:p>
      </dgm:t>
    </dgm:pt>
    <dgm:pt modelId="{997AA8D1-449E-4CF5-955B-A0A438903F87}" type="parTrans" cxnId="{66F9D358-B634-4A00-A4C8-5F5EF93DE2D8}">
      <dgm:prSet/>
      <dgm:spPr/>
      <dgm:t>
        <a:bodyPr/>
        <a:lstStyle/>
        <a:p>
          <a:endParaRPr lang="en-US"/>
        </a:p>
      </dgm:t>
    </dgm:pt>
    <dgm:pt modelId="{77751CF2-FB25-4C0D-A9CC-B976EC916DD8}" type="sibTrans" cxnId="{66F9D358-B634-4A00-A4C8-5F5EF93DE2D8}">
      <dgm:prSet/>
      <dgm:spPr/>
      <dgm:t>
        <a:bodyPr/>
        <a:lstStyle/>
        <a:p>
          <a:endParaRPr lang="en-US"/>
        </a:p>
      </dgm:t>
    </dgm:pt>
    <dgm:pt modelId="{22AD3471-67CA-42DA-895E-AA5A8EDF168B}">
      <dgm:prSet/>
      <dgm:spPr/>
      <dgm:t>
        <a:bodyPr/>
        <a:lstStyle/>
        <a:p>
          <a:r>
            <a:rPr lang="fr-FR"/>
            <a:t>La notation big O de la complexité linéaire est O(n)</a:t>
          </a:r>
          <a:endParaRPr lang="en-US"/>
        </a:p>
      </dgm:t>
    </dgm:pt>
    <dgm:pt modelId="{2EE778FA-0161-4342-91AE-9CA274F25972}" type="parTrans" cxnId="{F27BE9C9-3357-48CF-81CC-07876CA93BDB}">
      <dgm:prSet/>
      <dgm:spPr/>
      <dgm:t>
        <a:bodyPr/>
        <a:lstStyle/>
        <a:p>
          <a:endParaRPr lang="en-US"/>
        </a:p>
      </dgm:t>
    </dgm:pt>
    <dgm:pt modelId="{DE120786-5623-40DF-9081-CBA8B7B15874}" type="sibTrans" cxnId="{F27BE9C9-3357-48CF-81CC-07876CA93BDB}">
      <dgm:prSet/>
      <dgm:spPr/>
      <dgm:t>
        <a:bodyPr/>
        <a:lstStyle/>
        <a:p>
          <a:endParaRPr lang="en-US"/>
        </a:p>
      </dgm:t>
    </dgm:pt>
    <dgm:pt modelId="{B8DD25AB-B871-4256-8775-E57E64AB8154}">
      <dgm:prSet/>
      <dgm:spPr/>
      <dgm:t>
        <a:bodyPr/>
        <a:lstStyle/>
        <a:p>
          <a:r>
            <a:rPr lang="fr-FR"/>
            <a:t>La durée d'exécution augmente linéairement avec la taille de l'entrée : si la taille en entrée est n, l'algorithme effectuerait également n opérations tout au plus. </a:t>
          </a:r>
          <a:endParaRPr lang="en-US"/>
        </a:p>
      </dgm:t>
    </dgm:pt>
    <dgm:pt modelId="{526162AC-5B27-40E7-9E6D-49697F774B5C}" type="parTrans" cxnId="{247BE234-6AA3-4A4A-B5D7-BFEACADC0598}">
      <dgm:prSet/>
      <dgm:spPr/>
      <dgm:t>
        <a:bodyPr/>
        <a:lstStyle/>
        <a:p>
          <a:endParaRPr lang="en-US"/>
        </a:p>
      </dgm:t>
    </dgm:pt>
    <dgm:pt modelId="{0C1C73C7-4B8A-4A09-9F04-DFA47A40E7E8}" type="sibTrans" cxnId="{247BE234-6AA3-4A4A-B5D7-BFEACADC0598}">
      <dgm:prSet/>
      <dgm:spPr/>
      <dgm:t>
        <a:bodyPr/>
        <a:lstStyle/>
        <a:p>
          <a:endParaRPr lang="en-US"/>
        </a:p>
      </dgm:t>
    </dgm:pt>
    <dgm:pt modelId="{7F42FE33-DD6B-4DA6-A6B9-E0819BAF2C6E}">
      <dgm:prSet/>
      <dgm:spPr/>
      <dgm:t>
        <a:bodyPr/>
        <a:lstStyle/>
        <a:p>
          <a:r>
            <a:rPr lang="fr-FR"/>
            <a:t>Le temps linéaire est la meilleure complexité possible dans les situations où l'algorithme doit lire séquentiellement toutes les entrées.</a:t>
          </a:r>
          <a:endParaRPr lang="en-US"/>
        </a:p>
      </dgm:t>
    </dgm:pt>
    <dgm:pt modelId="{CB9A74D3-1524-4395-AAAD-EAFC5226646A}" type="parTrans" cxnId="{C857844A-E204-4766-9735-7D120BCA60CB}">
      <dgm:prSet/>
      <dgm:spPr/>
      <dgm:t>
        <a:bodyPr/>
        <a:lstStyle/>
        <a:p>
          <a:endParaRPr lang="en-US"/>
        </a:p>
      </dgm:t>
    </dgm:pt>
    <dgm:pt modelId="{D184DEF1-23CF-435A-81D7-BB61663D7208}" type="sibTrans" cxnId="{C857844A-E204-4766-9735-7D120BCA60CB}">
      <dgm:prSet/>
      <dgm:spPr/>
      <dgm:t>
        <a:bodyPr/>
        <a:lstStyle/>
        <a:p>
          <a:endParaRPr lang="en-US"/>
        </a:p>
      </dgm:t>
    </dgm:pt>
    <dgm:pt modelId="{1B653521-1388-2249-A8FA-58D0C538F2F3}" type="pres">
      <dgm:prSet presAssocID="{683EAFF8-9042-4E25-A6E2-F4246049D481}" presName="diagram" presStyleCnt="0">
        <dgm:presLayoutVars>
          <dgm:dir/>
          <dgm:resizeHandles val="exact"/>
        </dgm:presLayoutVars>
      </dgm:prSet>
      <dgm:spPr/>
    </dgm:pt>
    <dgm:pt modelId="{3DF447BA-C47C-4943-A2F3-FD0CFB57D36E}" type="pres">
      <dgm:prSet presAssocID="{F6E1B554-F05A-4E95-8B10-8317746FA263}" presName="node" presStyleLbl="node1" presStyleIdx="0" presStyleCnt="4">
        <dgm:presLayoutVars>
          <dgm:bulletEnabled val="1"/>
        </dgm:presLayoutVars>
      </dgm:prSet>
      <dgm:spPr/>
    </dgm:pt>
    <dgm:pt modelId="{D2316BD0-3659-C946-9F37-56B434224A5A}" type="pres">
      <dgm:prSet presAssocID="{77751CF2-FB25-4C0D-A9CC-B976EC916DD8}" presName="sibTrans" presStyleCnt="0"/>
      <dgm:spPr/>
    </dgm:pt>
    <dgm:pt modelId="{50C460C9-D5E8-BA43-9973-82FE5EADD64C}" type="pres">
      <dgm:prSet presAssocID="{22AD3471-67CA-42DA-895E-AA5A8EDF168B}" presName="node" presStyleLbl="node1" presStyleIdx="1" presStyleCnt="4">
        <dgm:presLayoutVars>
          <dgm:bulletEnabled val="1"/>
        </dgm:presLayoutVars>
      </dgm:prSet>
      <dgm:spPr/>
    </dgm:pt>
    <dgm:pt modelId="{B2877550-8C61-2E4C-9F12-E44F3F26AFE7}" type="pres">
      <dgm:prSet presAssocID="{DE120786-5623-40DF-9081-CBA8B7B15874}" presName="sibTrans" presStyleCnt="0"/>
      <dgm:spPr/>
    </dgm:pt>
    <dgm:pt modelId="{1E7D07CF-1A22-3845-B766-F9673CF3DBFB}" type="pres">
      <dgm:prSet presAssocID="{B8DD25AB-B871-4256-8775-E57E64AB8154}" presName="node" presStyleLbl="node1" presStyleIdx="2" presStyleCnt="4">
        <dgm:presLayoutVars>
          <dgm:bulletEnabled val="1"/>
        </dgm:presLayoutVars>
      </dgm:prSet>
      <dgm:spPr/>
    </dgm:pt>
    <dgm:pt modelId="{7082EF40-385E-D847-8928-6982B20E3030}" type="pres">
      <dgm:prSet presAssocID="{0C1C73C7-4B8A-4A09-9F04-DFA47A40E7E8}" presName="sibTrans" presStyleCnt="0"/>
      <dgm:spPr/>
    </dgm:pt>
    <dgm:pt modelId="{74D6F345-40E2-0C48-99CE-91BF7D44D474}" type="pres">
      <dgm:prSet presAssocID="{7F42FE33-DD6B-4DA6-A6B9-E0819BAF2C6E}" presName="node" presStyleLbl="node1" presStyleIdx="3" presStyleCnt="4">
        <dgm:presLayoutVars>
          <dgm:bulletEnabled val="1"/>
        </dgm:presLayoutVars>
      </dgm:prSet>
      <dgm:spPr/>
    </dgm:pt>
  </dgm:ptLst>
  <dgm:cxnLst>
    <dgm:cxn modelId="{AEC77C06-729B-4F44-94D2-734909B6F31D}" type="presOf" srcId="{22AD3471-67CA-42DA-895E-AA5A8EDF168B}" destId="{50C460C9-D5E8-BA43-9973-82FE5EADD64C}" srcOrd="0" destOrd="0" presId="urn:microsoft.com/office/officeart/2005/8/layout/default"/>
    <dgm:cxn modelId="{5E7C7B19-B4D8-AF4E-9427-7F155F50A9CE}" type="presOf" srcId="{B8DD25AB-B871-4256-8775-E57E64AB8154}" destId="{1E7D07CF-1A22-3845-B766-F9673CF3DBFB}" srcOrd="0" destOrd="0" presId="urn:microsoft.com/office/officeart/2005/8/layout/default"/>
    <dgm:cxn modelId="{247BE234-6AA3-4A4A-B5D7-BFEACADC0598}" srcId="{683EAFF8-9042-4E25-A6E2-F4246049D481}" destId="{B8DD25AB-B871-4256-8775-E57E64AB8154}" srcOrd="2" destOrd="0" parTransId="{526162AC-5B27-40E7-9E6D-49697F774B5C}" sibTransId="{0C1C73C7-4B8A-4A09-9F04-DFA47A40E7E8}"/>
    <dgm:cxn modelId="{C857844A-E204-4766-9735-7D120BCA60CB}" srcId="{683EAFF8-9042-4E25-A6E2-F4246049D481}" destId="{7F42FE33-DD6B-4DA6-A6B9-E0819BAF2C6E}" srcOrd="3" destOrd="0" parTransId="{CB9A74D3-1524-4395-AAAD-EAFC5226646A}" sibTransId="{D184DEF1-23CF-435A-81D7-BB61663D7208}"/>
    <dgm:cxn modelId="{66F9D358-B634-4A00-A4C8-5F5EF93DE2D8}" srcId="{683EAFF8-9042-4E25-A6E2-F4246049D481}" destId="{F6E1B554-F05A-4E95-8B10-8317746FA263}" srcOrd="0" destOrd="0" parTransId="{997AA8D1-449E-4CF5-955B-A0A438903F87}" sibTransId="{77751CF2-FB25-4C0D-A9CC-B976EC916DD8}"/>
    <dgm:cxn modelId="{BDAAA173-1D01-4E4A-882B-1BA6B2F37744}" type="presOf" srcId="{7F42FE33-DD6B-4DA6-A6B9-E0819BAF2C6E}" destId="{74D6F345-40E2-0C48-99CE-91BF7D44D474}" srcOrd="0" destOrd="0" presId="urn:microsoft.com/office/officeart/2005/8/layout/default"/>
    <dgm:cxn modelId="{37536B7E-4C24-F443-B45A-FFAA79D8C3DF}" type="presOf" srcId="{F6E1B554-F05A-4E95-8B10-8317746FA263}" destId="{3DF447BA-C47C-4943-A2F3-FD0CFB57D36E}" srcOrd="0" destOrd="0" presId="urn:microsoft.com/office/officeart/2005/8/layout/default"/>
    <dgm:cxn modelId="{F27BE9C9-3357-48CF-81CC-07876CA93BDB}" srcId="{683EAFF8-9042-4E25-A6E2-F4246049D481}" destId="{22AD3471-67CA-42DA-895E-AA5A8EDF168B}" srcOrd="1" destOrd="0" parTransId="{2EE778FA-0161-4342-91AE-9CA274F25972}" sibTransId="{DE120786-5623-40DF-9081-CBA8B7B15874}"/>
    <dgm:cxn modelId="{BBB295CB-2C86-EB49-92E2-97E5A6792407}" type="presOf" srcId="{683EAFF8-9042-4E25-A6E2-F4246049D481}" destId="{1B653521-1388-2249-A8FA-58D0C538F2F3}" srcOrd="0" destOrd="0" presId="urn:microsoft.com/office/officeart/2005/8/layout/default"/>
    <dgm:cxn modelId="{64B4EB05-3222-F941-9BD9-103EDAF2158D}" type="presParOf" srcId="{1B653521-1388-2249-A8FA-58D0C538F2F3}" destId="{3DF447BA-C47C-4943-A2F3-FD0CFB57D36E}" srcOrd="0" destOrd="0" presId="urn:microsoft.com/office/officeart/2005/8/layout/default"/>
    <dgm:cxn modelId="{3E2B4702-FBA7-524C-90B8-3FC5F3BA4D19}" type="presParOf" srcId="{1B653521-1388-2249-A8FA-58D0C538F2F3}" destId="{D2316BD0-3659-C946-9F37-56B434224A5A}" srcOrd="1" destOrd="0" presId="urn:microsoft.com/office/officeart/2005/8/layout/default"/>
    <dgm:cxn modelId="{C45FE76E-D9D8-C948-A69C-412C712D1F43}" type="presParOf" srcId="{1B653521-1388-2249-A8FA-58D0C538F2F3}" destId="{50C460C9-D5E8-BA43-9973-82FE5EADD64C}" srcOrd="2" destOrd="0" presId="urn:microsoft.com/office/officeart/2005/8/layout/default"/>
    <dgm:cxn modelId="{C9CE6654-D392-A646-9893-9EFF5E16E6DD}" type="presParOf" srcId="{1B653521-1388-2249-A8FA-58D0C538F2F3}" destId="{B2877550-8C61-2E4C-9F12-E44F3F26AFE7}" srcOrd="3" destOrd="0" presId="urn:microsoft.com/office/officeart/2005/8/layout/default"/>
    <dgm:cxn modelId="{0ACAF669-6CE6-6941-9E41-B4C879CB718E}" type="presParOf" srcId="{1B653521-1388-2249-A8FA-58D0C538F2F3}" destId="{1E7D07CF-1A22-3845-B766-F9673CF3DBFB}" srcOrd="4" destOrd="0" presId="urn:microsoft.com/office/officeart/2005/8/layout/default"/>
    <dgm:cxn modelId="{B812822A-FFF2-C64A-B2E0-4154FA7A486B}" type="presParOf" srcId="{1B653521-1388-2249-A8FA-58D0C538F2F3}" destId="{7082EF40-385E-D847-8928-6982B20E3030}" srcOrd="5" destOrd="0" presId="urn:microsoft.com/office/officeart/2005/8/layout/default"/>
    <dgm:cxn modelId="{A34DD27B-171C-CF43-A23C-A928C792CE40}" type="presParOf" srcId="{1B653521-1388-2249-A8FA-58D0C538F2F3}" destId="{74D6F345-40E2-0C48-99CE-91BF7D44D47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157D-1C28-7A43-B65F-2C6206CB8CEE}">
      <dsp:nvSpPr>
        <dsp:cNvPr id="0" name=""/>
        <dsp:cNvSpPr/>
      </dsp:nvSpPr>
      <dsp:spPr>
        <a:xfrm>
          <a:off x="0" y="23661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L’objectif est d’optimiser les solutions d’investissement en actions des clients.</a:t>
          </a:r>
          <a:endParaRPr lang="en-US" sz="3100" kern="1200"/>
        </a:p>
      </dsp:txBody>
      <dsp:txXfrm>
        <a:off x="60199" y="296818"/>
        <a:ext cx="10395202" cy="1112781"/>
      </dsp:txXfrm>
    </dsp:sp>
    <dsp:sp modelId="{3DD4D956-366E-7B43-BDB7-ED9A94B69008}">
      <dsp:nvSpPr>
        <dsp:cNvPr id="0" name=""/>
        <dsp:cNvSpPr/>
      </dsp:nvSpPr>
      <dsp:spPr>
        <a:xfrm>
          <a:off x="0" y="15590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Chaque action non-fractionnable peut être achetée une seule fois et le montant d’investissement ne doit pas dépasser 500 €</a:t>
          </a:r>
          <a:endParaRPr lang="en-US" sz="3100" kern="1200"/>
        </a:p>
      </dsp:txBody>
      <dsp:txXfrm>
        <a:off x="60199" y="1619278"/>
        <a:ext cx="10395202" cy="1112781"/>
      </dsp:txXfrm>
    </dsp:sp>
    <dsp:sp modelId="{7BE31632-0CB9-6940-8F3F-C5EDBE3AC05E}">
      <dsp:nvSpPr>
        <dsp:cNvPr id="0" name=""/>
        <dsp:cNvSpPr/>
      </dsp:nvSpPr>
      <dsp:spPr>
        <a:xfrm>
          <a:off x="0" y="288153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Le but est de mettre en place un algorithme permettant d’obtenir une solution optimale le plus rapidement.</a:t>
          </a:r>
          <a:endParaRPr lang="en-US" sz="3100" kern="1200"/>
        </a:p>
      </dsp:txBody>
      <dsp:txXfrm>
        <a:off x="60199" y="2941738"/>
        <a:ext cx="10395202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D94A-7153-C848-85B1-A2394991032D}">
      <dsp:nvSpPr>
        <dsp:cNvPr id="0" name=""/>
        <dsp:cNvSpPr/>
      </dsp:nvSpPr>
      <dsp:spPr>
        <a:xfrm>
          <a:off x="0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Il s’agit d’une méthode permettant de tester l’ensemble des combinaisons possibles.</a:t>
          </a:r>
          <a:endParaRPr lang="en-US" sz="2100" kern="1200"/>
        </a:p>
      </dsp:txBody>
      <dsp:txXfrm>
        <a:off x="0" y="58694"/>
        <a:ext cx="3286125" cy="1971675"/>
      </dsp:txXfrm>
    </dsp:sp>
    <dsp:sp modelId="{35451A70-B01F-0A4E-BD57-B05C574BAA45}">
      <dsp:nvSpPr>
        <dsp:cNvPr id="0" name=""/>
        <dsp:cNvSpPr/>
      </dsp:nvSpPr>
      <dsp:spPr>
        <a:xfrm>
          <a:off x="3614737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Toutes les combinaisons sont testées afin d’obtenir la combinaison optimale.</a:t>
          </a:r>
          <a:endParaRPr lang="en-US" sz="2100" kern="1200"/>
        </a:p>
      </dsp:txBody>
      <dsp:txXfrm>
        <a:off x="3614737" y="58694"/>
        <a:ext cx="3286125" cy="1971675"/>
      </dsp:txXfrm>
    </dsp:sp>
    <dsp:sp modelId="{457E7AD6-E5DF-C649-9E3A-5DD07C36388C}">
      <dsp:nvSpPr>
        <dsp:cNvPr id="0" name=""/>
        <dsp:cNvSpPr/>
      </dsp:nvSpPr>
      <dsp:spPr>
        <a:xfrm>
          <a:off x="7229475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Un code de force brute va lister les combinaisons possibles puis rechercher parmi l’ensemble des combinaisons la meilleures solution.</a:t>
          </a:r>
          <a:endParaRPr lang="en-US" sz="2100" kern="1200"/>
        </a:p>
      </dsp:txBody>
      <dsp:txXfrm>
        <a:off x="7229475" y="58694"/>
        <a:ext cx="3286125" cy="1971675"/>
      </dsp:txXfrm>
    </dsp:sp>
    <dsp:sp modelId="{47BFCDB6-04F3-4C41-8104-709915EAC944}">
      <dsp:nvSpPr>
        <dsp:cNvPr id="0" name=""/>
        <dsp:cNvSpPr/>
      </dsp:nvSpPr>
      <dsp:spPr>
        <a:xfrm>
          <a:off x="1807368" y="2358981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Cette méthode à donc l’avantage de retourner la solution optimale.</a:t>
          </a:r>
          <a:endParaRPr lang="en-US" sz="2100" kern="1200"/>
        </a:p>
      </dsp:txBody>
      <dsp:txXfrm>
        <a:off x="1807368" y="2358981"/>
        <a:ext cx="3286125" cy="1971675"/>
      </dsp:txXfrm>
    </dsp:sp>
    <dsp:sp modelId="{041B69E6-FB1F-3546-9AC8-B959A6BA3EC7}">
      <dsp:nvSpPr>
        <dsp:cNvPr id="0" name=""/>
        <dsp:cNvSpPr/>
      </dsp:nvSpPr>
      <dsp:spPr>
        <a:xfrm>
          <a:off x="5422106" y="2358981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Elle a pour principal inconvénient de prendre du temps lorsque le nombre d’élément dépasse quelques dizaines</a:t>
          </a:r>
          <a:endParaRPr lang="en-US" sz="2100" kern="1200"/>
        </a:p>
      </dsp:txBody>
      <dsp:txXfrm>
        <a:off x="5422106" y="2358981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CC57-09E0-1D43-B836-398F595FC625}">
      <dsp:nvSpPr>
        <dsp:cNvPr id="0" name=""/>
        <dsp:cNvSpPr/>
      </dsp:nvSpPr>
      <dsp:spPr>
        <a:xfrm>
          <a:off x="1764238" y="3161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Selon la courbe du graphique, la complexité de l’algorithme est exponentielle.</a:t>
          </a:r>
          <a:endParaRPr lang="en-US" sz="2500" kern="1200"/>
        </a:p>
      </dsp:txBody>
      <dsp:txXfrm>
        <a:off x="1764238" y="3161"/>
        <a:ext cx="3327201" cy="1996320"/>
      </dsp:txXfrm>
    </dsp:sp>
    <dsp:sp modelId="{29C26635-0F84-7B4A-A8D6-DAB8FC2D8037}">
      <dsp:nvSpPr>
        <dsp:cNvPr id="0" name=""/>
        <dsp:cNvSpPr/>
      </dsp:nvSpPr>
      <dsp:spPr>
        <a:xfrm>
          <a:off x="5424160" y="3161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notation big O de la complexité exponentielle est O(2</a:t>
          </a:r>
          <a:r>
            <a:rPr lang="fr-FR" sz="2500" kern="1200" baseline="30000"/>
            <a:t>n</a:t>
          </a:r>
          <a:r>
            <a:rPr lang="fr-FR" sz="2500" kern="1200"/>
            <a:t>)</a:t>
          </a:r>
          <a:endParaRPr lang="en-US" sz="2500" kern="1200"/>
        </a:p>
      </dsp:txBody>
      <dsp:txXfrm>
        <a:off x="5424160" y="3161"/>
        <a:ext cx="3327201" cy="1996320"/>
      </dsp:txXfrm>
    </dsp:sp>
    <dsp:sp modelId="{21CFD851-D14C-2149-BA6A-270709803CCC}">
      <dsp:nvSpPr>
        <dsp:cNvPr id="0" name=""/>
        <dsp:cNvSpPr/>
      </dsp:nvSpPr>
      <dsp:spPr>
        <a:xfrm>
          <a:off x="3594199" y="2332203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durée d’exécution augmente dès lors que n dépasse quelques dizaines.</a:t>
          </a:r>
          <a:endParaRPr lang="en-US" sz="2500" kern="1200"/>
        </a:p>
      </dsp:txBody>
      <dsp:txXfrm>
        <a:off x="3594199" y="2332203"/>
        <a:ext cx="3327201" cy="199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447BA-C47C-4943-A2F3-FD0CFB57D36E}">
      <dsp:nvSpPr>
        <dsp:cNvPr id="0" name=""/>
        <dsp:cNvSpPr/>
      </dsp:nvSpPr>
      <dsp:spPr>
        <a:xfrm>
          <a:off x="131445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Selon la courbe du graphique, la complexité de l’algorithme est linéaire.</a:t>
          </a:r>
          <a:endParaRPr lang="en-US" sz="1900" kern="1200"/>
        </a:p>
      </dsp:txBody>
      <dsp:txXfrm>
        <a:off x="131445" y="883"/>
        <a:ext cx="3203971" cy="1922383"/>
      </dsp:txXfrm>
    </dsp:sp>
    <dsp:sp modelId="{50C460C9-D5E8-BA43-9973-82FE5EADD64C}">
      <dsp:nvSpPr>
        <dsp:cNvPr id="0" name=""/>
        <dsp:cNvSpPr/>
      </dsp:nvSpPr>
      <dsp:spPr>
        <a:xfrm>
          <a:off x="3655814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notation big O de la complexité linéaire est O(n)</a:t>
          </a:r>
          <a:endParaRPr lang="en-US" sz="1900" kern="1200"/>
        </a:p>
      </dsp:txBody>
      <dsp:txXfrm>
        <a:off x="3655814" y="883"/>
        <a:ext cx="3203971" cy="1922383"/>
      </dsp:txXfrm>
    </dsp:sp>
    <dsp:sp modelId="{1E7D07CF-1A22-3845-B766-F9673CF3DBFB}">
      <dsp:nvSpPr>
        <dsp:cNvPr id="0" name=""/>
        <dsp:cNvSpPr/>
      </dsp:nvSpPr>
      <dsp:spPr>
        <a:xfrm>
          <a:off x="7180183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durée d'exécution augmente linéairement avec la taille de l'entrée : si la taille en entrée est n, l'algorithme effectuerait également n opérations tout au plus. </a:t>
          </a:r>
          <a:endParaRPr lang="en-US" sz="1900" kern="1200"/>
        </a:p>
      </dsp:txBody>
      <dsp:txXfrm>
        <a:off x="7180183" y="883"/>
        <a:ext cx="3203971" cy="1922383"/>
      </dsp:txXfrm>
    </dsp:sp>
    <dsp:sp modelId="{74D6F345-40E2-0C48-99CE-91BF7D44D474}">
      <dsp:nvSpPr>
        <dsp:cNvPr id="0" name=""/>
        <dsp:cNvSpPr/>
      </dsp:nvSpPr>
      <dsp:spPr>
        <a:xfrm>
          <a:off x="3655814" y="224366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temps linéaire est la meilleure complexité possible dans les situations où l'algorithme doit lire séquentiellement toutes les entrées.</a:t>
          </a:r>
          <a:endParaRPr lang="en-US" sz="1900" kern="1200"/>
        </a:p>
      </dsp:txBody>
      <dsp:txXfrm>
        <a:off x="3655814" y="2243663"/>
        <a:ext cx="3203971" cy="192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7FD4-6FC0-BD46-9ABB-406E5DB5C8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21B4-3092-D142-ADD3-07B0C895FB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21B4-3092-D142-ADD3-07B0C895FBE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61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2ADB1-5EC8-3F42-9882-ADC86B68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E705DD-8DD8-C244-AF28-BE6D8C91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C0662-896C-1841-902D-03245A09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EBFFC-1497-124A-A57C-128C9A0A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53DF2-11BF-1E47-859D-B6E6096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78CB-4200-5D46-8A1D-14116EB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B9990-F6CE-454F-AE93-9B9CD94C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EBDEE-B367-5F4E-A189-DD6C58B9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16EF0-DB26-9D46-B6F9-429A12C3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5E484-CAE9-BC4C-8B94-AEABA06B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FE41E-9DAE-6748-AA3F-0FF84EB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A5F8C-71C1-1542-AE68-60320AE0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6BAEC-78D9-8849-9821-F7BBE79F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0165A-CB0D-B54F-8251-3ABAA403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16D9A-C219-D246-8515-D7319D88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9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6A577-D2A9-534A-A6E9-F160A5BE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A84BB-366F-4349-B7ED-7ECD2E35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11647-9A55-4648-9F92-33A7500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AA5D-6A1A-6540-BE67-F06E70BB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77F7E-8A40-384E-BEF2-8F7CF0F5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E54FD-7A84-2B4A-8394-153394A8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4EB9F-4A56-CF45-A9C2-09AB8E63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D5972-E20F-2E4E-8435-D1616C9F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46377-7E6A-DD4D-B033-E199732E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09BF8-61C6-5D48-87EB-F3C626D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1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58E39-0A3F-1848-8C9E-2DFFDA54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09D58-0AAB-C84C-AB06-10F87AEC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15CDAC-9F29-DF48-9C16-17DE8A1B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0D7781-ED66-6C4B-A2D9-D51C25B2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4FD1D9-E472-D146-A7A0-703F2AF7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17C8F-6A11-7547-8174-9FB026D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9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72CEF-77CA-1D45-AE35-30A1F58B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D1BE2-9888-A04D-9F6B-4DE6BE03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4D566A-526C-E64B-A60B-1AE1906F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58E0E3-998A-D44E-857F-B2BFC4111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C8BD5-4FAA-A249-A9B6-C73CDD2C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89BCC4-111B-5040-BD48-163FB40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55C45A-416E-8A45-8D2E-507C8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2EC0A9-861D-AE4B-946C-73885265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77AB7-2951-E143-BB38-A2E1BFA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597069-6634-0741-ACFF-1F9C702A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99EBB4-DFE0-C449-8F47-06702AE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429235-0600-7C49-A7C6-09D8B639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08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B1E5A6-0BFD-D14A-9E03-8C7EE12B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4A821E-2020-3B46-9542-099B3589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38DCA0-D103-3343-A62D-F807AC55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BE19-17C7-1F4D-A79D-5ECC4C93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B091D-CF92-E440-ABED-1F2DC09E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FD3E9-62E5-B64F-B735-41FA36CC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39FE3-AC37-BE4C-9BC9-C914604D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AA43B6-832A-2542-BB57-C0490337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2147C-59BE-EA49-8812-8BE1ACC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FCA24-9962-6B48-81FD-3C520925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494EEE-2FF2-1744-8D8A-479EBFF3E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44389B-FFC8-624C-8B97-9FE65346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766BD3-8114-1945-8B07-6BB8AB4B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C6FBC-D90A-9244-BC9E-1BA46854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5D8C1-FB32-364A-B7DA-D84F729F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AB873A-CD71-8F45-AB21-A4CA2B24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92605-8C27-7242-AF8F-D9997FE0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1B0AA-CB9A-F345-87D6-FA2859557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D440-A8CC-AD43-8D7C-3A960FFD640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BD439-2473-E445-94A6-52D259951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A2010-5D92-A744-BDFE-30C02E7C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798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798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C057C2-FD9B-154E-87F9-286FA4EB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775" y="855462"/>
            <a:ext cx="4616450" cy="51470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A25C7A-7AD1-B54C-8239-C568CABB1691}"/>
              </a:ext>
            </a:extLst>
          </p:cNvPr>
          <p:cNvSpPr txBox="1"/>
          <p:nvPr/>
        </p:nvSpPr>
        <p:spPr>
          <a:xfrm>
            <a:off x="5074534" y="6002538"/>
            <a:ext cx="204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AlgoInvest&amp;Trade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la solution optimisé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665"/>
            <a:ext cx="10515600" cy="42932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Table = récupération de la liste des actions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chemeClr val="accent1"/>
                </a:solidFill>
              </a:rPr>
              <a:t>Depensemax</a:t>
            </a:r>
            <a:r>
              <a:rPr lang="fr-FR" sz="1400" dirty="0">
                <a:solidFill>
                  <a:schemeClr val="accent1"/>
                </a:solidFill>
              </a:rPr>
              <a:t> = 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chemeClr val="accent1"/>
                </a:solidFill>
              </a:rPr>
              <a:t>Prixtotal</a:t>
            </a:r>
            <a:r>
              <a:rPr lang="fr-FR" sz="1400" dirty="0">
                <a:solidFill>
                  <a:schemeClr val="accent1"/>
                </a:solidFill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chemeClr val="accent1"/>
                </a:solidFill>
              </a:rPr>
              <a:t>Solutionglouton</a:t>
            </a:r>
            <a:r>
              <a:rPr lang="fr-FR" sz="1400" dirty="0">
                <a:solidFill>
                  <a:schemeClr val="accent1"/>
                </a:solidFill>
              </a:rPr>
              <a:t> = liste vide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i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chemeClr val="accent1"/>
                </a:solidFill>
              </a:rPr>
              <a:t>Tabletrié</a:t>
            </a:r>
            <a:r>
              <a:rPr lang="fr-FR" sz="1400" dirty="0">
                <a:solidFill>
                  <a:schemeClr val="accent1"/>
                </a:solidFill>
              </a:rPr>
              <a:t> = tri de Table par la clé « profit 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chemeClr val="accent1"/>
                </a:solidFill>
              </a:rPr>
              <a:t>Nombreélément</a:t>
            </a:r>
            <a:r>
              <a:rPr lang="fr-FR" sz="1400" dirty="0">
                <a:solidFill>
                  <a:schemeClr val="accent1"/>
                </a:solidFill>
              </a:rPr>
              <a:t> = nombre d’élément de </a:t>
            </a:r>
            <a:r>
              <a:rPr lang="fr-FR" sz="1400" dirty="0" err="1">
                <a:solidFill>
                  <a:schemeClr val="accent1"/>
                </a:solidFill>
              </a:rPr>
              <a:t>Tabletrié</a:t>
            </a:r>
            <a:endParaRPr lang="fr-FR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tant que i est inférieur à </a:t>
            </a:r>
            <a:r>
              <a:rPr lang="fr-FR" sz="1400" dirty="0" err="1">
                <a:solidFill>
                  <a:schemeClr val="accent1"/>
                </a:solidFill>
              </a:rPr>
              <a:t>Nombreélément</a:t>
            </a:r>
            <a:r>
              <a:rPr lang="fr-FR" sz="1400" dirty="0">
                <a:solidFill>
                  <a:schemeClr val="accent1"/>
                </a:solidFill>
              </a:rPr>
              <a:t> et que </a:t>
            </a:r>
            <a:r>
              <a:rPr lang="fr-FR" sz="1400" dirty="0" err="1">
                <a:solidFill>
                  <a:schemeClr val="accent1"/>
                </a:solidFill>
              </a:rPr>
              <a:t>Prixtotal</a:t>
            </a:r>
            <a:r>
              <a:rPr lang="fr-FR" sz="1400" dirty="0">
                <a:solidFill>
                  <a:schemeClr val="accent1"/>
                </a:solidFill>
              </a:rPr>
              <a:t> est inférieur à </a:t>
            </a:r>
            <a:r>
              <a:rPr lang="fr-FR" sz="1400" dirty="0" err="1">
                <a:solidFill>
                  <a:schemeClr val="accent1"/>
                </a:solidFill>
              </a:rPr>
              <a:t>Depensemax</a:t>
            </a:r>
            <a:r>
              <a:rPr lang="fr-FR" sz="1400" dirty="0">
                <a:solidFill>
                  <a:schemeClr val="accent1"/>
                </a:solidFill>
              </a:rPr>
              <a:t> faire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Action = </a:t>
            </a:r>
            <a:r>
              <a:rPr lang="fr-FR" sz="1400" dirty="0" err="1">
                <a:solidFill>
                  <a:schemeClr val="accent1"/>
                </a:solidFill>
              </a:rPr>
              <a:t>Tabletrié</a:t>
            </a:r>
            <a:r>
              <a:rPr lang="fr-FR" sz="1400" dirty="0">
                <a:solidFill>
                  <a:schemeClr val="accent1"/>
                </a:solidFill>
              </a:rPr>
              <a:t> de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</a:t>
            </a:r>
            <a:r>
              <a:rPr lang="fr-FR" sz="1400" dirty="0" err="1">
                <a:solidFill>
                  <a:schemeClr val="accent1"/>
                </a:solidFill>
              </a:rPr>
              <a:t>Prixaction</a:t>
            </a:r>
            <a:r>
              <a:rPr lang="fr-FR" sz="1400" dirty="0">
                <a:solidFill>
                  <a:schemeClr val="accent1"/>
                </a:solidFill>
              </a:rPr>
              <a:t> = récupération du prix de 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si </a:t>
            </a:r>
            <a:r>
              <a:rPr lang="fr-FR" sz="1400" dirty="0" err="1">
                <a:solidFill>
                  <a:schemeClr val="accent1"/>
                </a:solidFill>
              </a:rPr>
              <a:t>Prixtotal</a:t>
            </a:r>
            <a:r>
              <a:rPr lang="fr-FR" sz="1400" dirty="0">
                <a:solidFill>
                  <a:schemeClr val="accent1"/>
                </a:solidFill>
              </a:rPr>
              <a:t> + </a:t>
            </a:r>
            <a:r>
              <a:rPr lang="fr-FR" sz="1400" dirty="0" err="1">
                <a:solidFill>
                  <a:schemeClr val="accent1"/>
                </a:solidFill>
              </a:rPr>
              <a:t>Prixaction</a:t>
            </a:r>
            <a:r>
              <a:rPr lang="fr-FR" sz="1400" dirty="0">
                <a:solidFill>
                  <a:schemeClr val="accent1"/>
                </a:solidFill>
              </a:rPr>
              <a:t> est inférieur ou égal à </a:t>
            </a:r>
            <a:r>
              <a:rPr lang="fr-FR" sz="1400" dirty="0" err="1">
                <a:solidFill>
                  <a:schemeClr val="accent1"/>
                </a:solidFill>
              </a:rPr>
              <a:t>Depensemax</a:t>
            </a:r>
            <a:r>
              <a:rPr lang="fr-FR" sz="1400" dirty="0">
                <a:solidFill>
                  <a:schemeClr val="accent1"/>
                </a:solidFill>
              </a:rPr>
              <a:t> alors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	ajout de Action à </a:t>
            </a:r>
            <a:r>
              <a:rPr lang="fr-FR" sz="1400" dirty="0" err="1">
                <a:solidFill>
                  <a:schemeClr val="accent1"/>
                </a:solidFill>
              </a:rPr>
              <a:t>Solutionglouton</a:t>
            </a:r>
            <a:endParaRPr lang="fr-FR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	</a:t>
            </a:r>
            <a:r>
              <a:rPr lang="fr-FR" sz="1400" dirty="0" err="1">
                <a:solidFill>
                  <a:schemeClr val="accent1"/>
                </a:solidFill>
              </a:rPr>
              <a:t>Prixtotal</a:t>
            </a:r>
            <a:r>
              <a:rPr lang="fr-FR" sz="1400" dirty="0">
                <a:solidFill>
                  <a:schemeClr val="accent1"/>
                </a:solidFill>
              </a:rPr>
              <a:t> = </a:t>
            </a:r>
            <a:r>
              <a:rPr lang="fr-FR" sz="1400" dirty="0" err="1">
                <a:solidFill>
                  <a:schemeClr val="accent1"/>
                </a:solidFill>
              </a:rPr>
              <a:t>Prixtotal</a:t>
            </a:r>
            <a:r>
              <a:rPr lang="fr-FR" sz="1400" dirty="0">
                <a:solidFill>
                  <a:schemeClr val="accent1"/>
                </a:solidFill>
              </a:rPr>
              <a:t> + </a:t>
            </a:r>
            <a:r>
              <a:rPr lang="fr-FR" sz="1400" dirty="0" err="1">
                <a:solidFill>
                  <a:schemeClr val="accent1"/>
                </a:solidFill>
              </a:rPr>
              <a:t>Prixaction</a:t>
            </a:r>
            <a:endParaRPr lang="fr-FR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	i = i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fin tan que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chemeClr val="accent1"/>
                </a:solidFill>
              </a:rPr>
              <a:t>afficher la liste des actions de </a:t>
            </a:r>
            <a:r>
              <a:rPr lang="fr-FR" sz="1400" dirty="0" err="1">
                <a:solidFill>
                  <a:schemeClr val="accent1"/>
                </a:solidFill>
              </a:rPr>
              <a:t>Solutionglouton</a:t>
            </a:r>
            <a:endParaRPr lang="fr-FR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Pseudo-code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07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Présentation de la solution optimisé</a:t>
            </a:r>
          </a:p>
        </p:txBody>
      </p:sp>
      <p:pic>
        <p:nvPicPr>
          <p:cNvPr id="6" name="Image 5" descr="Une image contenant texte, personne, intérieur, portable&#10;&#10;Description générée automatiquement">
            <a:extLst>
              <a:ext uri="{FF2B5EF4-FFF2-40B4-BE49-F238E27FC236}">
                <a16:creationId xmlns:a16="http://schemas.microsoft.com/office/drawing/2014/main" id="{9A52CD07-CA27-3B42-997E-16B73F5C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514" b="1854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03548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temporelle et courbe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8A8E41B-24D2-2744-B740-0D74DC0E5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52666"/>
              </p:ext>
            </p:extLst>
          </p:nvPr>
        </p:nvGraphicFramePr>
        <p:xfrm>
          <a:off x="2259013" y="1837038"/>
          <a:ext cx="9288463" cy="423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920B2326-633B-DB44-9756-16E6BF6AB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8719"/>
              </p:ext>
            </p:extLst>
          </p:nvPr>
        </p:nvGraphicFramePr>
        <p:xfrm>
          <a:off x="358815" y="1837037"/>
          <a:ext cx="1825585" cy="423039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50691">
                  <a:extLst>
                    <a:ext uri="{9D8B030D-6E8A-4147-A177-3AD203B41FA5}">
                      <a16:colId xmlns:a16="http://schemas.microsoft.com/office/drawing/2014/main" val="3582375539"/>
                    </a:ext>
                  </a:extLst>
                </a:gridCol>
                <a:gridCol w="1374894">
                  <a:extLst>
                    <a:ext uri="{9D8B030D-6E8A-4147-A177-3AD203B41FA5}">
                      <a16:colId xmlns:a16="http://schemas.microsoft.com/office/drawing/2014/main" val="864475920"/>
                    </a:ext>
                  </a:extLst>
                </a:gridCol>
              </a:tblGrid>
              <a:tr h="19837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optimized.py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969748255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0,0000879764556884765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783785614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0,0001027584075927730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743354650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0,0001142024993896480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982429071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0,0001029968261718750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619637532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0,0001058578491210930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743744443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0,0001001358032226560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82489331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0,0001041889190673820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36981306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0,0001108646392822260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379831562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0,0001516342163085930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467200235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0,0001170635223388670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4141816682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0,0001289844512939450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65388712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Action-12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0,0001199245452880850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24345599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0,0001161098480224600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00221668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0,0001258850097656250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20116127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0,0001311302185058590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770019134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0,0001339912414550780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68549522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0,0001249313354492180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93442310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0,0001232624053955070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76719765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0,0001280307769775390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574119945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0,0001368522644042960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709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2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4D2DBF35-B72D-48FB-AFF7-9F7EFC0B8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30721"/>
              </p:ext>
            </p:extLst>
          </p:nvPr>
        </p:nvGraphicFramePr>
        <p:xfrm>
          <a:off x="838200" y="2010033"/>
          <a:ext cx="10515600" cy="416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</a:t>
            </a:r>
            <a:r>
              <a:rPr lang="fr-FR" dirty="0" err="1"/>
              <a:t>big</a:t>
            </a:r>
            <a:r>
              <a:rPr lang="fr-FR" dirty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313342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7CB7F-21EC-BB48-A015-18E3785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Comparaison avec le premier jeu de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75AD34-6E40-D144-BBC9-792F81242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2832558"/>
            <a:ext cx="4974336" cy="3111518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350C02-7B92-CB4A-B888-B836F474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72966"/>
            <a:ext cx="4974336" cy="2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DFFB6-968E-6E4D-99B1-551827DA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Comparaison avec le deuxième jeu de données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1EDD91-47E1-5D46-9B6D-BF950128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22" y="2742397"/>
            <a:ext cx="1720251" cy="3291840"/>
          </a:xfrm>
          <a:prstGeom prst="rect">
            <a:avLst/>
          </a:prstGeom>
        </p:spPr>
      </p:pic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16548-F314-F143-BD29-D33B61B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70632"/>
            <a:ext cx="4974336" cy="2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71E5FCD-44CE-D24F-8F1C-B5E83B59B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296" y="520861"/>
            <a:ext cx="9614703" cy="540537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Tx/>
              <a:buChar char="-"/>
            </a:pPr>
            <a:endParaRPr lang="fr-FR"/>
          </a:p>
          <a:p>
            <a:pPr marL="342900" indent="-342900" algn="just">
              <a:buFontTx/>
              <a:buChar char="-"/>
            </a:pPr>
            <a:r>
              <a:rPr lang="fr-FR"/>
              <a:t>Contexte, données et but du projet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Présentation d’une solution brute force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Qu’est ce qu’un code brute force ? Les avantage et inconvénients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Pseudo-code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Démonstration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Analyse temporelle et courbe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Complexité big O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Présentation de la solution optimisé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Pourquoi choisir une solution optimisé ? Les avantage et inconvénients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Pseudo-code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Démonstration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Analyse temporelle et courbe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Complexité big O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Comparaison avec le premier jeu de données</a:t>
            </a:r>
          </a:p>
          <a:p>
            <a:pPr marL="342900" indent="-342900" algn="just">
              <a:buFontTx/>
              <a:buChar char="-"/>
            </a:pPr>
            <a:r>
              <a:rPr lang="fr-FR"/>
              <a:t>Comparaison avec le deuxième jeu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7DC20-007D-7D46-A40E-A23E62E0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Contexte, données et but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00C90D4-C0E6-420D-B0BA-E1A2672FD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9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E3F0CBD-1F04-4FC4-9F95-8FFB48575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0365"/>
              </p:ext>
            </p:extLst>
          </p:nvPr>
        </p:nvGraphicFramePr>
        <p:xfrm>
          <a:off x="838200" y="1787611"/>
          <a:ext cx="10515600" cy="438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631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Qu’est ce qu’un code brute force ? Les avantage et inconvénients </a:t>
            </a:r>
          </a:p>
        </p:txBody>
      </p:sp>
    </p:spTree>
    <p:extLst>
      <p:ext uri="{BB962C8B-B14F-4D97-AF65-F5344CB8AC3E}">
        <p14:creationId xmlns:p14="http://schemas.microsoft.com/office/powerpoint/2010/main" val="34542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d’une solution brute force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7611"/>
            <a:ext cx="10632311" cy="43893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Tableactions</a:t>
            </a:r>
            <a:r>
              <a:rPr lang="fr-FR" sz="1500" dirty="0">
                <a:solidFill>
                  <a:schemeClr val="accent1"/>
                </a:solidFill>
              </a:rPr>
              <a:t> = contient la liste des actions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n = nombre d’actions de </a:t>
            </a:r>
            <a:r>
              <a:rPr lang="fr-FR" sz="1500" dirty="0" err="1">
                <a:solidFill>
                  <a:schemeClr val="accent1"/>
                </a:solidFill>
              </a:rPr>
              <a:t>Tableactions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Tableentiers</a:t>
            </a:r>
            <a:r>
              <a:rPr lang="fr-FR" sz="1500" dirty="0">
                <a:solidFill>
                  <a:schemeClr val="accent1"/>
                </a:solidFill>
              </a:rPr>
              <a:t> = construction de la table d’entier de 2</a:t>
            </a:r>
            <a:r>
              <a:rPr lang="fr-FR" sz="1500" baseline="30000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Tablebinaire</a:t>
            </a:r>
            <a:r>
              <a:rPr lang="fr-FR" sz="1500" dirty="0">
                <a:solidFill>
                  <a:schemeClr val="accent1"/>
                </a:solidFill>
              </a:rPr>
              <a:t> = conversion en binaire de chaque entier de </a:t>
            </a:r>
            <a:r>
              <a:rPr lang="fr-FR" sz="1500" dirty="0" err="1">
                <a:solidFill>
                  <a:schemeClr val="accent1"/>
                </a:solidFill>
              </a:rPr>
              <a:t>Tableentiers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Tablecombinaison</a:t>
            </a:r>
            <a:r>
              <a:rPr lang="fr-FR" sz="1500" dirty="0">
                <a:solidFill>
                  <a:schemeClr val="accent1"/>
                </a:solidFill>
              </a:rPr>
              <a:t> = ajoute les 0 manquants pour chaque éléments de </a:t>
            </a:r>
            <a:r>
              <a:rPr lang="fr-FR" sz="1500" dirty="0" err="1">
                <a:solidFill>
                  <a:schemeClr val="accent1"/>
                </a:solidFill>
              </a:rPr>
              <a:t>Tablebinaire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Depensemax</a:t>
            </a:r>
            <a:r>
              <a:rPr lang="fr-FR" sz="1500" dirty="0">
                <a:solidFill>
                  <a:schemeClr val="accent1"/>
                </a:solidFill>
              </a:rPr>
              <a:t> = 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Combinaisonsvalides</a:t>
            </a:r>
            <a:r>
              <a:rPr lang="fr-FR" sz="1500" dirty="0">
                <a:solidFill>
                  <a:schemeClr val="accent1"/>
                </a:solidFill>
              </a:rPr>
              <a:t> = liste vide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pour chaque combinaison dans </a:t>
            </a:r>
            <a:r>
              <a:rPr lang="fr-FR" sz="1500" dirty="0" err="1">
                <a:solidFill>
                  <a:schemeClr val="accent1"/>
                </a:solidFill>
              </a:rPr>
              <a:t>Tablecombinaison</a:t>
            </a:r>
            <a:r>
              <a:rPr lang="fr-FR" sz="1500" dirty="0">
                <a:solidFill>
                  <a:schemeClr val="accent1"/>
                </a:solidFill>
              </a:rPr>
              <a:t> faire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cout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</a:t>
            </a:r>
            <a:r>
              <a:rPr lang="fr-FR" sz="1500" dirty="0" err="1">
                <a:solidFill>
                  <a:schemeClr val="accent1"/>
                </a:solidFill>
              </a:rPr>
              <a:t>benefice</a:t>
            </a:r>
            <a:r>
              <a:rPr lang="fr-FR" sz="1500" dirty="0">
                <a:solidFill>
                  <a:schemeClr val="accent1"/>
                </a:solidFill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Pour i de 0 à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si  combinaison de i est égal à 1 alors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	cout =  cout + cout de </a:t>
            </a:r>
            <a:r>
              <a:rPr lang="fr-FR" sz="1500" dirty="0" err="1">
                <a:solidFill>
                  <a:schemeClr val="accent1"/>
                </a:solidFill>
              </a:rPr>
              <a:t>Tableactions</a:t>
            </a:r>
            <a:r>
              <a:rPr lang="fr-FR" sz="1500" dirty="0">
                <a:solidFill>
                  <a:schemeClr val="accent1"/>
                </a:solidFill>
              </a:rPr>
              <a:t> de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	</a:t>
            </a:r>
            <a:r>
              <a:rPr lang="fr-FR" sz="1500" dirty="0" err="1">
                <a:solidFill>
                  <a:schemeClr val="accent1"/>
                </a:solidFill>
              </a:rPr>
              <a:t>benefice</a:t>
            </a:r>
            <a:r>
              <a:rPr lang="fr-FR" sz="1500" dirty="0">
                <a:solidFill>
                  <a:schemeClr val="accent1"/>
                </a:solidFill>
              </a:rPr>
              <a:t> = </a:t>
            </a:r>
            <a:r>
              <a:rPr lang="fr-FR" sz="1500" dirty="0" err="1">
                <a:solidFill>
                  <a:schemeClr val="accent1"/>
                </a:solidFill>
              </a:rPr>
              <a:t>benefice</a:t>
            </a:r>
            <a:r>
              <a:rPr lang="fr-FR" sz="1500" dirty="0">
                <a:solidFill>
                  <a:schemeClr val="accent1"/>
                </a:solidFill>
              </a:rPr>
              <a:t> + (cout de </a:t>
            </a:r>
            <a:r>
              <a:rPr lang="fr-FR" sz="1500" dirty="0" err="1">
                <a:solidFill>
                  <a:schemeClr val="accent1"/>
                </a:solidFill>
              </a:rPr>
              <a:t>Tableactions</a:t>
            </a:r>
            <a:r>
              <a:rPr lang="fr-FR" sz="1500" dirty="0">
                <a:solidFill>
                  <a:schemeClr val="accent1"/>
                </a:solidFill>
              </a:rPr>
              <a:t> de i * </a:t>
            </a:r>
            <a:r>
              <a:rPr lang="fr-FR" sz="1500" dirty="0" err="1">
                <a:solidFill>
                  <a:schemeClr val="accent1"/>
                </a:solidFill>
              </a:rPr>
              <a:t>benefice</a:t>
            </a:r>
            <a:r>
              <a:rPr lang="fr-FR" sz="1500" dirty="0">
                <a:solidFill>
                  <a:schemeClr val="accent1"/>
                </a:solidFill>
              </a:rPr>
              <a:t> de  </a:t>
            </a:r>
            <a:r>
              <a:rPr lang="fr-FR" sz="1500" dirty="0" err="1">
                <a:solidFill>
                  <a:schemeClr val="accent1"/>
                </a:solidFill>
              </a:rPr>
              <a:t>Tableactions</a:t>
            </a:r>
            <a:r>
              <a:rPr lang="fr-FR" sz="1500" dirty="0">
                <a:solidFill>
                  <a:schemeClr val="accent1"/>
                </a:solidFill>
              </a:rPr>
              <a:t> de 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performance = cout + </a:t>
            </a:r>
            <a:r>
              <a:rPr lang="fr-FR" sz="1500" dirty="0" err="1">
                <a:solidFill>
                  <a:schemeClr val="accent1"/>
                </a:solidFill>
              </a:rPr>
              <a:t>benefice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si cout est inférieur à </a:t>
            </a:r>
            <a:r>
              <a:rPr lang="fr-FR" sz="1500" dirty="0" err="1">
                <a:solidFill>
                  <a:schemeClr val="accent1"/>
                </a:solidFill>
              </a:rPr>
              <a:t>Depensemax</a:t>
            </a:r>
            <a:r>
              <a:rPr lang="fr-FR" sz="1500" dirty="0">
                <a:solidFill>
                  <a:schemeClr val="accent1"/>
                </a:solidFill>
              </a:rPr>
              <a:t> alors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	ajout de combinaison à </a:t>
            </a:r>
            <a:r>
              <a:rPr lang="fr-FR" sz="1500" dirty="0" err="1">
                <a:solidFill>
                  <a:schemeClr val="accent1"/>
                </a:solidFill>
              </a:rPr>
              <a:t>Combinaisonsvalides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	fin pour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Fin pour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err="1">
                <a:solidFill>
                  <a:schemeClr val="accent1"/>
                </a:solidFill>
              </a:rPr>
              <a:t>Meilleurecombinaison</a:t>
            </a:r>
            <a:r>
              <a:rPr lang="fr-FR" sz="1500" dirty="0">
                <a:solidFill>
                  <a:schemeClr val="accent1"/>
                </a:solidFill>
              </a:rPr>
              <a:t> = recherche de la meilleure combinaison dans </a:t>
            </a:r>
            <a:r>
              <a:rPr lang="fr-FR" sz="1500" dirty="0" err="1">
                <a:solidFill>
                  <a:schemeClr val="accent1"/>
                </a:solidFill>
              </a:rPr>
              <a:t>Combinaisonsvalides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1"/>
                </a:solidFill>
              </a:rPr>
              <a:t>Afficher </a:t>
            </a:r>
            <a:r>
              <a:rPr lang="fr-FR" sz="1500" dirty="0" err="1">
                <a:solidFill>
                  <a:schemeClr val="accent1"/>
                </a:solidFill>
              </a:rPr>
              <a:t>Meilleurecombinaison</a:t>
            </a:r>
            <a:endParaRPr lang="fr-FR" sz="15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  <a:p>
            <a:pPr marL="0" indent="0">
              <a:lnSpc>
                <a:spcPct val="100000"/>
              </a:lnSpc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39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Pseudo-code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54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Présentation d’une solution brute force </a:t>
            </a:r>
          </a:p>
        </p:txBody>
      </p:sp>
      <p:pic>
        <p:nvPicPr>
          <p:cNvPr id="6" name="Image 5" descr="Une image contenant texte, personne, intérieur, portable&#10;&#10;Description générée automatiquement">
            <a:extLst>
              <a:ext uri="{FF2B5EF4-FFF2-40B4-BE49-F238E27FC236}">
                <a16:creationId xmlns:a16="http://schemas.microsoft.com/office/drawing/2014/main" id="{0B6FDDE9-903E-634B-A635-C13E13440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514" b="1854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843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temporelle et courbe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701DDAD0-BA91-C940-9722-4E1A57DE5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032255"/>
              </p:ext>
            </p:extLst>
          </p:nvPr>
        </p:nvGraphicFramePr>
        <p:xfrm>
          <a:off x="3608388" y="1911178"/>
          <a:ext cx="7939088" cy="415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9F752CE3-AD3B-0E44-A69D-6D8FC5901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21754"/>
              </p:ext>
            </p:extLst>
          </p:nvPr>
        </p:nvGraphicFramePr>
        <p:xfrm>
          <a:off x="642938" y="1911177"/>
          <a:ext cx="2890837" cy="4156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089">
                  <a:extLst>
                    <a:ext uri="{9D8B030D-6E8A-4147-A177-3AD203B41FA5}">
                      <a16:colId xmlns:a16="http://schemas.microsoft.com/office/drawing/2014/main" val="3943396083"/>
                    </a:ext>
                  </a:extLst>
                </a:gridCol>
                <a:gridCol w="2022748">
                  <a:extLst>
                    <a:ext uri="{9D8B030D-6E8A-4147-A177-3AD203B41FA5}">
                      <a16:colId xmlns:a16="http://schemas.microsoft.com/office/drawing/2014/main" val="2845767494"/>
                    </a:ext>
                  </a:extLst>
                </a:gridCol>
              </a:tblGrid>
              <a:tr h="19791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bruteforce.py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0014954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0,0000989437103271484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1486325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0,0001010894775390620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13943821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0,0001127719879150390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57833079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0,0001358985900878900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90914501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0,0002319812774658200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74606847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0,0002830028533935540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86396268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0,0005478858947753900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53007321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0,0010397434234619100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8721248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0,0019631385803222600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8641988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0,0040142536163330000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13786888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0,0090789794921875000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448382711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0,0191829204559326000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026096105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0,0434129238128662000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4213866852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0,0854120254516601000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54669680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0,1785049438476560000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20665025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0,4106698036193840000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430845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0,8136901855468750000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27666901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1,6165540218353200000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948310462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3,4534261226654000000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06583790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7,1251058578491200000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66532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D6EBF7A-EF50-4E57-849F-9A3D7D770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85982"/>
              </p:ext>
            </p:extLst>
          </p:nvPr>
        </p:nvGraphicFramePr>
        <p:xfrm>
          <a:off x="838200" y="1845277"/>
          <a:ext cx="10515600" cy="433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</a:t>
            </a:r>
            <a:r>
              <a:rPr lang="fr-FR" dirty="0" err="1"/>
              <a:t>big</a:t>
            </a:r>
            <a:r>
              <a:rPr lang="fr-FR" dirty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6512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081"/>
            <a:ext cx="10515600" cy="4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L’objectif est d’obtenir le meilleur résultat possible, ou un résultat s’y approchant tout en aillant un temps de traitement minimal.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algorithme optimisé est avantageux pour le traitement d’un grand nombre de données en un minimum de temps.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algorithme glouton a pour principe de faire étape par étape un choix optimum et d’obtenir le meilleur résultat global.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686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Pourquoi choisir une solution optimisé ? Les avantage et inconvénients </a:t>
            </a:r>
          </a:p>
        </p:txBody>
      </p:sp>
    </p:spTree>
    <p:extLst>
      <p:ext uri="{BB962C8B-B14F-4D97-AF65-F5344CB8AC3E}">
        <p14:creationId xmlns:p14="http://schemas.microsoft.com/office/powerpoint/2010/main" val="3821214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24989</TotalTime>
  <Words>842</Words>
  <Application>Microsoft Macintosh PowerPoint</Application>
  <PresentationFormat>Grand écran</PresentationFormat>
  <Paragraphs>185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Menlo Regular</vt:lpstr>
      <vt:lpstr>Thème Office</vt:lpstr>
      <vt:lpstr>Présentation PowerPoint</vt:lpstr>
      <vt:lpstr>Présentation PowerPoint</vt:lpstr>
      <vt:lpstr>Contexte, données et but du projet</vt:lpstr>
      <vt:lpstr>Présentation d’une solution brute force </vt:lpstr>
      <vt:lpstr>Présentation d’une solution brute force </vt:lpstr>
      <vt:lpstr>Présentation d’une solution brute force </vt:lpstr>
      <vt:lpstr>Présentation d’une solution brute force </vt:lpstr>
      <vt:lpstr>Présentation d’une solution brute force </vt:lpstr>
      <vt:lpstr>Présentation de la solution optimisé</vt:lpstr>
      <vt:lpstr>Présentation de la solution optimisé</vt:lpstr>
      <vt:lpstr>Présentation de la solution optimisé</vt:lpstr>
      <vt:lpstr>Présentation de la solution optimisé</vt:lpstr>
      <vt:lpstr>Présentation de la solution optimisé</vt:lpstr>
      <vt:lpstr>Comparaison avec le premier jeu de données</vt:lpstr>
      <vt:lpstr>Comparaison avec le deuxième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sebastien.herlant</dc:creator>
  <cp:lastModifiedBy>sebastien.herlant</cp:lastModifiedBy>
  <cp:revision>13</cp:revision>
  <dcterms:created xsi:type="dcterms:W3CDTF">2021-10-28T04:57:21Z</dcterms:created>
  <dcterms:modified xsi:type="dcterms:W3CDTF">2022-01-20T19:30:37Z</dcterms:modified>
</cp:coreProperties>
</file>