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0" r:id="rId3"/>
    <p:sldId id="278" r:id="rId4"/>
    <p:sldId id="286" r:id="rId5"/>
    <p:sldId id="285" r:id="rId6"/>
    <p:sldId id="279" r:id="rId7"/>
    <p:sldId id="287" r:id="rId8"/>
    <p:sldId id="288" r:id="rId9"/>
    <p:sldId id="298" r:id="rId10"/>
    <p:sldId id="289" r:id="rId11"/>
    <p:sldId id="290" r:id="rId12"/>
    <p:sldId id="291" r:id="rId13"/>
    <p:sldId id="280" r:id="rId14"/>
    <p:sldId id="292" r:id="rId15"/>
    <p:sldId id="293" r:id="rId16"/>
    <p:sldId id="294" r:id="rId17"/>
    <p:sldId id="295" r:id="rId18"/>
    <p:sldId id="296" r:id="rId19"/>
    <p:sldId id="297" r:id="rId20"/>
    <p:sldId id="282" r:id="rId21"/>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865">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5C1E7"/>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234" y="306"/>
      </p:cViewPr>
      <p:guideLst>
        <p:guide orient="horz" pos="1865"/>
        <p:guide pos="3840"/>
      </p:guideLst>
    </p:cSldViewPr>
  </p:slideViewPr>
  <p:notesTextViewPr>
    <p:cViewPr>
      <p:scale>
        <a:sx n="100" d="100"/>
        <a:sy n="100" d="100"/>
      </p:scale>
      <p:origin x="0" y="0"/>
    </p:cViewPr>
  </p:notesTextViewPr>
  <p:sorterViewPr>
    <p:cViewPr>
      <p:scale>
        <a:sx n="110" d="100"/>
        <a:sy n="110" d="100"/>
      </p:scale>
      <p:origin x="0" y="0"/>
    </p:cViewPr>
  </p:sorter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2051" name="日期占位符 2"/>
          <p:cNvSpPr>
            <a:spLocks noGrp="1" noChangeArrowheads="1"/>
          </p:cNvSpPr>
          <p:nvPr>
            <p:ph type="dt" idx="1"/>
          </p:nvPr>
        </p:nvSpPr>
        <p:spPr bwMode="auto">
          <a:xfrm>
            <a:off x="3884613" y="0"/>
            <a:ext cx="2971800" cy="458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a:lvl1pPr>
          </a:lstStyle>
          <a:p>
            <a:pPr>
              <a:defRPr/>
            </a:pPr>
            <a:fld id="{2E3763A7-59D6-4DA5-B065-A88F01DCB951}" type="datetime1">
              <a:rPr lang="zh-CN" altLang="en-US"/>
              <a:pPr>
                <a:defRPr/>
              </a:pPr>
              <a:t>2016/12/20</a:t>
            </a:fld>
            <a:endParaRPr lang="zh-CN" altLang="en-US" sz="1200"/>
          </a:p>
        </p:txBody>
      </p:sp>
      <p:sp>
        <p:nvSpPr>
          <p:cNvPr id="26628"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headEnd/>
                <a:tailEnd/>
              </a14:hiddenLine>
            </a:ext>
          </a:extLst>
        </p:spPr>
      </p:sp>
      <p:sp>
        <p:nvSpPr>
          <p:cNvPr id="48133"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headEnd/>
                <a:tailEnd/>
              </a14:hiddenLine>
            </a:ext>
          </a:extLst>
        </p:spPr>
        <p:txBody>
          <a:bodyPr anchor="ctr"/>
          <a:lstStyle>
            <a:lvl1pPr defTabSz="0" eaLnBrk="0" hangingPunct="0">
              <a:defRPr>
                <a:solidFill>
                  <a:schemeClr val="tx1"/>
                </a:solidFill>
                <a:latin typeface="Arial" panose="020B0604020202020204" pitchFamily="34" charset="0"/>
                <a:ea typeface="宋体" panose="02010600030101010101" pitchFamily="2" charset="-122"/>
              </a:defRPr>
            </a:lvl1pPr>
            <a:lvl2pPr marL="742950" indent="-285750" defTabSz="0" eaLnBrk="0" hangingPunct="0">
              <a:defRPr>
                <a:solidFill>
                  <a:schemeClr val="tx1"/>
                </a:solidFill>
                <a:latin typeface="Arial" panose="020B0604020202020204" pitchFamily="34" charset="0"/>
                <a:ea typeface="宋体" panose="02010600030101010101" pitchFamily="2" charset="-122"/>
              </a:defRPr>
            </a:lvl2pPr>
            <a:lvl3pPr marL="1143000" indent="-228600" defTabSz="0" eaLnBrk="0" hangingPunct="0">
              <a:defRPr>
                <a:solidFill>
                  <a:schemeClr val="tx1"/>
                </a:solidFill>
                <a:latin typeface="Arial" panose="020B0604020202020204" pitchFamily="34" charset="0"/>
                <a:ea typeface="宋体" panose="02010600030101010101" pitchFamily="2" charset="-122"/>
              </a:defRPr>
            </a:lvl3pPr>
            <a:lvl4pPr marL="1600200" indent="-228600" defTabSz="0" eaLnBrk="0" hangingPunct="0">
              <a:defRPr>
                <a:solidFill>
                  <a:schemeClr val="tx1"/>
                </a:solidFill>
                <a:latin typeface="Arial" panose="020B0604020202020204" pitchFamily="34" charset="0"/>
                <a:ea typeface="宋体" panose="02010600030101010101" pitchFamily="2" charset="-122"/>
              </a:defRPr>
            </a:lvl4pPr>
            <a:lvl5pPr marL="2057400" indent="-228600" defTabSz="0" eaLnBrk="0" hangingPunct="0">
              <a:defRPr>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30000"/>
              </a:spcBef>
              <a:defRPr/>
            </a:pPr>
            <a:r>
              <a:rPr lang="zh-CN" sz="1200" smtClean="0"/>
              <a:t>单击此处编辑母版文本样式</a:t>
            </a:r>
          </a:p>
          <a:p>
            <a:pPr>
              <a:spcBef>
                <a:spcPct val="30000"/>
              </a:spcBef>
              <a:defRPr/>
            </a:pPr>
            <a:r>
              <a:rPr lang="zh-CN" sz="1200" smtClean="0"/>
              <a:t>第二级</a:t>
            </a:r>
          </a:p>
          <a:p>
            <a:pPr>
              <a:spcBef>
                <a:spcPct val="30000"/>
              </a:spcBef>
              <a:defRPr/>
            </a:pPr>
            <a:r>
              <a:rPr lang="zh-CN" sz="1200" smtClean="0"/>
              <a:t>第三级</a:t>
            </a:r>
          </a:p>
          <a:p>
            <a:pPr>
              <a:spcBef>
                <a:spcPct val="30000"/>
              </a:spcBef>
              <a:defRPr/>
            </a:pPr>
            <a:r>
              <a:rPr lang="zh-CN" sz="1200" smtClean="0"/>
              <a:t>第四级</a:t>
            </a:r>
          </a:p>
          <a:p>
            <a:pPr>
              <a:spcBef>
                <a:spcPct val="30000"/>
              </a:spcBef>
              <a:defRPr/>
            </a:pPr>
            <a:r>
              <a:rPr lang="zh-CN" sz="1200" smtClean="0"/>
              <a:t>第五级</a:t>
            </a:r>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mtClean="0"/>
            </a:lvl1pPr>
          </a:lstStyle>
          <a:p>
            <a:pPr>
              <a:defRPr/>
            </a:pPr>
            <a:fld id="{A6B52059-51F9-4847-93F1-268C96A94608}" type="slidenum">
              <a:rPr lang="zh-CN" altLang="en-US"/>
              <a:pPr>
                <a:defRPr/>
              </a:pPr>
              <a:t>‹#›</a:t>
            </a:fld>
            <a:endParaRPr lang="zh-CN" altLang="en-US" sz="1200"/>
          </a:p>
        </p:txBody>
      </p:sp>
    </p:spTree>
    <p:extLst>
      <p:ext uri="{BB962C8B-B14F-4D97-AF65-F5344CB8AC3E}">
        <p14:creationId xmlns:p14="http://schemas.microsoft.com/office/powerpoint/2010/main" val="3652177402"/>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7"/>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7E3459F-707D-4D02-81A2-692F345ED142}" type="datetime1">
              <a:rPr lang="zh-CN" altLang="en-US"/>
              <a:pPr>
                <a:defRPr/>
              </a:pPr>
              <a:t>2016/12/20</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5DC6EB39-3EE5-4012-AEB3-4B449969EAC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09268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7406D40-4915-4820-8645-160D4F76CB4F}" type="datetime1">
              <a:rPr lang="zh-CN" altLang="en-US"/>
              <a:pPr>
                <a:defRPr/>
              </a:pPr>
              <a:t>2016/12/20</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0EA75339-ECDC-489B-BE9D-EE0EF9A2C7C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729170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8B57581-F57F-476A-B270-4852CF442B7C}" type="datetime1">
              <a:rPr lang="zh-CN" altLang="en-US"/>
              <a:pPr>
                <a:defRPr/>
              </a:pPr>
              <a:t>2016/12/20</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5EEEFB7-D7F3-4C35-A075-23CFD9AA832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736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D05183D5-5388-4AD3-AAD7-C923406E647D}" type="datetime1">
              <a:rPr lang="zh-CN" altLang="en-US"/>
              <a:pPr>
                <a:defRPr/>
              </a:pPr>
              <a:t>2016/12/20</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64E7AE1B-8348-42D1-B725-74B2ACCC73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265579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120D3E7-A57F-4079-AD67-6C5722B9A009}" type="datetime1">
              <a:rPr lang="zh-CN" altLang="en-US"/>
              <a:pPr>
                <a:defRPr/>
              </a:pPr>
              <a:t>2016/12/20</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584D5DC8-9B17-46BC-866E-EC2C2B2E518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80065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2"/>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401BF34-6591-4F21-8FED-2A5939FF10D7}" type="datetime1">
              <a:rPr lang="zh-CN" altLang="en-US"/>
              <a:pPr>
                <a:defRPr/>
              </a:pPr>
              <a:t>2016/12/20</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A9D512F-4AB7-4C95-B069-C42C7998BF5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86448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A015DD14-BEAD-4AAA-88FA-80EE209EDD7B}" type="datetime1">
              <a:rPr lang="zh-CN" altLang="en-US"/>
              <a:pPr>
                <a:defRPr/>
              </a:pPr>
              <a:t>2016/12/20</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ECD5D9B-2C58-4A6F-9746-F8B49C69E02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333387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1"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1"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7"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7"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8727E66F-8E72-4F47-B92F-11F5255B9A0C}" type="datetime1">
              <a:rPr lang="zh-CN" altLang="en-US"/>
              <a:pPr>
                <a:defRPr/>
              </a:pPr>
              <a:t>2016/12/20</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8FBFF517-461B-499B-BB76-11016839EB8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395941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7AC6A04C-9928-4E47-A6E0-A71637A6B031}" type="datetime1">
              <a:rPr lang="zh-CN" altLang="en-US"/>
              <a:pPr>
                <a:defRPr/>
              </a:pPr>
              <a:t>2016/12/20</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197733C-EA02-4C31-B2A1-A4EDD2CEAC2A}"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773558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11F5D741-0F79-4E4E-89D7-A7EBC2AE034E}" type="datetime1">
              <a:rPr lang="zh-CN" altLang="en-US"/>
              <a:pPr>
                <a:defRPr/>
              </a:pPr>
              <a:t>2016/12/20</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D163B86-EDC9-4012-A6B2-260E3DE081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118358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5" y="273052"/>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2"/>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FD3BAEC5-7408-4D8A-BAEA-25D9FBA878CD}" type="datetime1">
              <a:rPr lang="zh-CN" altLang="en-US"/>
              <a:pPr>
                <a:defRPr/>
              </a:pPr>
              <a:t>2016/12/20</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87F9E6BF-A2DD-43A5-8FBA-8884F69205B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220221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EDF15CBE-2790-4B4E-9615-D949F6C6589B}" type="datetime1">
              <a:rPr lang="zh-CN" altLang="en-US"/>
              <a:pPr>
                <a:defRPr/>
              </a:pPr>
              <a:t>2016/12/20</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5AAB9284-1523-4701-9379-8CCE9D077B9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745497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sym typeface="Calibri Light" panose="020F0302020204030204" pitchFamily="34" charset="0"/>
              </a:rPr>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sym typeface="Calibri" panose="020F0502020204030204" pitchFamily="34" charset="0"/>
              </a:rPr>
              <a:t>单击此处编辑母版文本样式</a:t>
            </a:r>
          </a:p>
          <a:p>
            <a:pPr lvl="1"/>
            <a:r>
              <a:rPr lang="zh-CN" smtClean="0">
                <a:sym typeface="Calibri" panose="020F0502020204030204" pitchFamily="34" charset="0"/>
              </a:rPr>
              <a:t>第二级</a:t>
            </a:r>
          </a:p>
          <a:p>
            <a:pPr lvl="2"/>
            <a:r>
              <a:rPr lang="zh-CN" smtClean="0">
                <a:sym typeface="Calibri" panose="020F0502020204030204" pitchFamily="34" charset="0"/>
              </a:rPr>
              <a:t>第三级</a:t>
            </a:r>
          </a:p>
          <a:p>
            <a:pPr lvl="3"/>
            <a:r>
              <a:rPr lang="zh-CN" smtClean="0">
                <a:sym typeface="Calibri" panose="020F0502020204030204" pitchFamily="34" charset="0"/>
              </a:rPr>
              <a:t>第四级</a:t>
            </a:r>
          </a:p>
          <a:p>
            <a:pPr lvl="4"/>
            <a:r>
              <a:rPr lang="zh-CN" smtClean="0">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3F236270-F524-43A1-9A62-8F38BFB8A01A}" type="datetime1">
              <a:rPr lang="zh-CN" altLang="en-US"/>
              <a:pPr>
                <a:defRPr/>
              </a:pPr>
              <a:t>2016/12/20</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smtClean="0">
                <a:solidFill>
                  <a:srgbClr val="898989"/>
                </a:solidFill>
              </a:defRPr>
            </a:lvl1pPr>
          </a:lstStyle>
          <a:p>
            <a:pPr>
              <a:defRPr/>
            </a:pPr>
            <a:fld id="{9E0A331D-58FB-4C0C-A9D1-24BB587ECBA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6pPr>
      <a:lvl7pPr marL="18288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7pPr>
      <a:lvl8pPr marL="22860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8pPr>
      <a:lvl9pPr marL="27432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Visio___1.vsdx"/></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组合 26"/>
          <p:cNvGrpSpPr>
            <a:grpSpLocks/>
          </p:cNvGrpSpPr>
          <p:nvPr/>
        </p:nvGrpSpPr>
        <p:grpSpPr bwMode="auto">
          <a:xfrm>
            <a:off x="0" y="0"/>
            <a:ext cx="12190413" cy="6858000"/>
            <a:chOff x="1000877" y="7481096"/>
            <a:chExt cx="12192000" cy="6858000"/>
          </a:xfrm>
        </p:grpSpPr>
        <p:sp>
          <p:nvSpPr>
            <p:cNvPr id="27675" name="矩形 12"/>
            <p:cNvSpPr>
              <a:spLocks noChangeArrowheads="1"/>
            </p:cNvSpPr>
            <p:nvPr/>
          </p:nvSpPr>
          <p:spPr bwMode="auto">
            <a:xfrm>
              <a:off x="1000877" y="7481096"/>
              <a:ext cx="12192000" cy="6858000"/>
            </a:xfrm>
            <a:prstGeom prst="rect">
              <a:avLst/>
            </a:prstGeom>
            <a:solidFill>
              <a:srgbClr val="1B90A2"/>
            </a:solidFill>
            <a:ln w="12700">
              <a:solidFill>
                <a:srgbClr val="42719B"/>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27651" name="等腰三角形 11"/>
          <p:cNvSpPr>
            <a:spLocks noChangeArrowheads="1"/>
          </p:cNvSpPr>
          <p:nvPr/>
        </p:nvSpPr>
        <p:spPr bwMode="auto">
          <a:xfrm rot="18000000" flipH="1">
            <a:off x="10163175" y="1323975"/>
            <a:ext cx="442913" cy="385763"/>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52" name="等腰三角形 13"/>
          <p:cNvSpPr>
            <a:spLocks noChangeArrowheads="1"/>
          </p:cNvSpPr>
          <p:nvPr/>
        </p:nvSpPr>
        <p:spPr bwMode="auto">
          <a:xfrm rot="19813541" flipH="1">
            <a:off x="4935538" y="1487488"/>
            <a:ext cx="442912" cy="385762"/>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53" name="等腰三角形 14"/>
          <p:cNvSpPr>
            <a:spLocks noChangeArrowheads="1"/>
          </p:cNvSpPr>
          <p:nvPr/>
        </p:nvSpPr>
        <p:spPr bwMode="auto">
          <a:xfrm rot="18000000" flipH="1">
            <a:off x="3033713" y="6243638"/>
            <a:ext cx="442912" cy="385762"/>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54" name="等腰三角形 15"/>
          <p:cNvSpPr>
            <a:spLocks noChangeArrowheads="1"/>
          </p:cNvSpPr>
          <p:nvPr/>
        </p:nvSpPr>
        <p:spPr bwMode="auto">
          <a:xfrm rot="19813541" flipH="1">
            <a:off x="1939925" y="752475"/>
            <a:ext cx="444500" cy="385763"/>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55" name="等腰三角形 16"/>
          <p:cNvSpPr>
            <a:spLocks noChangeArrowheads="1"/>
          </p:cNvSpPr>
          <p:nvPr/>
        </p:nvSpPr>
        <p:spPr bwMode="auto">
          <a:xfrm rot="18000000" flipH="1">
            <a:off x="3590925" y="5172075"/>
            <a:ext cx="442913" cy="385763"/>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56" name="等腰三角形 17"/>
          <p:cNvSpPr>
            <a:spLocks noChangeArrowheads="1"/>
          </p:cNvSpPr>
          <p:nvPr/>
        </p:nvSpPr>
        <p:spPr bwMode="auto">
          <a:xfrm rot="18000000" flipH="1">
            <a:off x="566738" y="2941638"/>
            <a:ext cx="442912" cy="385762"/>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27657" name="组合 2"/>
          <p:cNvGrpSpPr>
            <a:grpSpLocks/>
          </p:cNvGrpSpPr>
          <p:nvPr/>
        </p:nvGrpSpPr>
        <p:grpSpPr bwMode="auto">
          <a:xfrm>
            <a:off x="1758950" y="3341688"/>
            <a:ext cx="1201738" cy="830262"/>
            <a:chOff x="0" y="0"/>
            <a:chExt cx="1202722" cy="831130"/>
          </a:xfrm>
        </p:grpSpPr>
        <p:sp>
          <p:nvSpPr>
            <p:cNvPr id="27671" name="等腰三角形 6"/>
            <p:cNvSpPr>
              <a:spLocks noChangeArrowheads="1"/>
            </p:cNvSpPr>
            <p:nvPr/>
          </p:nvSpPr>
          <p:spPr bwMode="auto">
            <a:xfrm rot="19813541" flipH="1">
              <a:off x="379599" y="0"/>
              <a:ext cx="443524" cy="386081"/>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72" name="等腰三角形 7"/>
            <p:cNvSpPr>
              <a:spLocks noChangeArrowheads="1"/>
            </p:cNvSpPr>
            <p:nvPr/>
          </p:nvSpPr>
          <p:spPr bwMode="auto">
            <a:xfrm rot="19813541" flipH="1">
              <a:off x="379601" y="445049"/>
              <a:ext cx="443524" cy="386081"/>
            </a:xfrm>
            <a:prstGeom prst="triangle">
              <a:avLst>
                <a:gd name="adj" fmla="val 50000"/>
              </a:avLst>
            </a:prstGeom>
            <a:solidFill>
              <a:srgbClr val="93B784"/>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73" name="等腰三角形 8"/>
            <p:cNvSpPr>
              <a:spLocks noChangeArrowheads="1"/>
            </p:cNvSpPr>
            <p:nvPr/>
          </p:nvSpPr>
          <p:spPr bwMode="auto">
            <a:xfrm rot="19813541" flipH="1">
              <a:off x="759198" y="222524"/>
              <a:ext cx="443524" cy="386081"/>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74" name="等腰三角形 36"/>
            <p:cNvSpPr>
              <a:spLocks noChangeArrowheads="1"/>
            </p:cNvSpPr>
            <p:nvPr/>
          </p:nvSpPr>
          <p:spPr bwMode="auto">
            <a:xfrm rot="19813541" flipH="1">
              <a:off x="0" y="222524"/>
              <a:ext cx="443524" cy="386081"/>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nvGrpSpPr>
          <p:cNvPr id="27658" name="组合 25"/>
          <p:cNvGrpSpPr>
            <a:grpSpLocks/>
          </p:cNvGrpSpPr>
          <p:nvPr/>
        </p:nvGrpSpPr>
        <p:grpSpPr bwMode="auto">
          <a:xfrm flipH="1">
            <a:off x="9231313" y="3341688"/>
            <a:ext cx="1201737" cy="830262"/>
            <a:chOff x="0" y="0"/>
            <a:chExt cx="1202722" cy="831130"/>
          </a:xfrm>
        </p:grpSpPr>
        <p:sp>
          <p:nvSpPr>
            <p:cNvPr id="27667" name="等腰三角形 27"/>
            <p:cNvSpPr>
              <a:spLocks noChangeArrowheads="1"/>
            </p:cNvSpPr>
            <p:nvPr/>
          </p:nvSpPr>
          <p:spPr bwMode="auto">
            <a:xfrm rot="19813541" flipH="1">
              <a:off x="379599" y="0"/>
              <a:ext cx="443524" cy="386081"/>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68" name="等腰三角形 28"/>
            <p:cNvSpPr>
              <a:spLocks noChangeArrowheads="1"/>
            </p:cNvSpPr>
            <p:nvPr/>
          </p:nvSpPr>
          <p:spPr bwMode="auto">
            <a:xfrm rot="19813541" flipH="1">
              <a:off x="379601" y="445049"/>
              <a:ext cx="443524" cy="386081"/>
            </a:xfrm>
            <a:prstGeom prst="triangle">
              <a:avLst>
                <a:gd name="adj" fmla="val 50000"/>
              </a:avLst>
            </a:prstGeom>
            <a:solidFill>
              <a:srgbClr val="93B784"/>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69" name="等腰三角形 29"/>
            <p:cNvSpPr>
              <a:spLocks noChangeArrowheads="1"/>
            </p:cNvSpPr>
            <p:nvPr/>
          </p:nvSpPr>
          <p:spPr bwMode="auto">
            <a:xfrm rot="19813541" flipH="1">
              <a:off x="759198" y="222524"/>
              <a:ext cx="443524" cy="386081"/>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70" name="等腰三角形 37"/>
            <p:cNvSpPr>
              <a:spLocks noChangeArrowheads="1"/>
            </p:cNvSpPr>
            <p:nvPr/>
          </p:nvSpPr>
          <p:spPr bwMode="auto">
            <a:xfrm rot="19813541" flipH="1">
              <a:off x="0" y="222524"/>
              <a:ext cx="443524" cy="386081"/>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27659" name="等腰三角形 30"/>
          <p:cNvSpPr>
            <a:spLocks noChangeArrowheads="1"/>
          </p:cNvSpPr>
          <p:nvPr/>
        </p:nvSpPr>
        <p:spPr bwMode="auto">
          <a:xfrm rot="6300000" flipH="1">
            <a:off x="10683876" y="5011737"/>
            <a:ext cx="442912" cy="385763"/>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60" name="等腰三角形 31"/>
          <p:cNvSpPr>
            <a:spLocks noChangeArrowheads="1"/>
          </p:cNvSpPr>
          <p:nvPr/>
        </p:nvSpPr>
        <p:spPr bwMode="auto">
          <a:xfrm rot="21257021" flipH="1">
            <a:off x="603250" y="5434013"/>
            <a:ext cx="444500" cy="385762"/>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61" name="等腰三角形 32"/>
          <p:cNvSpPr>
            <a:spLocks noChangeArrowheads="1"/>
          </p:cNvSpPr>
          <p:nvPr/>
        </p:nvSpPr>
        <p:spPr bwMode="auto">
          <a:xfrm rot="1539679" flipH="1">
            <a:off x="1079500" y="5562600"/>
            <a:ext cx="444500" cy="387350"/>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62" name="等腰三角形 33"/>
          <p:cNvSpPr>
            <a:spLocks noChangeArrowheads="1"/>
          </p:cNvSpPr>
          <p:nvPr/>
        </p:nvSpPr>
        <p:spPr bwMode="auto">
          <a:xfrm rot="20540864" flipH="1">
            <a:off x="1849438" y="6280150"/>
            <a:ext cx="442912" cy="387350"/>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63" name="等腰三角形 34"/>
          <p:cNvSpPr>
            <a:spLocks noChangeArrowheads="1"/>
          </p:cNvSpPr>
          <p:nvPr/>
        </p:nvSpPr>
        <p:spPr bwMode="auto">
          <a:xfrm rot="20540864" flipH="1">
            <a:off x="9661525" y="6280150"/>
            <a:ext cx="444500" cy="387350"/>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64" name="等腰三角形 35"/>
          <p:cNvSpPr>
            <a:spLocks noChangeArrowheads="1"/>
          </p:cNvSpPr>
          <p:nvPr/>
        </p:nvSpPr>
        <p:spPr bwMode="auto">
          <a:xfrm flipH="1">
            <a:off x="11331575" y="6167438"/>
            <a:ext cx="442913" cy="385762"/>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65" name="文本框 22"/>
          <p:cNvSpPr>
            <a:spLocks noChangeArrowheads="1"/>
          </p:cNvSpPr>
          <p:nvPr/>
        </p:nvSpPr>
        <p:spPr bwMode="auto">
          <a:xfrm>
            <a:off x="941388" y="1852613"/>
            <a:ext cx="103076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8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大数据精准营销中搜狗用户画像挖掘</a:t>
            </a:r>
          </a:p>
        </p:txBody>
      </p:sp>
      <p:sp>
        <p:nvSpPr>
          <p:cNvPr id="27666" name="文本框 1"/>
          <p:cNvSpPr txBox="1">
            <a:spLocks noChangeArrowheads="1"/>
          </p:cNvSpPr>
          <p:nvPr/>
        </p:nvSpPr>
        <p:spPr bwMode="auto">
          <a:xfrm>
            <a:off x="5667210" y="5593140"/>
            <a:ext cx="4832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chemeClr val="bg1"/>
                </a:solidFill>
              </a:rPr>
              <a:t>小组成员：常海浪、周世宇、王文安、彭泽军</a:t>
            </a:r>
          </a:p>
        </p:txBody>
      </p:sp>
    </p:spTree>
  </p:cSld>
  <p:clrMapOvr>
    <a:masterClrMapping/>
  </p:clrMapOvr>
  <p:transition spd="slow">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0"/>
            <a:ext cx="12192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084" name="组合 8"/>
          <p:cNvGrpSpPr>
            <a:grpSpLocks/>
          </p:cNvGrpSpPr>
          <p:nvPr/>
        </p:nvGrpSpPr>
        <p:grpSpPr bwMode="auto">
          <a:xfrm>
            <a:off x="0" y="134938"/>
            <a:ext cx="465138" cy="469900"/>
            <a:chOff x="0" y="0"/>
            <a:chExt cx="823123" cy="831130"/>
          </a:xfrm>
        </p:grpSpPr>
        <p:sp>
          <p:nvSpPr>
            <p:cNvPr id="46099"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6100"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6101"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46085" name="文本框 24"/>
          <p:cNvSpPr>
            <a:spLocks noChangeArrowheads="1"/>
          </p:cNvSpPr>
          <p:nvPr/>
        </p:nvSpPr>
        <p:spPr bwMode="auto">
          <a:xfrm>
            <a:off x="631825" y="146050"/>
            <a:ext cx="3590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特征构建</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矩形 1"/>
          <p:cNvSpPr/>
          <p:nvPr/>
        </p:nvSpPr>
        <p:spPr>
          <a:xfrm>
            <a:off x="1174468" y="1446151"/>
            <a:ext cx="9677562" cy="738664"/>
          </a:xfrm>
          <a:prstGeom prst="rect">
            <a:avLst/>
          </a:prstGeom>
        </p:spPr>
        <p:txBody>
          <a:bodyPr wrap="square">
            <a:spAutoFit/>
          </a:bodyPr>
          <a:lstStyle/>
          <a:p>
            <a:pPr algn="just">
              <a:lnSpc>
                <a:spcPct val="150000"/>
              </a:lnSpc>
              <a:spcAft>
                <a:spcPts val="0"/>
              </a:spcAft>
            </a:pPr>
            <a:r>
              <a:rPr lang="zh-CN" altLang="zh-CN" sz="1400" kern="100" dirty="0" smtClean="0">
                <a:effectLst/>
                <a:latin typeface="等线" panose="02010600030101010101" pitchFamily="2" charset="-122"/>
                <a:cs typeface="Times New Roman" panose="02020603050405020304" pitchFamily="18" charset="0"/>
              </a:rPr>
              <a:t>将每个用户作为一个样本，用户标签作为预测标签，希望从用户的所有查询记录中构建出可用的特征。</a:t>
            </a:r>
            <a:endParaRPr lang="zh-CN" altLang="zh-CN" sz="1400" kern="100" dirty="0" smtClean="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spcAft>
                <a:spcPts val="0"/>
              </a:spcAft>
            </a:pPr>
            <a:r>
              <a:rPr lang="zh-CN" altLang="zh-CN" sz="1400" kern="100" dirty="0" smtClean="0">
                <a:effectLst/>
                <a:latin typeface="等线" panose="02010600030101010101" pitchFamily="2" charset="-122"/>
                <a:cs typeface="Times New Roman" panose="02020603050405020304" pitchFamily="18" charset="0"/>
              </a:rPr>
              <a:t>将用户的所有的查询作为一篇文档，这主要考虑到用户的单</a:t>
            </a:r>
            <a:r>
              <a:rPr lang="zh-CN" altLang="en-US" sz="1400" kern="100" dirty="0" smtClean="0">
                <a:effectLst/>
                <a:latin typeface="等线" panose="02010600030101010101" pitchFamily="2" charset="-122"/>
                <a:cs typeface="Times New Roman" panose="02020603050405020304" pitchFamily="18" charset="0"/>
              </a:rPr>
              <a:t>次</a:t>
            </a:r>
            <a:r>
              <a:rPr lang="zh-CN" altLang="zh-CN" sz="1400" kern="100" dirty="0" smtClean="0">
                <a:effectLst/>
                <a:latin typeface="等线" panose="02010600030101010101" pitchFamily="2" charset="-122"/>
                <a:cs typeface="Times New Roman" panose="02020603050405020304" pitchFamily="18" charset="0"/>
              </a:rPr>
              <a:t>搜索记录太短，无法包含足够多的有用信息。</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nvGrpSpPr>
          <p:cNvPr id="15" name="组合 3"/>
          <p:cNvGrpSpPr>
            <a:grpSpLocks/>
          </p:cNvGrpSpPr>
          <p:nvPr/>
        </p:nvGrpSpPr>
        <p:grpSpPr bwMode="auto">
          <a:xfrm>
            <a:off x="749659" y="1078324"/>
            <a:ext cx="2916566" cy="369332"/>
            <a:chOff x="0" y="0"/>
            <a:chExt cx="4281170" cy="541497"/>
          </a:xfrm>
        </p:grpSpPr>
        <p:sp>
          <p:nvSpPr>
            <p:cNvPr id="19" name="等腰三角形 30"/>
            <p:cNvSpPr>
              <a:spLocks noChangeArrowheads="1"/>
            </p:cNvSpPr>
            <p:nvPr/>
          </p:nvSpPr>
          <p:spPr bwMode="auto">
            <a:xfrm rot="5400000" flipH="1">
              <a:off x="-33634" y="35550"/>
              <a:ext cx="519388" cy="452119"/>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0" name="文本框 32"/>
            <p:cNvSpPr>
              <a:spLocks noChangeArrowheads="1"/>
            </p:cNvSpPr>
            <p:nvPr/>
          </p:nvSpPr>
          <p:spPr bwMode="auto">
            <a:xfrm>
              <a:off x="623570" y="0"/>
              <a:ext cx="3657600" cy="541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000" dirty="0" smtClean="0"/>
                <a:t>样本选择</a:t>
              </a:r>
              <a:endParaRPr lang="zh-CN" altLang="en-US" sz="2000" dirty="0"/>
            </a:p>
          </p:txBody>
        </p:sp>
      </p:grpSp>
      <p:grpSp>
        <p:nvGrpSpPr>
          <p:cNvPr id="21" name="组合 3"/>
          <p:cNvGrpSpPr>
            <a:grpSpLocks/>
          </p:cNvGrpSpPr>
          <p:nvPr/>
        </p:nvGrpSpPr>
        <p:grpSpPr bwMode="auto">
          <a:xfrm>
            <a:off x="749921" y="3396696"/>
            <a:ext cx="2916566" cy="369332"/>
            <a:chOff x="0" y="0"/>
            <a:chExt cx="4281170" cy="541497"/>
          </a:xfrm>
        </p:grpSpPr>
        <p:sp>
          <p:nvSpPr>
            <p:cNvPr id="22" name="等腰三角形 30"/>
            <p:cNvSpPr>
              <a:spLocks noChangeArrowheads="1"/>
            </p:cNvSpPr>
            <p:nvPr/>
          </p:nvSpPr>
          <p:spPr bwMode="auto">
            <a:xfrm rot="5400000" flipH="1">
              <a:off x="-33634" y="35550"/>
              <a:ext cx="519388" cy="452119"/>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3" name="文本框 32"/>
            <p:cNvSpPr>
              <a:spLocks noChangeArrowheads="1"/>
            </p:cNvSpPr>
            <p:nvPr/>
          </p:nvSpPr>
          <p:spPr bwMode="auto">
            <a:xfrm>
              <a:off x="623570" y="0"/>
              <a:ext cx="3657600" cy="541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en-US" altLang="zh-CN" sz="2000" dirty="0" smtClean="0"/>
                <a:t>tf-idf</a:t>
              </a:r>
              <a:r>
                <a:rPr lang="zh-CN" altLang="en-US" sz="2000" dirty="0" smtClean="0"/>
                <a:t>权重</a:t>
              </a:r>
              <a:endParaRPr lang="zh-CN" altLang="en-US" sz="2000" dirty="0"/>
            </a:p>
          </p:txBody>
        </p:sp>
      </p:grpSp>
      <p:grpSp>
        <p:nvGrpSpPr>
          <p:cNvPr id="24" name="组合 3"/>
          <p:cNvGrpSpPr>
            <a:grpSpLocks/>
          </p:cNvGrpSpPr>
          <p:nvPr/>
        </p:nvGrpSpPr>
        <p:grpSpPr bwMode="auto">
          <a:xfrm>
            <a:off x="746532" y="2238296"/>
            <a:ext cx="2916566" cy="369332"/>
            <a:chOff x="0" y="0"/>
            <a:chExt cx="4281170" cy="541497"/>
          </a:xfrm>
        </p:grpSpPr>
        <p:sp>
          <p:nvSpPr>
            <p:cNvPr id="25" name="等腰三角形 30"/>
            <p:cNvSpPr>
              <a:spLocks noChangeArrowheads="1"/>
            </p:cNvSpPr>
            <p:nvPr/>
          </p:nvSpPr>
          <p:spPr bwMode="auto">
            <a:xfrm rot="5400000" flipH="1">
              <a:off x="-33634" y="35551"/>
              <a:ext cx="519387" cy="452119"/>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6" name="文本框 32"/>
            <p:cNvSpPr>
              <a:spLocks noChangeArrowheads="1"/>
            </p:cNvSpPr>
            <p:nvPr/>
          </p:nvSpPr>
          <p:spPr bwMode="auto">
            <a:xfrm>
              <a:off x="623570" y="0"/>
              <a:ext cx="3657600" cy="541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000" dirty="0" smtClean="0"/>
                <a:t>稀疏矩阵</a:t>
              </a:r>
              <a:endParaRPr lang="zh-CN" altLang="en-US" sz="2000" dirty="0"/>
            </a:p>
          </p:txBody>
        </p:sp>
      </p:grpSp>
      <mc:AlternateContent xmlns:mc="http://schemas.openxmlformats.org/markup-compatibility/2006" xmlns:a14="http://schemas.microsoft.com/office/drawing/2010/main">
        <mc:Choice Requires="a14">
          <p:sp>
            <p:nvSpPr>
              <p:cNvPr id="4" name="矩形 3"/>
              <p:cNvSpPr/>
              <p:nvPr/>
            </p:nvSpPr>
            <p:spPr>
              <a:xfrm>
                <a:off x="1171342" y="3766028"/>
                <a:ext cx="1781649"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sz="1400" smtClean="0">
                          <a:latin typeface="Cambria Math" panose="02040503050406030204" pitchFamily="18" charset="0"/>
                        </a:rPr>
                        <m:t>t</m:t>
                      </m:r>
                      <m:r>
                        <m:rPr>
                          <m:sty m:val="p"/>
                        </m:rPr>
                        <a:rPr lang="zh-CN" altLang="en-US" sz="1400" i="0">
                          <a:latin typeface="Cambria Math" panose="02040503050406030204" pitchFamily="18" charset="0"/>
                        </a:rPr>
                        <m:t>f</m:t>
                      </m:r>
                      <m:r>
                        <a:rPr lang="zh-CN" altLang="en-US" sz="1400" i="0">
                          <a:latin typeface="Cambria Math" panose="02040503050406030204" pitchFamily="18" charset="0"/>
                        </a:rPr>
                        <m:t>=</m:t>
                      </m:r>
                      <m:func>
                        <m:funcPr>
                          <m:ctrlPr>
                            <a:rPr lang="zh-CN" altLang="en-US" sz="1400" i="1">
                              <a:latin typeface="Cambria Math" panose="02040503050406030204" pitchFamily="18" charset="0"/>
                            </a:rPr>
                          </m:ctrlPr>
                        </m:funcPr>
                        <m:fName>
                          <m:sSub>
                            <m:sSubPr>
                              <m:ctrlPr>
                                <a:rPr lang="zh-CN" altLang="en-US" sz="1400" i="1">
                                  <a:latin typeface="Cambria Math" panose="02040503050406030204" pitchFamily="18" charset="0"/>
                                </a:rPr>
                              </m:ctrlPr>
                            </m:sSubPr>
                            <m:e>
                              <m:r>
                                <m:rPr>
                                  <m:sty m:val="p"/>
                                </m:rPr>
                                <a:rPr lang="zh-CN" altLang="en-US" sz="1400" i="0">
                                  <a:latin typeface="Cambria Math" panose="02040503050406030204" pitchFamily="18" charset="0"/>
                                </a:rPr>
                                <m:t>log</m:t>
                              </m:r>
                            </m:e>
                            <m:sub>
                              <m:r>
                                <a:rPr lang="zh-CN" altLang="en-US" sz="1400" i="0">
                                  <a:latin typeface="Cambria Math" panose="02040503050406030204" pitchFamily="18" charset="0"/>
                                </a:rPr>
                                <m:t>10</m:t>
                              </m:r>
                            </m:sub>
                          </m:sSub>
                        </m:fName>
                        <m:e>
                          <m:r>
                            <a:rPr lang="zh-CN" altLang="en-US" sz="1400" i="1">
                              <a:latin typeface="Cambria Math" panose="02040503050406030204" pitchFamily="18" charset="0"/>
                            </a:rPr>
                            <m:t>𝑡𝑓</m:t>
                          </m:r>
                        </m:e>
                      </m:func>
                      <m:r>
                        <a:rPr lang="zh-CN" altLang="en-US" sz="1400" i="0">
                          <a:latin typeface="Cambria Math" panose="02040503050406030204" pitchFamily="18" charset="0"/>
                        </a:rPr>
                        <m:t>+1</m:t>
                      </m:r>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171342" y="3766028"/>
                <a:ext cx="1781649" cy="307777"/>
              </a:xfrm>
              <a:prstGeom prst="rect">
                <a:avLst/>
              </a:prstGeom>
              <a:blipFill rotWithShape="0">
                <a:blip r:embed="rId3"/>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171342" y="4073805"/>
                <a:ext cx="2060692" cy="5763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sz="1400" smtClean="0">
                          <a:latin typeface="Cambria Math" panose="02040503050406030204" pitchFamily="18" charset="0"/>
                        </a:rPr>
                        <m:t>i</m:t>
                      </m:r>
                      <m:r>
                        <m:rPr>
                          <m:sty m:val="p"/>
                        </m:rPr>
                        <a:rPr lang="zh-CN" altLang="en-US" sz="1400" i="0">
                          <a:latin typeface="Cambria Math" panose="02040503050406030204" pitchFamily="18" charset="0"/>
                        </a:rPr>
                        <m:t>df</m:t>
                      </m:r>
                      <m:r>
                        <a:rPr lang="zh-CN" altLang="en-US" sz="1400" i="0">
                          <a:latin typeface="Cambria Math" panose="02040503050406030204" pitchFamily="18" charset="0"/>
                        </a:rPr>
                        <m:t>=</m:t>
                      </m:r>
                      <m:func>
                        <m:funcPr>
                          <m:ctrlPr>
                            <a:rPr lang="zh-CN" altLang="en-US" sz="1400" i="1">
                              <a:latin typeface="Cambria Math" panose="02040503050406030204" pitchFamily="18" charset="0"/>
                            </a:rPr>
                          </m:ctrlPr>
                        </m:funcPr>
                        <m:fName>
                          <m:sSub>
                            <m:sSubPr>
                              <m:ctrlPr>
                                <a:rPr lang="zh-CN" altLang="en-US" sz="1400" i="1">
                                  <a:latin typeface="Cambria Math" panose="02040503050406030204" pitchFamily="18" charset="0"/>
                                </a:rPr>
                              </m:ctrlPr>
                            </m:sSubPr>
                            <m:e>
                              <m:r>
                                <m:rPr>
                                  <m:sty m:val="p"/>
                                </m:rPr>
                                <a:rPr lang="zh-CN" altLang="en-US" sz="1400" i="0">
                                  <a:latin typeface="Cambria Math" panose="02040503050406030204" pitchFamily="18" charset="0"/>
                                </a:rPr>
                                <m:t>log</m:t>
                              </m:r>
                            </m:e>
                            <m:sub>
                              <m:r>
                                <a:rPr lang="zh-CN" altLang="en-US" sz="1400" i="0">
                                  <a:latin typeface="Cambria Math" panose="02040503050406030204" pitchFamily="18" charset="0"/>
                                </a:rPr>
                                <m:t>10</m:t>
                              </m:r>
                            </m:sub>
                          </m:sSub>
                        </m:fName>
                        <m:e>
                          <m:d>
                            <m:dPr>
                              <m:ctrlPr>
                                <a:rPr lang="zh-CN" altLang="en-US" sz="1400" i="1">
                                  <a:latin typeface="Cambria Math" panose="02040503050406030204" pitchFamily="18" charset="0"/>
                                </a:rPr>
                              </m:ctrlPr>
                            </m:dPr>
                            <m:e>
                              <m:f>
                                <m:fPr>
                                  <m:ctrlPr>
                                    <a:rPr lang="zh-CN" altLang="en-US" sz="1400" i="1">
                                      <a:latin typeface="Cambria Math" panose="02040503050406030204" pitchFamily="18" charset="0"/>
                                    </a:rPr>
                                  </m:ctrlPr>
                                </m:fPr>
                                <m:num>
                                  <m:r>
                                    <a:rPr lang="zh-CN" altLang="en-US" sz="1400" i="1">
                                      <a:latin typeface="Cambria Math" panose="02040503050406030204" pitchFamily="18" charset="0"/>
                                    </a:rPr>
                                    <m:t>𝑁</m:t>
                                  </m:r>
                                </m:num>
                                <m:den>
                                  <m:r>
                                    <a:rPr lang="zh-CN" altLang="en-US" sz="1400" i="1">
                                      <a:latin typeface="Cambria Math" panose="02040503050406030204" pitchFamily="18" charset="0"/>
                                    </a:rPr>
                                    <m:t>𝑑𝑓</m:t>
                                  </m:r>
                                </m:den>
                              </m:f>
                              <m:r>
                                <a:rPr lang="zh-CN" altLang="en-US" sz="1400" i="0">
                                  <a:latin typeface="Cambria Math" panose="02040503050406030204" pitchFamily="18" charset="0"/>
                                </a:rPr>
                                <m:t>+1</m:t>
                              </m:r>
                            </m:e>
                          </m:d>
                        </m:e>
                      </m:func>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1171342" y="4073805"/>
                <a:ext cx="2060692" cy="576376"/>
              </a:xfrm>
              <a:prstGeom prst="rect">
                <a:avLst/>
              </a:prstGeom>
              <a:blipFill rotWithShape="0">
                <a:blip r:embed="rId4"/>
                <a:stretch>
                  <a:fillRect b="-1053"/>
                </a:stretch>
              </a:blipFill>
            </p:spPr>
            <p:txBody>
              <a:bodyPr/>
              <a:lstStyle/>
              <a:p>
                <a:r>
                  <a:rPr lang="zh-CN" altLang="en-US">
                    <a:noFill/>
                  </a:rPr>
                  <a:t> </a:t>
                </a:r>
              </a:p>
            </p:txBody>
          </p:sp>
        </mc:Fallback>
      </mc:AlternateContent>
      <p:sp>
        <p:nvSpPr>
          <p:cNvPr id="7" name="矩形 6"/>
          <p:cNvSpPr/>
          <p:nvPr/>
        </p:nvSpPr>
        <p:spPr>
          <a:xfrm>
            <a:off x="1171342" y="2607628"/>
            <a:ext cx="8098927" cy="415498"/>
          </a:xfrm>
          <a:prstGeom prst="rect">
            <a:avLst/>
          </a:prstGeom>
        </p:spPr>
        <p:txBody>
          <a:bodyPr wrap="square">
            <a:spAutoFit/>
          </a:bodyPr>
          <a:lstStyle/>
          <a:p>
            <a:pPr algn="just">
              <a:lnSpc>
                <a:spcPct val="150000"/>
              </a:lnSpc>
              <a:spcAft>
                <a:spcPts val="0"/>
              </a:spcAft>
            </a:pPr>
            <a:r>
              <a:rPr lang="zh-CN" altLang="zh-CN" sz="1400" kern="100" dirty="0" smtClean="0">
                <a:effectLst/>
                <a:latin typeface="等线" panose="02010600030101010101" pitchFamily="2" charset="-122"/>
                <a:cs typeface="Times New Roman" panose="02020603050405020304" pitchFamily="18" charset="0"/>
              </a:rPr>
              <a:t>得到</a:t>
            </a:r>
            <a:r>
              <a:rPr lang="en-US" altLang="zh-CN" sz="1400" kern="100" dirty="0" err="1" smtClean="0">
                <a:effectLst/>
                <a:latin typeface="等线" panose="02010600030101010101" pitchFamily="2" charset="-122"/>
                <a:ea typeface="等线" panose="02010600030101010101" pitchFamily="2" charset="-122"/>
                <a:cs typeface="Times New Roman" panose="02020603050405020304" pitchFamily="18" charset="0"/>
              </a:rPr>
              <a:t>df</a:t>
            </a:r>
            <a:r>
              <a:rPr lang="zh-CN" altLang="zh-CN" sz="1400" kern="100" dirty="0" smtClean="0">
                <a:effectLst/>
                <a:latin typeface="等线" panose="02010600030101010101" pitchFamily="2" charset="-122"/>
                <a:cs typeface="Times New Roman" panose="02020603050405020304" pitchFamily="18" charset="0"/>
              </a:rPr>
              <a:t>后，构建用户</a:t>
            </a:r>
            <a:r>
              <a:rPr lang="en-US" altLang="zh-CN" sz="1400" kern="100" dirty="0" smtClean="0">
                <a:effectLst/>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smtClean="0">
                <a:effectLst/>
                <a:latin typeface="等线" panose="02010600030101010101" pitchFamily="2" charset="-122"/>
                <a:cs typeface="Times New Roman" panose="02020603050405020304" pitchFamily="18" charset="0"/>
              </a:rPr>
              <a:t>词项矩阵，由于矩阵的大部分为</a:t>
            </a:r>
            <a:r>
              <a:rPr lang="en-US" altLang="zh-CN" sz="1400" kern="100" dirty="0" smtClean="0">
                <a:effectLst/>
                <a:latin typeface="等线" panose="02010600030101010101" pitchFamily="2" charset="-122"/>
                <a:ea typeface="等线" panose="02010600030101010101" pitchFamily="2" charset="-122"/>
                <a:cs typeface="Times New Roman" panose="02020603050405020304" pitchFamily="18" charset="0"/>
              </a:rPr>
              <a:t>0</a:t>
            </a:r>
            <a:r>
              <a:rPr lang="zh-CN" altLang="zh-CN" sz="1400" kern="100" dirty="0" smtClean="0">
                <a:effectLst/>
                <a:latin typeface="等线" panose="02010600030101010101" pitchFamily="2" charset="-122"/>
                <a:cs typeface="Times New Roman" panose="02020603050405020304" pitchFamily="18" charset="0"/>
              </a:rPr>
              <a:t>，采用稀疏矩阵进行空间的压缩。</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矩形 7"/>
          <p:cNvSpPr/>
          <p:nvPr/>
        </p:nvSpPr>
        <p:spPr>
          <a:xfrm>
            <a:off x="1171342" y="4721482"/>
            <a:ext cx="9603050" cy="738664"/>
          </a:xfrm>
          <a:prstGeom prst="rect">
            <a:avLst/>
          </a:prstGeom>
        </p:spPr>
        <p:txBody>
          <a:bodyPr wrap="square">
            <a:spAutoFit/>
          </a:bodyPr>
          <a:lstStyle/>
          <a:p>
            <a:r>
              <a:rPr lang="zh-CN" altLang="en-US" sz="1400" dirty="0" smtClean="0">
                <a:latin typeface="等线" panose="02010600030101010101" pitchFamily="2" charset="-122"/>
                <a:cs typeface="Times New Roman" panose="02020603050405020304" pitchFamily="18" charset="0"/>
              </a:rPr>
              <a:t>由于 </a:t>
            </a:r>
            <a:r>
              <a:rPr lang="en-US" altLang="zh-CN" sz="1400" dirty="0" smtClean="0">
                <a:latin typeface="等线" panose="02010600030101010101" pitchFamily="2" charset="-122"/>
                <a:cs typeface="Times New Roman" panose="02020603050405020304" pitchFamily="18" charset="0"/>
              </a:rPr>
              <a:t>idf </a:t>
            </a:r>
            <a:r>
              <a:rPr lang="zh-CN" altLang="en-US" sz="1400" dirty="0">
                <a:latin typeface="等线" panose="02010600030101010101" pitchFamily="2" charset="-122"/>
                <a:cs typeface="Times New Roman" panose="02020603050405020304" pitchFamily="18" charset="0"/>
              </a:rPr>
              <a:t>是</a:t>
            </a:r>
            <a:r>
              <a:rPr lang="zh-CN" altLang="zh-CN" sz="1400" dirty="0" smtClean="0">
                <a:latin typeface="等线" panose="02010600030101010101" pitchFamily="2" charset="-122"/>
                <a:cs typeface="Times New Roman" panose="02020603050405020304" pitchFamily="18" charset="0"/>
              </a:rPr>
              <a:t>全局</a:t>
            </a:r>
            <a:r>
              <a:rPr lang="zh-CN" altLang="zh-CN" sz="1400" dirty="0">
                <a:latin typeface="等线" panose="02010600030101010101" pitchFamily="2" charset="-122"/>
                <a:cs typeface="Times New Roman" panose="02020603050405020304" pitchFamily="18" charset="0"/>
              </a:rPr>
              <a:t>特征</a:t>
            </a:r>
            <a:r>
              <a:rPr lang="zh-CN" altLang="zh-CN" sz="1400" dirty="0" smtClean="0">
                <a:latin typeface="等线" panose="02010600030101010101" pitchFamily="2" charset="-122"/>
                <a:cs typeface="Times New Roman" panose="02020603050405020304" pitchFamily="18" charset="0"/>
              </a:rPr>
              <a:t>，</a:t>
            </a:r>
            <a:r>
              <a:rPr lang="zh-CN" altLang="en-US" sz="1400" dirty="0" smtClean="0">
                <a:latin typeface="等线" panose="02010600030101010101" pitchFamily="2" charset="-122"/>
                <a:cs typeface="Times New Roman" panose="02020603050405020304" pitchFamily="18" charset="0"/>
              </a:rPr>
              <a:t>不受标签</a:t>
            </a:r>
            <a:r>
              <a:rPr lang="zh-CN" altLang="en-US" sz="1400" dirty="0">
                <a:latin typeface="等线" panose="02010600030101010101" pitchFamily="2" charset="-122"/>
                <a:cs typeface="Times New Roman" panose="02020603050405020304" pitchFamily="18" charset="0"/>
              </a:rPr>
              <a:t>影响</a:t>
            </a:r>
            <a:r>
              <a:rPr lang="zh-CN" altLang="zh-CN" sz="1400" dirty="0" smtClean="0">
                <a:latin typeface="等线" panose="02010600030101010101" pitchFamily="2" charset="-122"/>
                <a:cs typeface="Times New Roman" panose="02020603050405020304" pitchFamily="18" charset="0"/>
              </a:rPr>
              <a:t>。</a:t>
            </a:r>
            <a:r>
              <a:rPr lang="zh-CN" altLang="zh-CN" sz="1400" dirty="0">
                <a:latin typeface="等线" panose="02010600030101010101" pitchFamily="2" charset="-122"/>
                <a:cs typeface="Times New Roman" panose="02020603050405020304" pitchFamily="18" charset="0"/>
              </a:rPr>
              <a:t>如果所有的用户来自同一个分布产生的样本，那么样本数量越多，</a:t>
            </a:r>
            <a:r>
              <a:rPr lang="en-US" altLang="zh-CN" sz="1400" dirty="0">
                <a:latin typeface="等线" panose="02010600030101010101" pitchFamily="2" charset="-122"/>
                <a:cs typeface="Times New Roman" panose="02020603050405020304" pitchFamily="18" charset="0"/>
              </a:rPr>
              <a:t>idf</a:t>
            </a:r>
            <a:r>
              <a:rPr lang="zh-CN" altLang="zh-CN" sz="1400" dirty="0">
                <a:latin typeface="等线" panose="02010600030101010101" pitchFamily="2" charset="-122"/>
                <a:cs typeface="Times New Roman" panose="02020603050405020304" pitchFamily="18" charset="0"/>
              </a:rPr>
              <a:t>的计算就越精准</a:t>
            </a:r>
            <a:r>
              <a:rPr lang="zh-CN" altLang="zh-CN" sz="1400" dirty="0" smtClean="0">
                <a:latin typeface="等线" panose="02010600030101010101" pitchFamily="2" charset="-122"/>
                <a:cs typeface="Times New Roman" panose="02020603050405020304" pitchFamily="18" charset="0"/>
              </a:rPr>
              <a:t>。</a:t>
            </a:r>
            <a:r>
              <a:rPr lang="zh-CN" altLang="en-US" sz="1400" dirty="0" smtClean="0">
                <a:latin typeface="等线" panose="02010600030101010101" pitchFamily="2" charset="-122"/>
                <a:cs typeface="Times New Roman" panose="02020603050405020304" pitchFamily="18" charset="0"/>
              </a:rPr>
              <a:t>而</a:t>
            </a:r>
            <a:r>
              <a:rPr lang="zh-CN" altLang="zh-CN" sz="1400" dirty="0" smtClean="0">
                <a:latin typeface="等线" panose="02010600030101010101" pitchFamily="2" charset="-122"/>
                <a:cs typeface="Times New Roman" panose="02020603050405020304" pitchFamily="18" charset="0"/>
              </a:rPr>
              <a:t>比赛</a:t>
            </a:r>
            <a:r>
              <a:rPr lang="zh-CN" altLang="en-US" sz="1400" dirty="0" smtClean="0">
                <a:latin typeface="等线" panose="02010600030101010101" pitchFamily="2" charset="-122"/>
                <a:cs typeface="Times New Roman" panose="02020603050405020304" pitchFamily="18" charset="0"/>
              </a:rPr>
              <a:t>提供</a:t>
            </a:r>
            <a:r>
              <a:rPr lang="zh-CN" altLang="zh-CN" sz="1400" dirty="0" smtClean="0">
                <a:latin typeface="等线" panose="02010600030101010101" pitchFamily="2" charset="-122"/>
                <a:cs typeface="Times New Roman" panose="02020603050405020304" pitchFamily="18" charset="0"/>
              </a:rPr>
              <a:t>了</a:t>
            </a:r>
            <a:r>
              <a:rPr lang="en-US" altLang="zh-CN" sz="1400" dirty="0">
                <a:latin typeface="等线" panose="02010600030101010101" pitchFamily="2" charset="-122"/>
                <a:cs typeface="Times New Roman" panose="02020603050405020304" pitchFamily="18" charset="0"/>
              </a:rPr>
              <a:t>20 000</a:t>
            </a:r>
            <a:r>
              <a:rPr lang="zh-CN" altLang="zh-CN" sz="1400" dirty="0" smtClean="0">
                <a:latin typeface="等线" panose="02010600030101010101" pitchFamily="2" charset="-122"/>
                <a:cs typeface="Times New Roman" panose="02020603050405020304" pitchFamily="18" charset="0"/>
              </a:rPr>
              <a:t>条</a:t>
            </a:r>
            <a:r>
              <a:rPr lang="zh-CN" altLang="en-US" sz="1400" dirty="0" smtClean="0">
                <a:latin typeface="等线" panose="02010600030101010101" pitchFamily="2" charset="-122"/>
                <a:cs typeface="Times New Roman" panose="02020603050405020304" pitchFamily="18" charset="0"/>
              </a:rPr>
              <a:t>有标签的</a:t>
            </a:r>
            <a:r>
              <a:rPr lang="zh-CN" altLang="zh-CN" sz="1400" dirty="0" smtClean="0">
                <a:latin typeface="等线" panose="02010600030101010101" pitchFamily="2" charset="-122"/>
                <a:cs typeface="Times New Roman" panose="02020603050405020304" pitchFamily="18" charset="0"/>
              </a:rPr>
              <a:t>训练集</a:t>
            </a:r>
            <a:r>
              <a:rPr lang="zh-CN" altLang="zh-CN" sz="1400" dirty="0">
                <a:latin typeface="等线" panose="02010600030101010101" pitchFamily="2" charset="-122"/>
                <a:cs typeface="Times New Roman" panose="02020603050405020304" pitchFamily="18" charset="0"/>
              </a:rPr>
              <a:t>，</a:t>
            </a:r>
            <a:r>
              <a:rPr lang="en-US" altLang="zh-CN" sz="1400" dirty="0">
                <a:latin typeface="等线" panose="02010600030101010101" pitchFamily="2" charset="-122"/>
                <a:cs typeface="Times New Roman" panose="02020603050405020304" pitchFamily="18" charset="0"/>
              </a:rPr>
              <a:t>20 000</a:t>
            </a:r>
            <a:r>
              <a:rPr lang="zh-CN" altLang="zh-CN" sz="1400" dirty="0">
                <a:latin typeface="等线" panose="02010600030101010101" pitchFamily="2" charset="-122"/>
                <a:cs typeface="Times New Roman" panose="02020603050405020304" pitchFamily="18" charset="0"/>
              </a:rPr>
              <a:t>条无标签</a:t>
            </a:r>
            <a:r>
              <a:rPr lang="zh-CN" altLang="zh-CN" sz="1400" dirty="0" smtClean="0">
                <a:latin typeface="等线" panose="02010600030101010101" pitchFamily="2" charset="-122"/>
                <a:cs typeface="Times New Roman" panose="02020603050405020304" pitchFamily="18" charset="0"/>
              </a:rPr>
              <a:t>的测试</a:t>
            </a:r>
            <a:r>
              <a:rPr lang="zh-CN" altLang="zh-CN" sz="1400" dirty="0">
                <a:latin typeface="等线" panose="02010600030101010101" pitchFamily="2" charset="-122"/>
                <a:cs typeface="Times New Roman" panose="02020603050405020304" pitchFamily="18" charset="0"/>
              </a:rPr>
              <a:t>集</a:t>
            </a:r>
            <a:r>
              <a:rPr lang="zh-CN" altLang="zh-CN" sz="1400" dirty="0" smtClean="0">
                <a:latin typeface="等线" panose="02010600030101010101" pitchFamily="2" charset="-122"/>
                <a:cs typeface="Times New Roman" panose="02020603050405020304" pitchFamily="18" charset="0"/>
              </a:rPr>
              <a:t>，</a:t>
            </a:r>
            <a:r>
              <a:rPr lang="zh-CN" altLang="en-US" sz="1400" dirty="0" smtClean="0">
                <a:latin typeface="等线" panose="02010600030101010101" pitchFamily="2" charset="-122"/>
                <a:cs typeface="Times New Roman" panose="02020603050405020304" pitchFamily="18" charset="0"/>
              </a:rPr>
              <a:t>所以</a:t>
            </a:r>
            <a:r>
              <a:rPr lang="zh-CN" altLang="zh-CN" sz="1400" dirty="0" smtClean="0">
                <a:latin typeface="等线" panose="02010600030101010101" pitchFamily="2" charset="-122"/>
                <a:cs typeface="Times New Roman" panose="02020603050405020304" pitchFamily="18" charset="0"/>
              </a:rPr>
              <a:t>我们利用</a:t>
            </a:r>
            <a:r>
              <a:rPr lang="zh-CN" altLang="en-US" sz="1400" dirty="0" smtClean="0">
                <a:latin typeface="等线" panose="02010600030101010101" pitchFamily="2" charset="-122"/>
                <a:cs typeface="Times New Roman" panose="02020603050405020304" pitchFamily="18" charset="0"/>
              </a:rPr>
              <a:t>了</a:t>
            </a:r>
            <a:r>
              <a:rPr lang="zh-CN" altLang="en-US" sz="1400" dirty="0">
                <a:latin typeface="等线" panose="02010600030101010101" pitchFamily="2" charset="-122"/>
                <a:cs typeface="Times New Roman" panose="02020603050405020304" pitchFamily="18" charset="0"/>
              </a:rPr>
              <a:t>所有</a:t>
            </a:r>
            <a:r>
              <a:rPr lang="en-US" altLang="zh-CN" sz="1400" dirty="0" smtClean="0">
                <a:latin typeface="等线" panose="02010600030101010101" pitchFamily="2" charset="-122"/>
                <a:cs typeface="Times New Roman" panose="02020603050405020304" pitchFamily="18" charset="0"/>
              </a:rPr>
              <a:t>40 000</a:t>
            </a:r>
            <a:r>
              <a:rPr lang="zh-CN" altLang="zh-CN" sz="1400" dirty="0" smtClean="0">
                <a:latin typeface="等线" panose="02010600030101010101" pitchFamily="2" charset="-122"/>
                <a:cs typeface="Times New Roman" panose="02020603050405020304" pitchFamily="18" charset="0"/>
              </a:rPr>
              <a:t>条数据</a:t>
            </a:r>
            <a:r>
              <a:rPr lang="zh-CN" altLang="en-US" sz="1400" dirty="0" smtClean="0">
                <a:latin typeface="等线" panose="02010600030101010101" pitchFamily="2" charset="-122"/>
                <a:cs typeface="Times New Roman" panose="02020603050405020304" pitchFamily="18" charset="0"/>
              </a:rPr>
              <a:t>进行</a:t>
            </a:r>
            <a:r>
              <a:rPr lang="en-US" altLang="zh-CN" sz="1400" dirty="0" smtClean="0">
                <a:latin typeface="等线" panose="02010600030101010101" pitchFamily="2" charset="-122"/>
                <a:cs typeface="Times New Roman" panose="02020603050405020304" pitchFamily="18" charset="0"/>
              </a:rPr>
              <a:t>idf</a:t>
            </a:r>
            <a:r>
              <a:rPr lang="zh-CN" altLang="en-US" sz="1400" dirty="0" smtClean="0">
                <a:latin typeface="等线" panose="02010600030101010101" pitchFamily="2" charset="-122"/>
                <a:cs typeface="Times New Roman" panose="02020603050405020304" pitchFamily="18" charset="0"/>
              </a:rPr>
              <a:t>的计算，即</a:t>
            </a:r>
            <a:r>
              <a:rPr lang="en-US" altLang="zh-CN" sz="1400" dirty="0" smtClean="0">
                <a:latin typeface="等线" panose="02010600030101010101" pitchFamily="2" charset="-122"/>
                <a:cs typeface="Times New Roman" panose="02020603050405020304" pitchFamily="18" charset="0"/>
              </a:rPr>
              <a:t>N=40 000</a:t>
            </a:r>
            <a:r>
              <a:rPr lang="zh-CN" altLang="en-US" sz="1400" dirty="0" smtClean="0">
                <a:latin typeface="等线" panose="02010600030101010101" pitchFamily="2" charset="-122"/>
                <a:cs typeface="Times New Roman" panose="02020603050405020304" pitchFamily="18" charset="0"/>
              </a:rPr>
              <a:t>。并且经过实验比较，证明比只使用训练集即</a:t>
            </a:r>
            <a:r>
              <a:rPr lang="en-US" altLang="zh-CN" sz="1400" dirty="0" smtClean="0">
                <a:latin typeface="等线" panose="02010600030101010101" pitchFamily="2" charset="-122"/>
                <a:cs typeface="Times New Roman" panose="02020603050405020304" pitchFamily="18" charset="0"/>
              </a:rPr>
              <a:t>N=20 000</a:t>
            </a:r>
            <a:r>
              <a:rPr lang="zh-CN" altLang="en-US" sz="1400" dirty="0" smtClean="0">
                <a:latin typeface="等线" panose="02010600030101010101" pitchFamily="2" charset="-122"/>
                <a:cs typeface="Times New Roman" panose="02020603050405020304" pitchFamily="18" charset="0"/>
              </a:rPr>
              <a:t>的效果优秀。</a:t>
            </a:r>
            <a:endParaRPr lang="zh-CN" altLang="en-US" sz="1400" dirty="0"/>
          </a:p>
        </p:txBody>
      </p:sp>
    </p:spTree>
    <p:extLst>
      <p:ext uri="{BB962C8B-B14F-4D97-AF65-F5344CB8AC3E}">
        <p14:creationId xmlns:p14="http://schemas.microsoft.com/office/powerpoint/2010/main" val="199030196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1000"/>
                                        <p:tgtEl>
                                          <p:spTgt spid="24"/>
                                        </p:tgtEl>
                                      </p:cBhvr>
                                    </p:animEffect>
                                    <p:anim calcmode="lin" valueType="num">
                                      <p:cBhvr>
                                        <p:cTn id="20" dur="1000" fill="hold"/>
                                        <p:tgtEl>
                                          <p:spTgt spid="24"/>
                                        </p:tgtEl>
                                        <p:attrNameLst>
                                          <p:attrName>ppt_x</p:attrName>
                                        </p:attrNameLst>
                                      </p:cBhvr>
                                      <p:tavLst>
                                        <p:tav tm="0">
                                          <p:val>
                                            <p:strVal val="#ppt_x"/>
                                          </p:val>
                                        </p:tav>
                                        <p:tav tm="100000">
                                          <p:val>
                                            <p:strVal val="#ppt_x"/>
                                          </p:val>
                                        </p:tav>
                                      </p:tavLst>
                                    </p:anim>
                                    <p:anim calcmode="lin" valueType="num">
                                      <p:cBhvr>
                                        <p:cTn id="2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fade">
                                      <p:cBhvr>
                                        <p:cTn id="26" dur="500"/>
                                        <p:tgtEl>
                                          <p:spTgt spid="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1000"/>
                                        <p:tgtEl>
                                          <p:spTgt spid="21"/>
                                        </p:tgtEl>
                                      </p:cBhvr>
                                    </p:animEffect>
                                    <p:anim calcmode="lin" valueType="num">
                                      <p:cBhvr>
                                        <p:cTn id="32" dur="1000" fill="hold"/>
                                        <p:tgtEl>
                                          <p:spTgt spid="21"/>
                                        </p:tgtEl>
                                        <p:attrNameLst>
                                          <p:attrName>ppt_x</p:attrName>
                                        </p:attrNameLst>
                                      </p:cBhvr>
                                      <p:tavLst>
                                        <p:tav tm="0">
                                          <p:val>
                                            <p:strVal val="#ppt_x"/>
                                          </p:val>
                                        </p:tav>
                                        <p:tav tm="100000">
                                          <p:val>
                                            <p:strVal val="#ppt_x"/>
                                          </p:val>
                                        </p:tav>
                                      </p:tavLst>
                                    </p:anim>
                                    <p:anim calcmode="lin" valueType="num">
                                      <p:cBhvr>
                                        <p:cTn id="3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randombar(horizontal)">
                                      <p:cBhvr>
                                        <p:cTn id="4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0"/>
            <a:ext cx="12192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084" name="组合 8"/>
          <p:cNvGrpSpPr>
            <a:grpSpLocks/>
          </p:cNvGrpSpPr>
          <p:nvPr/>
        </p:nvGrpSpPr>
        <p:grpSpPr bwMode="auto">
          <a:xfrm>
            <a:off x="0" y="134938"/>
            <a:ext cx="465138" cy="469900"/>
            <a:chOff x="0" y="0"/>
            <a:chExt cx="823123" cy="831130"/>
          </a:xfrm>
        </p:grpSpPr>
        <p:sp>
          <p:nvSpPr>
            <p:cNvPr id="46099"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6100"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6101"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46085" name="文本框 24"/>
          <p:cNvSpPr>
            <a:spLocks noChangeArrowheads="1"/>
          </p:cNvSpPr>
          <p:nvPr/>
        </p:nvSpPr>
        <p:spPr bwMode="auto">
          <a:xfrm>
            <a:off x="631825" y="146050"/>
            <a:ext cx="3590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特征选择</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矩形 2"/>
          <p:cNvSpPr/>
          <p:nvPr/>
        </p:nvSpPr>
        <p:spPr>
          <a:xfrm>
            <a:off x="1110981" y="1242164"/>
            <a:ext cx="10008468" cy="415498"/>
          </a:xfrm>
          <a:prstGeom prst="rect">
            <a:avLst/>
          </a:prstGeom>
        </p:spPr>
        <p:txBody>
          <a:bodyPr wrap="square">
            <a:spAutoFit/>
          </a:bodyPr>
          <a:lstStyle/>
          <a:p>
            <a:pPr algn="just">
              <a:lnSpc>
                <a:spcPct val="150000"/>
              </a:lnSpc>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tf-idf</a:t>
            </a:r>
            <a:r>
              <a:rPr lang="zh-CN" altLang="zh-CN" sz="1400" kern="100" dirty="0">
                <a:latin typeface="等线" panose="02010600030101010101" pitchFamily="2" charset="-122"/>
                <a:cs typeface="Times New Roman" panose="02020603050405020304" pitchFamily="18" charset="0"/>
              </a:rPr>
              <a:t>权重实际上已经对特征进行了一次选择，它将一些不重要的词语的权重降的很低，但是仍然需要进一步选取有用的特征。</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矩形 5"/>
          <p:cNvSpPr/>
          <p:nvPr/>
        </p:nvSpPr>
        <p:spPr>
          <a:xfrm>
            <a:off x="1110980" y="2188641"/>
            <a:ext cx="10008470" cy="738664"/>
          </a:xfrm>
          <a:prstGeom prst="rect">
            <a:avLst/>
          </a:prstGeom>
        </p:spPr>
        <p:txBody>
          <a:bodyPr wrap="square">
            <a:spAutoFit/>
          </a:bodyPr>
          <a:lstStyle/>
          <a:p>
            <a:r>
              <a:rPr lang="zh-CN" altLang="en-US" sz="1400" dirty="0" smtClean="0">
                <a:latin typeface="等线" panose="02010600030101010101" pitchFamily="2" charset="-122"/>
                <a:cs typeface="Times New Roman" panose="02020603050405020304" pitchFamily="18" charset="0"/>
              </a:rPr>
              <a:t>从之前的词项分布可以看到</a:t>
            </a:r>
            <a:r>
              <a:rPr lang="en-US" altLang="zh-CN" sz="1400" dirty="0" smtClean="0">
                <a:latin typeface="等线" panose="02010600030101010101" pitchFamily="2" charset="-122"/>
                <a:cs typeface="Times New Roman" panose="02020603050405020304" pitchFamily="18" charset="0"/>
              </a:rPr>
              <a:t>DF=1</a:t>
            </a:r>
            <a:r>
              <a:rPr lang="zh-CN" altLang="zh-CN" sz="1400" dirty="0">
                <a:latin typeface="等线" panose="02010600030101010101" pitchFamily="2" charset="-122"/>
                <a:cs typeface="Times New Roman" panose="02020603050405020304" pitchFamily="18" charset="0"/>
              </a:rPr>
              <a:t>的词项在所有词项中的比例超过</a:t>
            </a:r>
            <a:r>
              <a:rPr lang="en-US" altLang="zh-CN" sz="1400" dirty="0">
                <a:latin typeface="等线" panose="02010600030101010101" pitchFamily="2" charset="-122"/>
                <a:cs typeface="Times New Roman" panose="02020603050405020304" pitchFamily="18" charset="0"/>
              </a:rPr>
              <a:t>50%</a:t>
            </a:r>
            <a:r>
              <a:rPr lang="zh-CN" altLang="zh-CN" sz="1400" dirty="0">
                <a:latin typeface="等线" panose="02010600030101010101" pitchFamily="2" charset="-122"/>
                <a:cs typeface="Times New Roman" panose="02020603050405020304" pitchFamily="18" charset="0"/>
              </a:rPr>
              <a:t>，而</a:t>
            </a:r>
            <a:r>
              <a:rPr lang="en-US" altLang="zh-CN" sz="1400" dirty="0">
                <a:latin typeface="等线" panose="02010600030101010101" pitchFamily="2" charset="-122"/>
                <a:cs typeface="Times New Roman" panose="02020603050405020304" pitchFamily="18" charset="0"/>
              </a:rPr>
              <a:t>DF=1</a:t>
            </a:r>
            <a:r>
              <a:rPr lang="zh-CN" altLang="zh-CN" sz="1400" dirty="0">
                <a:latin typeface="等线" panose="02010600030101010101" pitchFamily="2" charset="-122"/>
                <a:cs typeface="Times New Roman" panose="02020603050405020304" pitchFamily="18" charset="0"/>
              </a:rPr>
              <a:t>对于分类来说是毫无帮助的，所以</a:t>
            </a:r>
            <a:r>
              <a:rPr lang="zh-CN" altLang="zh-CN" sz="1400" dirty="0" smtClean="0">
                <a:latin typeface="等线" panose="02010600030101010101" pitchFamily="2" charset="-122"/>
                <a:cs typeface="Times New Roman" panose="02020603050405020304" pitchFamily="18" charset="0"/>
              </a:rPr>
              <a:t>我们把</a:t>
            </a:r>
            <a:r>
              <a:rPr lang="zh-CN" altLang="zh-CN" sz="1400" dirty="0">
                <a:latin typeface="等线" panose="02010600030101010101" pitchFamily="2" charset="-122"/>
                <a:cs typeface="Times New Roman" panose="02020603050405020304" pitchFamily="18" charset="0"/>
              </a:rPr>
              <a:t>这部分词项给剔除。类似的</a:t>
            </a:r>
            <a:r>
              <a:rPr lang="zh-CN" altLang="zh-CN" sz="1400" dirty="0" smtClean="0">
                <a:latin typeface="等线" panose="02010600030101010101" pitchFamily="2" charset="-122"/>
                <a:cs typeface="Times New Roman" panose="02020603050405020304" pitchFamily="18" charset="0"/>
              </a:rPr>
              <a:t>，</a:t>
            </a:r>
            <a:r>
              <a:rPr lang="zh-CN" altLang="zh-CN" sz="1400" dirty="0">
                <a:latin typeface="等线" panose="02010600030101010101" pitchFamily="2" charset="-122"/>
                <a:cs typeface="Times New Roman" panose="02020603050405020304" pitchFamily="18" charset="0"/>
              </a:rPr>
              <a:t>我们认为</a:t>
            </a:r>
            <a:r>
              <a:rPr lang="en-US" altLang="zh-CN" sz="1400" dirty="0" smtClean="0">
                <a:latin typeface="等线" panose="02010600030101010101" pitchFamily="2" charset="-122"/>
                <a:cs typeface="Times New Roman" panose="02020603050405020304" pitchFamily="18" charset="0"/>
              </a:rPr>
              <a:t>DF</a:t>
            </a:r>
            <a:r>
              <a:rPr lang="zh-CN" altLang="zh-CN" sz="1400" dirty="0">
                <a:latin typeface="等线" panose="02010600030101010101" pitchFamily="2" charset="-122"/>
                <a:cs typeface="Times New Roman" panose="02020603050405020304" pitchFamily="18" charset="0"/>
              </a:rPr>
              <a:t>较低的</a:t>
            </a:r>
            <a:r>
              <a:rPr lang="zh-CN" altLang="zh-CN" sz="1400" dirty="0" smtClean="0">
                <a:latin typeface="等线" panose="02010600030101010101" pitchFamily="2" charset="-122"/>
                <a:cs typeface="Times New Roman" panose="02020603050405020304" pitchFamily="18" charset="0"/>
              </a:rPr>
              <a:t>词</a:t>
            </a:r>
            <a:r>
              <a:rPr lang="zh-CN" altLang="en-US" sz="1400" dirty="0" smtClean="0">
                <a:latin typeface="等线" panose="02010600030101010101" pitchFamily="2" charset="-122"/>
                <a:cs typeface="Times New Roman" panose="02020603050405020304" pitchFamily="18" charset="0"/>
              </a:rPr>
              <a:t>项</a:t>
            </a:r>
            <a:r>
              <a:rPr lang="zh-CN" altLang="zh-CN" sz="1400" dirty="0" smtClean="0">
                <a:latin typeface="等线" panose="02010600030101010101" pitchFamily="2" charset="-122"/>
                <a:cs typeface="Times New Roman" panose="02020603050405020304" pitchFamily="18" charset="0"/>
              </a:rPr>
              <a:t>在</a:t>
            </a:r>
            <a:r>
              <a:rPr lang="zh-CN" altLang="zh-CN" sz="1400" dirty="0">
                <a:latin typeface="等线" panose="02010600030101010101" pitchFamily="2" charset="-122"/>
                <a:cs typeface="Times New Roman" panose="02020603050405020304" pitchFamily="18" charset="0"/>
              </a:rPr>
              <a:t>分类中作用不大</a:t>
            </a:r>
            <a:r>
              <a:rPr lang="zh-CN" altLang="zh-CN" sz="1400" dirty="0" smtClean="0">
                <a:latin typeface="等线" panose="02010600030101010101" pitchFamily="2" charset="-122"/>
                <a:cs typeface="Times New Roman" panose="02020603050405020304" pitchFamily="18" charset="0"/>
              </a:rPr>
              <a:t>，也</a:t>
            </a:r>
            <a:r>
              <a:rPr lang="zh-CN" altLang="zh-CN" sz="1400" dirty="0">
                <a:latin typeface="等线" panose="02010600030101010101" pitchFamily="2" charset="-122"/>
                <a:cs typeface="Times New Roman" panose="02020603050405020304" pitchFamily="18" charset="0"/>
              </a:rPr>
              <a:t>需要去除。经过</a:t>
            </a:r>
            <a:r>
              <a:rPr lang="zh-CN" altLang="zh-CN" sz="1400" dirty="0" smtClean="0">
                <a:latin typeface="等线" panose="02010600030101010101" pitchFamily="2" charset="-122"/>
                <a:cs typeface="Times New Roman" panose="02020603050405020304" pitchFamily="18" charset="0"/>
              </a:rPr>
              <a:t>反复测试</a:t>
            </a:r>
            <a:r>
              <a:rPr lang="zh-CN" altLang="zh-CN" sz="1400" dirty="0">
                <a:latin typeface="等线" panose="02010600030101010101" pitchFamily="2" charset="-122"/>
                <a:cs typeface="Times New Roman" panose="02020603050405020304" pitchFamily="18" charset="0"/>
              </a:rPr>
              <a:t>，我们发现将</a:t>
            </a:r>
            <a:r>
              <a:rPr lang="en-US" altLang="zh-CN" sz="1400" dirty="0">
                <a:latin typeface="等线" panose="02010600030101010101" pitchFamily="2" charset="-122"/>
                <a:cs typeface="Times New Roman" panose="02020603050405020304" pitchFamily="18" charset="0"/>
              </a:rPr>
              <a:t>DF</a:t>
            </a:r>
            <a:r>
              <a:rPr lang="zh-CN" altLang="zh-CN" sz="1400" dirty="0">
                <a:latin typeface="等线" panose="02010600030101010101" pitchFamily="2" charset="-122"/>
                <a:cs typeface="Times New Roman" panose="02020603050405020304" pitchFamily="18" charset="0"/>
              </a:rPr>
              <a:t>小于</a:t>
            </a:r>
            <a:r>
              <a:rPr lang="en-US" altLang="zh-CN" sz="1400" dirty="0">
                <a:latin typeface="等线" panose="02010600030101010101" pitchFamily="2" charset="-122"/>
                <a:cs typeface="Times New Roman" panose="02020603050405020304" pitchFamily="18" charset="0"/>
              </a:rPr>
              <a:t>5</a:t>
            </a:r>
            <a:r>
              <a:rPr lang="zh-CN" altLang="zh-CN" sz="1400" dirty="0">
                <a:latin typeface="等线" panose="02010600030101010101" pitchFamily="2" charset="-122"/>
                <a:cs typeface="Times New Roman" panose="02020603050405020304" pitchFamily="18" charset="0"/>
              </a:rPr>
              <a:t>的</a:t>
            </a:r>
            <a:r>
              <a:rPr lang="zh-CN" altLang="zh-CN" sz="1400" dirty="0" smtClean="0">
                <a:latin typeface="等线" panose="02010600030101010101" pitchFamily="2" charset="-122"/>
                <a:cs typeface="Times New Roman" panose="02020603050405020304" pitchFamily="18" charset="0"/>
              </a:rPr>
              <a:t>词</a:t>
            </a:r>
            <a:r>
              <a:rPr lang="zh-CN" altLang="en-US" sz="1400" dirty="0" smtClean="0">
                <a:latin typeface="等线" panose="02010600030101010101" pitchFamily="2" charset="-122"/>
                <a:cs typeface="Times New Roman" panose="02020603050405020304" pitchFamily="18" charset="0"/>
              </a:rPr>
              <a:t>项</a:t>
            </a:r>
            <a:r>
              <a:rPr lang="zh-CN" altLang="zh-CN" sz="1400" dirty="0" smtClean="0">
                <a:latin typeface="等线" panose="02010600030101010101" pitchFamily="2" charset="-122"/>
                <a:cs typeface="Times New Roman" panose="02020603050405020304" pitchFamily="18" charset="0"/>
              </a:rPr>
              <a:t>去除</a:t>
            </a:r>
            <a:r>
              <a:rPr lang="zh-CN" altLang="zh-CN" sz="1400" dirty="0">
                <a:latin typeface="等线" panose="02010600030101010101" pitchFamily="2" charset="-122"/>
                <a:cs typeface="Times New Roman" panose="02020603050405020304" pitchFamily="18" charset="0"/>
              </a:rPr>
              <a:t>是比较合适的。</a:t>
            </a:r>
            <a:endParaRPr lang="zh-CN" altLang="en-US" sz="1400" dirty="0"/>
          </a:p>
        </p:txBody>
      </p:sp>
      <p:sp>
        <p:nvSpPr>
          <p:cNvPr id="27" name="矩形 33"/>
          <p:cNvSpPr>
            <a:spLocks noChangeArrowheads="1"/>
          </p:cNvSpPr>
          <p:nvPr/>
        </p:nvSpPr>
        <p:spPr bwMode="auto">
          <a:xfrm>
            <a:off x="712537" y="1276082"/>
            <a:ext cx="309562" cy="347663"/>
          </a:xfrm>
          <a:prstGeom prst="rect">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8" name="矩形 46"/>
          <p:cNvSpPr>
            <a:spLocks noChangeArrowheads="1"/>
          </p:cNvSpPr>
          <p:nvPr/>
        </p:nvSpPr>
        <p:spPr bwMode="auto">
          <a:xfrm>
            <a:off x="712537" y="2384142"/>
            <a:ext cx="309562" cy="347663"/>
          </a:xfrm>
          <a:prstGeom prst="rect">
            <a:avLst/>
          </a:prstGeom>
          <a:solidFill>
            <a:srgbClr val="93B784"/>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9" name="矩形 35"/>
          <p:cNvSpPr>
            <a:spLocks noChangeArrowheads="1"/>
          </p:cNvSpPr>
          <p:nvPr/>
        </p:nvSpPr>
        <p:spPr bwMode="auto">
          <a:xfrm>
            <a:off x="712537" y="3490721"/>
            <a:ext cx="309562" cy="349250"/>
          </a:xfrm>
          <a:prstGeom prst="rect">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0" name="矩形 36"/>
          <p:cNvSpPr>
            <a:spLocks noChangeArrowheads="1"/>
          </p:cNvSpPr>
          <p:nvPr/>
        </p:nvSpPr>
        <p:spPr bwMode="auto">
          <a:xfrm>
            <a:off x="712537" y="4598887"/>
            <a:ext cx="309562" cy="349250"/>
          </a:xfrm>
          <a:prstGeom prst="rect">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9" name="矩形 8"/>
          <p:cNvSpPr/>
          <p:nvPr/>
        </p:nvSpPr>
        <p:spPr>
          <a:xfrm>
            <a:off x="1110980" y="3296014"/>
            <a:ext cx="10008469" cy="738664"/>
          </a:xfrm>
          <a:prstGeom prst="rect">
            <a:avLst/>
          </a:prstGeom>
        </p:spPr>
        <p:txBody>
          <a:bodyPr wrap="square">
            <a:spAutoFit/>
          </a:bodyPr>
          <a:lstStyle/>
          <a:p>
            <a:pPr algn="just">
              <a:lnSpc>
                <a:spcPct val="150000"/>
              </a:lnSpc>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DF</a:t>
            </a:r>
            <a:r>
              <a:rPr lang="zh-CN" altLang="zh-CN" sz="1400" kern="100" dirty="0">
                <a:latin typeface="等线" panose="02010600030101010101" pitchFamily="2" charset="-122"/>
                <a:cs typeface="Times New Roman" panose="02020603050405020304" pitchFamily="18" charset="0"/>
              </a:rPr>
              <a:t>特别大</a:t>
            </a:r>
            <a:r>
              <a:rPr lang="zh-CN" altLang="zh-CN" sz="1400" kern="100" dirty="0" smtClean="0">
                <a:latin typeface="等线" panose="02010600030101010101" pitchFamily="2" charset="-122"/>
                <a:cs typeface="Times New Roman" panose="02020603050405020304" pitchFamily="18" charset="0"/>
              </a:rPr>
              <a:t>的</a:t>
            </a:r>
            <a:r>
              <a:rPr lang="zh-CN" altLang="en-US" sz="1400" kern="100" dirty="0" smtClean="0">
                <a:latin typeface="等线" panose="02010600030101010101" pitchFamily="2" charset="-122"/>
                <a:cs typeface="Times New Roman" panose="02020603050405020304" pitchFamily="18" charset="0"/>
              </a:rPr>
              <a:t>词项</a:t>
            </a:r>
            <a:r>
              <a:rPr lang="zh-CN" altLang="zh-CN" sz="1400" kern="100" dirty="0" smtClean="0">
                <a:latin typeface="等线" panose="02010600030101010101" pitchFamily="2" charset="-122"/>
                <a:cs typeface="Times New Roman" panose="02020603050405020304" pitchFamily="18" charset="0"/>
              </a:rPr>
              <a:t>一般</a:t>
            </a:r>
            <a:r>
              <a:rPr lang="zh-CN" altLang="zh-CN" sz="1400" kern="100" dirty="0">
                <a:latin typeface="等线" panose="02010600030101010101" pitchFamily="2" charset="-122"/>
                <a:cs typeface="Times New Roman" panose="02020603050405020304" pitchFamily="18" charset="0"/>
              </a:rPr>
              <a:t>都是停用词，或者由于所有类别的用户的部分查询记录里都包含该词项，</a:t>
            </a:r>
            <a:r>
              <a:rPr lang="zh-CN" altLang="zh-CN" sz="1400" kern="100" dirty="0" smtClean="0">
                <a:latin typeface="等线" panose="02010600030101010101" pitchFamily="2" charset="-122"/>
                <a:cs typeface="Times New Roman" panose="02020603050405020304" pitchFamily="18" charset="0"/>
              </a:rPr>
              <a:t>所以</a:t>
            </a:r>
            <a:r>
              <a:rPr lang="zh-CN" altLang="en-US" sz="1400" kern="100" dirty="0" smtClean="0">
                <a:latin typeface="等线" panose="02010600030101010101" pitchFamily="2" charset="-122"/>
                <a:cs typeface="Times New Roman" panose="02020603050405020304" pitchFamily="18" charset="0"/>
              </a:rPr>
              <a:t>该词项</a:t>
            </a:r>
            <a:r>
              <a:rPr lang="zh-CN" altLang="zh-CN" sz="1400" kern="100" dirty="0" smtClean="0">
                <a:latin typeface="等线" panose="02010600030101010101" pitchFamily="2" charset="-122"/>
                <a:cs typeface="Times New Roman" panose="02020603050405020304" pitchFamily="18" charset="0"/>
              </a:rPr>
              <a:t>用处</a:t>
            </a:r>
            <a:r>
              <a:rPr lang="zh-CN" altLang="zh-CN" sz="1400" kern="100" dirty="0">
                <a:latin typeface="等线" panose="02010600030101010101" pitchFamily="2" charset="-122"/>
                <a:cs typeface="Times New Roman" panose="02020603050405020304" pitchFamily="18" charset="0"/>
              </a:rPr>
              <a:t>也不大</a:t>
            </a:r>
            <a:r>
              <a:rPr lang="zh-CN" altLang="zh-CN" sz="1400" kern="100" dirty="0" smtClean="0">
                <a:latin typeface="等线" panose="02010600030101010101" pitchFamily="2" charset="-122"/>
                <a:cs typeface="Times New Roman" panose="02020603050405020304" pitchFamily="18" charset="0"/>
              </a:rPr>
              <a:t>，</a:t>
            </a:r>
            <a:r>
              <a:rPr lang="zh-CN" altLang="en-US" sz="1400" kern="100" dirty="0" smtClean="0">
                <a:latin typeface="等线" panose="02010600030101010101" pitchFamily="2" charset="-122"/>
                <a:cs typeface="Times New Roman" panose="02020603050405020304" pitchFamily="18" charset="0"/>
              </a:rPr>
              <a:t>类似的，经过测试，</a:t>
            </a:r>
            <a:r>
              <a:rPr lang="zh-CN" altLang="zh-CN" sz="1400" kern="100" dirty="0" smtClean="0">
                <a:latin typeface="等线" panose="02010600030101010101" pitchFamily="2" charset="-122"/>
                <a:cs typeface="Times New Roman" panose="02020603050405020304" pitchFamily="18" charset="0"/>
              </a:rPr>
              <a:t>我们</a:t>
            </a:r>
            <a:r>
              <a:rPr lang="zh-CN" altLang="zh-CN" sz="1400" kern="100" dirty="0">
                <a:latin typeface="等线" panose="02010600030101010101" pitchFamily="2" charset="-122"/>
                <a:cs typeface="Times New Roman" panose="02020603050405020304" pitchFamily="18" charset="0"/>
              </a:rPr>
              <a:t>剔除了</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DF</a:t>
            </a:r>
            <a:r>
              <a:rPr lang="zh-CN" altLang="zh-CN" sz="1400" kern="100" dirty="0">
                <a:latin typeface="等线" panose="02010600030101010101" pitchFamily="2" charset="-122"/>
                <a:cs typeface="Times New Roman" panose="02020603050405020304" pitchFamily="18" charset="0"/>
              </a:rPr>
              <a:t>大于</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68%*N</a:t>
            </a:r>
            <a:r>
              <a:rPr lang="zh-CN" altLang="zh-CN" sz="1400" kern="100" dirty="0">
                <a:latin typeface="等线" panose="02010600030101010101" pitchFamily="2" charset="-122"/>
                <a:cs typeface="Times New Roman" panose="02020603050405020304" pitchFamily="18" charset="0"/>
              </a:rPr>
              <a:t>（</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N</a:t>
            </a:r>
            <a:r>
              <a:rPr lang="zh-CN" altLang="zh-CN" sz="1400" kern="100" dirty="0">
                <a:latin typeface="等线" panose="02010600030101010101" pitchFamily="2" charset="-122"/>
                <a:cs typeface="Times New Roman" panose="02020603050405020304" pitchFamily="18" charset="0"/>
              </a:rPr>
              <a:t>为样本数量）的词项。</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矩形 9"/>
              <p:cNvSpPr/>
              <p:nvPr/>
            </p:nvSpPr>
            <p:spPr>
              <a:xfrm>
                <a:off x="1110979" y="4242597"/>
                <a:ext cx="10008469" cy="1061829"/>
              </a:xfrm>
              <a:prstGeom prst="rect">
                <a:avLst/>
              </a:prstGeom>
            </p:spPr>
            <p:txBody>
              <a:bodyPr wrap="square">
                <a:spAutoFit/>
              </a:bodyPr>
              <a:lstStyle/>
              <a:p>
                <a:pPr algn="just">
                  <a:lnSpc>
                    <a:spcPct val="150000"/>
                  </a:lnSpc>
                  <a:spcAft>
                    <a:spcPts val="0"/>
                  </a:spcAft>
                </a:pPr>
                <a14:m>
                  <m:oMath xmlns:m="http://schemas.openxmlformats.org/officeDocument/2006/math">
                    <m:sSup>
                      <m:sSup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400" kern="100">
                            <a:effectLst/>
                            <a:latin typeface="Cambria Math" panose="02040503050406030204" pitchFamily="18" charset="0"/>
                            <a:ea typeface="等线" panose="02010600030101010101" pitchFamily="2" charset="-122"/>
                            <a:cs typeface="Times New Roman" panose="02020603050405020304" pitchFamily="18" charset="0"/>
                          </a:rPr>
                          <m:t>χ</m:t>
                        </m:r>
                      </m:e>
                      <m:sup>
                        <m:r>
                          <a:rPr lang="en-US" altLang="zh-CN" sz="1400" kern="100">
                            <a:effectLst/>
                            <a:latin typeface="Cambria Math" panose="02040503050406030204" pitchFamily="18" charset="0"/>
                            <a:ea typeface="等线" panose="02010600030101010101" pitchFamily="2" charset="-122"/>
                            <a:cs typeface="Times New Roman" panose="02020603050405020304" pitchFamily="18" charset="0"/>
                          </a:rPr>
                          <m:t>2</m:t>
                        </m:r>
                      </m:sup>
                    </m:sSup>
                  </m:oMath>
                </a14:m>
                <a:r>
                  <a:rPr lang="zh-CN" altLang="zh-CN" sz="1400" kern="100" dirty="0">
                    <a:effectLst/>
                    <a:latin typeface="等线" panose="02010600030101010101" pitchFamily="2" charset="-122"/>
                    <a:cs typeface="Times New Roman" panose="02020603050405020304" pitchFamily="18" charset="0"/>
                  </a:rPr>
                  <a:t>统计量是在文本分类中最常用的特征选择标准</a:t>
                </a:r>
                <a:r>
                  <a:rPr lang="zh-CN" altLang="zh-CN" sz="1400" kern="100" dirty="0" smtClean="0">
                    <a:effectLst/>
                    <a:latin typeface="等线" panose="02010600030101010101" pitchFamily="2" charset="-122"/>
                    <a:cs typeface="Times New Roman" panose="02020603050405020304" pitchFamily="18" charset="0"/>
                  </a:rPr>
                  <a:t>，</a:t>
                </a:r>
                <a:r>
                  <a:rPr lang="zh-CN" altLang="en-US" sz="1400" kern="100" dirty="0" smtClean="0">
                    <a:effectLst/>
                    <a:latin typeface="等线" panose="02010600030101010101" pitchFamily="2" charset="-122"/>
                    <a:cs typeface="Times New Roman" panose="02020603050405020304" pitchFamily="18" charset="0"/>
                  </a:rPr>
                  <a:t>于是</a:t>
                </a:r>
                <a:r>
                  <a:rPr lang="zh-CN" altLang="zh-CN" sz="1400" kern="100" dirty="0" smtClean="0">
                    <a:effectLst/>
                    <a:latin typeface="等线" panose="02010600030101010101" pitchFamily="2" charset="-122"/>
                    <a:cs typeface="Times New Roman" panose="02020603050405020304" pitchFamily="18" charset="0"/>
                  </a:rPr>
                  <a:t>我们计算</a:t>
                </a:r>
                <a:r>
                  <a:rPr lang="zh-CN" altLang="en-US" sz="1400" kern="100" dirty="0" smtClean="0">
                    <a:effectLst/>
                    <a:latin typeface="等线" panose="02010600030101010101" pitchFamily="2" charset="-122"/>
                    <a:cs typeface="Times New Roman" panose="02020603050405020304" pitchFamily="18" charset="0"/>
                  </a:rPr>
                  <a:t>了</a:t>
                </a:r>
                <a:r>
                  <a:rPr lang="zh-CN" altLang="zh-CN" sz="1400" kern="100" dirty="0" smtClean="0">
                    <a:effectLst/>
                    <a:latin typeface="等线" panose="02010600030101010101" pitchFamily="2" charset="-122"/>
                    <a:cs typeface="Times New Roman" panose="02020603050405020304" pitchFamily="18" charset="0"/>
                  </a:rPr>
                  <a:t>所有</a:t>
                </a:r>
                <a:r>
                  <a:rPr lang="zh-CN" altLang="zh-CN" sz="1400" kern="100" dirty="0">
                    <a:effectLst/>
                    <a:latin typeface="等线" panose="02010600030101010101" pitchFamily="2" charset="-122"/>
                    <a:cs typeface="Times New Roman" panose="02020603050405020304" pitchFamily="18" charset="0"/>
                  </a:rPr>
                  <a:t>词项的</a:t>
                </a:r>
                <a14:m>
                  <m:oMath xmlns:m="http://schemas.openxmlformats.org/officeDocument/2006/math">
                    <m:sSup>
                      <m:sSup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400" kern="100">
                            <a:effectLst/>
                            <a:latin typeface="Cambria Math" panose="02040503050406030204" pitchFamily="18" charset="0"/>
                            <a:ea typeface="等线" panose="02010600030101010101" pitchFamily="2" charset="-122"/>
                            <a:cs typeface="Times New Roman" panose="02020603050405020304" pitchFamily="18" charset="0"/>
                          </a:rPr>
                          <m:t>χ</m:t>
                        </m:r>
                      </m:e>
                      <m:sup>
                        <m:r>
                          <a:rPr lang="en-US" altLang="zh-CN" sz="1400" kern="100">
                            <a:effectLst/>
                            <a:latin typeface="Cambria Math" panose="02040503050406030204" pitchFamily="18" charset="0"/>
                            <a:ea typeface="等线" panose="02010600030101010101" pitchFamily="2" charset="-122"/>
                            <a:cs typeface="Times New Roman" panose="02020603050405020304" pitchFamily="18" charset="0"/>
                          </a:rPr>
                          <m:t>2</m:t>
                        </m:r>
                      </m:sup>
                    </m:sSup>
                  </m:oMath>
                </a14:m>
                <a:r>
                  <a:rPr lang="zh-CN" altLang="zh-CN" sz="1400" kern="100" dirty="0">
                    <a:effectLst/>
                    <a:latin typeface="等线" panose="02010600030101010101" pitchFamily="2" charset="-122"/>
                    <a:cs typeface="Times New Roman" panose="02020603050405020304" pitchFamily="18" charset="0"/>
                  </a:rPr>
                  <a:t>值，按照</a:t>
                </a:r>
                <a:r>
                  <a:rPr lang="en-US" altLang="zh-CN" sz="1400" kern="100" dirty="0" smtClean="0">
                    <a:effectLst/>
                    <a:latin typeface="等线" panose="02010600030101010101" pitchFamily="2" charset="-122"/>
                    <a:ea typeface="等线" panose="02010600030101010101" pitchFamily="2" charset="-122"/>
                    <a:cs typeface="Times New Roman" panose="02020603050405020304" pitchFamily="18" charset="0"/>
                  </a:rPr>
                  <a:t>top-K</a:t>
                </a:r>
                <a:r>
                  <a:rPr lang="zh-CN" altLang="zh-CN" sz="1400" kern="100" dirty="0">
                    <a:effectLst/>
                    <a:latin typeface="等线" panose="02010600030101010101" pitchFamily="2" charset="-122"/>
                    <a:cs typeface="Times New Roman" panose="02020603050405020304" pitchFamily="18" charset="0"/>
                  </a:rPr>
                  <a:t>规则选取</a:t>
                </a:r>
                <a:r>
                  <a:rPr lang="zh-CN" altLang="zh-CN" sz="1400" kern="100" dirty="0" smtClean="0">
                    <a:effectLst/>
                    <a:latin typeface="等线" panose="02010600030101010101" pitchFamily="2" charset="-122"/>
                    <a:cs typeface="Times New Roman" panose="02020603050405020304" pitchFamily="18" charset="0"/>
                  </a:rPr>
                  <a:t>出部</a:t>
                </a:r>
                <a:r>
                  <a:rPr lang="zh-CN" altLang="zh-CN" sz="1400" kern="100" dirty="0">
                    <a:effectLst/>
                    <a:latin typeface="等线" panose="02010600030101010101" pitchFamily="2" charset="-122"/>
                    <a:cs typeface="Times New Roman" panose="02020603050405020304" pitchFamily="18" charset="0"/>
                  </a:rPr>
                  <a:t>分词项作为预测的特征。在初赛中，我们选取的</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K</a:t>
                </a:r>
                <a:r>
                  <a:rPr lang="zh-CN" altLang="zh-CN" sz="1400" kern="100" dirty="0" smtClean="0">
                    <a:effectLst/>
                    <a:latin typeface="等线" panose="02010600030101010101" pitchFamily="2" charset="-122"/>
                    <a:cs typeface="Times New Roman" panose="02020603050405020304" pitchFamily="18" charset="0"/>
                  </a:rPr>
                  <a:t>为</a:t>
                </a:r>
                <a:r>
                  <a:rPr lang="en-US" altLang="zh-CN" sz="1400" kern="100" dirty="0" smtClean="0">
                    <a:effectLst/>
                    <a:latin typeface="等线" panose="02010600030101010101" pitchFamily="2" charset="-122"/>
                    <a:cs typeface="Times New Roman" panose="02020603050405020304" pitchFamily="18" charset="0"/>
                  </a:rPr>
                  <a:t>50 000</a:t>
                </a:r>
                <a:r>
                  <a:rPr lang="zh-CN" altLang="zh-CN" sz="1400" kern="100" dirty="0" smtClean="0">
                    <a:effectLst/>
                    <a:latin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cs typeface="Times New Roman" panose="02020603050405020304" pitchFamily="18" charset="0"/>
                  </a:rPr>
                  <a:t>在复赛中，我们选取的</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K</a:t>
                </a:r>
                <a:r>
                  <a:rPr lang="zh-CN" altLang="zh-CN" sz="1400" kern="100" dirty="0" smtClean="0">
                    <a:effectLst/>
                    <a:latin typeface="等线" panose="02010600030101010101" pitchFamily="2" charset="-122"/>
                    <a:cs typeface="Times New Roman" panose="02020603050405020304" pitchFamily="18" charset="0"/>
                  </a:rPr>
                  <a:t>为</a:t>
                </a:r>
                <a:r>
                  <a:rPr lang="en-US" altLang="zh-CN" sz="1400" kern="100" dirty="0" smtClean="0">
                    <a:effectLst/>
                    <a:latin typeface="等线" panose="02010600030101010101" pitchFamily="2" charset="-122"/>
                    <a:cs typeface="Times New Roman" panose="02020603050405020304" pitchFamily="18" charset="0"/>
                  </a:rPr>
                  <a:t>300 000</a:t>
                </a:r>
                <a:r>
                  <a:rPr lang="zh-CN" altLang="zh-CN" sz="1400" kern="100" dirty="0" smtClean="0">
                    <a:effectLst/>
                    <a:latin typeface="等线" panose="02010600030101010101" pitchFamily="2" charset="-122"/>
                    <a:cs typeface="Times New Roman" panose="02020603050405020304" pitchFamily="18" charset="0"/>
                  </a:rPr>
                  <a:t>（由于</a:t>
                </a:r>
                <a:r>
                  <a:rPr lang="zh-CN" altLang="zh-CN" sz="1400" kern="100" dirty="0">
                    <a:effectLst/>
                    <a:latin typeface="等线" panose="02010600030101010101" pitchFamily="2" charset="-122"/>
                    <a:cs typeface="Times New Roman" panose="02020603050405020304" pitchFamily="18" charset="0"/>
                  </a:rPr>
                  <a:t>样本数量大大</a:t>
                </a:r>
                <a:r>
                  <a:rPr lang="zh-CN" altLang="zh-CN" sz="1400" kern="100" dirty="0" smtClean="0">
                    <a:effectLst/>
                    <a:latin typeface="等线" panose="02010600030101010101" pitchFamily="2" charset="-122"/>
                    <a:cs typeface="Times New Roman" panose="02020603050405020304" pitchFamily="18" charset="0"/>
                  </a:rPr>
                  <a:t>增加</a:t>
                </a:r>
                <a:r>
                  <a:rPr lang="zh-CN" altLang="en-US" sz="1400" kern="100" dirty="0" smtClean="0">
                    <a:latin typeface="等线" panose="02010600030101010101" pitchFamily="2" charset="-122"/>
                    <a:cs typeface="Times New Roman" panose="02020603050405020304" pitchFamily="18" charset="0"/>
                  </a:rPr>
                  <a:t>且</a:t>
                </a:r>
                <a:r>
                  <a:rPr lang="zh-CN" altLang="zh-CN" sz="1400" kern="100" dirty="0" smtClean="0">
                    <a:latin typeface="等线" panose="02010600030101010101" pitchFamily="2" charset="-122"/>
                    <a:cs typeface="Times New Roman" panose="02020603050405020304" pitchFamily="18" charset="0"/>
                  </a:rPr>
                  <a:t>使用</a:t>
                </a:r>
                <a:r>
                  <a:rPr lang="zh-CN" altLang="en-US" sz="1400" kern="100" dirty="0" smtClean="0">
                    <a:latin typeface="等线" panose="02010600030101010101" pitchFamily="2" charset="-122"/>
                    <a:cs typeface="Times New Roman" panose="02020603050405020304" pitchFamily="18" charset="0"/>
                  </a:rPr>
                  <a:t>了</a:t>
                </a:r>
                <a:r>
                  <a:rPr lang="en-US" altLang="zh-CN" sz="1400" kern="100" dirty="0" err="1" smtClean="0">
                    <a:latin typeface="等线" panose="02010600030101010101" pitchFamily="2" charset="-122"/>
                    <a:ea typeface="等线" panose="02010600030101010101" pitchFamily="2" charset="-122"/>
                    <a:cs typeface="Times New Roman" panose="02020603050405020304" pitchFamily="18" charset="0"/>
                  </a:rPr>
                  <a:t>Jieba</a:t>
                </a:r>
                <a:r>
                  <a:rPr lang="zh-CN" altLang="zh-CN" sz="1400" kern="100" dirty="0">
                    <a:latin typeface="等线" panose="02010600030101010101" pitchFamily="2" charset="-122"/>
                    <a:cs typeface="Times New Roman" panose="02020603050405020304" pitchFamily="18" charset="0"/>
                  </a:rPr>
                  <a:t>分词工具</a:t>
                </a:r>
                <a:r>
                  <a:rPr lang="zh-CN" altLang="zh-CN" sz="1400" kern="100" dirty="0" smtClean="0">
                    <a:latin typeface="等线" panose="02010600030101010101" pitchFamily="2" charset="-122"/>
                    <a:cs typeface="Times New Roman" panose="02020603050405020304" pitchFamily="18" charset="0"/>
                  </a:rPr>
                  <a:t>，</a:t>
                </a:r>
                <a:r>
                  <a:rPr lang="zh-CN" altLang="zh-CN" sz="1400" kern="100" dirty="0" smtClean="0">
                    <a:effectLst/>
                    <a:latin typeface="等线" panose="02010600030101010101" pitchFamily="2" charset="-122"/>
                    <a:cs typeface="Times New Roman" panose="02020603050405020304" pitchFamily="18" charset="0"/>
                  </a:rPr>
                  <a:t>导致分词</a:t>
                </a:r>
                <a:r>
                  <a:rPr lang="zh-CN" altLang="en-US" sz="1400" kern="100" dirty="0" smtClean="0">
                    <a:effectLst/>
                    <a:latin typeface="等线" panose="02010600030101010101" pitchFamily="2" charset="-122"/>
                    <a:cs typeface="Times New Roman" panose="02020603050405020304" pitchFamily="18" charset="0"/>
                  </a:rPr>
                  <a:t>之</a:t>
                </a:r>
                <a:r>
                  <a:rPr lang="zh-CN" altLang="zh-CN" sz="1400" kern="100" dirty="0" smtClean="0">
                    <a:effectLst/>
                    <a:latin typeface="等线" panose="02010600030101010101" pitchFamily="2" charset="-122"/>
                    <a:cs typeface="Times New Roman" panose="02020603050405020304" pitchFamily="18" charset="0"/>
                  </a:rPr>
                  <a:t>后</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DF&gt;1</a:t>
                </a:r>
                <a:r>
                  <a:rPr lang="zh-CN" altLang="zh-CN" sz="1400" kern="100" dirty="0">
                    <a:effectLst/>
                    <a:latin typeface="等线" panose="02010600030101010101" pitchFamily="2" charset="-122"/>
                    <a:cs typeface="Times New Roman" panose="02020603050405020304" pitchFamily="18" charset="0"/>
                  </a:rPr>
                  <a:t>的词项约</a:t>
                </a:r>
                <a:r>
                  <a:rPr lang="en-US" altLang="zh-CN" sz="1400" kern="100" dirty="0" smtClean="0">
                    <a:effectLst/>
                    <a:latin typeface="等线" panose="02010600030101010101" pitchFamily="2" charset="-122"/>
                    <a:ea typeface="等线" panose="02010600030101010101" pitchFamily="2" charset="-122"/>
                    <a:cs typeface="Times New Roman" panose="02020603050405020304" pitchFamily="18" charset="0"/>
                  </a:rPr>
                  <a:t>60</a:t>
                </a:r>
                <a:r>
                  <a:rPr lang="en-US" altLang="zh-CN" sz="1400" kern="100" dirty="0" smtClean="0">
                    <a:effectLst/>
                    <a:latin typeface="等线" panose="02010600030101010101" pitchFamily="2" charset="-122"/>
                    <a:cs typeface="Times New Roman" panose="02020603050405020304" pitchFamily="18" charset="0"/>
                  </a:rPr>
                  <a:t> 000</a:t>
                </a:r>
                <a:r>
                  <a:rPr lang="zh-CN" altLang="zh-CN" sz="1400" kern="100" dirty="0" smtClean="0">
                    <a:effectLst/>
                    <a:latin typeface="等线" panose="02010600030101010101" pitchFamily="2" charset="-122"/>
                    <a:cs typeface="Times New Roman" panose="02020603050405020304" pitchFamily="18" charset="0"/>
                  </a:rPr>
                  <a:t>个，</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DF&gt;5</a:t>
                </a:r>
                <a:r>
                  <a:rPr lang="zh-CN" altLang="zh-CN" sz="1400" kern="100" dirty="0">
                    <a:effectLst/>
                    <a:latin typeface="等线" panose="02010600030101010101" pitchFamily="2" charset="-122"/>
                    <a:cs typeface="Times New Roman" panose="02020603050405020304" pitchFamily="18" charset="0"/>
                  </a:rPr>
                  <a:t>的词项也有约</a:t>
                </a:r>
                <a:r>
                  <a:rPr lang="en-US" altLang="zh-CN" sz="1400" kern="100" dirty="0" smtClean="0">
                    <a:effectLst/>
                    <a:latin typeface="等线" panose="02010600030101010101" pitchFamily="2" charset="-122"/>
                    <a:ea typeface="等线" panose="02010600030101010101" pitchFamily="2" charset="-122"/>
                    <a:cs typeface="Times New Roman" panose="02020603050405020304" pitchFamily="18" charset="0"/>
                  </a:rPr>
                  <a:t>50</a:t>
                </a:r>
                <a:r>
                  <a:rPr lang="en-US" altLang="zh-CN" sz="1400" kern="100" dirty="0" smtClean="0">
                    <a:latin typeface="等线" panose="02010600030101010101" pitchFamily="2" charset="-122"/>
                    <a:cs typeface="Times New Roman" panose="02020603050405020304" pitchFamily="18" charset="0"/>
                  </a:rPr>
                  <a:t> 000</a:t>
                </a:r>
                <a:r>
                  <a:rPr lang="zh-CN" altLang="zh-CN" sz="1400" kern="100" dirty="0" smtClean="0">
                    <a:effectLst/>
                    <a:latin typeface="等线" panose="02010600030101010101" pitchFamily="2" charset="-122"/>
                    <a:cs typeface="Times New Roman" panose="02020603050405020304" pitchFamily="18" charset="0"/>
                  </a:rPr>
                  <a:t>个</a:t>
                </a:r>
                <a:r>
                  <a:rPr lang="zh-CN" altLang="zh-CN" sz="1400" kern="100" dirty="0">
                    <a:effectLst/>
                    <a:latin typeface="等线" panose="02010600030101010101" pitchFamily="2" charset="-122"/>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10" name="矩形 9"/>
              <p:cNvSpPr>
                <a:spLocks noRot="1" noChangeAspect="1" noMove="1" noResize="1" noEditPoints="1" noAdjustHandles="1" noChangeArrowheads="1" noChangeShapeType="1" noTextEdit="1"/>
              </p:cNvSpPr>
              <p:nvPr/>
            </p:nvSpPr>
            <p:spPr>
              <a:xfrm>
                <a:off x="1110979" y="4242597"/>
                <a:ext cx="10008469" cy="1061829"/>
              </a:xfrm>
              <a:prstGeom prst="rect">
                <a:avLst/>
              </a:prstGeom>
              <a:blipFill rotWithShape="0">
                <a:blip r:embed="rId3"/>
                <a:stretch>
                  <a:fillRect l="-183" r="-183" b="-17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197630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1000"/>
                                        <p:tgtEl>
                                          <p:spTgt spid="28"/>
                                        </p:tgtEl>
                                      </p:cBhvr>
                                    </p:animEffect>
                                    <p:anim calcmode="lin" valueType="num">
                                      <p:cBhvr>
                                        <p:cTn id="25" dur="1000" fill="hold"/>
                                        <p:tgtEl>
                                          <p:spTgt spid="28"/>
                                        </p:tgtEl>
                                        <p:attrNameLst>
                                          <p:attrName>ppt_x</p:attrName>
                                        </p:attrNameLst>
                                      </p:cBhvr>
                                      <p:tavLst>
                                        <p:tav tm="0">
                                          <p:val>
                                            <p:strVal val="#ppt_x"/>
                                          </p:val>
                                        </p:tav>
                                        <p:tav tm="100000">
                                          <p:val>
                                            <p:strVal val="#ppt_x"/>
                                          </p:val>
                                        </p:tav>
                                      </p:tavLst>
                                    </p:anim>
                                    <p:anim calcmode="lin" valueType="num">
                                      <p:cBhvr>
                                        <p:cTn id="2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anim calcmode="lin" valueType="num">
                                      <p:cBhvr>
                                        <p:cTn id="32" dur="1000" fill="hold"/>
                                        <p:tgtEl>
                                          <p:spTgt spid="29"/>
                                        </p:tgtEl>
                                        <p:attrNameLst>
                                          <p:attrName>ppt_x</p:attrName>
                                        </p:attrNameLst>
                                      </p:cBhvr>
                                      <p:tavLst>
                                        <p:tav tm="0">
                                          <p:val>
                                            <p:strVal val="#ppt_x"/>
                                          </p:val>
                                        </p:tav>
                                        <p:tav tm="100000">
                                          <p:val>
                                            <p:strVal val="#ppt_x"/>
                                          </p:val>
                                        </p:tav>
                                      </p:tavLst>
                                    </p:anim>
                                    <p:anim calcmode="lin" valueType="num">
                                      <p:cBhvr>
                                        <p:cTn id="33" dur="1000" fill="hold"/>
                                        <p:tgtEl>
                                          <p:spTgt spid="2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1000"/>
                                        <p:tgtEl>
                                          <p:spTgt spid="30"/>
                                        </p:tgtEl>
                                      </p:cBhvr>
                                    </p:animEffect>
                                    <p:anim calcmode="lin" valueType="num">
                                      <p:cBhvr>
                                        <p:cTn id="44" dur="1000" fill="hold"/>
                                        <p:tgtEl>
                                          <p:spTgt spid="30"/>
                                        </p:tgtEl>
                                        <p:attrNameLst>
                                          <p:attrName>ppt_x</p:attrName>
                                        </p:attrNameLst>
                                      </p:cBhvr>
                                      <p:tavLst>
                                        <p:tav tm="0">
                                          <p:val>
                                            <p:strVal val="#ppt_x"/>
                                          </p:val>
                                        </p:tav>
                                        <p:tav tm="100000">
                                          <p:val>
                                            <p:strVal val="#ppt_x"/>
                                          </p:val>
                                        </p:tav>
                                      </p:tavLst>
                                    </p:anim>
                                    <p:anim calcmode="lin" valueType="num">
                                      <p:cBhvr>
                                        <p:cTn id="45" dur="1000" fill="hold"/>
                                        <p:tgtEl>
                                          <p:spTgt spid="3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1000"/>
                                        <p:tgtEl>
                                          <p:spTgt spid="10"/>
                                        </p:tgtEl>
                                      </p:cBhvr>
                                    </p:animEffect>
                                    <p:anim calcmode="lin" valueType="num">
                                      <p:cBhvr>
                                        <p:cTn id="49" dur="1000" fill="hold"/>
                                        <p:tgtEl>
                                          <p:spTgt spid="10"/>
                                        </p:tgtEl>
                                        <p:attrNameLst>
                                          <p:attrName>ppt_x</p:attrName>
                                        </p:attrNameLst>
                                      </p:cBhvr>
                                      <p:tavLst>
                                        <p:tav tm="0">
                                          <p:val>
                                            <p:strVal val="#ppt_x"/>
                                          </p:val>
                                        </p:tav>
                                        <p:tav tm="100000">
                                          <p:val>
                                            <p:strVal val="#ppt_x"/>
                                          </p:val>
                                        </p:tav>
                                      </p:tavLst>
                                    </p:anim>
                                    <p:anim calcmode="lin" valueType="num">
                                      <p:cBhvr>
                                        <p:cTn id="5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27" grpId="0" animBg="1"/>
      <p:bldP spid="28" grpId="0" animBg="1"/>
      <p:bldP spid="29" grpId="0" animBg="1"/>
      <p:bldP spid="30" grpId="0" animBg="1"/>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0"/>
            <a:ext cx="12192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084" name="组合 8"/>
          <p:cNvGrpSpPr>
            <a:grpSpLocks/>
          </p:cNvGrpSpPr>
          <p:nvPr/>
        </p:nvGrpSpPr>
        <p:grpSpPr bwMode="auto">
          <a:xfrm>
            <a:off x="0" y="134938"/>
            <a:ext cx="465138" cy="469900"/>
            <a:chOff x="0" y="0"/>
            <a:chExt cx="823123" cy="831130"/>
          </a:xfrm>
        </p:grpSpPr>
        <p:sp>
          <p:nvSpPr>
            <p:cNvPr id="46099"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6100"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6101"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46085" name="文本框 24"/>
          <p:cNvSpPr>
            <a:spLocks noChangeArrowheads="1"/>
          </p:cNvSpPr>
          <p:nvPr/>
        </p:nvSpPr>
        <p:spPr bwMode="auto">
          <a:xfrm>
            <a:off x="631825" y="146050"/>
            <a:ext cx="3590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特征</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提取</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5" name="组合 3"/>
          <p:cNvGrpSpPr>
            <a:grpSpLocks/>
          </p:cNvGrpSpPr>
          <p:nvPr/>
        </p:nvGrpSpPr>
        <p:grpSpPr bwMode="auto">
          <a:xfrm>
            <a:off x="631825" y="1284298"/>
            <a:ext cx="2916566" cy="369332"/>
            <a:chOff x="0" y="0"/>
            <a:chExt cx="4281170" cy="541497"/>
          </a:xfrm>
        </p:grpSpPr>
        <p:sp>
          <p:nvSpPr>
            <p:cNvPr id="19" name="等腰三角形 30"/>
            <p:cNvSpPr>
              <a:spLocks noChangeArrowheads="1"/>
            </p:cNvSpPr>
            <p:nvPr/>
          </p:nvSpPr>
          <p:spPr bwMode="auto">
            <a:xfrm rot="5400000" flipH="1">
              <a:off x="-33634" y="35550"/>
              <a:ext cx="519388" cy="452119"/>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0" name="文本框 32"/>
            <p:cNvSpPr>
              <a:spLocks noChangeArrowheads="1"/>
            </p:cNvSpPr>
            <p:nvPr/>
          </p:nvSpPr>
          <p:spPr bwMode="auto">
            <a:xfrm>
              <a:off x="623570" y="0"/>
              <a:ext cx="3657600" cy="541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000" dirty="0"/>
                <a:t>降维</a:t>
              </a:r>
              <a:endParaRPr lang="zh-CN" altLang="en-US" sz="2000" dirty="0"/>
            </a:p>
          </p:txBody>
        </p:sp>
      </p:grpSp>
      <p:sp>
        <p:nvSpPr>
          <p:cNvPr id="3" name="矩形 2"/>
          <p:cNvSpPr/>
          <p:nvPr/>
        </p:nvSpPr>
        <p:spPr>
          <a:xfrm>
            <a:off x="939833" y="1815848"/>
            <a:ext cx="9644778" cy="1025345"/>
          </a:xfrm>
          <a:prstGeom prst="rect">
            <a:avLst/>
          </a:prstGeom>
        </p:spPr>
        <p:txBody>
          <a:bodyPr wrap="square">
            <a:spAutoFit/>
          </a:bodyPr>
          <a:lstStyle/>
          <a:p>
            <a:pPr algn="just">
              <a:lnSpc>
                <a:spcPct val="150000"/>
              </a:lnSpc>
              <a:spcAft>
                <a:spcPts val="0"/>
              </a:spcAft>
            </a:pPr>
            <a:r>
              <a:rPr lang="zh-CN" altLang="en-US" sz="1400" kern="100" dirty="0" smtClean="0">
                <a:latin typeface="等线" panose="02010600030101010101" pitchFamily="2" charset="-122"/>
                <a:cs typeface="Times New Roman" panose="02020603050405020304" pitchFamily="18" charset="0"/>
              </a:rPr>
              <a:t>       由于特征空间</a:t>
            </a:r>
            <a:r>
              <a:rPr lang="zh-CN" altLang="en-US" sz="1400" kern="100" dirty="0">
                <a:latin typeface="等线" panose="02010600030101010101" pitchFamily="2" charset="-122"/>
                <a:cs typeface="Times New Roman" panose="02020603050405020304" pitchFamily="18" charset="0"/>
              </a:rPr>
              <a:t>维度过高</a:t>
            </a:r>
            <a:r>
              <a:rPr lang="zh-CN" altLang="en-US" sz="1400" kern="100" dirty="0" smtClean="0">
                <a:latin typeface="等线" panose="02010600030101010101" pitchFamily="2" charset="-122"/>
                <a:cs typeface="Times New Roman" panose="02020603050405020304" pitchFamily="18" charset="0"/>
              </a:rPr>
              <a:t>，所以需要</a:t>
            </a:r>
            <a:r>
              <a:rPr lang="zh-CN" altLang="zh-CN" sz="1400" dirty="0" smtClean="0"/>
              <a:t>对</a:t>
            </a:r>
            <a:r>
              <a:rPr lang="zh-CN" altLang="zh-CN" sz="1400" dirty="0"/>
              <a:t>特征空间进行降</a:t>
            </a:r>
            <a:r>
              <a:rPr lang="zh-CN" altLang="zh-CN" sz="1400" dirty="0" smtClean="0"/>
              <a:t>维</a:t>
            </a:r>
            <a:r>
              <a:rPr lang="zh-CN" altLang="en-US" sz="1400" dirty="0" smtClean="0"/>
              <a:t>，我们</a:t>
            </a:r>
            <a:r>
              <a:rPr lang="zh-CN" altLang="en-US" sz="1400" kern="100" dirty="0" smtClean="0">
                <a:latin typeface="等线" panose="02010600030101010101" pitchFamily="2" charset="-122"/>
                <a:cs typeface="Times New Roman" panose="02020603050405020304" pitchFamily="18" charset="0"/>
              </a:rPr>
              <a:t>使用</a:t>
            </a:r>
            <a:r>
              <a:rPr lang="zh-CN" altLang="zh-CN" sz="1400" dirty="0"/>
              <a:t>基于线性变换的</a:t>
            </a:r>
            <a:r>
              <a:rPr lang="zh-CN" altLang="en-US" sz="1400" kern="100" dirty="0" smtClean="0">
                <a:latin typeface="等线" panose="02010600030101010101" pitchFamily="2" charset="-122"/>
                <a:cs typeface="Times New Roman" panose="02020603050405020304" pitchFamily="18" charset="0"/>
              </a:rPr>
              <a:t>奇异值分解</a:t>
            </a:r>
            <a:r>
              <a:rPr lang="en-US" altLang="zh-CN" sz="1400" kern="100" dirty="0">
                <a:latin typeface="等线" panose="02010600030101010101" pitchFamily="2" charset="-122"/>
                <a:cs typeface="Times New Roman" panose="02020603050405020304" pitchFamily="18" charset="0"/>
              </a:rPr>
              <a:t>SVD</a:t>
            </a:r>
            <a:r>
              <a:rPr lang="zh-CN" altLang="en-US" sz="1400" kern="100" dirty="0">
                <a:latin typeface="等线" panose="02010600030101010101" pitchFamily="2" charset="-122"/>
                <a:cs typeface="Times New Roman" panose="02020603050405020304" pitchFamily="18" charset="0"/>
              </a:rPr>
              <a:t>方法进行降</a:t>
            </a:r>
            <a:r>
              <a:rPr lang="zh-CN" altLang="en-US" sz="1400" kern="100" dirty="0" smtClean="0">
                <a:latin typeface="等线" panose="02010600030101010101" pitchFamily="2" charset="-122"/>
                <a:cs typeface="Times New Roman" panose="02020603050405020304" pitchFamily="18" charset="0"/>
              </a:rPr>
              <a:t>维，</a:t>
            </a:r>
            <a:r>
              <a:rPr lang="zh-CN" altLang="zh-CN" sz="1400" kern="100" dirty="0" smtClean="0">
                <a:latin typeface="等线" panose="02010600030101010101" pitchFamily="2" charset="-122"/>
                <a:cs typeface="Times New Roman" panose="02020603050405020304" pitchFamily="18" charset="0"/>
              </a:rPr>
              <a:t>根据</a:t>
            </a:r>
            <a:r>
              <a:rPr lang="zh-CN" altLang="zh-CN" sz="1400" kern="100" dirty="0">
                <a:latin typeface="等线" panose="02010600030101010101" pitchFamily="2" charset="-122"/>
                <a:cs typeface="Times New Roman" panose="02020603050405020304" pitchFamily="18" charset="0"/>
              </a:rPr>
              <a:t>样本在空间上的分布将每个样本投影到一个低维空间上，同时尽可能的</a:t>
            </a:r>
            <a:r>
              <a:rPr lang="zh-CN" altLang="zh-CN" sz="1400" kern="100" dirty="0" smtClean="0">
                <a:latin typeface="等线" panose="02010600030101010101" pitchFamily="2" charset="-122"/>
                <a:cs typeface="Times New Roman" panose="02020603050405020304" pitchFamily="18" charset="0"/>
              </a:rPr>
              <a:t>保持样本</a:t>
            </a:r>
            <a:r>
              <a:rPr lang="zh-CN" altLang="zh-CN" sz="1400" kern="100" dirty="0">
                <a:latin typeface="等线" panose="02010600030101010101" pitchFamily="2" charset="-122"/>
                <a:cs typeface="Times New Roman" panose="02020603050405020304" pitchFamily="18" charset="0"/>
              </a:rPr>
              <a:t>的信息</a:t>
            </a:r>
            <a:r>
              <a:rPr lang="zh-CN" altLang="zh-CN" sz="1400" kern="100" dirty="0" smtClean="0">
                <a:latin typeface="等线" panose="02010600030101010101" pitchFamily="2" charset="-122"/>
                <a:cs typeface="Times New Roman" panose="02020603050405020304" pitchFamily="18" charset="0"/>
              </a:rPr>
              <a:t>。</a:t>
            </a:r>
            <a:r>
              <a:rPr lang="zh-CN" altLang="zh-CN" sz="1400" kern="100" dirty="0" smtClean="0">
                <a:effectLst/>
                <a:latin typeface="等线" panose="02010600030101010101" pitchFamily="2" charset="-122"/>
                <a:cs typeface="Times New Roman" panose="02020603050405020304" pitchFamily="18" charset="0"/>
              </a:rPr>
              <a:t>可以</a:t>
            </a:r>
            <a:r>
              <a:rPr lang="zh-CN" altLang="zh-CN" sz="1400" kern="100" dirty="0">
                <a:effectLst/>
                <a:latin typeface="等线" panose="02010600030101010101" pitchFamily="2" charset="-122"/>
                <a:cs typeface="Times New Roman" panose="02020603050405020304" pitchFamily="18" charset="0"/>
              </a:rPr>
              <a:t>根据需要选择保持特征的维度</a:t>
            </a:r>
            <a:r>
              <a:rPr lang="zh-CN" altLang="zh-CN" sz="1400" kern="100" dirty="0" smtClean="0">
                <a:effectLst/>
                <a:latin typeface="等线" panose="02010600030101010101" pitchFamily="2" charset="-122"/>
                <a:cs typeface="Times New Roman" panose="02020603050405020304" pitchFamily="18" charset="0"/>
              </a:rPr>
              <a:t>，初赛中</a:t>
            </a:r>
            <a:r>
              <a:rPr lang="zh-CN" altLang="en-US" sz="1400" kern="100" dirty="0" smtClean="0">
                <a:effectLst/>
                <a:latin typeface="等线" panose="02010600030101010101" pitchFamily="2" charset="-122"/>
                <a:cs typeface="Times New Roman" panose="02020603050405020304" pitchFamily="18" charset="0"/>
              </a:rPr>
              <a:t>我们</a:t>
            </a:r>
            <a:r>
              <a:rPr lang="zh-CN" altLang="zh-CN" sz="1400" kern="100" dirty="0" smtClean="0">
                <a:effectLst/>
                <a:latin typeface="等线" panose="02010600030101010101" pitchFamily="2" charset="-122"/>
                <a:cs typeface="Times New Roman" panose="02020603050405020304" pitchFamily="18" charset="0"/>
              </a:rPr>
              <a:t>将</a:t>
            </a:r>
            <a:r>
              <a:rPr lang="zh-CN" altLang="zh-CN" sz="1400" kern="100" dirty="0">
                <a:effectLst/>
                <a:latin typeface="等线" panose="02010600030101010101" pitchFamily="2" charset="-122"/>
                <a:cs typeface="Times New Roman" panose="02020603050405020304" pitchFamily="18" charset="0"/>
              </a:rPr>
              <a:t>样本投影到了一个</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300</a:t>
            </a:r>
            <a:r>
              <a:rPr lang="zh-CN" altLang="zh-CN" sz="1400" kern="100" dirty="0">
                <a:effectLst/>
                <a:latin typeface="等线" panose="02010600030101010101" pitchFamily="2" charset="-122"/>
                <a:cs typeface="Times New Roman" panose="02020603050405020304" pitchFamily="18" charset="0"/>
              </a:rPr>
              <a:t>维的空间上</a:t>
            </a:r>
            <a:r>
              <a:rPr lang="zh-CN" altLang="zh-CN" sz="1400" kern="100" dirty="0" smtClean="0">
                <a:effectLst/>
                <a:latin typeface="等线" panose="02010600030101010101" pitchFamily="2" charset="-122"/>
                <a:cs typeface="Times New Roman" panose="02020603050405020304" pitchFamily="18" charset="0"/>
              </a:rPr>
              <a:t>，</a:t>
            </a:r>
            <a:r>
              <a:rPr lang="zh-CN" altLang="en-US" sz="1400" kern="100" dirty="0" smtClean="0">
                <a:effectLst/>
                <a:latin typeface="等线" panose="02010600030101010101" pitchFamily="2" charset="-122"/>
                <a:cs typeface="Times New Roman" panose="02020603050405020304" pitchFamily="18" charset="0"/>
              </a:rPr>
              <a:t>在</a:t>
            </a:r>
            <a:r>
              <a:rPr lang="zh-CN" altLang="zh-CN" sz="1400" kern="100" dirty="0" smtClean="0">
                <a:effectLst/>
                <a:latin typeface="等线" panose="02010600030101010101" pitchFamily="2" charset="-122"/>
                <a:cs typeface="Times New Roman" panose="02020603050405020304" pitchFamily="18" charset="0"/>
              </a:rPr>
              <a:t>复赛中</a:t>
            </a:r>
            <a:r>
              <a:rPr lang="zh-CN" altLang="en-US" sz="1400" kern="100" dirty="0" smtClean="0">
                <a:effectLst/>
                <a:latin typeface="等线" panose="02010600030101010101" pitchFamily="2" charset="-122"/>
                <a:cs typeface="Times New Roman" panose="02020603050405020304" pitchFamily="18" charset="0"/>
              </a:rPr>
              <a:t>则</a:t>
            </a:r>
            <a:r>
              <a:rPr lang="zh-CN" altLang="zh-CN" sz="1400" kern="100" dirty="0" smtClean="0">
                <a:effectLst/>
                <a:latin typeface="等线" panose="02010600030101010101" pitchFamily="2" charset="-122"/>
                <a:cs typeface="Times New Roman" panose="02020603050405020304" pitchFamily="18" charset="0"/>
              </a:rPr>
              <a:t>选取</a:t>
            </a:r>
            <a:r>
              <a:rPr lang="zh-CN" altLang="zh-CN" sz="1400" kern="100" dirty="0">
                <a:effectLst/>
                <a:latin typeface="等线" panose="02010600030101010101" pitchFamily="2" charset="-122"/>
                <a:cs typeface="Times New Roman" panose="02020603050405020304" pitchFamily="18" charset="0"/>
              </a:rPr>
              <a:t>了</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450</a:t>
            </a:r>
            <a:r>
              <a:rPr lang="zh-CN" altLang="zh-CN" sz="1400" kern="100" dirty="0">
                <a:effectLst/>
                <a:latin typeface="等线" panose="02010600030101010101" pitchFamily="2" charset="-122"/>
                <a:cs typeface="Times New Roman" panose="02020603050405020304" pitchFamily="18" charset="0"/>
              </a:rPr>
              <a:t>维的空间</a:t>
            </a:r>
            <a:r>
              <a:rPr lang="zh-CN" altLang="zh-CN" sz="1400" kern="100" dirty="0" smtClean="0">
                <a:effectLst/>
                <a:latin typeface="等线" panose="02010600030101010101" pitchFamily="2" charset="-122"/>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矩形 9"/>
          <p:cNvSpPr/>
          <p:nvPr/>
        </p:nvSpPr>
        <p:spPr>
          <a:xfrm>
            <a:off x="939833" y="3003411"/>
            <a:ext cx="9575767" cy="523220"/>
          </a:xfrm>
          <a:prstGeom prst="rect">
            <a:avLst/>
          </a:prstGeom>
        </p:spPr>
        <p:txBody>
          <a:bodyPr wrap="square">
            <a:spAutoFit/>
          </a:bodyPr>
          <a:lstStyle/>
          <a:p>
            <a:r>
              <a:rPr lang="zh-CN" altLang="en-US" sz="1400" dirty="0" smtClean="0">
                <a:latin typeface="+mn-lt"/>
              </a:rPr>
              <a:t>        任何</a:t>
            </a:r>
            <a:r>
              <a:rPr lang="zh-CN" altLang="en-US" sz="1400" dirty="0">
                <a:latin typeface="+mn-lt"/>
              </a:rPr>
              <a:t>一个矩阵</a:t>
            </a:r>
            <a:r>
              <a:rPr lang="en-US" altLang="zh-CN" sz="1400" dirty="0">
                <a:latin typeface="+mn-lt"/>
              </a:rPr>
              <a:t>S</a:t>
            </a:r>
            <a:r>
              <a:rPr lang="zh-CN" altLang="en-US" sz="1400" dirty="0">
                <a:latin typeface="+mn-lt"/>
              </a:rPr>
              <a:t>，都可以写成它自身的奇异值分解形式</a:t>
            </a:r>
            <a:r>
              <a:rPr lang="zh-CN" altLang="en-US" sz="1400" dirty="0" smtClean="0">
                <a:latin typeface="+mn-lt"/>
              </a:rPr>
              <a:t>：</a:t>
            </a:r>
            <a:r>
              <a:rPr lang="en-US" altLang="zh-CN" sz="1400" dirty="0" smtClean="0">
                <a:latin typeface="+mn-lt"/>
              </a:rPr>
              <a:t>S=U*</a:t>
            </a:r>
            <a:r>
              <a:rPr lang="el-GR" altLang="zh-CN" sz="1400" dirty="0">
                <a:latin typeface="+mn-lt"/>
              </a:rPr>
              <a:t>Λ*</a:t>
            </a:r>
            <a:r>
              <a:rPr lang="en-US" altLang="zh-CN" sz="1400" dirty="0" smtClean="0">
                <a:latin typeface="+mn-lt"/>
              </a:rPr>
              <a:t>V</a:t>
            </a:r>
            <a:r>
              <a:rPr lang="zh-CN" altLang="en-US" sz="1400" dirty="0">
                <a:latin typeface="+mn-lt"/>
              </a:rPr>
              <a:t> </a:t>
            </a:r>
            <a:r>
              <a:rPr lang="zh-CN" altLang="en-US" sz="1400" dirty="0" smtClean="0">
                <a:latin typeface="+mn-lt"/>
              </a:rPr>
              <a:t>。如果</a:t>
            </a:r>
            <a:r>
              <a:rPr lang="zh-CN" altLang="en-US" sz="1400" dirty="0">
                <a:latin typeface="+mn-lt"/>
              </a:rPr>
              <a:t>分别取</a:t>
            </a:r>
            <a:r>
              <a:rPr lang="en-US" altLang="zh-CN" sz="1400" dirty="0">
                <a:latin typeface="+mn-lt"/>
              </a:rPr>
              <a:t>U</a:t>
            </a:r>
            <a:r>
              <a:rPr lang="zh-CN" altLang="en-US" sz="1400" dirty="0">
                <a:latin typeface="+mn-lt"/>
              </a:rPr>
              <a:t>的前</a:t>
            </a:r>
            <a:r>
              <a:rPr lang="en-US" altLang="zh-CN" sz="1400" dirty="0">
                <a:latin typeface="+mn-lt"/>
              </a:rPr>
              <a:t>n</a:t>
            </a:r>
            <a:r>
              <a:rPr lang="zh-CN" altLang="en-US" sz="1400" dirty="0">
                <a:latin typeface="+mn-lt"/>
              </a:rPr>
              <a:t>行和</a:t>
            </a:r>
            <a:r>
              <a:rPr lang="en-US" altLang="zh-CN" sz="1400" dirty="0">
                <a:latin typeface="+mn-lt"/>
              </a:rPr>
              <a:t>V</a:t>
            </a:r>
            <a:r>
              <a:rPr lang="zh-CN" altLang="en-US" sz="1400" dirty="0">
                <a:latin typeface="+mn-lt"/>
              </a:rPr>
              <a:t>的前</a:t>
            </a:r>
            <a:r>
              <a:rPr lang="en-US" altLang="zh-CN" sz="1400" dirty="0">
                <a:latin typeface="+mn-lt"/>
              </a:rPr>
              <a:t>m</a:t>
            </a:r>
            <a:r>
              <a:rPr lang="zh-CN" altLang="en-US" sz="1400" dirty="0">
                <a:latin typeface="+mn-lt"/>
              </a:rPr>
              <a:t>列，那么就得到了</a:t>
            </a:r>
            <a:r>
              <a:rPr lang="en-US" altLang="zh-CN" sz="1400" dirty="0">
                <a:latin typeface="+mn-lt"/>
              </a:rPr>
              <a:t>S</a:t>
            </a:r>
            <a:r>
              <a:rPr lang="zh-CN" altLang="en-US" sz="1400" dirty="0">
                <a:latin typeface="+mn-lt"/>
              </a:rPr>
              <a:t>的底秩逼近。</a:t>
            </a:r>
          </a:p>
        </p:txBody>
      </p:sp>
      <p:sp>
        <p:nvSpPr>
          <p:cNvPr id="12" name="矩形 11"/>
          <p:cNvSpPr/>
          <p:nvPr/>
        </p:nvSpPr>
        <p:spPr>
          <a:xfrm>
            <a:off x="939833" y="3688850"/>
            <a:ext cx="9729770" cy="523220"/>
          </a:xfrm>
          <a:prstGeom prst="rect">
            <a:avLst/>
          </a:prstGeom>
        </p:spPr>
        <p:txBody>
          <a:bodyPr wrap="square">
            <a:spAutoFit/>
          </a:bodyPr>
          <a:lstStyle/>
          <a:p>
            <a:r>
              <a:rPr lang="zh-CN" altLang="en-US" sz="1400" dirty="0" smtClean="0">
                <a:latin typeface="+mn-lt"/>
              </a:rPr>
              <a:t>       与</a:t>
            </a:r>
            <a:r>
              <a:rPr lang="en-US" altLang="zh-CN" sz="1400" dirty="0">
                <a:latin typeface="+mn-lt"/>
              </a:rPr>
              <a:t>idf</a:t>
            </a:r>
            <a:r>
              <a:rPr lang="zh-CN" altLang="en-US" sz="1400" dirty="0">
                <a:latin typeface="+mn-lt"/>
              </a:rPr>
              <a:t>类似，</a:t>
            </a:r>
            <a:r>
              <a:rPr lang="en-US" altLang="zh-CN" sz="1400" dirty="0">
                <a:latin typeface="+mn-lt"/>
              </a:rPr>
              <a:t>SVD</a:t>
            </a:r>
            <a:r>
              <a:rPr lang="zh-CN" altLang="en-US" sz="1400" dirty="0">
                <a:latin typeface="+mn-lt"/>
              </a:rPr>
              <a:t>是根据样本在空间的分布来决定投影的方向，增加样本数量有助于提高精度，所以我们在特征提取的过程中将训练集的</a:t>
            </a:r>
            <a:r>
              <a:rPr lang="en-US" altLang="zh-CN" sz="1400" dirty="0">
                <a:latin typeface="+mn-lt"/>
              </a:rPr>
              <a:t>20 000</a:t>
            </a:r>
            <a:r>
              <a:rPr lang="zh-CN" altLang="en-US" sz="1400" dirty="0">
                <a:latin typeface="+mn-lt"/>
              </a:rPr>
              <a:t>个样本也加了进去。</a:t>
            </a:r>
          </a:p>
        </p:txBody>
      </p:sp>
    </p:spTree>
    <p:extLst>
      <p:ext uri="{BB962C8B-B14F-4D97-AF65-F5344CB8AC3E}">
        <p14:creationId xmlns:p14="http://schemas.microsoft.com/office/powerpoint/2010/main" val="34848237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矩形 2"/>
          <p:cNvSpPr>
            <a:spLocks noChangeArrowheads="1"/>
          </p:cNvSpPr>
          <p:nvPr/>
        </p:nvSpPr>
        <p:spPr bwMode="auto">
          <a:xfrm>
            <a:off x="0" y="0"/>
            <a:ext cx="3611563" cy="6858000"/>
          </a:xfrm>
          <a:prstGeom prst="rect">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8916" name="文本框 5"/>
          <p:cNvSpPr>
            <a:spLocks noChangeArrowheads="1"/>
          </p:cNvSpPr>
          <p:nvPr/>
        </p:nvSpPr>
        <p:spPr bwMode="auto">
          <a:xfrm>
            <a:off x="1008063" y="2176463"/>
            <a:ext cx="159543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8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第三部分</a:t>
            </a:r>
          </a:p>
        </p:txBody>
      </p:sp>
      <p:grpSp>
        <p:nvGrpSpPr>
          <p:cNvPr id="38917" name="组合 22"/>
          <p:cNvGrpSpPr>
            <a:grpSpLocks/>
          </p:cNvGrpSpPr>
          <p:nvPr/>
        </p:nvGrpSpPr>
        <p:grpSpPr bwMode="auto">
          <a:xfrm>
            <a:off x="2506663" y="2762250"/>
            <a:ext cx="465137" cy="469900"/>
            <a:chOff x="0" y="0"/>
            <a:chExt cx="823123" cy="831130"/>
          </a:xfrm>
        </p:grpSpPr>
        <p:sp>
          <p:nvSpPr>
            <p:cNvPr id="38931" name="等腰三角形 23"/>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8932" name="等腰三角形 24"/>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8933" name="等腰三角形 25"/>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nvGrpSpPr>
          <p:cNvPr id="38918" name="组合 1"/>
          <p:cNvGrpSpPr>
            <a:grpSpLocks/>
          </p:cNvGrpSpPr>
          <p:nvPr/>
        </p:nvGrpSpPr>
        <p:grpSpPr bwMode="auto">
          <a:xfrm>
            <a:off x="5072508" y="2631969"/>
            <a:ext cx="6291263" cy="522192"/>
            <a:chOff x="0" y="30777"/>
            <a:chExt cx="6290009" cy="523220"/>
          </a:xfrm>
        </p:grpSpPr>
        <p:sp>
          <p:nvSpPr>
            <p:cNvPr id="38928" name="等腰三角形 7"/>
            <p:cNvSpPr>
              <a:spLocks noChangeArrowheads="1"/>
            </p:cNvSpPr>
            <p:nvPr/>
          </p:nvSpPr>
          <p:spPr bwMode="auto">
            <a:xfrm rot="5400000" flipH="1">
              <a:off x="-33634" y="66327"/>
              <a:ext cx="519388" cy="452119"/>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8930" name="文本框 18"/>
            <p:cNvSpPr>
              <a:spLocks noChangeArrowheads="1"/>
            </p:cNvSpPr>
            <p:nvPr/>
          </p:nvSpPr>
          <p:spPr bwMode="auto">
            <a:xfrm>
              <a:off x="763104" y="30777"/>
              <a:ext cx="55269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smtClean="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模型框架</a:t>
              </a:r>
              <a:endParaRPr lang="zh-CN" altLang="en-US"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6" name="组合 1"/>
          <p:cNvGrpSpPr>
            <a:grpSpLocks/>
          </p:cNvGrpSpPr>
          <p:nvPr/>
        </p:nvGrpSpPr>
        <p:grpSpPr bwMode="auto">
          <a:xfrm>
            <a:off x="5072508" y="3431880"/>
            <a:ext cx="6291263" cy="522192"/>
            <a:chOff x="0" y="30777"/>
            <a:chExt cx="6290009" cy="523220"/>
          </a:xfrm>
        </p:grpSpPr>
        <p:sp>
          <p:nvSpPr>
            <p:cNvPr id="27" name="等腰三角形 7"/>
            <p:cNvSpPr>
              <a:spLocks noChangeArrowheads="1"/>
            </p:cNvSpPr>
            <p:nvPr/>
          </p:nvSpPr>
          <p:spPr bwMode="auto">
            <a:xfrm rot="5400000" flipH="1">
              <a:off x="-33634" y="66327"/>
              <a:ext cx="519388" cy="452119"/>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8" name="文本框 18"/>
            <p:cNvSpPr>
              <a:spLocks noChangeArrowheads="1"/>
            </p:cNvSpPr>
            <p:nvPr/>
          </p:nvSpPr>
          <p:spPr bwMode="auto">
            <a:xfrm>
              <a:off x="763104" y="30777"/>
              <a:ext cx="55269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smtClean="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模型选择</a:t>
              </a:r>
              <a:endParaRPr lang="zh-CN" altLang="en-US"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9" name="组合 1"/>
          <p:cNvGrpSpPr>
            <a:grpSpLocks/>
          </p:cNvGrpSpPr>
          <p:nvPr/>
        </p:nvGrpSpPr>
        <p:grpSpPr bwMode="auto">
          <a:xfrm>
            <a:off x="5072508" y="4231791"/>
            <a:ext cx="6291263" cy="522192"/>
            <a:chOff x="0" y="30777"/>
            <a:chExt cx="6290009" cy="523220"/>
          </a:xfrm>
        </p:grpSpPr>
        <p:sp>
          <p:nvSpPr>
            <p:cNvPr id="30" name="等腰三角形 7"/>
            <p:cNvSpPr>
              <a:spLocks noChangeArrowheads="1"/>
            </p:cNvSpPr>
            <p:nvPr/>
          </p:nvSpPr>
          <p:spPr bwMode="auto">
            <a:xfrm rot="5400000" flipH="1">
              <a:off x="-33634" y="66327"/>
              <a:ext cx="519388" cy="452119"/>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1" name="文本框 18"/>
            <p:cNvSpPr>
              <a:spLocks noChangeArrowheads="1"/>
            </p:cNvSpPr>
            <p:nvPr/>
          </p:nvSpPr>
          <p:spPr bwMode="auto">
            <a:xfrm>
              <a:off x="763104" y="30777"/>
              <a:ext cx="55269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smtClean="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交叉验证</a:t>
              </a:r>
              <a:endParaRPr lang="zh-CN" altLang="en-US"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transition spd="slow">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图片 6"/>
          <p:cNvPicPr>
            <a:picLocks noChangeAspect="1" noChangeArrowheads="1"/>
          </p:cNvPicPr>
          <p:nvPr/>
        </p:nvPicPr>
        <p:blipFill>
          <a:blip r:embed="rId3">
            <a:extLst>
              <a:ext uri="{28A0092B-C50C-407E-A947-70E740481C1C}">
                <a14:useLocalDpi xmlns:a14="http://schemas.microsoft.com/office/drawing/2010/main" val="0"/>
              </a:ext>
            </a:extLst>
          </a:blip>
          <a:srcRect t="89116"/>
          <a:stretch>
            <a:fillRect/>
          </a:stretch>
        </p:blipFill>
        <p:spPr bwMode="auto">
          <a:xfrm>
            <a:off x="0" y="0"/>
            <a:ext cx="12192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3" name="图片 7"/>
          <p:cNvPicPr>
            <a:picLocks noChangeAspect="1" noChangeArrowheads="1"/>
          </p:cNvPicPr>
          <p:nvPr/>
        </p:nvPicPr>
        <p:blipFill>
          <a:blip r:embed="rId3">
            <a:extLst>
              <a:ext uri="{28A0092B-C50C-407E-A947-70E740481C1C}">
                <a14:useLocalDpi xmlns:a14="http://schemas.microsoft.com/office/drawing/2010/main" val="0"/>
              </a:ext>
            </a:extLst>
          </a:blip>
          <a:srcRect t="80879"/>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084" name="组合 8"/>
          <p:cNvGrpSpPr>
            <a:grpSpLocks/>
          </p:cNvGrpSpPr>
          <p:nvPr/>
        </p:nvGrpSpPr>
        <p:grpSpPr bwMode="auto">
          <a:xfrm>
            <a:off x="0" y="134938"/>
            <a:ext cx="465138" cy="469900"/>
            <a:chOff x="0" y="0"/>
            <a:chExt cx="823123" cy="831130"/>
          </a:xfrm>
        </p:grpSpPr>
        <p:sp>
          <p:nvSpPr>
            <p:cNvPr id="46099"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6100"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6101"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46085" name="文本框 24"/>
          <p:cNvSpPr>
            <a:spLocks noChangeArrowheads="1"/>
          </p:cNvSpPr>
          <p:nvPr/>
        </p:nvSpPr>
        <p:spPr bwMode="auto">
          <a:xfrm>
            <a:off x="631825" y="146050"/>
            <a:ext cx="3590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模型</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框架</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29" name="对象 28"/>
          <p:cNvGraphicFramePr>
            <a:graphicFrameLocks noChangeAspect="1"/>
          </p:cNvGraphicFramePr>
          <p:nvPr>
            <p:extLst>
              <p:ext uri="{D42A27DB-BD31-4B8C-83A1-F6EECF244321}">
                <p14:modId xmlns:p14="http://schemas.microsoft.com/office/powerpoint/2010/main" val="2017867771"/>
              </p:ext>
            </p:extLst>
          </p:nvPr>
        </p:nvGraphicFramePr>
        <p:xfrm>
          <a:off x="3695701" y="978866"/>
          <a:ext cx="5124449" cy="5095531"/>
        </p:xfrm>
        <a:graphic>
          <a:graphicData uri="http://schemas.openxmlformats.org/presentationml/2006/ole">
            <mc:AlternateContent xmlns:mc="http://schemas.openxmlformats.org/markup-compatibility/2006">
              <mc:Choice xmlns:v="urn:schemas-microsoft-com:vml" Requires="v">
                <p:oleObj spid="_x0000_s2054" name="Visio" r:id="rId4" imgW="6505634" imgH="6058011" progId="Visio.Drawing.15">
                  <p:embed/>
                </p:oleObj>
              </mc:Choice>
              <mc:Fallback>
                <p:oleObj name="Visio" r:id="rId4" imgW="6505634" imgH="6058011" progId="Visio.Drawing.15">
                  <p:embed/>
                  <p:pic>
                    <p:nvPicPr>
                      <p:cNvPr id="0" name=""/>
                      <p:cNvPicPr/>
                      <p:nvPr/>
                    </p:nvPicPr>
                    <p:blipFill>
                      <a:blip r:embed="rId5"/>
                      <a:stretch>
                        <a:fillRect/>
                      </a:stretch>
                    </p:blipFill>
                    <p:spPr>
                      <a:xfrm>
                        <a:off x="3695701" y="978866"/>
                        <a:ext cx="5124449" cy="5095531"/>
                      </a:xfrm>
                      <a:prstGeom prst="rect">
                        <a:avLst/>
                      </a:prstGeom>
                    </p:spPr>
                  </p:pic>
                </p:oleObj>
              </mc:Fallback>
            </mc:AlternateContent>
          </a:graphicData>
        </a:graphic>
      </p:graphicFrame>
      <p:sp>
        <p:nvSpPr>
          <p:cNvPr id="30" name="矩形 29"/>
          <p:cNvSpPr/>
          <p:nvPr/>
        </p:nvSpPr>
        <p:spPr>
          <a:xfrm>
            <a:off x="631825" y="1132070"/>
            <a:ext cx="2262158" cy="369332"/>
          </a:xfrm>
          <a:prstGeom prst="rect">
            <a:avLst/>
          </a:prstGeom>
        </p:spPr>
        <p:txBody>
          <a:bodyPr wrap="none">
            <a:spAutoFit/>
          </a:bodyPr>
          <a:lstStyle/>
          <a:p>
            <a:r>
              <a:rPr lang="zh-CN" altLang="zh-CN" dirty="0">
                <a:latin typeface="等线" panose="02010600030101010101" pitchFamily="2" charset="-122"/>
                <a:cs typeface="Times New Roman" panose="02020603050405020304" pitchFamily="18" charset="0"/>
              </a:rPr>
              <a:t>基本预测过程</a:t>
            </a:r>
            <a:r>
              <a:rPr lang="zh-CN" altLang="zh-CN" dirty="0" smtClean="0">
                <a:latin typeface="等线" panose="02010600030101010101" pitchFamily="2" charset="-122"/>
                <a:cs typeface="Times New Roman" panose="02020603050405020304" pitchFamily="18" charset="0"/>
              </a:rPr>
              <a:t>如</a:t>
            </a:r>
            <a:r>
              <a:rPr lang="zh-CN" altLang="en-US" dirty="0" smtClean="0">
                <a:latin typeface="等线" panose="02010600030101010101" pitchFamily="2" charset="-122"/>
                <a:cs typeface="Times New Roman" panose="02020603050405020304" pitchFamily="18" charset="0"/>
              </a:rPr>
              <a:t>图：</a:t>
            </a:r>
            <a:endParaRPr lang="zh-CN" altLang="en-US" dirty="0"/>
          </a:p>
        </p:txBody>
      </p:sp>
    </p:spTree>
    <p:extLst>
      <p:ext uri="{BB962C8B-B14F-4D97-AF65-F5344CB8AC3E}">
        <p14:creationId xmlns:p14="http://schemas.microsoft.com/office/powerpoint/2010/main" val="274780394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0"/>
            <a:ext cx="12192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084" name="组合 8"/>
          <p:cNvGrpSpPr>
            <a:grpSpLocks/>
          </p:cNvGrpSpPr>
          <p:nvPr/>
        </p:nvGrpSpPr>
        <p:grpSpPr bwMode="auto">
          <a:xfrm>
            <a:off x="0" y="134938"/>
            <a:ext cx="465138" cy="469900"/>
            <a:chOff x="0" y="0"/>
            <a:chExt cx="823123" cy="831130"/>
          </a:xfrm>
        </p:grpSpPr>
        <p:sp>
          <p:nvSpPr>
            <p:cNvPr id="46099"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6100"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6101"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46085" name="文本框 24"/>
          <p:cNvSpPr>
            <a:spLocks noChangeArrowheads="1"/>
          </p:cNvSpPr>
          <p:nvPr/>
        </p:nvSpPr>
        <p:spPr bwMode="auto">
          <a:xfrm>
            <a:off x="631825" y="146050"/>
            <a:ext cx="3590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模型选择</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0" name="组合 3"/>
          <p:cNvGrpSpPr>
            <a:grpSpLocks/>
          </p:cNvGrpSpPr>
          <p:nvPr/>
        </p:nvGrpSpPr>
        <p:grpSpPr bwMode="auto">
          <a:xfrm>
            <a:off x="631825" y="1049640"/>
            <a:ext cx="2916566" cy="369332"/>
            <a:chOff x="0" y="0"/>
            <a:chExt cx="4281170" cy="541498"/>
          </a:xfrm>
        </p:grpSpPr>
        <p:sp>
          <p:nvSpPr>
            <p:cNvPr id="11" name="等腰三角形 30"/>
            <p:cNvSpPr>
              <a:spLocks noChangeArrowheads="1"/>
            </p:cNvSpPr>
            <p:nvPr/>
          </p:nvSpPr>
          <p:spPr bwMode="auto">
            <a:xfrm rot="5400000" flipH="1">
              <a:off x="-33634" y="35550"/>
              <a:ext cx="519388" cy="452119"/>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2" name="文本框 32"/>
            <p:cNvSpPr>
              <a:spLocks noChangeArrowheads="1"/>
            </p:cNvSpPr>
            <p:nvPr/>
          </p:nvSpPr>
          <p:spPr bwMode="auto">
            <a:xfrm>
              <a:off x="623570" y="0"/>
              <a:ext cx="3657600" cy="54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zh-CN" sz="2000" dirty="0"/>
                <a:t>假设空间</a:t>
              </a:r>
              <a:endParaRPr lang="zh-CN" altLang="en-US" sz="2000" dirty="0"/>
            </a:p>
          </p:txBody>
        </p:sp>
      </p:grpSp>
      <p:grpSp>
        <p:nvGrpSpPr>
          <p:cNvPr id="13" name="组合 3"/>
          <p:cNvGrpSpPr>
            <a:grpSpLocks/>
          </p:cNvGrpSpPr>
          <p:nvPr/>
        </p:nvGrpSpPr>
        <p:grpSpPr bwMode="auto">
          <a:xfrm>
            <a:off x="631825" y="3029129"/>
            <a:ext cx="2916566" cy="369332"/>
            <a:chOff x="0" y="0"/>
            <a:chExt cx="4281170" cy="541499"/>
          </a:xfrm>
        </p:grpSpPr>
        <p:sp>
          <p:nvSpPr>
            <p:cNvPr id="14" name="等腰三角形 30"/>
            <p:cNvSpPr>
              <a:spLocks noChangeArrowheads="1"/>
            </p:cNvSpPr>
            <p:nvPr/>
          </p:nvSpPr>
          <p:spPr bwMode="auto">
            <a:xfrm rot="5400000" flipH="1">
              <a:off x="-33634" y="35550"/>
              <a:ext cx="519388" cy="452119"/>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 name="文本框 32"/>
            <p:cNvSpPr>
              <a:spLocks noChangeArrowheads="1"/>
            </p:cNvSpPr>
            <p:nvPr/>
          </p:nvSpPr>
          <p:spPr bwMode="auto">
            <a:xfrm>
              <a:off x="623570" y="0"/>
              <a:ext cx="3657600" cy="541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000" dirty="0"/>
                <a:t>评价标准</a:t>
              </a:r>
              <a:endParaRPr lang="zh-CN" altLang="en-US" sz="2000" dirty="0"/>
            </a:p>
          </p:txBody>
        </p:sp>
      </p:grpSp>
      <p:sp>
        <p:nvSpPr>
          <p:cNvPr id="2" name="矩形 1"/>
          <p:cNvSpPr/>
          <p:nvPr/>
        </p:nvSpPr>
        <p:spPr>
          <a:xfrm>
            <a:off x="1056634" y="1631449"/>
            <a:ext cx="8754877" cy="1061829"/>
          </a:xfrm>
          <a:prstGeom prst="rect">
            <a:avLst/>
          </a:prstGeom>
        </p:spPr>
        <p:txBody>
          <a:bodyPr wrap="square">
            <a:spAutoFit/>
          </a:bodyPr>
          <a:lstStyle/>
          <a:p>
            <a:pPr algn="just">
              <a:lnSpc>
                <a:spcPct val="150000"/>
              </a:lnSpc>
              <a:spcAft>
                <a:spcPts val="0"/>
              </a:spcAft>
            </a:pPr>
            <a:r>
              <a:rPr lang="en-US" altLang="zh-CN" sz="1400" kern="100" dirty="0" smtClean="0">
                <a:latin typeface="等线" panose="02010600030101010101" pitchFamily="2" charset="-122"/>
                <a:cs typeface="Times New Roman" panose="02020603050405020304" pitchFamily="18" charset="0"/>
              </a:rPr>
              <a:t>        </a:t>
            </a:r>
            <a:r>
              <a:rPr lang="zh-CN" altLang="zh-CN" sz="1400" kern="100" dirty="0" smtClean="0">
                <a:latin typeface="等线" panose="02010600030101010101" pitchFamily="2" charset="-122"/>
                <a:cs typeface="Times New Roman" panose="02020603050405020304" pitchFamily="18" charset="0"/>
              </a:rPr>
              <a:t>我们</a:t>
            </a:r>
            <a:r>
              <a:rPr lang="zh-CN" altLang="zh-CN" sz="1400" kern="100" dirty="0">
                <a:latin typeface="等线" panose="02010600030101010101" pitchFamily="2" charset="-122"/>
                <a:cs typeface="Times New Roman" panose="02020603050405020304" pitchFamily="18" charset="0"/>
              </a:rPr>
              <a:t>选取了过去普遍认为较好的一些分类器进行选择，分别有</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KNN</a:t>
            </a:r>
            <a:r>
              <a:rPr lang="zh-CN" altLang="zh-CN" sz="1400" kern="100" dirty="0">
                <a:latin typeface="等线" panose="02010600030101010101" pitchFamily="2" charset="-122"/>
                <a:cs typeface="Times New Roman" panose="02020603050405020304" pitchFamily="18" charset="0"/>
              </a:rPr>
              <a:t>，朴素贝叶斯（伯努利模型和多项式模型），</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logistics</a:t>
            </a:r>
            <a:r>
              <a:rPr lang="zh-CN" altLang="zh-CN" sz="1400" kern="100" dirty="0">
                <a:latin typeface="等线" panose="02010600030101010101" pitchFamily="2" charset="-122"/>
                <a:cs typeface="Times New Roman" panose="02020603050405020304" pitchFamily="18" charset="0"/>
              </a:rPr>
              <a:t>回归，支持向量机（线性核，多项式核，径向基核）</a:t>
            </a:r>
            <a:r>
              <a:rPr lang="zh-CN" altLang="zh-CN" sz="1400" kern="100" dirty="0" smtClean="0">
                <a:latin typeface="等线" panose="02010600030101010101" pitchFamily="2" charset="-122"/>
                <a:cs typeface="Times New Roman" panose="02020603050405020304" pitchFamily="18" charset="0"/>
              </a:rPr>
              <a:t>。当然</a:t>
            </a:r>
            <a:r>
              <a:rPr lang="zh-CN" altLang="zh-CN" sz="1400" kern="100" dirty="0">
                <a:latin typeface="等线" panose="02010600030101010101" pitchFamily="2" charset="-122"/>
                <a:cs typeface="Times New Roman" panose="02020603050405020304" pitchFamily="18" charset="0"/>
              </a:rPr>
              <a:t>，特征选择过程中选择的特征个数，降维后保留的维数，去低频词的阈值都是需要选择的参数。</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 name="矩形 2"/>
          <p:cNvSpPr/>
          <p:nvPr/>
        </p:nvSpPr>
        <p:spPr>
          <a:xfrm>
            <a:off x="1056635" y="3584952"/>
            <a:ext cx="8754876" cy="1348511"/>
          </a:xfrm>
          <a:prstGeom prst="rect">
            <a:avLst/>
          </a:prstGeom>
        </p:spPr>
        <p:txBody>
          <a:bodyPr wrap="square">
            <a:spAutoFit/>
          </a:bodyPr>
          <a:lstStyle/>
          <a:p>
            <a:pPr algn="just">
              <a:lnSpc>
                <a:spcPct val="150000"/>
              </a:lnSpc>
              <a:spcAft>
                <a:spcPts val="0"/>
              </a:spcAft>
            </a:pPr>
            <a:r>
              <a:rPr lang="zh-CN" altLang="en-US" sz="1400" kern="100" dirty="0" smtClean="0">
                <a:latin typeface="等线" panose="02010600030101010101" pitchFamily="2" charset="-122"/>
                <a:cs typeface="Times New Roman" panose="02020603050405020304" pitchFamily="18" charset="0"/>
              </a:rPr>
              <a:t>       竞赛</a:t>
            </a:r>
            <a:r>
              <a:rPr lang="zh-CN" altLang="zh-CN" sz="1400" kern="100" dirty="0" smtClean="0">
                <a:latin typeface="等线" panose="02010600030101010101" pitchFamily="2" charset="-122"/>
                <a:cs typeface="Times New Roman" panose="02020603050405020304" pitchFamily="18" charset="0"/>
              </a:rPr>
              <a:t>的</a:t>
            </a:r>
            <a:r>
              <a:rPr lang="zh-CN" altLang="zh-CN" sz="1400" kern="100" dirty="0">
                <a:latin typeface="等线" panose="02010600030101010101" pitchFamily="2" charset="-122"/>
                <a:cs typeface="Times New Roman" panose="02020603050405020304" pitchFamily="18" charset="0"/>
              </a:rPr>
              <a:t>评价标准是精度，为了能提高比赛成绩，我们也采用精度作为评价标准。同时，还要考虑到训练时间和所需空间。太长的时间开销和太大空间开销的模型都将被放弃</a:t>
            </a:r>
            <a:r>
              <a:rPr lang="zh-CN" altLang="zh-CN" sz="1400" kern="100" dirty="0" smtClean="0">
                <a:latin typeface="等线" panose="02010600030101010101" pitchFamily="2" charset="-122"/>
                <a:cs typeface="Times New Roman" panose="02020603050405020304" pitchFamily="18" charset="0"/>
              </a:rPr>
              <a:t>。</a:t>
            </a:r>
            <a:r>
              <a:rPr lang="en-US" altLang="zh-CN" sz="1400" kern="100" dirty="0" smtClean="0">
                <a:latin typeface="等线" panose="02010600030101010101" pitchFamily="2" charset="-122"/>
                <a:ea typeface="等线" panose="02010600030101010101" pitchFamily="2" charset="-122"/>
                <a:cs typeface="Times New Roman" panose="02020603050405020304" pitchFamily="18" charset="0"/>
              </a:rPr>
              <a:t>KNN</a:t>
            </a:r>
            <a:r>
              <a:rPr lang="zh-CN" altLang="zh-CN" sz="1400" kern="100" dirty="0">
                <a:latin typeface="等线" panose="02010600030101010101" pitchFamily="2" charset="-122"/>
                <a:cs typeface="Times New Roman" panose="02020603050405020304" pitchFamily="18" charset="0"/>
              </a:rPr>
              <a:t>由于计算时间过长，尝试之后就放弃了</a:t>
            </a:r>
            <a:r>
              <a:rPr lang="zh-CN" altLang="zh-CN" sz="1400" kern="100" dirty="0" smtClean="0">
                <a:latin typeface="等线" panose="02010600030101010101" pitchFamily="2" charset="-122"/>
                <a:cs typeface="Times New Roman" panose="02020603050405020304" pitchFamily="18" charset="0"/>
              </a:rPr>
              <a:t>。其中</a:t>
            </a:r>
            <a:r>
              <a:rPr lang="zh-CN" altLang="zh-CN" sz="1400" kern="100" dirty="0">
                <a:latin typeface="等线" panose="02010600030101010101" pitchFamily="2" charset="-122"/>
                <a:cs typeface="Times New Roman" panose="02020603050405020304" pitchFamily="18" charset="0"/>
              </a:rPr>
              <a:t>径向基核的支持向量机总是会有很好的表现，而</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logistics</a:t>
            </a:r>
            <a:r>
              <a:rPr lang="zh-CN" altLang="zh-CN" sz="1400" kern="100" dirty="0">
                <a:latin typeface="等线" panose="02010600030101010101" pitchFamily="2" charset="-122"/>
                <a:cs typeface="Times New Roman" panose="02020603050405020304" pitchFamily="18" charset="0"/>
              </a:rPr>
              <a:t>回归效果比支持向量机略低但训练时间比较短。训练最快的是朴素贝叶斯，它的效果总体上来说也不算太差。</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2261171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0"/>
            <a:ext cx="12192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084" name="组合 8"/>
          <p:cNvGrpSpPr>
            <a:grpSpLocks/>
          </p:cNvGrpSpPr>
          <p:nvPr/>
        </p:nvGrpSpPr>
        <p:grpSpPr bwMode="auto">
          <a:xfrm>
            <a:off x="0" y="134938"/>
            <a:ext cx="465138" cy="469900"/>
            <a:chOff x="0" y="0"/>
            <a:chExt cx="823123" cy="831130"/>
          </a:xfrm>
        </p:grpSpPr>
        <p:sp>
          <p:nvSpPr>
            <p:cNvPr id="46099"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6100"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6101"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46085" name="文本框 24"/>
          <p:cNvSpPr>
            <a:spLocks noChangeArrowheads="1"/>
          </p:cNvSpPr>
          <p:nvPr/>
        </p:nvSpPr>
        <p:spPr bwMode="auto">
          <a:xfrm>
            <a:off x="631825" y="146050"/>
            <a:ext cx="3590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交叉验证</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矩形 1"/>
          <p:cNvSpPr/>
          <p:nvPr/>
        </p:nvSpPr>
        <p:spPr>
          <a:xfrm>
            <a:off x="1681289" y="1871842"/>
            <a:ext cx="8829421" cy="2169825"/>
          </a:xfrm>
          <a:prstGeom prst="rect">
            <a:avLst/>
          </a:prstGeom>
        </p:spPr>
        <p:txBody>
          <a:bodyPr wrap="square">
            <a:spAutoFit/>
          </a:bodyPr>
          <a:lstStyle/>
          <a:p>
            <a:pPr algn="just">
              <a:lnSpc>
                <a:spcPct val="150000"/>
              </a:lnSpc>
              <a:spcAft>
                <a:spcPts val="0"/>
              </a:spcAft>
            </a:pPr>
            <a:r>
              <a:rPr lang="zh-CN" altLang="en-US" dirty="0" smtClean="0"/>
              <a:t>       分类结果主要通过官方给出的精度</a:t>
            </a:r>
            <a:r>
              <a:rPr lang="zh-CN" altLang="en-US" dirty="0"/>
              <a:t>来对模型的好坏进行反馈</a:t>
            </a:r>
            <a:r>
              <a:rPr lang="zh-CN" altLang="en-US" dirty="0" smtClean="0"/>
              <a:t>，平时的测试则使用交叉验证进行评价。</a:t>
            </a:r>
            <a:r>
              <a:rPr lang="zh-CN" altLang="zh-CN" kern="100" dirty="0" smtClean="0">
                <a:latin typeface="等线" panose="02010600030101010101" pitchFamily="2" charset="-122"/>
                <a:cs typeface="Times New Roman" panose="02020603050405020304" pitchFamily="18" charset="0"/>
              </a:rPr>
              <a:t>初赛</a:t>
            </a:r>
            <a:r>
              <a:rPr lang="zh-CN" altLang="zh-CN" kern="100" dirty="0">
                <a:latin typeface="等线" panose="02010600030101010101" pitchFamily="2" charset="-122"/>
                <a:cs typeface="Times New Roman" panose="02020603050405020304" pitchFamily="18" charset="0"/>
              </a:rPr>
              <a:t>数据较少</a:t>
            </a:r>
            <a:r>
              <a:rPr lang="zh-CN" altLang="zh-CN" kern="100" dirty="0" smtClean="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每次</a:t>
            </a:r>
            <a:r>
              <a:rPr lang="zh-CN" altLang="en-US" kern="100" dirty="0" smtClean="0">
                <a:latin typeface="等线" panose="02010600030101010101" pitchFamily="2" charset="-122"/>
                <a:cs typeface="Times New Roman" panose="02020603050405020304" pitchFamily="18" charset="0"/>
              </a:rPr>
              <a:t>交叉</a:t>
            </a:r>
            <a:r>
              <a:rPr lang="zh-CN" altLang="en-US" kern="100" dirty="0">
                <a:latin typeface="等线" panose="02010600030101010101" pitchFamily="2" charset="-122"/>
                <a:cs typeface="Times New Roman" panose="02020603050405020304" pitchFamily="18" charset="0"/>
              </a:rPr>
              <a:t>验证</a:t>
            </a:r>
            <a:r>
              <a:rPr lang="zh-CN" altLang="en-US" kern="100" dirty="0" smtClean="0">
                <a:latin typeface="等线" panose="02010600030101010101" pitchFamily="2" charset="-122"/>
                <a:cs typeface="Times New Roman" panose="02020603050405020304" pitchFamily="18" charset="0"/>
              </a:rPr>
              <a:t>时</a:t>
            </a:r>
            <a:r>
              <a:rPr lang="zh-CN" altLang="zh-CN" kern="100" dirty="0" smtClean="0">
                <a:latin typeface="等线" panose="02010600030101010101" pitchFamily="2" charset="-122"/>
                <a:cs typeface="Times New Roman" panose="02020603050405020304" pitchFamily="18" charset="0"/>
              </a:rPr>
              <a:t>随机的</a:t>
            </a:r>
            <a:r>
              <a:rPr lang="zh-CN" altLang="zh-CN" kern="100" dirty="0">
                <a:latin typeface="等线" panose="02010600030101010101" pitchFamily="2" charset="-122"/>
                <a:cs typeface="Times New Roman" panose="02020603050405020304" pitchFamily="18" charset="0"/>
              </a:rPr>
              <a:t>将数据集划分成</a:t>
            </a:r>
            <a:r>
              <a:rPr lang="en-US" altLang="zh-CN" kern="100" dirty="0">
                <a:latin typeface="等线" panose="02010600030101010101" pitchFamily="2" charset="-122"/>
                <a:ea typeface="等线" panose="02010600030101010101" pitchFamily="2" charset="-122"/>
                <a:cs typeface="Times New Roman" panose="02020603050405020304" pitchFamily="18" charset="0"/>
              </a:rPr>
              <a:t>5</a:t>
            </a:r>
            <a:r>
              <a:rPr lang="zh-CN" altLang="zh-CN" kern="100" dirty="0">
                <a:latin typeface="等线" panose="02010600030101010101" pitchFamily="2" charset="-122"/>
                <a:cs typeface="Times New Roman" panose="02020603050405020304" pitchFamily="18" charset="0"/>
              </a:rPr>
              <a:t>份，</a:t>
            </a:r>
            <a:r>
              <a:rPr lang="en-US" altLang="zh-CN" kern="100" dirty="0">
                <a:latin typeface="等线" panose="02010600030101010101" pitchFamily="2" charset="-122"/>
                <a:ea typeface="等线" panose="02010600030101010101" pitchFamily="2" charset="-122"/>
                <a:cs typeface="Times New Roman" panose="02020603050405020304" pitchFamily="18" charset="0"/>
              </a:rPr>
              <a:t>4</a:t>
            </a:r>
            <a:r>
              <a:rPr lang="zh-CN" altLang="zh-CN" kern="100" dirty="0">
                <a:latin typeface="等线" panose="02010600030101010101" pitchFamily="2" charset="-122"/>
                <a:cs typeface="Times New Roman" panose="02020603050405020304" pitchFamily="18" charset="0"/>
              </a:rPr>
              <a:t>份训练，</a:t>
            </a:r>
            <a:r>
              <a:rPr lang="en-US" altLang="zh-CN" kern="100" dirty="0">
                <a:latin typeface="等线" panose="02010600030101010101" pitchFamily="2" charset="-122"/>
                <a:ea typeface="等线" panose="02010600030101010101" pitchFamily="2" charset="-122"/>
                <a:cs typeface="Times New Roman" panose="02020603050405020304" pitchFamily="18" charset="0"/>
              </a:rPr>
              <a:t>1</a:t>
            </a:r>
            <a:r>
              <a:rPr lang="zh-CN" altLang="zh-CN" kern="100" dirty="0">
                <a:latin typeface="等线" panose="02010600030101010101" pitchFamily="2" charset="-122"/>
                <a:cs typeface="Times New Roman" panose="02020603050405020304" pitchFamily="18" charset="0"/>
              </a:rPr>
              <a:t>份评价，通过这样的方式选取模型和参数。复赛数据量较大，一次交叉验证时间</a:t>
            </a:r>
            <a:r>
              <a:rPr lang="zh-CN" altLang="zh-CN" kern="100" dirty="0" smtClean="0">
                <a:latin typeface="等线" panose="02010600030101010101" pitchFamily="2" charset="-122"/>
                <a:cs typeface="Times New Roman" panose="02020603050405020304" pitchFamily="18" charset="0"/>
              </a:rPr>
              <a:t>过</a:t>
            </a:r>
            <a:r>
              <a:rPr lang="zh-CN" altLang="en-US" kern="100" dirty="0" smtClean="0">
                <a:latin typeface="等线" panose="02010600030101010101" pitchFamily="2" charset="-122"/>
                <a:cs typeface="Times New Roman" panose="02020603050405020304" pitchFamily="18" charset="0"/>
              </a:rPr>
              <a:t>长</a:t>
            </a:r>
            <a:r>
              <a:rPr lang="zh-CN" altLang="zh-CN" kern="100" dirty="0" smtClean="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我们将训练数据划分为训练集和开发集，虽然效果不如交叉验证，但是也可以选出不错的参数。</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50517034"/>
      </p:ext>
    </p:extLst>
  </p:cSld>
  <p:clrMapOvr>
    <a:masterClrMapping/>
  </p:clrMapOvr>
  <p:transition spd="slow">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2"/>
          <p:cNvSpPr>
            <a:spLocks noChangeArrowheads="1"/>
          </p:cNvSpPr>
          <p:nvPr/>
        </p:nvSpPr>
        <p:spPr bwMode="auto">
          <a:xfrm>
            <a:off x="0" y="0"/>
            <a:ext cx="3611563" cy="6858000"/>
          </a:xfrm>
          <a:prstGeom prst="rect">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3011" name="文本框 5"/>
          <p:cNvSpPr>
            <a:spLocks noChangeArrowheads="1"/>
          </p:cNvSpPr>
          <p:nvPr/>
        </p:nvSpPr>
        <p:spPr bwMode="auto">
          <a:xfrm>
            <a:off x="1008063" y="2176463"/>
            <a:ext cx="159543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8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第四部分</a:t>
            </a:r>
          </a:p>
        </p:txBody>
      </p:sp>
      <p:grpSp>
        <p:nvGrpSpPr>
          <p:cNvPr id="43012" name="组合 22"/>
          <p:cNvGrpSpPr>
            <a:grpSpLocks/>
          </p:cNvGrpSpPr>
          <p:nvPr/>
        </p:nvGrpSpPr>
        <p:grpSpPr bwMode="auto">
          <a:xfrm>
            <a:off x="2506663" y="2762250"/>
            <a:ext cx="465137" cy="469900"/>
            <a:chOff x="0" y="0"/>
            <a:chExt cx="823123" cy="831130"/>
          </a:xfrm>
        </p:grpSpPr>
        <p:sp>
          <p:nvSpPr>
            <p:cNvPr id="43026" name="等腰三角形 23"/>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3027" name="等腰三角形 24"/>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3028" name="等腰三角形 25"/>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nvGrpSpPr>
          <p:cNvPr id="43013" name="组合 1"/>
          <p:cNvGrpSpPr>
            <a:grpSpLocks/>
          </p:cNvGrpSpPr>
          <p:nvPr/>
        </p:nvGrpSpPr>
        <p:grpSpPr bwMode="auto">
          <a:xfrm>
            <a:off x="5072508" y="2757780"/>
            <a:ext cx="6291263" cy="522192"/>
            <a:chOff x="0" y="30777"/>
            <a:chExt cx="6290009" cy="523220"/>
          </a:xfrm>
        </p:grpSpPr>
        <p:sp>
          <p:nvSpPr>
            <p:cNvPr id="43023" name="等腰三角形 7"/>
            <p:cNvSpPr>
              <a:spLocks noChangeArrowheads="1"/>
            </p:cNvSpPr>
            <p:nvPr/>
          </p:nvSpPr>
          <p:spPr bwMode="auto">
            <a:xfrm rot="5400000" flipH="1">
              <a:off x="-33634" y="66327"/>
              <a:ext cx="519388" cy="452119"/>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3025" name="文本框 18"/>
            <p:cNvSpPr>
              <a:spLocks noChangeArrowheads="1"/>
            </p:cNvSpPr>
            <p:nvPr/>
          </p:nvSpPr>
          <p:spPr bwMode="auto">
            <a:xfrm>
              <a:off x="763104" y="30777"/>
              <a:ext cx="55269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smtClean="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竞赛结果</a:t>
              </a:r>
              <a:endParaRPr lang="zh-CN" altLang="en-US"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4" name="组合 1"/>
          <p:cNvGrpSpPr>
            <a:grpSpLocks/>
          </p:cNvGrpSpPr>
          <p:nvPr/>
        </p:nvGrpSpPr>
        <p:grpSpPr bwMode="auto">
          <a:xfrm>
            <a:off x="5072508" y="3557695"/>
            <a:ext cx="6291263" cy="522192"/>
            <a:chOff x="0" y="30777"/>
            <a:chExt cx="6290009" cy="523220"/>
          </a:xfrm>
        </p:grpSpPr>
        <p:sp>
          <p:nvSpPr>
            <p:cNvPr id="25" name="等腰三角形 7"/>
            <p:cNvSpPr>
              <a:spLocks noChangeArrowheads="1"/>
            </p:cNvSpPr>
            <p:nvPr/>
          </p:nvSpPr>
          <p:spPr bwMode="auto">
            <a:xfrm rot="5400000" flipH="1">
              <a:off x="-33634" y="66327"/>
              <a:ext cx="519388" cy="452119"/>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6" name="文本框 18"/>
            <p:cNvSpPr>
              <a:spLocks noChangeArrowheads="1"/>
            </p:cNvSpPr>
            <p:nvPr/>
          </p:nvSpPr>
          <p:spPr bwMode="auto">
            <a:xfrm>
              <a:off x="763104" y="30777"/>
              <a:ext cx="55269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smtClean="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总结</a:t>
              </a:r>
              <a:endParaRPr lang="zh-CN" altLang="en-US"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extLst>
      <p:ext uri="{BB962C8B-B14F-4D97-AF65-F5344CB8AC3E}">
        <p14:creationId xmlns:p14="http://schemas.microsoft.com/office/powerpoint/2010/main" val="2296926894"/>
      </p:ext>
    </p:extLst>
  </p:cSld>
  <p:clrMapOvr>
    <a:masterClrMapping/>
  </p:clrMapOvr>
  <p:transition spd="slow">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0"/>
            <a:ext cx="12192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084" name="组合 8"/>
          <p:cNvGrpSpPr>
            <a:grpSpLocks/>
          </p:cNvGrpSpPr>
          <p:nvPr/>
        </p:nvGrpSpPr>
        <p:grpSpPr bwMode="auto">
          <a:xfrm>
            <a:off x="0" y="134938"/>
            <a:ext cx="465138" cy="469900"/>
            <a:chOff x="0" y="0"/>
            <a:chExt cx="823123" cy="831130"/>
          </a:xfrm>
        </p:grpSpPr>
        <p:sp>
          <p:nvSpPr>
            <p:cNvPr id="46099"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6100"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6101"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46085" name="文本框 24"/>
          <p:cNvSpPr>
            <a:spLocks noChangeArrowheads="1"/>
          </p:cNvSpPr>
          <p:nvPr/>
        </p:nvSpPr>
        <p:spPr bwMode="auto">
          <a:xfrm>
            <a:off x="631825" y="146050"/>
            <a:ext cx="3590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竞赛结果</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Rectangle 5"/>
          <p:cNvSpPr>
            <a:spLocks noChangeArrowheads="1"/>
          </p:cNvSpPr>
          <p:nvPr/>
        </p:nvSpPr>
        <p:spPr bwMode="auto">
          <a:xfrm>
            <a:off x="631825" y="40552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4" name="组合 3"/>
          <p:cNvGrpSpPr>
            <a:grpSpLocks/>
          </p:cNvGrpSpPr>
          <p:nvPr/>
        </p:nvGrpSpPr>
        <p:grpSpPr bwMode="auto">
          <a:xfrm>
            <a:off x="631825" y="1245036"/>
            <a:ext cx="2916566" cy="369332"/>
            <a:chOff x="0" y="0"/>
            <a:chExt cx="4281170" cy="541497"/>
          </a:xfrm>
        </p:grpSpPr>
        <p:sp>
          <p:nvSpPr>
            <p:cNvPr id="15" name="等腰三角形 30"/>
            <p:cNvSpPr>
              <a:spLocks noChangeArrowheads="1"/>
            </p:cNvSpPr>
            <p:nvPr/>
          </p:nvSpPr>
          <p:spPr bwMode="auto">
            <a:xfrm rot="5400000" flipH="1">
              <a:off x="-33634" y="35550"/>
              <a:ext cx="519388" cy="452119"/>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6" name="文本框 32"/>
            <p:cNvSpPr>
              <a:spLocks noChangeArrowheads="1"/>
            </p:cNvSpPr>
            <p:nvPr/>
          </p:nvSpPr>
          <p:spPr bwMode="auto">
            <a:xfrm>
              <a:off x="623570" y="0"/>
              <a:ext cx="3657600" cy="541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000" dirty="0" smtClean="0"/>
                <a:t>初赛</a:t>
              </a:r>
              <a:endParaRPr lang="zh-CN" altLang="en-US" sz="2000" dirty="0"/>
            </a:p>
          </p:txBody>
        </p:sp>
      </p:grpSp>
      <p:grpSp>
        <p:nvGrpSpPr>
          <p:cNvPr id="17" name="组合 3"/>
          <p:cNvGrpSpPr>
            <a:grpSpLocks/>
          </p:cNvGrpSpPr>
          <p:nvPr/>
        </p:nvGrpSpPr>
        <p:grpSpPr bwMode="auto">
          <a:xfrm>
            <a:off x="622126" y="3298309"/>
            <a:ext cx="2916566" cy="369332"/>
            <a:chOff x="0" y="0"/>
            <a:chExt cx="4281170" cy="541497"/>
          </a:xfrm>
        </p:grpSpPr>
        <p:sp>
          <p:nvSpPr>
            <p:cNvPr id="18" name="等腰三角形 30"/>
            <p:cNvSpPr>
              <a:spLocks noChangeArrowheads="1"/>
            </p:cNvSpPr>
            <p:nvPr/>
          </p:nvSpPr>
          <p:spPr bwMode="auto">
            <a:xfrm rot="5400000" flipH="1">
              <a:off x="-33634" y="35550"/>
              <a:ext cx="519388" cy="452119"/>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9" name="文本框 32"/>
            <p:cNvSpPr>
              <a:spLocks noChangeArrowheads="1"/>
            </p:cNvSpPr>
            <p:nvPr/>
          </p:nvSpPr>
          <p:spPr bwMode="auto">
            <a:xfrm>
              <a:off x="623570" y="0"/>
              <a:ext cx="3657600" cy="541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000" dirty="0" smtClean="0"/>
                <a:t>复赛</a:t>
              </a:r>
              <a:endParaRPr lang="zh-CN" altLang="en-US" sz="2000" dirty="0"/>
            </a:p>
          </p:txBody>
        </p:sp>
      </p:grpSp>
      <p:pic>
        <p:nvPicPr>
          <p:cNvPr id="5" name="图片 4"/>
          <p:cNvPicPr>
            <a:picLocks noChangeAspect="1"/>
          </p:cNvPicPr>
          <p:nvPr/>
        </p:nvPicPr>
        <p:blipFill>
          <a:blip r:embed="rId3"/>
          <a:stretch>
            <a:fillRect/>
          </a:stretch>
        </p:blipFill>
        <p:spPr>
          <a:xfrm>
            <a:off x="1200940" y="2222764"/>
            <a:ext cx="7466667" cy="476190"/>
          </a:xfrm>
          <a:prstGeom prst="rect">
            <a:avLst/>
          </a:prstGeom>
        </p:spPr>
      </p:pic>
      <p:pic>
        <p:nvPicPr>
          <p:cNvPr id="6" name="图片 5"/>
          <p:cNvPicPr>
            <a:picLocks noChangeAspect="1"/>
          </p:cNvPicPr>
          <p:nvPr/>
        </p:nvPicPr>
        <p:blipFill rotWithShape="1">
          <a:blip r:embed="rId4"/>
          <a:srcRect l="1" t="53917" r="-1167"/>
          <a:stretch/>
        </p:blipFill>
        <p:spPr>
          <a:xfrm>
            <a:off x="1056635" y="1819313"/>
            <a:ext cx="8237855" cy="474003"/>
          </a:xfrm>
          <a:prstGeom prst="rect">
            <a:avLst/>
          </a:prstGeom>
        </p:spPr>
      </p:pic>
      <p:pic>
        <p:nvPicPr>
          <p:cNvPr id="7" name="图片 6"/>
          <p:cNvPicPr>
            <a:picLocks noChangeAspect="1"/>
          </p:cNvPicPr>
          <p:nvPr/>
        </p:nvPicPr>
        <p:blipFill>
          <a:blip r:embed="rId5"/>
          <a:stretch>
            <a:fillRect/>
          </a:stretch>
        </p:blipFill>
        <p:spPr>
          <a:xfrm>
            <a:off x="939833" y="4406060"/>
            <a:ext cx="8142857" cy="400000"/>
          </a:xfrm>
          <a:prstGeom prst="rect">
            <a:avLst/>
          </a:prstGeom>
        </p:spPr>
      </p:pic>
      <p:pic>
        <p:nvPicPr>
          <p:cNvPr id="24" name="图片 23"/>
          <p:cNvPicPr>
            <a:picLocks noChangeAspect="1"/>
          </p:cNvPicPr>
          <p:nvPr/>
        </p:nvPicPr>
        <p:blipFill rotWithShape="1">
          <a:blip r:embed="rId4"/>
          <a:srcRect t="54664" r="-44"/>
          <a:stretch/>
        </p:blipFill>
        <p:spPr>
          <a:xfrm>
            <a:off x="1059166" y="3939743"/>
            <a:ext cx="8146415" cy="466317"/>
          </a:xfrm>
          <a:prstGeom prst="rect">
            <a:avLst/>
          </a:prstGeom>
        </p:spPr>
      </p:pic>
    </p:spTree>
    <p:extLst>
      <p:ext uri="{BB962C8B-B14F-4D97-AF65-F5344CB8AC3E}">
        <p14:creationId xmlns:p14="http://schemas.microsoft.com/office/powerpoint/2010/main" val="416037576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anim calcmode="lin" valueType="num">
                                      <p:cBhvr>
                                        <p:cTn id="25" dur="1000" fill="hold"/>
                                        <p:tgtEl>
                                          <p:spTgt spid="17"/>
                                        </p:tgtEl>
                                        <p:attrNameLst>
                                          <p:attrName>ppt_x</p:attrName>
                                        </p:attrNameLst>
                                      </p:cBhvr>
                                      <p:tavLst>
                                        <p:tav tm="0">
                                          <p:val>
                                            <p:strVal val="#ppt_x"/>
                                          </p:val>
                                        </p:tav>
                                        <p:tav tm="100000">
                                          <p:val>
                                            <p:strVal val="#ppt_x"/>
                                          </p:val>
                                        </p:tav>
                                      </p:tavLst>
                                    </p:anim>
                                    <p:anim calcmode="lin" valueType="num">
                                      <p:cBhvr>
                                        <p:cTn id="26" dur="1000" fill="hold"/>
                                        <p:tgtEl>
                                          <p:spTgt spid="17"/>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1000"/>
                                        <p:tgtEl>
                                          <p:spTgt spid="24"/>
                                        </p:tgtEl>
                                      </p:cBhvr>
                                    </p:animEffect>
                                    <p:anim calcmode="lin" valueType="num">
                                      <p:cBhvr>
                                        <p:cTn id="35" dur="1000" fill="hold"/>
                                        <p:tgtEl>
                                          <p:spTgt spid="24"/>
                                        </p:tgtEl>
                                        <p:attrNameLst>
                                          <p:attrName>ppt_x</p:attrName>
                                        </p:attrNameLst>
                                      </p:cBhvr>
                                      <p:tavLst>
                                        <p:tav tm="0">
                                          <p:val>
                                            <p:strVal val="#ppt_x"/>
                                          </p:val>
                                        </p:tav>
                                        <p:tav tm="100000">
                                          <p:val>
                                            <p:strVal val="#ppt_x"/>
                                          </p:val>
                                        </p:tav>
                                      </p:tavLst>
                                    </p:anim>
                                    <p:anim calcmode="lin" valueType="num">
                                      <p:cBhvr>
                                        <p:cTn id="3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0"/>
            <a:ext cx="12192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084" name="组合 8"/>
          <p:cNvGrpSpPr>
            <a:grpSpLocks/>
          </p:cNvGrpSpPr>
          <p:nvPr/>
        </p:nvGrpSpPr>
        <p:grpSpPr bwMode="auto">
          <a:xfrm>
            <a:off x="0" y="134938"/>
            <a:ext cx="465138" cy="469900"/>
            <a:chOff x="0" y="0"/>
            <a:chExt cx="823123" cy="831130"/>
          </a:xfrm>
        </p:grpSpPr>
        <p:sp>
          <p:nvSpPr>
            <p:cNvPr id="46099"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6100"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6101"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46085" name="文本框 24"/>
          <p:cNvSpPr>
            <a:spLocks noChangeArrowheads="1"/>
          </p:cNvSpPr>
          <p:nvPr/>
        </p:nvSpPr>
        <p:spPr bwMode="auto">
          <a:xfrm>
            <a:off x="631825" y="146050"/>
            <a:ext cx="3590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总结</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矩形 1"/>
          <p:cNvSpPr/>
          <p:nvPr/>
        </p:nvSpPr>
        <p:spPr>
          <a:xfrm>
            <a:off x="941387" y="931979"/>
            <a:ext cx="2919838" cy="513282"/>
          </a:xfrm>
          <a:prstGeom prst="rect">
            <a:avLst/>
          </a:prstGeom>
        </p:spPr>
        <p:txBody>
          <a:bodyPr wrap="none">
            <a:spAutoFit/>
          </a:bodyPr>
          <a:lstStyle/>
          <a:p>
            <a:pPr algn="just">
              <a:lnSpc>
                <a:spcPct val="173000"/>
              </a:lnSpc>
              <a:spcBef>
                <a:spcPts val="1300"/>
              </a:spcBef>
              <a:spcAft>
                <a:spcPts val="1300"/>
              </a:spcAft>
            </a:pPr>
            <a:r>
              <a:rPr lang="en-US" altLang="zh-CN" kern="100" dirty="0" smtClean="0">
                <a:latin typeface="+mj-lt"/>
                <a:ea typeface="等线 Light" panose="02010600030101010101" pitchFamily="2" charset="-122"/>
                <a:cs typeface="Times New Roman" panose="02020603050405020304" pitchFamily="18" charset="0"/>
              </a:rPr>
              <a:t>SVM</a:t>
            </a:r>
            <a:r>
              <a:rPr lang="zh-CN" altLang="zh-CN" kern="100" dirty="0" smtClean="0">
                <a:latin typeface="+mj-lt"/>
                <a:ea typeface="等线 Light" panose="02010600030101010101" pitchFamily="2" charset="-122"/>
                <a:cs typeface="Times New Roman" panose="02020603050405020304" pitchFamily="18" charset="0"/>
              </a:rPr>
              <a:t>分类器的效果相当不错</a:t>
            </a:r>
            <a:endParaRPr lang="zh-CN" altLang="zh-CN" kern="100" dirty="0">
              <a:effectLst/>
              <a:latin typeface="+mj-lt"/>
              <a:ea typeface="等线 Light" panose="02010600030101010101" pitchFamily="2" charset="-122"/>
              <a:cs typeface="Times New Roman" panose="02020603050405020304" pitchFamily="18" charset="0"/>
            </a:endParaRPr>
          </a:p>
        </p:txBody>
      </p:sp>
      <p:sp>
        <p:nvSpPr>
          <p:cNvPr id="3" name="矩形 2"/>
          <p:cNvSpPr/>
          <p:nvPr/>
        </p:nvSpPr>
        <p:spPr>
          <a:xfrm>
            <a:off x="941387" y="1475150"/>
            <a:ext cx="10203816" cy="738664"/>
          </a:xfrm>
          <a:prstGeom prst="rect">
            <a:avLst/>
          </a:prstGeom>
        </p:spPr>
        <p:txBody>
          <a:bodyPr wrap="square">
            <a:spAutoFit/>
          </a:bodyPr>
          <a:lstStyle/>
          <a:p>
            <a:pPr algn="just">
              <a:lnSpc>
                <a:spcPct val="150000"/>
              </a:lnSpc>
              <a:spcAft>
                <a:spcPts val="0"/>
              </a:spcAft>
            </a:pPr>
            <a:r>
              <a:rPr lang="en-US" altLang="zh-CN" sz="1400" kern="100" dirty="0" smtClean="0">
                <a:latin typeface="等线" panose="02010600030101010101" pitchFamily="2" charset="-122"/>
                <a:cs typeface="Times New Roman" panose="02020603050405020304" pitchFamily="18" charset="0"/>
              </a:rPr>
              <a:t>       </a:t>
            </a:r>
            <a:r>
              <a:rPr lang="zh-CN" altLang="zh-CN" sz="1400" kern="100" dirty="0" smtClean="0">
                <a:latin typeface="等线" panose="02010600030101010101" pitchFamily="2" charset="-122"/>
                <a:cs typeface="Times New Roman" panose="02020603050405020304" pitchFamily="18" charset="0"/>
              </a:rPr>
              <a:t>基于</a:t>
            </a:r>
            <a:r>
              <a:rPr lang="en-US" altLang="zh-CN" sz="1400" kern="100" dirty="0" smtClean="0">
                <a:latin typeface="等线" panose="02010600030101010101" pitchFamily="2" charset="-122"/>
                <a:ea typeface="等线" panose="02010600030101010101" pitchFamily="2" charset="-122"/>
                <a:cs typeface="Times New Roman" panose="02020603050405020304" pitchFamily="18" charset="0"/>
              </a:rPr>
              <a:t>SVM</a:t>
            </a:r>
            <a:r>
              <a:rPr lang="zh-CN" altLang="zh-CN" sz="1400" kern="100" dirty="0" smtClean="0">
                <a:latin typeface="等线" panose="02010600030101010101" pitchFamily="2" charset="-122"/>
                <a:cs typeface="Times New Roman" panose="02020603050405020304" pitchFamily="18" charset="0"/>
              </a:rPr>
              <a:t>分类器根据查询词对用户属性进行判断具有不错的可行性，尤其是对性别标签上，</a:t>
            </a:r>
            <a:r>
              <a:rPr lang="en-US" altLang="zh-CN" sz="1400" kern="100" dirty="0" smtClean="0">
                <a:latin typeface="等线" panose="02010600030101010101" pitchFamily="2" charset="-122"/>
                <a:ea typeface="等线" panose="02010600030101010101" pitchFamily="2" charset="-122"/>
                <a:cs typeface="Times New Roman" panose="02020603050405020304" pitchFamily="18" charset="0"/>
              </a:rPr>
              <a:t>SVM</a:t>
            </a:r>
            <a:r>
              <a:rPr lang="zh-CN" altLang="zh-CN" sz="1400" kern="100" dirty="0" smtClean="0">
                <a:latin typeface="等线" panose="02010600030101010101" pitchFamily="2" charset="-122"/>
                <a:cs typeface="Times New Roman" panose="02020603050405020304" pitchFamily="18" charset="0"/>
              </a:rPr>
              <a:t>分类器能够达到</a:t>
            </a:r>
            <a:r>
              <a:rPr lang="en-US" altLang="zh-CN" sz="1400" kern="100" dirty="0" smtClean="0">
                <a:latin typeface="等线" panose="02010600030101010101" pitchFamily="2" charset="-122"/>
                <a:ea typeface="等线" panose="02010600030101010101" pitchFamily="2" charset="-122"/>
                <a:cs typeface="Times New Roman" panose="02020603050405020304" pitchFamily="18" charset="0"/>
              </a:rPr>
              <a:t>83%</a:t>
            </a:r>
            <a:r>
              <a:rPr lang="zh-CN" altLang="zh-CN" sz="1400" kern="100" dirty="0" smtClean="0">
                <a:latin typeface="等线" panose="02010600030101010101" pitchFamily="2" charset="-122"/>
                <a:cs typeface="Times New Roman" panose="02020603050405020304" pitchFamily="18" charset="0"/>
              </a:rPr>
              <a:t>以上的准确率。根据少量数据的测试，此时机器的判断效果甚至超过小组成员的判断。</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矩形 3"/>
          <p:cNvSpPr/>
          <p:nvPr/>
        </p:nvSpPr>
        <p:spPr>
          <a:xfrm>
            <a:off x="941387" y="2172462"/>
            <a:ext cx="9483227" cy="513282"/>
          </a:xfrm>
          <a:prstGeom prst="rect">
            <a:avLst/>
          </a:prstGeom>
        </p:spPr>
        <p:txBody>
          <a:bodyPr wrap="square">
            <a:spAutoFit/>
          </a:bodyPr>
          <a:lstStyle/>
          <a:p>
            <a:pPr algn="just">
              <a:lnSpc>
                <a:spcPct val="173000"/>
              </a:lnSpc>
              <a:spcBef>
                <a:spcPts val="1300"/>
              </a:spcBef>
              <a:spcAft>
                <a:spcPts val="1300"/>
              </a:spcAft>
            </a:pPr>
            <a:r>
              <a:rPr lang="en-US" altLang="zh-CN" kern="100" dirty="0">
                <a:latin typeface="+mj-lt"/>
                <a:ea typeface="等线 Light" panose="02010600030101010101" pitchFamily="2" charset="-122"/>
                <a:cs typeface="Times New Roman" panose="02020603050405020304" pitchFamily="18" charset="0"/>
              </a:rPr>
              <a:t>TF</a:t>
            </a:r>
            <a:r>
              <a:rPr lang="zh-CN" altLang="zh-CN" kern="100" dirty="0">
                <a:latin typeface="+mj-lt"/>
                <a:ea typeface="等线 Light" panose="02010600030101010101" pitchFamily="2" charset="-122"/>
                <a:cs typeface="Times New Roman" panose="02020603050405020304" pitchFamily="18" charset="0"/>
              </a:rPr>
              <a:t>在分类中作用并不</a:t>
            </a:r>
            <a:r>
              <a:rPr lang="zh-CN" altLang="zh-CN" kern="100" dirty="0" smtClean="0">
                <a:latin typeface="+mj-lt"/>
                <a:ea typeface="等线 Light" panose="02010600030101010101" pitchFamily="2" charset="-122"/>
                <a:cs typeface="Times New Roman" panose="02020603050405020304" pitchFamily="18" charset="0"/>
              </a:rPr>
              <a:t>大</a:t>
            </a:r>
            <a:r>
              <a:rPr lang="en-US" altLang="zh-CN" dirty="0" smtClean="0">
                <a:latin typeface="+mj-lt"/>
              </a:rPr>
              <a:t>tf-idf</a:t>
            </a:r>
            <a:endParaRPr lang="zh-CN" altLang="zh-CN" dirty="0">
              <a:latin typeface="+mj-lt"/>
            </a:endParaRPr>
          </a:p>
        </p:txBody>
      </p:sp>
      <p:sp>
        <p:nvSpPr>
          <p:cNvPr id="5" name="矩形 4"/>
          <p:cNvSpPr/>
          <p:nvPr/>
        </p:nvSpPr>
        <p:spPr>
          <a:xfrm>
            <a:off x="941387" y="2708821"/>
            <a:ext cx="10203816" cy="1210524"/>
          </a:xfrm>
          <a:prstGeom prst="rect">
            <a:avLst/>
          </a:prstGeom>
        </p:spPr>
        <p:txBody>
          <a:bodyPr wrap="square">
            <a:spAutoFit/>
          </a:bodyPr>
          <a:lstStyle/>
          <a:p>
            <a:pPr algn="just">
              <a:lnSpc>
                <a:spcPct val="173000"/>
              </a:lnSpc>
              <a:spcBef>
                <a:spcPts val="1300"/>
              </a:spcBef>
              <a:spcAft>
                <a:spcPts val="1300"/>
              </a:spcAft>
            </a:pPr>
            <a:r>
              <a:rPr lang="en-US" altLang="zh-CN" sz="1400" dirty="0"/>
              <a:t> </a:t>
            </a:r>
            <a:r>
              <a:rPr lang="en-US" altLang="zh-CN" sz="1400" dirty="0" smtClean="0"/>
              <a:t>       </a:t>
            </a:r>
            <a:r>
              <a:rPr lang="zh-CN" altLang="zh-CN" sz="1400" dirty="0" smtClean="0"/>
              <a:t>权重虽然思想简单但是往往很有用。在使用过程中发现，</a:t>
            </a:r>
            <a:r>
              <a:rPr lang="en-US" altLang="zh-CN" sz="1400" dirty="0" smtClean="0"/>
              <a:t>idf</a:t>
            </a:r>
            <a:r>
              <a:rPr lang="zh-CN" altLang="zh-CN" sz="1400" dirty="0" smtClean="0"/>
              <a:t>的影响要远远超过</a:t>
            </a:r>
            <a:r>
              <a:rPr lang="en-US" altLang="zh-CN" sz="1400" dirty="0" err="1" smtClean="0"/>
              <a:t>tf</a:t>
            </a:r>
            <a:r>
              <a:rPr lang="zh-CN" altLang="zh-CN" sz="1400" dirty="0" smtClean="0"/>
              <a:t>，线性的</a:t>
            </a:r>
            <a:r>
              <a:rPr lang="en-US" altLang="zh-CN" sz="1400" dirty="0" err="1" smtClean="0"/>
              <a:t>tf</a:t>
            </a:r>
            <a:r>
              <a:rPr lang="zh-CN" altLang="zh-CN" sz="1400" dirty="0" smtClean="0"/>
              <a:t>表现相当的差，强制令</a:t>
            </a:r>
            <a:r>
              <a:rPr lang="en-US" altLang="zh-CN" sz="1400" dirty="0" err="1" smtClean="0"/>
              <a:t>tf</a:t>
            </a:r>
            <a:r>
              <a:rPr lang="zh-CN" altLang="zh-CN" sz="1400" dirty="0" smtClean="0"/>
              <a:t>等于</a:t>
            </a:r>
            <a:r>
              <a:rPr lang="en-US" altLang="zh-CN" sz="1400" dirty="0" smtClean="0"/>
              <a:t>1</a:t>
            </a:r>
            <a:r>
              <a:rPr lang="zh-CN" altLang="zh-CN" sz="1400" dirty="0" smtClean="0"/>
              <a:t>并不会严重的导致分类效果的下降，对</a:t>
            </a:r>
            <a:r>
              <a:rPr lang="en-US" altLang="zh-CN" sz="1400" dirty="0" err="1" smtClean="0"/>
              <a:t>tf</a:t>
            </a:r>
            <a:r>
              <a:rPr lang="zh-CN" altLang="zh-CN" sz="1400" dirty="0" smtClean="0"/>
              <a:t>进行对数的限制是在二者中取得的较好的平衡。这可能是由于查询过程中经常由于一次查询结果不理想而反复查询包含某个关键词的语句导致</a:t>
            </a:r>
            <a:r>
              <a:rPr lang="en-US" altLang="zh-CN" sz="1400" dirty="0" err="1" smtClean="0"/>
              <a:t>tf</a:t>
            </a:r>
            <a:r>
              <a:rPr lang="zh-CN" altLang="zh-CN" sz="1400" dirty="0" smtClean="0"/>
              <a:t>激增但是语义特征并没有明显变化的缘故。</a:t>
            </a:r>
            <a:endParaRPr lang="zh-CN" altLang="zh-CN" sz="1400" dirty="0"/>
          </a:p>
        </p:txBody>
      </p:sp>
      <p:sp>
        <p:nvSpPr>
          <p:cNvPr id="6" name="矩形 5"/>
          <p:cNvSpPr/>
          <p:nvPr/>
        </p:nvSpPr>
        <p:spPr>
          <a:xfrm>
            <a:off x="941387" y="3871213"/>
            <a:ext cx="3185487" cy="513474"/>
          </a:xfrm>
          <a:prstGeom prst="rect">
            <a:avLst/>
          </a:prstGeom>
        </p:spPr>
        <p:txBody>
          <a:bodyPr wrap="none">
            <a:spAutoFit/>
          </a:bodyPr>
          <a:lstStyle/>
          <a:p>
            <a:pPr algn="just">
              <a:lnSpc>
                <a:spcPct val="173000"/>
              </a:lnSpc>
              <a:spcBef>
                <a:spcPts val="1300"/>
              </a:spcBef>
              <a:spcAft>
                <a:spcPts val="1300"/>
              </a:spcAft>
            </a:pPr>
            <a:r>
              <a:rPr lang="zh-CN" altLang="zh-CN" kern="100" dirty="0" smtClean="0">
                <a:latin typeface="等线 Light" panose="02010600030101010101" pitchFamily="2" charset="-122"/>
                <a:ea typeface="等线 Light" panose="02010600030101010101" pitchFamily="2" charset="-122"/>
                <a:cs typeface="Times New Roman" panose="02020603050405020304" pitchFamily="18" charset="0"/>
              </a:rPr>
              <a:t>权重构建对分类性能影响巨大</a:t>
            </a:r>
            <a:endParaRPr lang="zh-CN" altLang="zh-CN"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7" name="矩形 6"/>
          <p:cNvSpPr/>
          <p:nvPr/>
        </p:nvSpPr>
        <p:spPr>
          <a:xfrm>
            <a:off x="941387" y="4432128"/>
            <a:ext cx="10203816" cy="1384995"/>
          </a:xfrm>
          <a:prstGeom prst="rect">
            <a:avLst/>
          </a:prstGeom>
        </p:spPr>
        <p:txBody>
          <a:bodyPr wrap="square">
            <a:spAutoFit/>
          </a:bodyPr>
          <a:lstStyle/>
          <a:p>
            <a:pPr algn="just">
              <a:lnSpc>
                <a:spcPct val="150000"/>
              </a:lnSpc>
              <a:spcAft>
                <a:spcPts val="0"/>
              </a:spcAft>
            </a:pPr>
            <a:r>
              <a:rPr lang="en-US" altLang="zh-CN" sz="1400" kern="100" dirty="0" smtClean="0">
                <a:latin typeface="等线" panose="02010600030101010101" pitchFamily="2" charset="-122"/>
                <a:cs typeface="Times New Roman" panose="02020603050405020304" pitchFamily="18" charset="0"/>
              </a:rPr>
              <a:t>        </a:t>
            </a:r>
            <a:r>
              <a:rPr lang="zh-CN" altLang="zh-CN" sz="1400" kern="100" dirty="0" smtClean="0">
                <a:latin typeface="等线" panose="02010600030101010101" pitchFamily="2" charset="-122"/>
                <a:cs typeface="Times New Roman" panose="02020603050405020304" pitchFamily="18" charset="0"/>
              </a:rPr>
              <a:t>在</a:t>
            </a:r>
            <a:r>
              <a:rPr lang="zh-CN" altLang="zh-CN" sz="1400" kern="100" dirty="0">
                <a:latin typeface="等线" panose="02010600030101010101" pitchFamily="2" charset="-122"/>
                <a:cs typeface="Times New Roman" panose="02020603050405020304" pitchFamily="18" charset="0"/>
              </a:rPr>
              <a:t>同一个分类器下，对分类器参数进行调整并不能有效的提高分类效果，但是我们尝试改变</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tf-idf</a:t>
            </a:r>
            <a:r>
              <a:rPr lang="zh-CN" altLang="zh-CN" sz="1400" kern="100" dirty="0">
                <a:latin typeface="等线" panose="02010600030101010101" pitchFamily="2" charset="-122"/>
                <a:cs typeface="Times New Roman" panose="02020603050405020304" pitchFamily="18" charset="0"/>
              </a:rPr>
              <a:t>构建方式时，分类器效果发生了巨大的变化，如上文所述，线性的</a:t>
            </a:r>
            <a:r>
              <a:rPr lang="en-US" altLang="zh-CN" sz="1400" kern="100" dirty="0" err="1">
                <a:latin typeface="等线" panose="02010600030101010101" pitchFamily="2" charset="-122"/>
                <a:ea typeface="等线" panose="02010600030101010101" pitchFamily="2" charset="-122"/>
                <a:cs typeface="Times New Roman" panose="02020603050405020304" pitchFamily="18" charset="0"/>
              </a:rPr>
              <a:t>tf</a:t>
            </a:r>
            <a:r>
              <a:rPr lang="zh-CN" altLang="zh-CN" sz="1400" kern="100" dirty="0">
                <a:latin typeface="等线" panose="02010600030101010101" pitchFamily="2" charset="-122"/>
                <a:cs typeface="Times New Roman" panose="02020603050405020304" pitchFamily="18" charset="0"/>
              </a:rPr>
              <a:t>并不能具有很好的效果，而对数限制的</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tf-idf</a:t>
            </a:r>
            <a:r>
              <a:rPr lang="zh-CN" altLang="zh-CN" sz="1400" kern="100" dirty="0">
                <a:latin typeface="等线" panose="02010600030101010101" pitchFamily="2" charset="-122"/>
                <a:cs typeface="Times New Roman" panose="02020603050405020304" pitchFamily="18" charset="0"/>
              </a:rPr>
              <a:t>中，我们测试的底数为</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10</a:t>
            </a:r>
            <a:r>
              <a:rPr lang="zh-CN" altLang="zh-CN" sz="1400" kern="100" dirty="0">
                <a:latin typeface="等线" panose="02010600030101010101" pitchFamily="2" charset="-122"/>
                <a:cs typeface="Times New Roman" panose="02020603050405020304" pitchFamily="18" charset="0"/>
              </a:rPr>
              <a:t>时达到最好的分类效果。另外，有论文表示在权重加入类别信息会有效的提高分类效果，但遗憾的是，在我们已经尝试的方法中，并没有找到如各种论文所述的修正方式，能够对我们的比赛结果进行提高。</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矩形 33"/>
          <p:cNvSpPr>
            <a:spLocks noChangeArrowheads="1"/>
          </p:cNvSpPr>
          <p:nvPr/>
        </p:nvSpPr>
        <p:spPr bwMode="auto">
          <a:xfrm>
            <a:off x="631825" y="1097598"/>
            <a:ext cx="309562" cy="347663"/>
          </a:xfrm>
          <a:prstGeom prst="rect">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6" name="矩形 46"/>
          <p:cNvSpPr>
            <a:spLocks noChangeArrowheads="1"/>
          </p:cNvSpPr>
          <p:nvPr/>
        </p:nvSpPr>
        <p:spPr bwMode="auto">
          <a:xfrm>
            <a:off x="631825" y="2340118"/>
            <a:ext cx="309562" cy="347663"/>
          </a:xfrm>
          <a:prstGeom prst="rect">
            <a:avLst/>
          </a:prstGeom>
          <a:solidFill>
            <a:srgbClr val="93B784"/>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 name="矩形 35"/>
          <p:cNvSpPr>
            <a:spLocks noChangeArrowheads="1"/>
          </p:cNvSpPr>
          <p:nvPr/>
        </p:nvSpPr>
        <p:spPr bwMode="auto">
          <a:xfrm>
            <a:off x="631825" y="4058264"/>
            <a:ext cx="309562" cy="349250"/>
          </a:xfrm>
          <a:prstGeom prst="rect">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277935789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15" grpId="0" animBg="1"/>
      <p:bldP spid="16"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2"/>
          <p:cNvSpPr>
            <a:spLocks noChangeArrowheads="1"/>
          </p:cNvSpPr>
          <p:nvPr/>
        </p:nvSpPr>
        <p:spPr bwMode="auto">
          <a:xfrm>
            <a:off x="0" y="0"/>
            <a:ext cx="3611563" cy="6858000"/>
          </a:xfrm>
          <a:prstGeom prst="rect">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8675" name="文本框 5"/>
          <p:cNvSpPr>
            <a:spLocks noChangeArrowheads="1"/>
          </p:cNvSpPr>
          <p:nvPr/>
        </p:nvSpPr>
        <p:spPr bwMode="auto">
          <a:xfrm>
            <a:off x="1008063" y="2646363"/>
            <a:ext cx="15954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8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目录</a:t>
            </a:r>
          </a:p>
        </p:txBody>
      </p:sp>
      <p:grpSp>
        <p:nvGrpSpPr>
          <p:cNvPr id="28676" name="组合 22"/>
          <p:cNvGrpSpPr>
            <a:grpSpLocks/>
          </p:cNvGrpSpPr>
          <p:nvPr/>
        </p:nvGrpSpPr>
        <p:grpSpPr bwMode="auto">
          <a:xfrm>
            <a:off x="2506663" y="2762250"/>
            <a:ext cx="465137" cy="469900"/>
            <a:chOff x="0" y="0"/>
            <a:chExt cx="823123" cy="831130"/>
          </a:xfrm>
        </p:grpSpPr>
        <p:sp>
          <p:nvSpPr>
            <p:cNvPr id="28690" name="等腰三角形 23"/>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8691" name="等腰三角形 24"/>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8692" name="等腰三角形 25"/>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28677" name="等腰三角形 7"/>
          <p:cNvSpPr>
            <a:spLocks noChangeArrowheads="1"/>
          </p:cNvSpPr>
          <p:nvPr/>
        </p:nvSpPr>
        <p:spPr bwMode="auto">
          <a:xfrm rot="5400000" flipH="1">
            <a:off x="4551363" y="1120775"/>
            <a:ext cx="519112" cy="452438"/>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8678" name="文本框 14"/>
          <p:cNvSpPr>
            <a:spLocks noChangeArrowheads="1"/>
          </p:cNvSpPr>
          <p:nvPr/>
        </p:nvSpPr>
        <p:spPr bwMode="auto">
          <a:xfrm>
            <a:off x="5286375" y="1054100"/>
            <a:ext cx="19319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32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第一部分</a:t>
            </a:r>
          </a:p>
        </p:txBody>
      </p:sp>
      <p:sp>
        <p:nvSpPr>
          <p:cNvPr id="28679" name="文本框 18"/>
          <p:cNvSpPr>
            <a:spLocks noChangeArrowheads="1"/>
          </p:cNvSpPr>
          <p:nvPr/>
        </p:nvSpPr>
        <p:spPr bwMode="auto">
          <a:xfrm>
            <a:off x="7218363" y="1085850"/>
            <a:ext cx="3657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smtClean="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赛题描述</a:t>
            </a:r>
            <a:endParaRPr lang="zh-CN" altLang="en-US"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680" name="文本框 15"/>
          <p:cNvSpPr>
            <a:spLocks noChangeArrowheads="1"/>
          </p:cNvSpPr>
          <p:nvPr/>
        </p:nvSpPr>
        <p:spPr bwMode="auto">
          <a:xfrm>
            <a:off x="5286375" y="2443163"/>
            <a:ext cx="19319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3200" b="1">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第二部分</a:t>
            </a:r>
          </a:p>
        </p:txBody>
      </p:sp>
      <p:sp>
        <p:nvSpPr>
          <p:cNvPr id="28681" name="文本框 19"/>
          <p:cNvSpPr>
            <a:spLocks noChangeArrowheads="1"/>
          </p:cNvSpPr>
          <p:nvPr/>
        </p:nvSpPr>
        <p:spPr bwMode="auto">
          <a:xfrm>
            <a:off x="7218363" y="2473325"/>
            <a:ext cx="28209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smtClean="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数据处理</a:t>
            </a:r>
            <a:endParaRPr lang="zh-CN" altLang="en-US" sz="1800" dirty="0">
              <a:latin typeface="Arial" panose="020B0604020202020204" pitchFamily="34" charset="0"/>
            </a:endParaRPr>
          </a:p>
        </p:txBody>
      </p:sp>
      <p:sp>
        <p:nvSpPr>
          <p:cNvPr id="28682" name="等腰三角形 26"/>
          <p:cNvSpPr>
            <a:spLocks noChangeArrowheads="1"/>
          </p:cNvSpPr>
          <p:nvPr/>
        </p:nvSpPr>
        <p:spPr bwMode="auto">
          <a:xfrm rot="5400000" flipH="1">
            <a:off x="4551363" y="2508250"/>
            <a:ext cx="519112" cy="452438"/>
          </a:xfrm>
          <a:prstGeom prst="triangle">
            <a:avLst>
              <a:gd name="adj" fmla="val 50000"/>
            </a:avLst>
          </a:prstGeom>
          <a:solidFill>
            <a:srgbClr val="93B784"/>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8683" name="文本框 16"/>
          <p:cNvSpPr>
            <a:spLocks noChangeArrowheads="1"/>
          </p:cNvSpPr>
          <p:nvPr/>
        </p:nvSpPr>
        <p:spPr bwMode="auto">
          <a:xfrm>
            <a:off x="5286375" y="3830638"/>
            <a:ext cx="19319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3200" b="1">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第三部分</a:t>
            </a:r>
          </a:p>
        </p:txBody>
      </p:sp>
      <p:sp>
        <p:nvSpPr>
          <p:cNvPr id="28685" name="等腰三角形 28"/>
          <p:cNvSpPr>
            <a:spLocks noChangeArrowheads="1"/>
          </p:cNvSpPr>
          <p:nvPr/>
        </p:nvSpPr>
        <p:spPr bwMode="auto">
          <a:xfrm rot="5400000" flipH="1">
            <a:off x="4551362" y="3897313"/>
            <a:ext cx="519113" cy="452438"/>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8686" name="文本框 17"/>
          <p:cNvSpPr>
            <a:spLocks noChangeArrowheads="1"/>
          </p:cNvSpPr>
          <p:nvPr/>
        </p:nvSpPr>
        <p:spPr bwMode="auto">
          <a:xfrm>
            <a:off x="5286375" y="5218113"/>
            <a:ext cx="19319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3200" b="1">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第四部分</a:t>
            </a:r>
          </a:p>
        </p:txBody>
      </p:sp>
      <p:sp>
        <p:nvSpPr>
          <p:cNvPr id="28687" name="文本框 21"/>
          <p:cNvSpPr>
            <a:spLocks noChangeArrowheads="1"/>
          </p:cNvSpPr>
          <p:nvPr/>
        </p:nvSpPr>
        <p:spPr bwMode="auto">
          <a:xfrm>
            <a:off x="7218363" y="5248275"/>
            <a:ext cx="2820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smtClean="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结果分析</a:t>
            </a:r>
            <a:endParaRPr lang="zh-CN" altLang="en-US" sz="1800" dirty="0">
              <a:latin typeface="Arial" panose="020B0604020202020204" pitchFamily="34" charset="0"/>
            </a:endParaRPr>
          </a:p>
        </p:txBody>
      </p:sp>
      <p:sp>
        <p:nvSpPr>
          <p:cNvPr id="28688" name="等腰三角形 29"/>
          <p:cNvSpPr>
            <a:spLocks noChangeArrowheads="1"/>
          </p:cNvSpPr>
          <p:nvPr/>
        </p:nvSpPr>
        <p:spPr bwMode="auto">
          <a:xfrm rot="5400000" flipH="1">
            <a:off x="4551362" y="5284788"/>
            <a:ext cx="519113" cy="452438"/>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 name="矩形 20"/>
          <p:cNvSpPr/>
          <p:nvPr/>
        </p:nvSpPr>
        <p:spPr>
          <a:xfrm>
            <a:off x="4035425" y="244475"/>
            <a:ext cx="776288" cy="230188"/>
          </a:xfrm>
          <a:prstGeom prst="rect">
            <a:avLst/>
          </a:prstGeom>
        </p:spPr>
        <p:txBody>
          <a:bodyPr>
            <a:spAutoFit/>
          </a:bodyPr>
          <a:lstStyle/>
          <a:p>
            <a:pPr eaLnBrk="1" fontAlgn="auto" hangingPunct="1">
              <a:spcBef>
                <a:spcPts val="0"/>
              </a:spcBef>
              <a:spcAft>
                <a:spcPts val="0"/>
              </a:spcAft>
              <a:defRPr/>
            </a:pPr>
            <a:r>
              <a:rPr lang="en-US" altLang="zh-CN" sz="100" kern="0" dirty="0">
                <a:solidFill>
                  <a:sysClr val="window" lastClr="FFFFFF"/>
                </a:solidFill>
              </a:rPr>
              <a:t>PPT</a:t>
            </a:r>
            <a:r>
              <a:rPr lang="zh-CN" altLang="en-US" sz="100" kern="0" dirty="0">
                <a:solidFill>
                  <a:sysClr val="window" lastClr="FFFFFF"/>
                </a:solidFill>
              </a:rPr>
              <a:t>模板下载：</a:t>
            </a:r>
            <a:r>
              <a:rPr lang="en-US" altLang="zh-CN" sz="100" kern="0" dirty="0">
                <a:solidFill>
                  <a:sysClr val="window" lastClr="FFFFFF"/>
                </a:solidFill>
              </a:rPr>
              <a:t>www.1ppt.com/moban/     </a:t>
            </a:r>
            <a:r>
              <a:rPr lang="zh-CN" altLang="en-US" sz="100" kern="0" dirty="0">
                <a:solidFill>
                  <a:sysClr val="window" lastClr="FFFFFF"/>
                </a:solidFill>
              </a:rPr>
              <a:t>行业</a:t>
            </a:r>
            <a:r>
              <a:rPr lang="en-US" altLang="zh-CN" sz="100" kern="0" dirty="0">
                <a:solidFill>
                  <a:sysClr val="window" lastClr="FFFFFF"/>
                </a:solidFill>
              </a:rPr>
              <a:t>PPT</a:t>
            </a:r>
            <a:r>
              <a:rPr lang="zh-CN" altLang="en-US" sz="100" kern="0" dirty="0">
                <a:solidFill>
                  <a:sysClr val="window" lastClr="FFFFFF"/>
                </a:solidFill>
              </a:rPr>
              <a:t>模板：</a:t>
            </a:r>
            <a:r>
              <a:rPr lang="en-US" altLang="zh-CN" sz="100" kern="0" dirty="0">
                <a:solidFill>
                  <a:sysClr val="window" lastClr="FFFFFF"/>
                </a:solidFill>
              </a:rPr>
              <a:t>www.1ppt.com/hangye/ </a:t>
            </a:r>
          </a:p>
          <a:p>
            <a:pPr eaLnBrk="1" fontAlgn="auto" hangingPunct="1">
              <a:spcBef>
                <a:spcPts val="0"/>
              </a:spcBef>
              <a:spcAft>
                <a:spcPts val="0"/>
              </a:spcAft>
              <a:defRPr/>
            </a:pPr>
            <a:r>
              <a:rPr lang="zh-CN" altLang="en-US" sz="100" kern="0" dirty="0">
                <a:solidFill>
                  <a:sysClr val="window" lastClr="FFFFFF"/>
                </a:solidFill>
              </a:rPr>
              <a:t>节日</a:t>
            </a:r>
            <a:r>
              <a:rPr lang="en-US" altLang="zh-CN" sz="100" kern="0" dirty="0">
                <a:solidFill>
                  <a:sysClr val="window" lastClr="FFFFFF"/>
                </a:solidFill>
              </a:rPr>
              <a:t>PPT</a:t>
            </a:r>
            <a:r>
              <a:rPr lang="zh-CN" altLang="en-US" sz="100" kern="0" dirty="0">
                <a:solidFill>
                  <a:sysClr val="window" lastClr="FFFFFF"/>
                </a:solidFill>
              </a:rPr>
              <a:t>模板：</a:t>
            </a:r>
            <a:r>
              <a:rPr lang="en-US" altLang="zh-CN" sz="100" kern="0" dirty="0">
                <a:solidFill>
                  <a:sysClr val="window" lastClr="FFFFFF"/>
                </a:solidFill>
              </a:rPr>
              <a:t>www.1ppt.com/jieri/           PPT</a:t>
            </a:r>
            <a:r>
              <a:rPr lang="zh-CN" altLang="en-US" sz="100" kern="0" dirty="0">
                <a:solidFill>
                  <a:sysClr val="window" lastClr="FFFFFF"/>
                </a:solidFill>
              </a:rPr>
              <a:t>素材下载：</a:t>
            </a:r>
            <a:r>
              <a:rPr lang="en-US" altLang="zh-CN" sz="100" kern="0" dirty="0">
                <a:solidFill>
                  <a:sysClr val="window" lastClr="FFFFFF"/>
                </a:solidFill>
              </a:rPr>
              <a:t>www.1ppt.com/sucai/</a:t>
            </a:r>
          </a:p>
          <a:p>
            <a:pPr eaLnBrk="1" fontAlgn="auto" hangingPunct="1">
              <a:spcBef>
                <a:spcPts val="0"/>
              </a:spcBef>
              <a:spcAft>
                <a:spcPts val="0"/>
              </a:spcAft>
              <a:defRPr/>
            </a:pPr>
            <a:r>
              <a:rPr lang="en-US" altLang="zh-CN" sz="100" kern="0" dirty="0">
                <a:solidFill>
                  <a:sysClr val="window" lastClr="FFFFFF"/>
                </a:solidFill>
              </a:rPr>
              <a:t>PPT</a:t>
            </a:r>
            <a:r>
              <a:rPr lang="zh-CN" altLang="en-US" sz="100" kern="0" dirty="0">
                <a:solidFill>
                  <a:sysClr val="window" lastClr="FFFFFF"/>
                </a:solidFill>
              </a:rPr>
              <a:t>背景图片：</a:t>
            </a:r>
            <a:r>
              <a:rPr lang="en-US" altLang="zh-CN" sz="100" kern="0" dirty="0">
                <a:solidFill>
                  <a:sysClr val="window" lastClr="FFFFFF"/>
                </a:solidFill>
              </a:rPr>
              <a:t>www.1ppt.com/beijing/      PPT</a:t>
            </a:r>
            <a:r>
              <a:rPr lang="zh-CN" altLang="en-US" sz="100" kern="0" dirty="0">
                <a:solidFill>
                  <a:sysClr val="window" lastClr="FFFFFF"/>
                </a:solidFill>
              </a:rPr>
              <a:t>图表下载：</a:t>
            </a:r>
            <a:r>
              <a:rPr lang="en-US" altLang="zh-CN" sz="100" kern="0" dirty="0">
                <a:solidFill>
                  <a:sysClr val="window" lastClr="FFFFFF"/>
                </a:solidFill>
              </a:rPr>
              <a:t>www.1ppt.com/tubiao/      </a:t>
            </a:r>
          </a:p>
          <a:p>
            <a:pPr eaLnBrk="1" fontAlgn="auto" hangingPunct="1">
              <a:spcBef>
                <a:spcPts val="0"/>
              </a:spcBef>
              <a:spcAft>
                <a:spcPts val="0"/>
              </a:spcAft>
              <a:defRPr/>
            </a:pPr>
            <a:r>
              <a:rPr lang="zh-CN" altLang="en-US" sz="100" kern="0" dirty="0">
                <a:solidFill>
                  <a:sysClr val="window" lastClr="FFFFFF"/>
                </a:solidFill>
              </a:rPr>
              <a:t>优秀</a:t>
            </a:r>
            <a:r>
              <a:rPr lang="en-US" altLang="zh-CN" sz="100" kern="0" dirty="0">
                <a:solidFill>
                  <a:sysClr val="window" lastClr="FFFFFF"/>
                </a:solidFill>
              </a:rPr>
              <a:t>PPT</a:t>
            </a:r>
            <a:r>
              <a:rPr lang="zh-CN" altLang="en-US" sz="100" kern="0" dirty="0">
                <a:solidFill>
                  <a:sysClr val="window" lastClr="FFFFFF"/>
                </a:solidFill>
              </a:rPr>
              <a:t>下载：</a:t>
            </a:r>
            <a:r>
              <a:rPr lang="en-US" altLang="zh-CN" sz="100" kern="0" dirty="0">
                <a:solidFill>
                  <a:sysClr val="window" lastClr="FFFFFF"/>
                </a:solidFill>
              </a:rPr>
              <a:t>www.1ppt.com/xiazai/        PPT</a:t>
            </a:r>
            <a:r>
              <a:rPr lang="zh-CN" altLang="en-US" sz="100" kern="0" dirty="0">
                <a:solidFill>
                  <a:sysClr val="window" lastClr="FFFFFF"/>
                </a:solidFill>
              </a:rPr>
              <a:t>教程： </a:t>
            </a:r>
            <a:r>
              <a:rPr lang="en-US" altLang="zh-CN" sz="100" kern="0" dirty="0">
                <a:solidFill>
                  <a:sysClr val="window" lastClr="FFFFFF"/>
                </a:solidFill>
              </a:rPr>
              <a:t>www.1ppt.com/powerpoint/      </a:t>
            </a:r>
          </a:p>
          <a:p>
            <a:pPr eaLnBrk="1" fontAlgn="auto" hangingPunct="1">
              <a:spcBef>
                <a:spcPts val="0"/>
              </a:spcBef>
              <a:spcAft>
                <a:spcPts val="0"/>
              </a:spcAft>
              <a:defRPr/>
            </a:pPr>
            <a:r>
              <a:rPr lang="en-US" altLang="zh-CN" sz="100" kern="0" dirty="0">
                <a:solidFill>
                  <a:sysClr val="window" lastClr="FFFFFF"/>
                </a:solidFill>
              </a:rPr>
              <a:t>Word</a:t>
            </a:r>
            <a:r>
              <a:rPr lang="zh-CN" altLang="en-US" sz="100" kern="0" dirty="0">
                <a:solidFill>
                  <a:sysClr val="window" lastClr="FFFFFF"/>
                </a:solidFill>
              </a:rPr>
              <a:t>教程： </a:t>
            </a:r>
            <a:r>
              <a:rPr lang="en-US" altLang="zh-CN" sz="100" kern="0" dirty="0">
                <a:solidFill>
                  <a:sysClr val="window" lastClr="FFFFFF"/>
                </a:solidFill>
              </a:rPr>
              <a:t>www.1ppt.com/word/              Excel</a:t>
            </a:r>
            <a:r>
              <a:rPr lang="zh-CN" altLang="en-US" sz="100" kern="0" dirty="0">
                <a:solidFill>
                  <a:sysClr val="window" lastClr="FFFFFF"/>
                </a:solidFill>
              </a:rPr>
              <a:t>教程：</a:t>
            </a:r>
            <a:r>
              <a:rPr lang="en-US" altLang="zh-CN" sz="100" kern="0" dirty="0">
                <a:solidFill>
                  <a:sysClr val="window" lastClr="FFFFFF"/>
                </a:solidFill>
              </a:rPr>
              <a:t>www.1ppt.com/excel/  </a:t>
            </a:r>
          </a:p>
          <a:p>
            <a:pPr eaLnBrk="1" fontAlgn="auto" hangingPunct="1">
              <a:spcBef>
                <a:spcPts val="0"/>
              </a:spcBef>
              <a:spcAft>
                <a:spcPts val="0"/>
              </a:spcAft>
              <a:defRPr/>
            </a:pPr>
            <a:r>
              <a:rPr lang="zh-CN" altLang="en-US" sz="100" kern="0" dirty="0">
                <a:solidFill>
                  <a:sysClr val="window" lastClr="FFFFFF"/>
                </a:solidFill>
              </a:rPr>
              <a:t>资料下载：</a:t>
            </a:r>
            <a:r>
              <a:rPr lang="en-US" altLang="zh-CN" sz="100" kern="0" dirty="0">
                <a:solidFill>
                  <a:sysClr val="window" lastClr="FFFFFF"/>
                </a:solidFill>
              </a:rPr>
              <a:t>www.1ppt.com/ziliao/                PPT</a:t>
            </a:r>
            <a:r>
              <a:rPr lang="zh-CN" altLang="en-US" sz="100" kern="0" dirty="0">
                <a:solidFill>
                  <a:sysClr val="window" lastClr="FFFFFF"/>
                </a:solidFill>
              </a:rPr>
              <a:t>课件下载：</a:t>
            </a:r>
            <a:r>
              <a:rPr lang="en-US" altLang="zh-CN" sz="100" kern="0" dirty="0">
                <a:solidFill>
                  <a:sysClr val="window" lastClr="FFFFFF"/>
                </a:solidFill>
              </a:rPr>
              <a:t>www.1ppt.com/kejian/ </a:t>
            </a:r>
          </a:p>
          <a:p>
            <a:pPr eaLnBrk="1" fontAlgn="auto" hangingPunct="1">
              <a:spcBef>
                <a:spcPts val="0"/>
              </a:spcBef>
              <a:spcAft>
                <a:spcPts val="0"/>
              </a:spcAft>
              <a:defRPr/>
            </a:pPr>
            <a:r>
              <a:rPr lang="zh-CN" altLang="en-US" sz="100" kern="0" dirty="0">
                <a:solidFill>
                  <a:sysClr val="window" lastClr="FFFFFF"/>
                </a:solidFill>
              </a:rPr>
              <a:t>范文下载：</a:t>
            </a:r>
            <a:r>
              <a:rPr lang="en-US" altLang="zh-CN" sz="100" kern="0" dirty="0">
                <a:solidFill>
                  <a:sysClr val="window" lastClr="FFFFFF"/>
                </a:solidFill>
              </a:rPr>
              <a:t>www.1ppt.com/fanwen/             </a:t>
            </a:r>
            <a:r>
              <a:rPr lang="zh-CN" altLang="en-US" sz="100" kern="0" dirty="0">
                <a:solidFill>
                  <a:sysClr val="window" lastClr="FFFFFF"/>
                </a:solidFill>
              </a:rPr>
              <a:t>试卷下载：</a:t>
            </a:r>
            <a:r>
              <a:rPr lang="en-US" altLang="zh-CN" sz="100" kern="0" dirty="0">
                <a:solidFill>
                  <a:sysClr val="window" lastClr="FFFFFF"/>
                </a:solidFill>
              </a:rPr>
              <a:t>www.1ppt.com/shiti/  </a:t>
            </a:r>
          </a:p>
          <a:p>
            <a:pPr eaLnBrk="1" fontAlgn="auto" hangingPunct="1">
              <a:spcBef>
                <a:spcPts val="0"/>
              </a:spcBef>
              <a:spcAft>
                <a:spcPts val="0"/>
              </a:spcAft>
              <a:defRPr/>
            </a:pPr>
            <a:r>
              <a:rPr lang="zh-CN" altLang="en-US" sz="100" kern="0" dirty="0">
                <a:solidFill>
                  <a:sysClr val="window" lastClr="FFFFFF"/>
                </a:solidFill>
              </a:rPr>
              <a:t>教案下载：</a:t>
            </a:r>
            <a:r>
              <a:rPr lang="en-US" altLang="zh-CN" sz="100" kern="0" dirty="0">
                <a:solidFill>
                  <a:sysClr val="window" lastClr="FFFFFF"/>
                </a:solidFill>
              </a:rPr>
              <a:t>www.1ppt.com/jiaoan/        PPT</a:t>
            </a:r>
            <a:r>
              <a:rPr lang="zh-CN" altLang="en-US" sz="100" kern="0" dirty="0">
                <a:solidFill>
                  <a:sysClr val="window" lastClr="FFFFFF"/>
                </a:solidFill>
              </a:rPr>
              <a:t>论坛：</a:t>
            </a:r>
            <a:r>
              <a:rPr lang="en-US" altLang="zh-CN" sz="100" kern="0" dirty="0">
                <a:solidFill>
                  <a:sysClr val="window" lastClr="FFFFFF"/>
                </a:solidFill>
              </a:rPr>
              <a:t>www.1ppt.cn</a:t>
            </a:r>
          </a:p>
          <a:p>
            <a:pPr eaLnBrk="1" fontAlgn="auto" hangingPunct="1">
              <a:spcBef>
                <a:spcPts val="0"/>
              </a:spcBef>
              <a:spcAft>
                <a:spcPts val="0"/>
              </a:spcAft>
              <a:defRPr/>
            </a:pPr>
            <a:r>
              <a:rPr lang="en-US" altLang="zh-CN" sz="100" kern="0" dirty="0">
                <a:solidFill>
                  <a:sysClr val="window" lastClr="FFFFFF"/>
                </a:solidFill>
              </a:rPr>
              <a:t> </a:t>
            </a:r>
            <a:endParaRPr lang="zh-CN" altLang="en-US" sz="100" kern="0" dirty="0">
              <a:solidFill>
                <a:sysClr val="window" lastClr="FFFFFF"/>
              </a:solidFill>
            </a:endParaRPr>
          </a:p>
        </p:txBody>
      </p:sp>
      <p:sp>
        <p:nvSpPr>
          <p:cNvPr id="22" name="文本框 19"/>
          <p:cNvSpPr>
            <a:spLocks noChangeArrowheads="1"/>
          </p:cNvSpPr>
          <p:nvPr/>
        </p:nvSpPr>
        <p:spPr bwMode="auto">
          <a:xfrm>
            <a:off x="7218363" y="3859214"/>
            <a:ext cx="28209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smtClean="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模型构建</a:t>
            </a:r>
            <a:endParaRPr lang="zh-CN" altLang="en-US" sz="1800" dirty="0">
              <a:latin typeface="Arial" panose="020B0604020202020204" pitchFamily="34" charset="0"/>
            </a:endParaRPr>
          </a:p>
        </p:txBody>
      </p:sp>
    </p:spTree>
  </p:cSld>
  <p:clrMapOvr>
    <a:masterClrMapping/>
  </p:clrMapOvr>
  <p:transition spd="slow">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组合 26"/>
          <p:cNvGrpSpPr>
            <a:grpSpLocks/>
          </p:cNvGrpSpPr>
          <p:nvPr/>
        </p:nvGrpSpPr>
        <p:grpSpPr bwMode="auto">
          <a:xfrm>
            <a:off x="813" y="171"/>
            <a:ext cx="12191187" cy="6857829"/>
            <a:chOff x="900986" y="7490183"/>
            <a:chExt cx="12192000" cy="6858000"/>
          </a:xfrm>
        </p:grpSpPr>
        <p:sp>
          <p:nvSpPr>
            <p:cNvPr id="47130" name="矩形 12"/>
            <p:cNvSpPr>
              <a:spLocks noChangeArrowheads="1"/>
            </p:cNvSpPr>
            <p:nvPr/>
          </p:nvSpPr>
          <p:spPr bwMode="auto">
            <a:xfrm>
              <a:off x="900986" y="7490183"/>
              <a:ext cx="12192000" cy="6858000"/>
            </a:xfrm>
            <a:prstGeom prst="rect">
              <a:avLst/>
            </a:prstGeom>
            <a:solidFill>
              <a:srgbClr val="1B90A2"/>
            </a:solidFill>
            <a:ln w="12700">
              <a:solidFill>
                <a:srgbClr val="42719B"/>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47107" name="等腰三角形 11"/>
          <p:cNvSpPr>
            <a:spLocks noChangeArrowheads="1"/>
          </p:cNvSpPr>
          <p:nvPr/>
        </p:nvSpPr>
        <p:spPr bwMode="auto">
          <a:xfrm rot="18000000" flipH="1">
            <a:off x="8712581" y="1758727"/>
            <a:ext cx="442912" cy="385763"/>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7108" name="等腰三角形 13"/>
          <p:cNvSpPr>
            <a:spLocks noChangeArrowheads="1"/>
          </p:cNvSpPr>
          <p:nvPr/>
        </p:nvSpPr>
        <p:spPr bwMode="auto">
          <a:xfrm rot="19813541" flipH="1">
            <a:off x="4935538" y="1487488"/>
            <a:ext cx="442912" cy="385762"/>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7109" name="等腰三角形 14"/>
          <p:cNvSpPr>
            <a:spLocks noChangeArrowheads="1"/>
          </p:cNvSpPr>
          <p:nvPr/>
        </p:nvSpPr>
        <p:spPr bwMode="auto">
          <a:xfrm rot="18000000" flipH="1">
            <a:off x="3033713" y="6243638"/>
            <a:ext cx="442912" cy="385762"/>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7110" name="等腰三角形 15"/>
          <p:cNvSpPr>
            <a:spLocks noChangeArrowheads="1"/>
          </p:cNvSpPr>
          <p:nvPr/>
        </p:nvSpPr>
        <p:spPr bwMode="auto">
          <a:xfrm rot="19813541" flipH="1">
            <a:off x="2513355" y="788044"/>
            <a:ext cx="444500" cy="385762"/>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7111" name="等腰三角形 16"/>
          <p:cNvSpPr>
            <a:spLocks noChangeArrowheads="1"/>
          </p:cNvSpPr>
          <p:nvPr/>
        </p:nvSpPr>
        <p:spPr bwMode="auto">
          <a:xfrm rot="18000000" flipH="1">
            <a:off x="3590925" y="5172075"/>
            <a:ext cx="442913" cy="385763"/>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7112" name="等腰三角形 17"/>
          <p:cNvSpPr>
            <a:spLocks noChangeArrowheads="1"/>
          </p:cNvSpPr>
          <p:nvPr/>
        </p:nvSpPr>
        <p:spPr bwMode="auto">
          <a:xfrm rot="18000000" flipH="1">
            <a:off x="1358901" y="2497137"/>
            <a:ext cx="442912" cy="385763"/>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7113" name="文本框 22"/>
          <p:cNvSpPr>
            <a:spLocks noChangeArrowheads="1"/>
          </p:cNvSpPr>
          <p:nvPr/>
        </p:nvSpPr>
        <p:spPr bwMode="auto">
          <a:xfrm>
            <a:off x="3733151" y="3072564"/>
            <a:ext cx="472651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zh-CN" altLang="en-US" sz="54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谢谢</a:t>
            </a:r>
            <a:r>
              <a:rPr lang="zh-CN" altLang="en-US" sz="5400" b="1" dirty="0" smtClean="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聆听</a:t>
            </a:r>
            <a:endParaRPr lang="zh-CN" altLang="en-US" sz="54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7114" name="组合 2"/>
          <p:cNvGrpSpPr>
            <a:grpSpLocks/>
          </p:cNvGrpSpPr>
          <p:nvPr/>
        </p:nvGrpSpPr>
        <p:grpSpPr bwMode="auto">
          <a:xfrm>
            <a:off x="1755449" y="3694978"/>
            <a:ext cx="1201738" cy="830262"/>
            <a:chOff x="0" y="0"/>
            <a:chExt cx="1202722" cy="831130"/>
          </a:xfrm>
        </p:grpSpPr>
        <p:sp>
          <p:nvSpPr>
            <p:cNvPr id="47126" name="等腰三角形 6"/>
            <p:cNvSpPr>
              <a:spLocks noChangeArrowheads="1"/>
            </p:cNvSpPr>
            <p:nvPr/>
          </p:nvSpPr>
          <p:spPr bwMode="auto">
            <a:xfrm rot="19813541" flipH="1">
              <a:off x="379599" y="0"/>
              <a:ext cx="443524" cy="386081"/>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7127" name="等腰三角形 7"/>
            <p:cNvSpPr>
              <a:spLocks noChangeArrowheads="1"/>
            </p:cNvSpPr>
            <p:nvPr/>
          </p:nvSpPr>
          <p:spPr bwMode="auto">
            <a:xfrm rot="19813541" flipH="1">
              <a:off x="379601" y="445049"/>
              <a:ext cx="443524" cy="386081"/>
            </a:xfrm>
            <a:prstGeom prst="triangle">
              <a:avLst>
                <a:gd name="adj" fmla="val 50000"/>
              </a:avLst>
            </a:prstGeom>
            <a:solidFill>
              <a:srgbClr val="93B784"/>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7128" name="等腰三角形 8"/>
            <p:cNvSpPr>
              <a:spLocks noChangeArrowheads="1"/>
            </p:cNvSpPr>
            <p:nvPr/>
          </p:nvSpPr>
          <p:spPr bwMode="auto">
            <a:xfrm rot="19813541" flipH="1">
              <a:off x="759198" y="222524"/>
              <a:ext cx="443524" cy="386081"/>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7129" name="等腰三角形 36"/>
            <p:cNvSpPr>
              <a:spLocks noChangeArrowheads="1"/>
            </p:cNvSpPr>
            <p:nvPr/>
          </p:nvSpPr>
          <p:spPr bwMode="auto">
            <a:xfrm rot="19813541" flipH="1">
              <a:off x="0" y="222524"/>
              <a:ext cx="443524" cy="386081"/>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nvGrpSpPr>
          <p:cNvPr id="47115" name="组合 25"/>
          <p:cNvGrpSpPr>
            <a:grpSpLocks/>
          </p:cNvGrpSpPr>
          <p:nvPr/>
        </p:nvGrpSpPr>
        <p:grpSpPr bwMode="auto">
          <a:xfrm flipH="1">
            <a:off x="9800587" y="2841980"/>
            <a:ext cx="1201737" cy="830262"/>
            <a:chOff x="0" y="0"/>
            <a:chExt cx="1202722" cy="831130"/>
          </a:xfrm>
        </p:grpSpPr>
        <p:sp>
          <p:nvSpPr>
            <p:cNvPr id="47122" name="等腰三角形 27"/>
            <p:cNvSpPr>
              <a:spLocks noChangeArrowheads="1"/>
            </p:cNvSpPr>
            <p:nvPr/>
          </p:nvSpPr>
          <p:spPr bwMode="auto">
            <a:xfrm rot="19813541" flipH="1">
              <a:off x="379599" y="0"/>
              <a:ext cx="443524" cy="386081"/>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7123" name="等腰三角形 28"/>
            <p:cNvSpPr>
              <a:spLocks noChangeArrowheads="1"/>
            </p:cNvSpPr>
            <p:nvPr/>
          </p:nvSpPr>
          <p:spPr bwMode="auto">
            <a:xfrm rot="19813541" flipH="1">
              <a:off x="379601" y="445049"/>
              <a:ext cx="443524" cy="386081"/>
            </a:xfrm>
            <a:prstGeom prst="triangle">
              <a:avLst>
                <a:gd name="adj" fmla="val 50000"/>
              </a:avLst>
            </a:prstGeom>
            <a:solidFill>
              <a:srgbClr val="93B784"/>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7124" name="等腰三角形 29"/>
            <p:cNvSpPr>
              <a:spLocks noChangeArrowheads="1"/>
            </p:cNvSpPr>
            <p:nvPr/>
          </p:nvSpPr>
          <p:spPr bwMode="auto">
            <a:xfrm rot="19813541" flipH="1">
              <a:off x="759198" y="222524"/>
              <a:ext cx="443524" cy="386081"/>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7125" name="等腰三角形 37"/>
            <p:cNvSpPr>
              <a:spLocks noChangeArrowheads="1"/>
            </p:cNvSpPr>
            <p:nvPr/>
          </p:nvSpPr>
          <p:spPr bwMode="auto">
            <a:xfrm rot="19813541" flipH="1">
              <a:off x="0" y="222524"/>
              <a:ext cx="443524" cy="386081"/>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47116" name="等腰三角形 30"/>
          <p:cNvSpPr>
            <a:spLocks noChangeArrowheads="1"/>
          </p:cNvSpPr>
          <p:nvPr/>
        </p:nvSpPr>
        <p:spPr bwMode="auto">
          <a:xfrm rot="6300000" flipH="1">
            <a:off x="10683876" y="5145087"/>
            <a:ext cx="442912" cy="385763"/>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7117" name="等腰三角形 31"/>
          <p:cNvSpPr>
            <a:spLocks noChangeArrowheads="1"/>
          </p:cNvSpPr>
          <p:nvPr/>
        </p:nvSpPr>
        <p:spPr bwMode="auto">
          <a:xfrm rot="21257021" flipH="1">
            <a:off x="603250" y="5434013"/>
            <a:ext cx="444500" cy="385762"/>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7118" name="等腰三角形 32"/>
          <p:cNvSpPr>
            <a:spLocks noChangeArrowheads="1"/>
          </p:cNvSpPr>
          <p:nvPr/>
        </p:nvSpPr>
        <p:spPr bwMode="auto">
          <a:xfrm rot="1539679" flipH="1">
            <a:off x="1079500" y="5562600"/>
            <a:ext cx="444500" cy="387350"/>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7119" name="等腰三角形 33"/>
          <p:cNvSpPr>
            <a:spLocks noChangeArrowheads="1"/>
          </p:cNvSpPr>
          <p:nvPr/>
        </p:nvSpPr>
        <p:spPr bwMode="auto">
          <a:xfrm rot="20540864" flipH="1">
            <a:off x="1849438" y="6280150"/>
            <a:ext cx="442912" cy="387350"/>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7120" name="等腰三角形 34"/>
          <p:cNvSpPr>
            <a:spLocks noChangeArrowheads="1"/>
          </p:cNvSpPr>
          <p:nvPr/>
        </p:nvSpPr>
        <p:spPr bwMode="auto">
          <a:xfrm rot="20540864" flipH="1">
            <a:off x="9661525" y="6280150"/>
            <a:ext cx="444500" cy="387350"/>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7121" name="等腰三角形 35"/>
          <p:cNvSpPr>
            <a:spLocks noChangeArrowheads="1"/>
          </p:cNvSpPr>
          <p:nvPr/>
        </p:nvSpPr>
        <p:spPr bwMode="auto">
          <a:xfrm flipH="1">
            <a:off x="11331575" y="6167438"/>
            <a:ext cx="442913" cy="385762"/>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Tree>
  </p:cSld>
  <p:clrMapOvr>
    <a:masterClrMapping/>
  </p:clrMapOvr>
  <p:transition spd="slow">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2"/>
          <p:cNvSpPr>
            <a:spLocks noChangeArrowheads="1"/>
          </p:cNvSpPr>
          <p:nvPr/>
        </p:nvSpPr>
        <p:spPr bwMode="auto">
          <a:xfrm>
            <a:off x="0" y="0"/>
            <a:ext cx="3611563" cy="6858000"/>
          </a:xfrm>
          <a:prstGeom prst="rect">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9699" name="文本框 5"/>
          <p:cNvSpPr>
            <a:spLocks noChangeArrowheads="1"/>
          </p:cNvSpPr>
          <p:nvPr/>
        </p:nvSpPr>
        <p:spPr bwMode="auto">
          <a:xfrm>
            <a:off x="1008063" y="2176463"/>
            <a:ext cx="159543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8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第一部分</a:t>
            </a:r>
            <a:endParaRPr lang="zh-CN" altLang="en-US" sz="1800">
              <a:latin typeface="Arial" panose="020B0604020202020204" pitchFamily="34" charset="0"/>
            </a:endParaRPr>
          </a:p>
        </p:txBody>
      </p:sp>
      <p:grpSp>
        <p:nvGrpSpPr>
          <p:cNvPr id="29700" name="组合 22"/>
          <p:cNvGrpSpPr>
            <a:grpSpLocks/>
          </p:cNvGrpSpPr>
          <p:nvPr/>
        </p:nvGrpSpPr>
        <p:grpSpPr bwMode="auto">
          <a:xfrm>
            <a:off x="2506663" y="2762250"/>
            <a:ext cx="465137" cy="469900"/>
            <a:chOff x="0" y="0"/>
            <a:chExt cx="823123" cy="831130"/>
          </a:xfrm>
        </p:grpSpPr>
        <p:sp>
          <p:nvSpPr>
            <p:cNvPr id="29714" name="等腰三角形 23"/>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9715" name="等腰三角形 24"/>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9716" name="等腰三角形 25"/>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nvGrpSpPr>
          <p:cNvPr id="29701" name="组合 1"/>
          <p:cNvGrpSpPr>
            <a:grpSpLocks/>
          </p:cNvGrpSpPr>
          <p:nvPr/>
        </p:nvGrpSpPr>
        <p:grpSpPr bwMode="auto">
          <a:xfrm>
            <a:off x="5072508" y="3483144"/>
            <a:ext cx="6291263" cy="522192"/>
            <a:chOff x="0" y="30777"/>
            <a:chExt cx="6290009" cy="523220"/>
          </a:xfrm>
        </p:grpSpPr>
        <p:sp>
          <p:nvSpPr>
            <p:cNvPr id="29711" name="等腰三角形 7"/>
            <p:cNvSpPr>
              <a:spLocks noChangeArrowheads="1"/>
            </p:cNvSpPr>
            <p:nvPr/>
          </p:nvSpPr>
          <p:spPr bwMode="auto">
            <a:xfrm rot="5400000" flipH="1">
              <a:off x="-33634" y="66327"/>
              <a:ext cx="519388" cy="452119"/>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9713" name="文本框 18"/>
            <p:cNvSpPr>
              <a:spLocks noChangeArrowheads="1"/>
            </p:cNvSpPr>
            <p:nvPr/>
          </p:nvSpPr>
          <p:spPr bwMode="auto">
            <a:xfrm>
              <a:off x="831684" y="30777"/>
              <a:ext cx="5458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smtClean="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数据描述</a:t>
              </a:r>
              <a:endParaRPr lang="zh-CN" altLang="en-US"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1" name="组合 1"/>
          <p:cNvGrpSpPr>
            <a:grpSpLocks/>
          </p:cNvGrpSpPr>
          <p:nvPr/>
        </p:nvGrpSpPr>
        <p:grpSpPr bwMode="auto">
          <a:xfrm>
            <a:off x="5072508" y="2714428"/>
            <a:ext cx="6291263" cy="522192"/>
            <a:chOff x="0" y="30777"/>
            <a:chExt cx="6290009" cy="523220"/>
          </a:xfrm>
        </p:grpSpPr>
        <p:sp>
          <p:nvSpPr>
            <p:cNvPr id="22" name="等腰三角形 7"/>
            <p:cNvSpPr>
              <a:spLocks noChangeArrowheads="1"/>
            </p:cNvSpPr>
            <p:nvPr/>
          </p:nvSpPr>
          <p:spPr bwMode="auto">
            <a:xfrm rot="5400000" flipH="1">
              <a:off x="-33634" y="66327"/>
              <a:ext cx="519388" cy="452119"/>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3" name="文本框 18"/>
            <p:cNvSpPr>
              <a:spLocks noChangeArrowheads="1"/>
            </p:cNvSpPr>
            <p:nvPr/>
          </p:nvSpPr>
          <p:spPr bwMode="auto">
            <a:xfrm>
              <a:off x="831684" y="30777"/>
              <a:ext cx="5458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smtClean="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任务描述</a:t>
              </a:r>
              <a:endParaRPr lang="zh-CN" altLang="en-US"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transition spd="slow">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0"/>
            <a:ext cx="12192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084" name="组合 8"/>
          <p:cNvGrpSpPr>
            <a:grpSpLocks/>
          </p:cNvGrpSpPr>
          <p:nvPr/>
        </p:nvGrpSpPr>
        <p:grpSpPr bwMode="auto">
          <a:xfrm>
            <a:off x="0" y="134938"/>
            <a:ext cx="465138" cy="469900"/>
            <a:chOff x="0" y="0"/>
            <a:chExt cx="823123" cy="831130"/>
          </a:xfrm>
        </p:grpSpPr>
        <p:sp>
          <p:nvSpPr>
            <p:cNvPr id="46099"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6100"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6101"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46085" name="文本框 24"/>
          <p:cNvSpPr>
            <a:spLocks noChangeArrowheads="1"/>
          </p:cNvSpPr>
          <p:nvPr/>
        </p:nvSpPr>
        <p:spPr bwMode="auto">
          <a:xfrm>
            <a:off x="631825" y="146050"/>
            <a:ext cx="3590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任务描述</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矩形 1"/>
          <p:cNvSpPr/>
          <p:nvPr/>
        </p:nvSpPr>
        <p:spPr>
          <a:xfrm>
            <a:off x="3048000" y="2333913"/>
            <a:ext cx="6096000" cy="2169825"/>
          </a:xfrm>
          <a:prstGeom prst="rect">
            <a:avLst/>
          </a:prstGeom>
        </p:spPr>
        <p:txBody>
          <a:bodyPr>
            <a:spAutoFit/>
          </a:bodyPr>
          <a:lstStyle/>
          <a:p>
            <a:pPr algn="just">
              <a:lnSpc>
                <a:spcPct val="150000"/>
              </a:lnSpc>
              <a:spcAft>
                <a:spcPts val="0"/>
              </a:spcAft>
            </a:pPr>
            <a:r>
              <a:rPr lang="en-US" altLang="zh-CN" kern="100" dirty="0" smtClean="0">
                <a:effectLst/>
                <a:latin typeface="等线" panose="02010600030101010101" pitchFamily="2" charset="-122"/>
                <a:cs typeface="Times New Roman" panose="02020603050405020304" pitchFamily="18" charset="0"/>
              </a:rPr>
              <a:t>        </a:t>
            </a:r>
            <a:r>
              <a:rPr lang="zh-CN" altLang="zh-CN" kern="100" dirty="0" smtClean="0">
                <a:effectLst/>
                <a:latin typeface="等线" panose="02010600030101010101" pitchFamily="2" charset="-122"/>
                <a:cs typeface="Times New Roman" panose="02020603050405020304" pitchFamily="18" charset="0"/>
              </a:rPr>
              <a:t>本题目提供用户历史一个月的查询词与用户的人口属性标签（包括性别、年龄、学历）做为训练数据，要求参赛人员通过机器学习、数据挖掘技术构建分类算法来对新增用户的人口属性进行判定。即对</a:t>
            </a:r>
            <a:r>
              <a:rPr lang="en-US" altLang="zh-CN" kern="100" dirty="0" smtClean="0">
                <a:effectLst/>
                <a:latin typeface="等线" panose="02010600030101010101" pitchFamily="2" charset="-122"/>
                <a:ea typeface="等线" panose="02010600030101010101" pitchFamily="2" charset="-122"/>
                <a:cs typeface="Times New Roman" panose="02020603050405020304" pitchFamily="18" charset="0"/>
              </a:rPr>
              <a:t>test.csv</a:t>
            </a:r>
            <a:r>
              <a:rPr lang="zh-CN" altLang="zh-CN" kern="100" dirty="0" smtClean="0">
                <a:effectLst/>
                <a:latin typeface="等线" panose="02010600030101010101" pitchFamily="2" charset="-122"/>
                <a:cs typeface="Times New Roman" panose="02020603050405020304" pitchFamily="18" charset="0"/>
              </a:rPr>
              <a:t>文件中的每条记录进行年龄、性别、学历的判断。</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80848894"/>
      </p:ext>
    </p:extLst>
  </p:cSld>
  <p:clrMapOvr>
    <a:masterClrMapping/>
  </p:clrMapOvr>
  <p:transition spd="slow">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0"/>
            <a:ext cx="12192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084" name="组合 8"/>
          <p:cNvGrpSpPr>
            <a:grpSpLocks/>
          </p:cNvGrpSpPr>
          <p:nvPr/>
        </p:nvGrpSpPr>
        <p:grpSpPr bwMode="auto">
          <a:xfrm>
            <a:off x="0" y="134938"/>
            <a:ext cx="465138" cy="469900"/>
            <a:chOff x="0" y="0"/>
            <a:chExt cx="823123" cy="831130"/>
          </a:xfrm>
        </p:grpSpPr>
        <p:sp>
          <p:nvSpPr>
            <p:cNvPr id="46099"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6100"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6101"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46085" name="文本框 24"/>
          <p:cNvSpPr>
            <a:spLocks noChangeArrowheads="1"/>
          </p:cNvSpPr>
          <p:nvPr/>
        </p:nvSpPr>
        <p:spPr bwMode="auto">
          <a:xfrm>
            <a:off x="631825" y="146050"/>
            <a:ext cx="3590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数据描述</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511810555"/>
              </p:ext>
            </p:extLst>
          </p:nvPr>
        </p:nvGraphicFramePr>
        <p:xfrm>
          <a:off x="2780668" y="2805492"/>
          <a:ext cx="6440881" cy="1671642"/>
        </p:xfrm>
        <a:graphic>
          <a:graphicData uri="http://schemas.openxmlformats.org/drawingml/2006/table">
            <a:tbl>
              <a:tblPr firstRow="1" firstCol="1" bandRow="1">
                <a:tableStyleId>{5C22544A-7EE6-4342-B048-85BDC9FD1C3A}</a:tableStyleId>
              </a:tblPr>
              <a:tblGrid>
                <a:gridCol w="758628"/>
                <a:gridCol w="5682253"/>
              </a:tblGrid>
              <a:tr h="273690">
                <a:tc>
                  <a:txBody>
                    <a:bodyPr/>
                    <a:lstStyle/>
                    <a:p>
                      <a:pPr algn="l">
                        <a:lnSpc>
                          <a:spcPct val="150000"/>
                        </a:lnSpc>
                        <a:spcAft>
                          <a:spcPts val="0"/>
                        </a:spcAft>
                      </a:pPr>
                      <a:r>
                        <a:rPr lang="zh-CN" sz="1100" kern="100" dirty="0">
                          <a:effectLst/>
                        </a:rPr>
                        <a:t>字段</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100" kern="100" dirty="0">
                          <a:effectLst/>
                        </a:rPr>
                        <a:t>说明</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277040">
                <a:tc>
                  <a:txBody>
                    <a:bodyPr/>
                    <a:lstStyle/>
                    <a:p>
                      <a:pPr algn="just">
                        <a:lnSpc>
                          <a:spcPct val="150000"/>
                        </a:lnSpc>
                        <a:spcAft>
                          <a:spcPts val="0"/>
                        </a:spcAft>
                      </a:pPr>
                      <a:r>
                        <a:rPr lang="en-US" sz="1100" kern="100">
                          <a:effectLst/>
                        </a:rPr>
                        <a:t>ID</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100" kern="100" dirty="0">
                          <a:effectLst/>
                        </a:rPr>
                        <a:t>加密后的</a:t>
                      </a:r>
                      <a:r>
                        <a:rPr lang="en-US" sz="1100" kern="100" dirty="0">
                          <a:effectLst/>
                        </a:rPr>
                        <a:t>ID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289792">
                <a:tc>
                  <a:txBody>
                    <a:bodyPr/>
                    <a:lstStyle/>
                    <a:p>
                      <a:pPr algn="just">
                        <a:lnSpc>
                          <a:spcPct val="150000"/>
                        </a:lnSpc>
                        <a:spcAft>
                          <a:spcPts val="0"/>
                        </a:spcAft>
                      </a:pPr>
                      <a:r>
                        <a:rPr lang="en-US" sz="1100" kern="100" dirty="0" smtClean="0">
                          <a:effectLst/>
                        </a:rPr>
                        <a:t>Age</a:t>
                      </a:r>
                      <a:endParaRPr lang="en-US" altLang="zh-CN" sz="1100" kern="100" dirty="0" smtClean="0">
                        <a:effectLst/>
                      </a:endParaRPr>
                    </a:p>
                  </a:txBody>
                  <a:tcPr marL="68580" marR="68580" marT="0" marB="0"/>
                </a:tc>
                <a:tc>
                  <a:txBody>
                    <a:bodyPr/>
                    <a:lstStyle/>
                    <a:p>
                      <a:pPr algn="just">
                        <a:lnSpc>
                          <a:spcPct val="150000"/>
                        </a:lnSpc>
                        <a:spcAft>
                          <a:spcPts val="0"/>
                        </a:spcAft>
                      </a:pPr>
                      <a:r>
                        <a:rPr lang="en-US" sz="1100" kern="100" dirty="0">
                          <a:effectLst/>
                        </a:rPr>
                        <a:t>0</a:t>
                      </a:r>
                      <a:r>
                        <a:rPr lang="zh-CN" sz="1100" kern="100" dirty="0">
                          <a:effectLst/>
                        </a:rPr>
                        <a:t>：未知年龄</a:t>
                      </a:r>
                      <a:r>
                        <a:rPr lang="en-US" sz="1100" kern="100" dirty="0">
                          <a:effectLst/>
                        </a:rPr>
                        <a:t>; 1</a:t>
                      </a:r>
                      <a:r>
                        <a:rPr lang="zh-CN" sz="1100" kern="100" dirty="0">
                          <a:effectLst/>
                        </a:rPr>
                        <a:t>：</a:t>
                      </a:r>
                      <a:r>
                        <a:rPr lang="en-US" sz="1100" kern="100" dirty="0">
                          <a:effectLst/>
                        </a:rPr>
                        <a:t>0-18</a:t>
                      </a:r>
                      <a:r>
                        <a:rPr lang="zh-CN" sz="1100" kern="100" dirty="0">
                          <a:effectLst/>
                        </a:rPr>
                        <a:t>岁</a:t>
                      </a:r>
                      <a:r>
                        <a:rPr lang="en-US" sz="1100" kern="100" dirty="0">
                          <a:effectLst/>
                        </a:rPr>
                        <a:t>; 2</a:t>
                      </a:r>
                      <a:r>
                        <a:rPr lang="zh-CN" sz="1100" kern="100" dirty="0">
                          <a:effectLst/>
                        </a:rPr>
                        <a:t>：</a:t>
                      </a:r>
                      <a:r>
                        <a:rPr lang="en-US" sz="1100" kern="100" dirty="0">
                          <a:effectLst/>
                        </a:rPr>
                        <a:t>19-23</a:t>
                      </a:r>
                      <a:r>
                        <a:rPr lang="zh-CN" sz="1100" kern="100" dirty="0">
                          <a:effectLst/>
                        </a:rPr>
                        <a:t>岁</a:t>
                      </a:r>
                      <a:r>
                        <a:rPr lang="en-US" sz="1100" kern="100" dirty="0">
                          <a:effectLst/>
                        </a:rPr>
                        <a:t>; 3</a:t>
                      </a:r>
                      <a:r>
                        <a:rPr lang="zh-CN" sz="1100" kern="100" dirty="0">
                          <a:effectLst/>
                        </a:rPr>
                        <a:t>：</a:t>
                      </a:r>
                      <a:r>
                        <a:rPr lang="en-US" sz="1100" kern="100" dirty="0">
                          <a:effectLst/>
                        </a:rPr>
                        <a:t>24-30</a:t>
                      </a:r>
                      <a:r>
                        <a:rPr lang="zh-CN" sz="1100" kern="100" dirty="0">
                          <a:effectLst/>
                        </a:rPr>
                        <a:t>岁</a:t>
                      </a:r>
                      <a:r>
                        <a:rPr lang="en-US" sz="1100" kern="100" dirty="0">
                          <a:effectLst/>
                        </a:rPr>
                        <a:t>; </a:t>
                      </a:r>
                      <a:r>
                        <a:rPr lang="en-US" sz="1100" kern="100" dirty="0" smtClean="0">
                          <a:effectLst/>
                        </a:rPr>
                        <a:t>4</a:t>
                      </a:r>
                      <a:r>
                        <a:rPr lang="zh-CN" sz="1100" kern="100" dirty="0">
                          <a:effectLst/>
                        </a:rPr>
                        <a:t>：</a:t>
                      </a:r>
                      <a:r>
                        <a:rPr lang="en-US" sz="1100" kern="100" dirty="0">
                          <a:effectLst/>
                        </a:rPr>
                        <a:t>31-40</a:t>
                      </a:r>
                      <a:r>
                        <a:rPr lang="zh-CN" sz="1100" kern="100" dirty="0">
                          <a:effectLst/>
                        </a:rPr>
                        <a:t>岁</a:t>
                      </a:r>
                      <a:r>
                        <a:rPr lang="en-US" sz="1100" kern="100" dirty="0">
                          <a:effectLst/>
                        </a:rPr>
                        <a:t>; 5</a:t>
                      </a:r>
                      <a:r>
                        <a:rPr lang="zh-CN" sz="1100" kern="100" dirty="0">
                          <a:effectLst/>
                        </a:rPr>
                        <a:t>：</a:t>
                      </a:r>
                      <a:r>
                        <a:rPr lang="en-US" sz="1100" kern="100" dirty="0">
                          <a:effectLst/>
                        </a:rPr>
                        <a:t>41-50</a:t>
                      </a:r>
                      <a:r>
                        <a:rPr lang="zh-CN" sz="1100" kern="100" dirty="0">
                          <a:effectLst/>
                        </a:rPr>
                        <a:t>岁</a:t>
                      </a:r>
                      <a:r>
                        <a:rPr lang="en-US" sz="1100" kern="100" dirty="0">
                          <a:effectLst/>
                        </a:rPr>
                        <a:t>; 6</a:t>
                      </a:r>
                      <a:r>
                        <a:rPr lang="zh-CN" sz="1100" kern="100" dirty="0">
                          <a:effectLst/>
                        </a:rPr>
                        <a:t>：</a:t>
                      </a:r>
                      <a:r>
                        <a:rPr lang="en-US" sz="1100" kern="100" dirty="0">
                          <a:effectLst/>
                        </a:rPr>
                        <a:t> 51-999</a:t>
                      </a:r>
                      <a:r>
                        <a:rPr lang="zh-CN" sz="1100" kern="100" dirty="0" smtClean="0">
                          <a:effectLst/>
                        </a:rPr>
                        <a:t>岁</a:t>
                      </a:r>
                      <a:endParaRPr lang="en-US" altLang="zh-CN" sz="1100" kern="100" dirty="0" smtClean="0">
                        <a:effectLst/>
                      </a:endParaRPr>
                    </a:p>
                  </a:txBody>
                  <a:tcPr marL="68580" marR="68580" marT="0" marB="0"/>
                </a:tc>
              </a:tr>
              <a:tr h="277040">
                <a:tc>
                  <a:txBody>
                    <a:bodyPr/>
                    <a:lstStyle/>
                    <a:p>
                      <a:pPr algn="just">
                        <a:lnSpc>
                          <a:spcPct val="150000"/>
                        </a:lnSpc>
                        <a:spcAft>
                          <a:spcPts val="0"/>
                        </a:spcAft>
                      </a:pPr>
                      <a:r>
                        <a:rPr lang="en-US" sz="1100" kern="100" dirty="0">
                          <a:effectLst/>
                        </a:rPr>
                        <a:t>Gender</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dirty="0">
                          <a:effectLst/>
                        </a:rPr>
                        <a:t>0</a:t>
                      </a:r>
                      <a:r>
                        <a:rPr lang="zh-CN" sz="1100" kern="100" dirty="0">
                          <a:effectLst/>
                        </a:rPr>
                        <a:t>：未知</a:t>
                      </a:r>
                      <a:r>
                        <a:rPr lang="en-US" sz="1100" kern="100" dirty="0">
                          <a:effectLst/>
                        </a:rPr>
                        <a:t>1</a:t>
                      </a:r>
                      <a:r>
                        <a:rPr lang="zh-CN" sz="1100" kern="100" dirty="0">
                          <a:effectLst/>
                        </a:rPr>
                        <a:t>：男性</a:t>
                      </a:r>
                      <a:r>
                        <a:rPr lang="en-US" sz="1100" kern="100" dirty="0">
                          <a:effectLst/>
                        </a:rPr>
                        <a:t>2</a:t>
                      </a:r>
                      <a:r>
                        <a:rPr lang="zh-CN" sz="1100" kern="100" dirty="0">
                          <a:effectLst/>
                        </a:rPr>
                        <a:t>：女性</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277040">
                <a:tc>
                  <a:txBody>
                    <a:bodyPr/>
                    <a:lstStyle/>
                    <a:p>
                      <a:pPr algn="just">
                        <a:lnSpc>
                          <a:spcPct val="150000"/>
                        </a:lnSpc>
                        <a:spcAft>
                          <a:spcPts val="0"/>
                        </a:spcAft>
                      </a:pPr>
                      <a:r>
                        <a:rPr lang="en-US" sz="1100" kern="100">
                          <a:effectLst/>
                        </a:rPr>
                        <a:t>Education</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dirty="0">
                          <a:effectLst/>
                        </a:rPr>
                        <a:t>0</a:t>
                      </a:r>
                      <a:r>
                        <a:rPr lang="zh-CN" sz="1100" kern="100" dirty="0">
                          <a:effectLst/>
                        </a:rPr>
                        <a:t>：未知学历</a:t>
                      </a:r>
                      <a:r>
                        <a:rPr lang="en-US" sz="1100" kern="100" dirty="0">
                          <a:effectLst/>
                        </a:rPr>
                        <a:t>; 1</a:t>
                      </a:r>
                      <a:r>
                        <a:rPr lang="zh-CN" sz="1100" kern="100" dirty="0">
                          <a:effectLst/>
                        </a:rPr>
                        <a:t>：博士</a:t>
                      </a:r>
                      <a:r>
                        <a:rPr lang="en-US" sz="1100" kern="100" dirty="0">
                          <a:effectLst/>
                        </a:rPr>
                        <a:t>; 2</a:t>
                      </a:r>
                      <a:r>
                        <a:rPr lang="zh-CN" sz="1100" kern="100" dirty="0">
                          <a:effectLst/>
                        </a:rPr>
                        <a:t>：硕士</a:t>
                      </a:r>
                      <a:r>
                        <a:rPr lang="en-US" sz="1100" kern="100" dirty="0">
                          <a:effectLst/>
                        </a:rPr>
                        <a:t>; 3</a:t>
                      </a:r>
                      <a:r>
                        <a:rPr lang="zh-CN" sz="1100" kern="100" dirty="0">
                          <a:effectLst/>
                        </a:rPr>
                        <a:t>：大学生</a:t>
                      </a:r>
                      <a:r>
                        <a:rPr lang="en-US" sz="1100" kern="100" dirty="0">
                          <a:effectLst/>
                        </a:rPr>
                        <a:t>; 4</a:t>
                      </a:r>
                      <a:r>
                        <a:rPr lang="zh-CN" sz="1100" kern="100" dirty="0">
                          <a:effectLst/>
                        </a:rPr>
                        <a:t>：高中</a:t>
                      </a:r>
                      <a:r>
                        <a:rPr lang="en-US" sz="1100" kern="100" dirty="0">
                          <a:effectLst/>
                        </a:rPr>
                        <a:t>; 5</a:t>
                      </a:r>
                      <a:r>
                        <a:rPr lang="zh-CN" sz="1100" kern="100" dirty="0">
                          <a:effectLst/>
                        </a:rPr>
                        <a:t>：初中</a:t>
                      </a:r>
                      <a:r>
                        <a:rPr lang="en-US" sz="1100" kern="100" dirty="0">
                          <a:effectLst/>
                        </a:rPr>
                        <a:t>; 6</a:t>
                      </a:r>
                      <a:r>
                        <a:rPr lang="zh-CN" sz="1100" kern="100" dirty="0">
                          <a:effectLst/>
                        </a:rPr>
                        <a:t>：小学</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277040">
                <a:tc>
                  <a:txBody>
                    <a:bodyPr/>
                    <a:lstStyle/>
                    <a:p>
                      <a:pPr algn="just">
                        <a:lnSpc>
                          <a:spcPct val="150000"/>
                        </a:lnSpc>
                        <a:spcAft>
                          <a:spcPts val="0"/>
                        </a:spcAft>
                      </a:pPr>
                      <a:r>
                        <a:rPr lang="en-US" sz="1100" kern="100" dirty="0">
                          <a:effectLst/>
                        </a:rPr>
                        <a:t>Query List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100" kern="100" dirty="0">
                          <a:effectLst/>
                        </a:rPr>
                        <a:t>搜索词列表</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
        <p:nvSpPr>
          <p:cNvPr id="4" name="矩形 3"/>
          <p:cNvSpPr/>
          <p:nvPr/>
        </p:nvSpPr>
        <p:spPr>
          <a:xfrm>
            <a:off x="2708694" y="4602319"/>
            <a:ext cx="6774612" cy="984885"/>
          </a:xfrm>
          <a:prstGeom prst="rect">
            <a:avLst/>
          </a:prstGeom>
        </p:spPr>
        <p:txBody>
          <a:bodyPr wrap="square">
            <a:spAutoFit/>
          </a:bodyPr>
          <a:lstStyle/>
          <a:p>
            <a:pPr lvl="0"/>
            <a:r>
              <a:rPr lang="zh-CN" altLang="en-US" sz="1100" dirty="0" smtClean="0">
                <a:latin typeface="+mn-ea"/>
                <a:ea typeface="+mn-ea"/>
                <a:cs typeface="Times New Roman" panose="02020603050405020304" pitchFamily="18" charset="0"/>
              </a:rPr>
              <a:t>数据示例</a:t>
            </a:r>
            <a:r>
              <a:rPr lang="zh-CN" altLang="en-US" sz="700" dirty="0" smtClean="0">
                <a:latin typeface="+mn-ea"/>
                <a:ea typeface="+mn-ea"/>
              </a:rPr>
              <a:t>：</a:t>
            </a:r>
            <a:r>
              <a:rPr lang="zh-CN" altLang="en-US" sz="1100" dirty="0" smtClean="0">
                <a:latin typeface="+mn-ea"/>
                <a:ea typeface="+mn-ea"/>
                <a:cs typeface="Times New Roman" panose="02020603050405020304" pitchFamily="18" charset="0"/>
              </a:rPr>
              <a:t>（</a:t>
            </a:r>
            <a:r>
              <a:rPr lang="en-US" altLang="zh-CN" sz="1100" dirty="0" smtClean="0">
                <a:latin typeface="+mn-ea"/>
                <a:ea typeface="+mn-ea"/>
                <a:cs typeface="Times New Roman" panose="02020603050405020304" pitchFamily="18" charset="0"/>
              </a:rPr>
              <a:t>train.csv</a:t>
            </a:r>
            <a:r>
              <a:rPr lang="zh-CN" altLang="en-US" sz="1100" dirty="0">
                <a:latin typeface="+mn-ea"/>
                <a:ea typeface="+mn-ea"/>
                <a:cs typeface="Times New Roman" panose="02020603050405020304" pitchFamily="18" charset="0"/>
              </a:rPr>
              <a:t>中的</a:t>
            </a:r>
            <a:r>
              <a:rPr lang="zh-CN" altLang="en-US" sz="1100" dirty="0" smtClean="0">
                <a:latin typeface="+mn-ea"/>
                <a:ea typeface="+mn-ea"/>
                <a:cs typeface="Times New Roman" panose="02020603050405020304" pitchFamily="18" charset="0"/>
              </a:rPr>
              <a:t>数据记录）</a:t>
            </a:r>
            <a:endParaRPr lang="en-US" altLang="zh-CN" sz="1100" dirty="0" smtClean="0">
              <a:latin typeface="+mn-ea"/>
              <a:ea typeface="+mn-ea"/>
              <a:cs typeface="Times New Roman" panose="02020603050405020304" pitchFamily="18" charset="0"/>
            </a:endParaRPr>
          </a:p>
          <a:p>
            <a:pPr lvl="0"/>
            <a:endParaRPr lang="zh-CN" altLang="en-US" sz="700" dirty="0">
              <a:latin typeface="+mn-ea"/>
              <a:ea typeface="+mn-ea"/>
            </a:endParaRPr>
          </a:p>
          <a:p>
            <a:pPr lvl="0"/>
            <a:r>
              <a:rPr lang="en-US" altLang="zh-CN" sz="1100" dirty="0">
                <a:latin typeface="+mn-ea"/>
                <a:ea typeface="+mn-ea"/>
                <a:cs typeface="Times New Roman" panose="02020603050405020304" pitchFamily="18" charset="0"/>
              </a:rPr>
              <a:t>00627779E16E7C09B975B2CE13C088CB     4     2     0     </a:t>
            </a:r>
            <a:r>
              <a:rPr lang="zh-CN" altLang="en-US" sz="1100" dirty="0">
                <a:latin typeface="+mn-ea"/>
                <a:ea typeface="+mn-ea"/>
                <a:cs typeface="Times New Roman" panose="02020603050405020304" pitchFamily="18" charset="0"/>
              </a:rPr>
              <a:t>钢琴曲欣赏</a:t>
            </a:r>
            <a:r>
              <a:rPr lang="en-US" altLang="zh-CN" sz="1100" dirty="0">
                <a:latin typeface="+mn-ea"/>
                <a:ea typeface="+mn-ea"/>
                <a:cs typeface="Times New Roman" panose="02020603050405020304" pitchFamily="18" charset="0"/>
              </a:rPr>
              <a:t>100</a:t>
            </a:r>
            <a:r>
              <a:rPr lang="zh-CN" altLang="en-US" sz="1100" dirty="0">
                <a:latin typeface="+mn-ea"/>
                <a:ea typeface="+mn-ea"/>
                <a:cs typeface="Times New Roman" panose="02020603050405020304" pitchFamily="18" charset="0"/>
              </a:rPr>
              <a:t>首     一个月的宝宝眼睫毛那么是黄色     宝宝右眼有眼屎    小儿抽搐怎么办    剖腹产后刀口上有线头    属羊和属鸡的配</a:t>
            </a:r>
            <a:r>
              <a:rPr lang="zh-CN" altLang="en-US" sz="1100" dirty="0" smtClean="0">
                <a:latin typeface="+mn-ea"/>
                <a:ea typeface="+mn-ea"/>
                <a:cs typeface="Times New Roman" panose="02020603050405020304" pitchFamily="18" charset="0"/>
              </a:rPr>
              <a:t>吗</a:t>
            </a:r>
            <a:endParaRPr lang="en-US" altLang="zh-CN" sz="1100" dirty="0" smtClean="0">
              <a:latin typeface="+mn-ea"/>
              <a:ea typeface="+mn-ea"/>
              <a:cs typeface="Times New Roman" panose="02020603050405020304" pitchFamily="18" charset="0"/>
            </a:endParaRPr>
          </a:p>
          <a:p>
            <a:pPr lvl="0"/>
            <a:endParaRPr lang="zh-CN" altLang="en-US" sz="700" dirty="0">
              <a:latin typeface="+mn-ea"/>
              <a:ea typeface="+mn-ea"/>
            </a:endParaRPr>
          </a:p>
          <a:p>
            <a:pPr lvl="0"/>
            <a:r>
              <a:rPr lang="zh-CN" altLang="en-US" sz="1100" dirty="0" smtClean="0">
                <a:latin typeface="+mn-ea"/>
                <a:ea typeface="+mn-ea"/>
                <a:cs typeface="Times New Roman" panose="02020603050405020304" pitchFamily="18" charset="0"/>
              </a:rPr>
              <a:t>表明</a:t>
            </a:r>
            <a:r>
              <a:rPr lang="zh-CN" altLang="en-US" sz="1100" dirty="0">
                <a:latin typeface="+mn-ea"/>
                <a:ea typeface="+mn-ea"/>
                <a:cs typeface="Times New Roman" panose="02020603050405020304" pitchFamily="18" charset="0"/>
              </a:rPr>
              <a:t>该用户是一个</a:t>
            </a:r>
            <a:r>
              <a:rPr lang="en-US" altLang="zh-CN" sz="1100" dirty="0">
                <a:latin typeface="+mn-ea"/>
                <a:ea typeface="+mn-ea"/>
                <a:cs typeface="Times New Roman" panose="02020603050405020304" pitchFamily="18" charset="0"/>
              </a:rPr>
              <a:t>31-40</a:t>
            </a:r>
            <a:r>
              <a:rPr lang="zh-CN" altLang="en-US" sz="1100" dirty="0">
                <a:latin typeface="+mn-ea"/>
                <a:ea typeface="+mn-ea"/>
                <a:cs typeface="Times New Roman" panose="02020603050405020304" pitchFamily="18" charset="0"/>
              </a:rPr>
              <a:t>岁之间，女性，学历未知。</a:t>
            </a:r>
            <a:endParaRPr lang="zh-CN" altLang="en-US" sz="1600" dirty="0">
              <a:latin typeface="+mn-ea"/>
              <a:ea typeface="+mn-ea"/>
            </a:endParaRPr>
          </a:p>
        </p:txBody>
      </p:sp>
      <p:sp>
        <p:nvSpPr>
          <p:cNvPr id="5" name="矩形 4"/>
          <p:cNvSpPr/>
          <p:nvPr/>
        </p:nvSpPr>
        <p:spPr>
          <a:xfrm>
            <a:off x="2262996" y="1175772"/>
            <a:ext cx="7666008" cy="1158651"/>
          </a:xfrm>
          <a:prstGeom prst="rect">
            <a:avLst/>
          </a:prstGeom>
        </p:spPr>
        <p:txBody>
          <a:bodyPr wrap="square">
            <a:spAutoFit/>
          </a:bodyPr>
          <a:lstStyle/>
          <a:p>
            <a:pPr algn="just">
              <a:lnSpc>
                <a:spcPct val="150000"/>
              </a:lnSpc>
              <a:spcAft>
                <a:spcPts val="0"/>
              </a:spcAft>
            </a:pPr>
            <a:r>
              <a:rPr lang="en-US" altLang="zh-CN" sz="1600" kern="100" dirty="0" smtClean="0">
                <a:effectLst/>
                <a:latin typeface="等线" panose="02010600030101010101" pitchFamily="2" charset="-122"/>
                <a:cs typeface="Times New Roman" panose="02020603050405020304" pitchFamily="18" charset="0"/>
              </a:rPr>
              <a:t>        </a:t>
            </a:r>
            <a:r>
              <a:rPr lang="zh-CN" altLang="zh-CN" sz="1600" kern="100" dirty="0" smtClean="0">
                <a:effectLst/>
                <a:latin typeface="等线" panose="02010600030101010101" pitchFamily="2" charset="-122"/>
                <a:cs typeface="Times New Roman" panose="02020603050405020304" pitchFamily="18" charset="0"/>
              </a:rPr>
              <a:t>数据来源于搜狗搜索数据，</a:t>
            </a:r>
            <a:r>
              <a:rPr lang="en-US" altLang="zh-CN" sz="1600" kern="100" dirty="0" smtClean="0">
                <a:effectLst/>
                <a:latin typeface="等线" panose="02010600030101010101" pitchFamily="2" charset="-122"/>
                <a:ea typeface="等线" panose="02010600030101010101" pitchFamily="2" charset="-122"/>
                <a:cs typeface="Times New Roman" panose="02020603050405020304" pitchFamily="18" charset="0"/>
              </a:rPr>
              <a:t>ID</a:t>
            </a:r>
            <a:r>
              <a:rPr lang="zh-CN" altLang="zh-CN" sz="1600" kern="100" dirty="0" smtClean="0">
                <a:effectLst/>
                <a:latin typeface="等线" panose="02010600030101010101" pitchFamily="2" charset="-122"/>
                <a:cs typeface="Times New Roman" panose="02020603050405020304" pitchFamily="18" charset="0"/>
              </a:rPr>
              <a:t>经过加密，训练集中人口属性数据存在部分未知的情况（该情况为竞赛题目特定设置，需要参赛人员的解决方案能够考虑数据缺失对算法性能的影响）</a:t>
            </a:r>
            <a:r>
              <a:rPr lang="zh-CN" altLang="zh-CN" sz="1600" kern="100" dirty="0" smtClean="0">
                <a:effectLst/>
                <a:latin typeface="等线" panose="02010600030101010101" pitchFamily="2" charset="-122"/>
                <a:cs typeface="Times New Roman" panose="02020603050405020304" pitchFamily="18" charset="0"/>
              </a:rPr>
              <a:t>。</a:t>
            </a:r>
            <a:endParaRPr lang="en-US" altLang="zh-CN" sz="1600" kern="100" dirty="0" smtClean="0">
              <a:effectLst/>
              <a:latin typeface="等线" panose="02010600030101010101" pitchFamily="2" charset="-122"/>
              <a:cs typeface="Times New Roman" panose="02020603050405020304" pitchFamily="18" charset="0"/>
            </a:endParaRPr>
          </a:p>
        </p:txBody>
      </p:sp>
      <p:sp>
        <p:nvSpPr>
          <p:cNvPr id="3" name="矩形 2"/>
          <p:cNvSpPr/>
          <p:nvPr/>
        </p:nvSpPr>
        <p:spPr>
          <a:xfrm>
            <a:off x="2708694" y="2334423"/>
            <a:ext cx="2954655" cy="507831"/>
          </a:xfrm>
          <a:prstGeom prst="rect">
            <a:avLst/>
          </a:prstGeom>
        </p:spPr>
        <p:txBody>
          <a:bodyPr wrap="none">
            <a:spAutoFit/>
          </a:bodyPr>
          <a:lstStyle/>
          <a:p>
            <a:pPr algn="just">
              <a:lnSpc>
                <a:spcPct val="150000"/>
              </a:lnSpc>
              <a:spcAft>
                <a:spcPts val="0"/>
              </a:spcAft>
            </a:pPr>
            <a:r>
              <a:rPr lang="zh-CN" altLang="zh-CN" kern="100" dirty="0">
                <a:latin typeface="等线" panose="02010600030101010101" pitchFamily="2" charset="-122"/>
                <a:cs typeface="Times New Roman" panose="02020603050405020304" pitchFamily="18" charset="0"/>
              </a:rPr>
              <a:t>数据所有字段如下表所示：</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99211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2"/>
          <p:cNvSpPr>
            <a:spLocks noChangeArrowheads="1"/>
          </p:cNvSpPr>
          <p:nvPr/>
        </p:nvSpPr>
        <p:spPr bwMode="auto">
          <a:xfrm>
            <a:off x="0" y="0"/>
            <a:ext cx="3611563" cy="6858000"/>
          </a:xfrm>
          <a:prstGeom prst="rect">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5" name="文本框 5"/>
          <p:cNvSpPr>
            <a:spLocks noChangeArrowheads="1"/>
          </p:cNvSpPr>
          <p:nvPr/>
        </p:nvSpPr>
        <p:spPr bwMode="auto">
          <a:xfrm>
            <a:off x="1008063" y="2176463"/>
            <a:ext cx="159543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8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第二部分</a:t>
            </a:r>
          </a:p>
        </p:txBody>
      </p:sp>
      <p:grpSp>
        <p:nvGrpSpPr>
          <p:cNvPr id="33796" name="组合 22"/>
          <p:cNvGrpSpPr>
            <a:grpSpLocks/>
          </p:cNvGrpSpPr>
          <p:nvPr/>
        </p:nvGrpSpPr>
        <p:grpSpPr bwMode="auto">
          <a:xfrm>
            <a:off x="2506663" y="2762250"/>
            <a:ext cx="465137" cy="469900"/>
            <a:chOff x="0" y="0"/>
            <a:chExt cx="823123" cy="831130"/>
          </a:xfrm>
        </p:grpSpPr>
        <p:sp>
          <p:nvSpPr>
            <p:cNvPr id="33810" name="等腰三角形 23"/>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811" name="等腰三角形 24"/>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812" name="等腰三角形 25"/>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nvGrpSpPr>
          <p:cNvPr id="33797" name="组合 1"/>
          <p:cNvGrpSpPr>
            <a:grpSpLocks/>
          </p:cNvGrpSpPr>
          <p:nvPr/>
        </p:nvGrpSpPr>
        <p:grpSpPr bwMode="auto">
          <a:xfrm>
            <a:off x="5072508" y="1782287"/>
            <a:ext cx="6291263" cy="522192"/>
            <a:chOff x="0" y="30777"/>
            <a:chExt cx="6290009" cy="523220"/>
          </a:xfrm>
        </p:grpSpPr>
        <p:sp>
          <p:nvSpPr>
            <p:cNvPr id="33807" name="等腰三角形 7"/>
            <p:cNvSpPr>
              <a:spLocks noChangeArrowheads="1"/>
            </p:cNvSpPr>
            <p:nvPr/>
          </p:nvSpPr>
          <p:spPr bwMode="auto">
            <a:xfrm rot="5400000" flipH="1">
              <a:off x="-33634" y="66327"/>
              <a:ext cx="519388" cy="452119"/>
            </a:xfrm>
            <a:prstGeom prst="triangle">
              <a:avLst>
                <a:gd name="adj" fmla="val 50000"/>
              </a:avLst>
            </a:prstGeom>
            <a:solidFill>
              <a:srgbClr val="93B784"/>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809" name="文本框 18"/>
            <p:cNvSpPr>
              <a:spLocks noChangeArrowheads="1"/>
            </p:cNvSpPr>
            <p:nvPr/>
          </p:nvSpPr>
          <p:spPr bwMode="auto">
            <a:xfrm>
              <a:off x="763104" y="30777"/>
              <a:ext cx="55269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smtClean="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数据分布</a:t>
              </a:r>
              <a:endParaRPr lang="zh-CN" altLang="en-US"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5" name="组合 1"/>
          <p:cNvGrpSpPr>
            <a:grpSpLocks/>
          </p:cNvGrpSpPr>
          <p:nvPr/>
        </p:nvGrpSpPr>
        <p:grpSpPr bwMode="auto">
          <a:xfrm>
            <a:off x="5072508" y="3234723"/>
            <a:ext cx="6291263" cy="522192"/>
            <a:chOff x="0" y="30777"/>
            <a:chExt cx="6290009" cy="523220"/>
          </a:xfrm>
        </p:grpSpPr>
        <p:sp>
          <p:nvSpPr>
            <p:cNvPr id="26" name="等腰三角形 7"/>
            <p:cNvSpPr>
              <a:spLocks noChangeArrowheads="1"/>
            </p:cNvSpPr>
            <p:nvPr/>
          </p:nvSpPr>
          <p:spPr bwMode="auto">
            <a:xfrm rot="5400000" flipH="1">
              <a:off x="-33634" y="66327"/>
              <a:ext cx="519388" cy="452119"/>
            </a:xfrm>
            <a:prstGeom prst="triangle">
              <a:avLst>
                <a:gd name="adj" fmla="val 50000"/>
              </a:avLst>
            </a:prstGeom>
            <a:solidFill>
              <a:srgbClr val="93B784"/>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 name="文本框 18"/>
            <p:cNvSpPr>
              <a:spLocks noChangeArrowheads="1"/>
            </p:cNvSpPr>
            <p:nvPr/>
          </p:nvSpPr>
          <p:spPr bwMode="auto">
            <a:xfrm>
              <a:off x="763104" y="30777"/>
              <a:ext cx="55269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smtClean="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特征构建</a:t>
              </a:r>
              <a:endParaRPr lang="zh-CN" altLang="en-US"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8" name="组合 1"/>
          <p:cNvGrpSpPr>
            <a:grpSpLocks/>
          </p:cNvGrpSpPr>
          <p:nvPr/>
        </p:nvGrpSpPr>
        <p:grpSpPr bwMode="auto">
          <a:xfrm>
            <a:off x="5072508" y="2508505"/>
            <a:ext cx="6291263" cy="522192"/>
            <a:chOff x="0" y="30777"/>
            <a:chExt cx="6290009" cy="523220"/>
          </a:xfrm>
        </p:grpSpPr>
        <p:sp>
          <p:nvSpPr>
            <p:cNvPr id="29" name="等腰三角形 7"/>
            <p:cNvSpPr>
              <a:spLocks noChangeArrowheads="1"/>
            </p:cNvSpPr>
            <p:nvPr/>
          </p:nvSpPr>
          <p:spPr bwMode="auto">
            <a:xfrm rot="5400000" flipH="1">
              <a:off x="-33634" y="66327"/>
              <a:ext cx="519388" cy="452119"/>
            </a:xfrm>
            <a:prstGeom prst="triangle">
              <a:avLst>
                <a:gd name="adj" fmla="val 50000"/>
              </a:avLst>
            </a:prstGeom>
            <a:solidFill>
              <a:srgbClr val="93B784"/>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0" name="文本框 18"/>
            <p:cNvSpPr>
              <a:spLocks noChangeArrowheads="1"/>
            </p:cNvSpPr>
            <p:nvPr/>
          </p:nvSpPr>
          <p:spPr bwMode="auto">
            <a:xfrm>
              <a:off x="763104" y="30777"/>
              <a:ext cx="55269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smtClean="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数据清洗</a:t>
              </a:r>
              <a:endParaRPr lang="zh-CN" altLang="en-US"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1" name="组合 1"/>
          <p:cNvGrpSpPr>
            <a:grpSpLocks/>
          </p:cNvGrpSpPr>
          <p:nvPr/>
        </p:nvGrpSpPr>
        <p:grpSpPr bwMode="auto">
          <a:xfrm>
            <a:off x="5072508" y="3960941"/>
            <a:ext cx="6291263" cy="522192"/>
            <a:chOff x="0" y="30777"/>
            <a:chExt cx="6290009" cy="523220"/>
          </a:xfrm>
        </p:grpSpPr>
        <p:sp>
          <p:nvSpPr>
            <p:cNvPr id="32" name="等腰三角形 7"/>
            <p:cNvSpPr>
              <a:spLocks noChangeArrowheads="1"/>
            </p:cNvSpPr>
            <p:nvPr/>
          </p:nvSpPr>
          <p:spPr bwMode="auto">
            <a:xfrm rot="5400000" flipH="1">
              <a:off x="-33634" y="66327"/>
              <a:ext cx="519388" cy="452119"/>
            </a:xfrm>
            <a:prstGeom prst="triangle">
              <a:avLst>
                <a:gd name="adj" fmla="val 50000"/>
              </a:avLst>
            </a:prstGeom>
            <a:solidFill>
              <a:srgbClr val="93B784"/>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 name="文本框 18"/>
            <p:cNvSpPr>
              <a:spLocks noChangeArrowheads="1"/>
            </p:cNvSpPr>
            <p:nvPr/>
          </p:nvSpPr>
          <p:spPr bwMode="auto">
            <a:xfrm>
              <a:off x="763104" y="30777"/>
              <a:ext cx="55269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smtClean="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特征选择</a:t>
              </a:r>
              <a:endParaRPr lang="zh-CN" altLang="en-US"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7" name="组合 1"/>
          <p:cNvGrpSpPr>
            <a:grpSpLocks/>
          </p:cNvGrpSpPr>
          <p:nvPr/>
        </p:nvGrpSpPr>
        <p:grpSpPr bwMode="auto">
          <a:xfrm>
            <a:off x="5072508" y="4687159"/>
            <a:ext cx="6291263" cy="522192"/>
            <a:chOff x="0" y="30777"/>
            <a:chExt cx="6290009" cy="523220"/>
          </a:xfrm>
        </p:grpSpPr>
        <p:sp>
          <p:nvSpPr>
            <p:cNvPr id="38" name="等腰三角形 7"/>
            <p:cNvSpPr>
              <a:spLocks noChangeArrowheads="1"/>
            </p:cNvSpPr>
            <p:nvPr/>
          </p:nvSpPr>
          <p:spPr bwMode="auto">
            <a:xfrm rot="5400000" flipH="1">
              <a:off x="-33634" y="66327"/>
              <a:ext cx="519388" cy="452119"/>
            </a:xfrm>
            <a:prstGeom prst="triangle">
              <a:avLst>
                <a:gd name="adj" fmla="val 50000"/>
              </a:avLst>
            </a:prstGeom>
            <a:solidFill>
              <a:srgbClr val="93B784"/>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9" name="文本框 18"/>
            <p:cNvSpPr>
              <a:spLocks noChangeArrowheads="1"/>
            </p:cNvSpPr>
            <p:nvPr/>
          </p:nvSpPr>
          <p:spPr bwMode="auto">
            <a:xfrm>
              <a:off x="763104" y="30777"/>
              <a:ext cx="55269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smtClean="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特征提取</a:t>
              </a:r>
              <a:endParaRPr lang="zh-CN" altLang="en-US"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transition spd="slow">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0"/>
            <a:ext cx="12192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084" name="组合 8"/>
          <p:cNvGrpSpPr>
            <a:grpSpLocks/>
          </p:cNvGrpSpPr>
          <p:nvPr/>
        </p:nvGrpSpPr>
        <p:grpSpPr bwMode="auto">
          <a:xfrm>
            <a:off x="0" y="134938"/>
            <a:ext cx="465138" cy="469900"/>
            <a:chOff x="0" y="0"/>
            <a:chExt cx="823123" cy="831130"/>
          </a:xfrm>
        </p:grpSpPr>
        <p:sp>
          <p:nvSpPr>
            <p:cNvPr id="46099"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6100"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6101"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46085" name="文本框 24"/>
          <p:cNvSpPr>
            <a:spLocks noChangeArrowheads="1"/>
          </p:cNvSpPr>
          <p:nvPr/>
        </p:nvSpPr>
        <p:spPr bwMode="auto">
          <a:xfrm>
            <a:off x="631825" y="146050"/>
            <a:ext cx="3590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数据分布</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矩形 8"/>
          <p:cNvSpPr/>
          <p:nvPr/>
        </p:nvSpPr>
        <p:spPr>
          <a:xfrm>
            <a:off x="1056635" y="3896686"/>
            <a:ext cx="8055795" cy="307777"/>
          </a:xfrm>
          <a:prstGeom prst="rect">
            <a:avLst/>
          </a:prstGeom>
        </p:spPr>
        <p:txBody>
          <a:bodyPr wrap="square">
            <a:spAutoFit/>
          </a:bodyPr>
          <a:lstStyle/>
          <a:p>
            <a:r>
              <a:rPr lang="zh-CN" altLang="zh-CN" sz="1400" dirty="0" smtClean="0">
                <a:latin typeface="等线" panose="02010600030101010101" pitchFamily="2" charset="-122"/>
                <a:cs typeface="Times New Roman" panose="02020603050405020304" pitchFamily="18" charset="0"/>
              </a:rPr>
              <a:t>以</a:t>
            </a:r>
            <a:r>
              <a:rPr lang="zh-CN" altLang="zh-CN" sz="1400" dirty="0">
                <a:latin typeface="等线" panose="02010600030101010101" pitchFamily="2" charset="-122"/>
                <a:cs typeface="Times New Roman" panose="02020603050405020304" pitchFamily="18" charset="0"/>
              </a:rPr>
              <a:t>初赛</a:t>
            </a:r>
            <a:r>
              <a:rPr lang="en-US" altLang="zh-CN" sz="1400" dirty="0">
                <a:latin typeface="等线" panose="02010600030101010101" pitchFamily="2" charset="-122"/>
                <a:cs typeface="Times New Roman" panose="02020603050405020304" pitchFamily="18" charset="0"/>
              </a:rPr>
              <a:t>20 000</a:t>
            </a:r>
            <a:r>
              <a:rPr lang="zh-CN" altLang="zh-CN" sz="1400" dirty="0">
                <a:latin typeface="等线" panose="02010600030101010101" pitchFamily="2" charset="-122"/>
                <a:cs typeface="Times New Roman" panose="02020603050405020304" pitchFamily="18" charset="0"/>
              </a:rPr>
              <a:t>条数据为例，经过使用分词工具</a:t>
            </a:r>
            <a:r>
              <a:rPr lang="en-US" altLang="zh-CN" sz="1400" dirty="0">
                <a:latin typeface="等线" panose="02010600030101010101" pitchFamily="2" charset="-122"/>
                <a:cs typeface="Times New Roman" panose="02020603050405020304" pitchFamily="18" charset="0"/>
              </a:rPr>
              <a:t>NLPIR</a:t>
            </a:r>
            <a:r>
              <a:rPr lang="zh-CN" altLang="zh-CN" sz="1400" dirty="0">
                <a:latin typeface="等线" panose="02010600030101010101" pitchFamily="2" charset="-122"/>
                <a:cs typeface="Times New Roman" panose="02020603050405020304" pitchFamily="18" charset="0"/>
              </a:rPr>
              <a:t>分出词项共计</a:t>
            </a:r>
            <a:r>
              <a:rPr lang="en-US" altLang="zh-CN" sz="1400" dirty="0">
                <a:latin typeface="等线" panose="02010600030101010101" pitchFamily="2" charset="-122"/>
                <a:cs typeface="Times New Roman" panose="02020603050405020304" pitchFamily="18" charset="0"/>
              </a:rPr>
              <a:t>208304</a:t>
            </a:r>
            <a:r>
              <a:rPr lang="zh-CN" altLang="zh-CN" sz="1400" dirty="0">
                <a:latin typeface="等线" panose="02010600030101010101" pitchFamily="2" charset="-122"/>
                <a:cs typeface="Times New Roman" panose="02020603050405020304" pitchFamily="18" charset="0"/>
              </a:rPr>
              <a:t>条，</a:t>
            </a:r>
            <a:r>
              <a:rPr lang="zh-CN" altLang="zh-CN" sz="1400" dirty="0" smtClean="0">
                <a:latin typeface="等线" panose="02010600030101010101" pitchFamily="2" charset="-122"/>
                <a:cs typeface="Times New Roman" panose="02020603050405020304" pitchFamily="18" charset="0"/>
              </a:rPr>
              <a:t>词</a:t>
            </a:r>
            <a:r>
              <a:rPr lang="zh-CN" altLang="en-US" sz="1400" dirty="0" smtClean="0">
                <a:latin typeface="等线" panose="02010600030101010101" pitchFamily="2" charset="-122"/>
                <a:cs typeface="Times New Roman" panose="02020603050405020304" pitchFamily="18" charset="0"/>
              </a:rPr>
              <a:t>项</a:t>
            </a:r>
            <a:r>
              <a:rPr lang="zh-CN" altLang="zh-CN" sz="1400" dirty="0" smtClean="0">
                <a:latin typeface="等线" panose="02010600030101010101" pitchFamily="2" charset="-122"/>
                <a:cs typeface="Times New Roman" panose="02020603050405020304" pitchFamily="18" charset="0"/>
              </a:rPr>
              <a:t>的</a:t>
            </a:r>
            <a:r>
              <a:rPr lang="en-US" altLang="zh-CN" sz="1400" dirty="0">
                <a:latin typeface="等线" panose="02010600030101010101" pitchFamily="2" charset="-122"/>
                <a:cs typeface="Times New Roman" panose="02020603050405020304" pitchFamily="18" charset="0"/>
              </a:rPr>
              <a:t>DF</a:t>
            </a:r>
            <a:r>
              <a:rPr lang="zh-CN" altLang="zh-CN" sz="1400" dirty="0">
                <a:latin typeface="等线" panose="02010600030101010101" pitchFamily="2" charset="-122"/>
                <a:cs typeface="Times New Roman" panose="02020603050405020304" pitchFamily="18" charset="0"/>
              </a:rPr>
              <a:t>分布如下：</a:t>
            </a:r>
            <a:endParaRPr lang="zh-CN" altLang="en-US" sz="1400" dirty="0"/>
          </a:p>
        </p:txBody>
      </p:sp>
      <p:graphicFrame>
        <p:nvGraphicFramePr>
          <p:cNvPr id="10" name="表格 9"/>
          <p:cNvGraphicFramePr>
            <a:graphicFrameLocks noGrp="1"/>
          </p:cNvGraphicFramePr>
          <p:nvPr>
            <p:extLst>
              <p:ext uri="{D42A27DB-BD31-4B8C-83A1-F6EECF244321}">
                <p14:modId xmlns:p14="http://schemas.microsoft.com/office/powerpoint/2010/main" val="855597601"/>
              </p:ext>
            </p:extLst>
          </p:nvPr>
        </p:nvGraphicFramePr>
        <p:xfrm>
          <a:off x="1164643" y="4355927"/>
          <a:ext cx="4278625" cy="602032"/>
        </p:xfrm>
        <a:graphic>
          <a:graphicData uri="http://schemas.openxmlformats.org/drawingml/2006/table">
            <a:tbl>
              <a:tblPr firstRow="1" firstCol="1" bandRow="1">
                <a:tableStyleId>{5C22544A-7EE6-4342-B048-85BDC9FD1C3A}</a:tableStyleId>
              </a:tblPr>
              <a:tblGrid>
                <a:gridCol w="497615"/>
                <a:gridCol w="575532"/>
                <a:gridCol w="496783"/>
                <a:gridCol w="552091"/>
                <a:gridCol w="681487"/>
                <a:gridCol w="845388"/>
                <a:gridCol w="629729"/>
              </a:tblGrid>
              <a:tr h="301016">
                <a:tc>
                  <a:txBody>
                    <a:bodyPr/>
                    <a:lstStyle/>
                    <a:p>
                      <a:pPr algn="just">
                        <a:lnSpc>
                          <a:spcPct val="150000"/>
                        </a:lnSpc>
                        <a:spcAft>
                          <a:spcPts val="0"/>
                        </a:spcAft>
                      </a:pPr>
                      <a:r>
                        <a:rPr lang="en-US" sz="1100" kern="100" dirty="0">
                          <a:effectLst/>
                        </a:rPr>
                        <a:t>DF</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1</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dirty="0">
                          <a:effectLst/>
                        </a:rPr>
                        <a:t>1-10</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10-100</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dirty="0">
                          <a:effectLst/>
                        </a:rPr>
                        <a:t>100-1000</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1000-10000</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dirty="0" smtClean="0">
                          <a:effectLst/>
                        </a:rPr>
                        <a:t>10000-</a:t>
                      </a:r>
                      <a:r>
                        <a:rPr lang="en-US" altLang="zh-CN" sz="1100" kern="100" dirty="0" smtClean="0">
                          <a:effectLst/>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301016">
                <a:tc>
                  <a:txBody>
                    <a:bodyPr/>
                    <a:lstStyle/>
                    <a:p>
                      <a:pPr algn="just">
                        <a:lnSpc>
                          <a:spcPct val="150000"/>
                        </a:lnSpc>
                        <a:spcAft>
                          <a:spcPts val="0"/>
                        </a:spcAft>
                      </a:pPr>
                      <a:r>
                        <a:rPr lang="en-US" sz="1100" kern="100" dirty="0">
                          <a:effectLst/>
                        </a:rPr>
                        <a:t>Count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113259</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dirty="0">
                          <a:effectLst/>
                        </a:rPr>
                        <a:t>61285</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dirty="0">
                          <a:effectLst/>
                        </a:rPr>
                        <a:t>25620</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7088</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1025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dirty="0">
                          <a:effectLst/>
                        </a:rPr>
                        <a:t>27</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grpSp>
        <p:nvGrpSpPr>
          <p:cNvPr id="22" name="组合 3"/>
          <p:cNvGrpSpPr>
            <a:grpSpLocks/>
          </p:cNvGrpSpPr>
          <p:nvPr/>
        </p:nvGrpSpPr>
        <p:grpSpPr bwMode="auto">
          <a:xfrm>
            <a:off x="631825" y="1164819"/>
            <a:ext cx="2916566" cy="369332"/>
            <a:chOff x="0" y="0"/>
            <a:chExt cx="4281170" cy="541497"/>
          </a:xfrm>
        </p:grpSpPr>
        <p:sp>
          <p:nvSpPr>
            <p:cNvPr id="23" name="等腰三角形 30"/>
            <p:cNvSpPr>
              <a:spLocks noChangeArrowheads="1"/>
            </p:cNvSpPr>
            <p:nvPr/>
          </p:nvSpPr>
          <p:spPr bwMode="auto">
            <a:xfrm rot="5400000" flipH="1">
              <a:off x="-33634" y="35550"/>
              <a:ext cx="519388" cy="452119"/>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4" name="文本框 32"/>
            <p:cNvSpPr>
              <a:spLocks noChangeArrowheads="1"/>
            </p:cNvSpPr>
            <p:nvPr/>
          </p:nvSpPr>
          <p:spPr bwMode="auto">
            <a:xfrm>
              <a:off x="623570" y="0"/>
              <a:ext cx="3657600" cy="541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000" dirty="0" smtClean="0"/>
                <a:t>样本类别分布</a:t>
              </a:r>
              <a:endParaRPr lang="zh-CN" altLang="en-US" sz="2000" dirty="0"/>
            </a:p>
          </p:txBody>
        </p:sp>
      </p:grpSp>
      <p:grpSp>
        <p:nvGrpSpPr>
          <p:cNvPr id="25" name="组合 3"/>
          <p:cNvGrpSpPr>
            <a:grpSpLocks/>
          </p:cNvGrpSpPr>
          <p:nvPr/>
        </p:nvGrpSpPr>
        <p:grpSpPr bwMode="auto">
          <a:xfrm>
            <a:off x="631825" y="3441505"/>
            <a:ext cx="2916566" cy="369332"/>
            <a:chOff x="0" y="0"/>
            <a:chExt cx="4281170" cy="541497"/>
          </a:xfrm>
        </p:grpSpPr>
        <p:sp>
          <p:nvSpPr>
            <p:cNvPr id="26" name="等腰三角形 30"/>
            <p:cNvSpPr>
              <a:spLocks noChangeArrowheads="1"/>
            </p:cNvSpPr>
            <p:nvPr/>
          </p:nvSpPr>
          <p:spPr bwMode="auto">
            <a:xfrm rot="5400000" flipH="1">
              <a:off x="-33634" y="35550"/>
              <a:ext cx="519388" cy="452119"/>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 name="文本框 32"/>
            <p:cNvSpPr>
              <a:spLocks noChangeArrowheads="1"/>
            </p:cNvSpPr>
            <p:nvPr/>
          </p:nvSpPr>
          <p:spPr bwMode="auto">
            <a:xfrm>
              <a:off x="623570" y="0"/>
              <a:ext cx="3657600" cy="541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000" dirty="0" smtClean="0"/>
                <a:t>搜索词分布</a:t>
              </a:r>
              <a:endParaRPr lang="zh-CN" altLang="en-US" sz="2000" dirty="0"/>
            </a:p>
          </p:txBody>
        </p:sp>
      </p:grpSp>
      <p:sp>
        <p:nvSpPr>
          <p:cNvPr id="14" name="矩形 13"/>
          <p:cNvSpPr/>
          <p:nvPr/>
        </p:nvSpPr>
        <p:spPr>
          <a:xfrm>
            <a:off x="1056635" y="1615964"/>
            <a:ext cx="6088973" cy="307777"/>
          </a:xfrm>
          <a:prstGeom prst="rect">
            <a:avLst/>
          </a:prstGeom>
        </p:spPr>
        <p:txBody>
          <a:bodyPr wrap="square">
            <a:spAutoFit/>
          </a:bodyPr>
          <a:lstStyle/>
          <a:p>
            <a:r>
              <a:rPr lang="zh-CN" altLang="zh-CN" sz="1400" dirty="0">
                <a:latin typeface="等线" panose="02010600030101010101" pitchFamily="2" charset="-122"/>
                <a:cs typeface="Times New Roman" panose="02020603050405020304" pitchFamily="18" charset="0"/>
              </a:rPr>
              <a:t>以</a:t>
            </a:r>
            <a:r>
              <a:rPr lang="en-US" altLang="zh-CN" sz="1400" dirty="0">
                <a:latin typeface="等线" panose="02010600030101010101" pitchFamily="2" charset="-122"/>
                <a:cs typeface="Times New Roman" panose="02020603050405020304" pitchFamily="18" charset="0"/>
              </a:rPr>
              <a:t>20 000</a:t>
            </a:r>
            <a:r>
              <a:rPr lang="zh-CN" altLang="zh-CN" sz="1400" dirty="0">
                <a:latin typeface="等线" panose="02010600030101010101" pitchFamily="2" charset="-122"/>
                <a:cs typeface="Times New Roman" panose="02020603050405020304" pitchFamily="18" charset="0"/>
              </a:rPr>
              <a:t>条初赛数据数据为</a:t>
            </a:r>
            <a:r>
              <a:rPr lang="zh-CN" altLang="zh-CN" sz="1400" dirty="0" smtClean="0">
                <a:latin typeface="等线" panose="02010600030101010101" pitchFamily="2" charset="-122"/>
                <a:cs typeface="Times New Roman" panose="02020603050405020304" pitchFamily="18" charset="0"/>
              </a:rPr>
              <a:t>例</a:t>
            </a:r>
            <a:r>
              <a:rPr lang="zh-CN" altLang="en-US" sz="1400" dirty="0" smtClean="0">
                <a:latin typeface="等线" panose="02010600030101010101" pitchFamily="2" charset="-122"/>
                <a:cs typeface="Times New Roman" panose="02020603050405020304" pitchFamily="18" charset="0"/>
              </a:rPr>
              <a:t>，</a:t>
            </a:r>
            <a:r>
              <a:rPr lang="zh-CN" altLang="zh-CN" sz="1400" dirty="0"/>
              <a:t>三个类别</a:t>
            </a:r>
            <a:r>
              <a:rPr lang="zh-CN" altLang="zh-CN" sz="1400" dirty="0" smtClean="0"/>
              <a:t>的</a:t>
            </a:r>
            <a:r>
              <a:rPr lang="zh-CN" altLang="en-US" sz="1400" dirty="0" smtClean="0"/>
              <a:t>分布</a:t>
            </a:r>
            <a:r>
              <a:rPr lang="zh-CN" altLang="zh-CN" sz="1400" dirty="0" smtClean="0"/>
              <a:t>如下：</a:t>
            </a:r>
            <a:endParaRPr lang="zh-CN" altLang="zh-CN" sz="1400" dirty="0"/>
          </a:p>
        </p:txBody>
      </p:sp>
      <p:graphicFrame>
        <p:nvGraphicFramePr>
          <p:cNvPr id="29" name="表格 28"/>
          <p:cNvGraphicFramePr>
            <a:graphicFrameLocks noGrp="1"/>
          </p:cNvGraphicFramePr>
          <p:nvPr>
            <p:extLst>
              <p:ext uri="{D42A27DB-BD31-4B8C-83A1-F6EECF244321}">
                <p14:modId xmlns:p14="http://schemas.microsoft.com/office/powerpoint/2010/main" val="1561220986"/>
              </p:ext>
            </p:extLst>
          </p:nvPr>
        </p:nvGraphicFramePr>
        <p:xfrm>
          <a:off x="1174469" y="2049119"/>
          <a:ext cx="4124774" cy="1005840"/>
        </p:xfrm>
        <a:graphic>
          <a:graphicData uri="http://schemas.openxmlformats.org/drawingml/2006/table">
            <a:tbl>
              <a:tblPr firstRow="1" firstCol="1" bandRow="1">
                <a:tableStyleId>{5C22544A-7EE6-4342-B048-85BDC9FD1C3A}</a:tableStyleId>
              </a:tblPr>
              <a:tblGrid>
                <a:gridCol w="515488"/>
                <a:gridCol w="515488"/>
                <a:gridCol w="515488"/>
                <a:gridCol w="515488"/>
                <a:gridCol w="515488"/>
                <a:gridCol w="515488"/>
                <a:gridCol w="515923"/>
                <a:gridCol w="515923"/>
              </a:tblGrid>
              <a:tr h="0">
                <a:tc>
                  <a:txBody>
                    <a:bodyPr/>
                    <a:lstStyle/>
                    <a:p>
                      <a:pPr algn="just">
                        <a:lnSpc>
                          <a:spcPct val="150000"/>
                        </a:lnSpc>
                        <a:spcAft>
                          <a:spcPts val="0"/>
                        </a:spcAft>
                      </a:pPr>
                      <a:r>
                        <a:rPr lang="zh-CN" sz="1100" kern="100" dirty="0">
                          <a:effectLst/>
                        </a:rPr>
                        <a:t>类别</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1</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3</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4</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dirty="0">
                          <a:effectLst/>
                        </a:rPr>
                        <a:t>6</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100" b="1" i="0" u="none" strike="noStrike" kern="100" cap="none" spc="0" normalizeH="0" baseline="0" noProof="0" dirty="0" smtClean="0">
                          <a:ln>
                            <a:noFill/>
                          </a:ln>
                          <a:solidFill>
                            <a:srgbClr val="FFFFFF"/>
                          </a:solidFill>
                          <a:effectLst/>
                          <a:uLnTx/>
                          <a:uFillTx/>
                          <a:latin typeface="+mn-lt"/>
                          <a:ea typeface="+mn-ea"/>
                          <a:cs typeface="+mn-cs"/>
                        </a:rPr>
                        <a:t>0</a:t>
                      </a:r>
                      <a:endParaRPr kumimoji="0" lang="zh-CN" altLang="en-US" sz="1200" b="1" i="0" u="none" strike="noStrike" kern="100" cap="none" spc="0" normalizeH="0" baseline="0" noProof="0" dirty="0" smtClean="0">
                        <a:ln>
                          <a:noFill/>
                        </a:ln>
                        <a:solidFill>
                          <a:srgbClr val="FFFFFF"/>
                        </a:solidFill>
                        <a:effectLst/>
                        <a:uLnTx/>
                        <a:uFillTx/>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100" kern="100">
                          <a:effectLst/>
                        </a:rPr>
                        <a:t>A</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7900</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5330</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dirty="0">
                          <a:effectLst/>
                        </a:rPr>
                        <a:t>3603</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dirty="0">
                          <a:effectLst/>
                        </a:rPr>
                        <a:t>2141</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589</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dirty="0">
                          <a:effectLst/>
                        </a:rPr>
                        <a:t>82</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100" b="0" i="0" u="none" strike="noStrike" kern="100" cap="none" spc="0" normalizeH="0" baseline="0" noProof="0" dirty="0" smtClean="0">
                          <a:ln>
                            <a:noFill/>
                          </a:ln>
                          <a:solidFill>
                            <a:srgbClr val="000000"/>
                          </a:solidFill>
                          <a:effectLst/>
                          <a:uLnTx/>
                          <a:uFillTx/>
                          <a:latin typeface="+mn-lt"/>
                          <a:ea typeface="+mn-ea"/>
                        </a:rPr>
                        <a:t>355</a:t>
                      </a:r>
                      <a:endParaRPr kumimoji="0" lang="zh-CN" altLang="en-US" sz="1200" b="0" i="0" u="none" strike="noStrike" kern="10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100" kern="100">
                          <a:effectLst/>
                        </a:rPr>
                        <a:t>G</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11365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8211</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dirty="0">
                          <a:effectLst/>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altLang="zh-CN" sz="1100" kern="100" dirty="0" smtClean="0">
                          <a:effectLst/>
                          <a:latin typeface="+mn-lt"/>
                          <a:ea typeface="等线" panose="02010600030101010101" pitchFamily="2" charset="-122"/>
                          <a:cs typeface="Times New Roman" panose="02020603050405020304" pitchFamily="18" charset="0"/>
                        </a:rPr>
                        <a:t>424</a:t>
                      </a:r>
                      <a:endParaRPr lang="zh-CN" sz="1100" kern="100" dirty="0">
                        <a:effectLst/>
                        <a:latin typeface="+mn-lt"/>
                        <a:ea typeface="等线" panose="02010600030101010101" pitchFamily="2" charset="-122"/>
                        <a:cs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100" kern="100">
                          <a:effectLst/>
                        </a:rPr>
                        <a:t>E</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dirty="0">
                          <a:effectLst/>
                        </a:rPr>
                        <a:t>65</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119</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dirty="0">
                          <a:effectLst/>
                        </a:rPr>
                        <a:t>3722</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5579</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7487</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dirty="0">
                          <a:effectLst/>
                        </a:rPr>
                        <a:t>1150</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altLang="zh-CN" sz="1100" kern="100" dirty="0" smtClean="0">
                          <a:effectLst/>
                          <a:latin typeface="+mn-lt"/>
                          <a:ea typeface="等线" panose="02010600030101010101" pitchFamily="2" charset="-122"/>
                          <a:cs typeface="Times New Roman" panose="02020603050405020304" pitchFamily="18" charset="0"/>
                        </a:rPr>
                        <a:t>1879</a:t>
                      </a:r>
                      <a:endParaRPr lang="zh-CN" sz="1100" kern="100" dirty="0">
                        <a:effectLst/>
                        <a:latin typeface="+mn-lt"/>
                        <a:ea typeface="等线"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00374261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0"/>
            <a:ext cx="12192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084" name="组合 8"/>
          <p:cNvGrpSpPr>
            <a:grpSpLocks/>
          </p:cNvGrpSpPr>
          <p:nvPr/>
        </p:nvGrpSpPr>
        <p:grpSpPr bwMode="auto">
          <a:xfrm>
            <a:off x="0" y="134938"/>
            <a:ext cx="465138" cy="469900"/>
            <a:chOff x="0" y="0"/>
            <a:chExt cx="823123" cy="831130"/>
          </a:xfrm>
        </p:grpSpPr>
        <p:sp>
          <p:nvSpPr>
            <p:cNvPr id="46099"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6100"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6101"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46085" name="文本框 24"/>
          <p:cNvSpPr>
            <a:spLocks noChangeArrowheads="1"/>
          </p:cNvSpPr>
          <p:nvPr/>
        </p:nvSpPr>
        <p:spPr bwMode="auto">
          <a:xfrm>
            <a:off x="631825" y="146050"/>
            <a:ext cx="3590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数据清洗</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5"/>
          <p:cNvSpPr/>
          <p:nvPr/>
        </p:nvSpPr>
        <p:spPr>
          <a:xfrm>
            <a:off x="1056635" y="2595215"/>
            <a:ext cx="9608550" cy="1384995"/>
          </a:xfrm>
          <a:prstGeom prst="rect">
            <a:avLst/>
          </a:prstGeom>
        </p:spPr>
        <p:txBody>
          <a:bodyPr wrap="square">
            <a:spAutoFit/>
          </a:bodyPr>
          <a:lstStyle/>
          <a:p>
            <a:pPr algn="just">
              <a:lnSpc>
                <a:spcPct val="150000"/>
              </a:lnSpc>
              <a:spcAft>
                <a:spcPts val="0"/>
              </a:spcAft>
            </a:pPr>
            <a:r>
              <a:rPr lang="zh-CN" altLang="en-US" sz="1400" kern="100" dirty="0" smtClean="0">
                <a:latin typeface="等线" panose="02010600030101010101" pitchFamily="2" charset="-122"/>
                <a:cs typeface="Times New Roman" panose="02020603050405020304" pitchFamily="18" charset="0"/>
              </a:rPr>
              <a:t>        根据</a:t>
            </a:r>
            <a:r>
              <a:rPr lang="zh-CN" altLang="en-US" sz="1400" kern="100" dirty="0" smtClean="0">
                <a:latin typeface="等线" panose="02010600030101010101" pitchFamily="2" charset="-122"/>
                <a:cs typeface="Times New Roman" panose="02020603050405020304" pitchFamily="18" charset="0"/>
              </a:rPr>
              <a:t>数据分布可知，训练数据中</a:t>
            </a:r>
            <a:r>
              <a:rPr lang="zh-CN" altLang="zh-CN" sz="1400" kern="100" dirty="0" smtClean="0">
                <a:effectLst/>
                <a:latin typeface="等线" panose="02010600030101010101" pitchFamily="2" charset="-122"/>
                <a:cs typeface="Times New Roman" panose="02020603050405020304" pitchFamily="18" charset="0"/>
              </a:rPr>
              <a:t>缺失年龄的用户有</a:t>
            </a:r>
            <a:r>
              <a:rPr lang="en-US" altLang="zh-CN" sz="1400" kern="100" dirty="0" smtClean="0">
                <a:effectLst/>
                <a:latin typeface="等线" panose="02010600030101010101" pitchFamily="2" charset="-122"/>
                <a:ea typeface="等线" panose="02010600030101010101" pitchFamily="2" charset="-122"/>
                <a:cs typeface="Times New Roman" panose="02020603050405020304" pitchFamily="18" charset="0"/>
              </a:rPr>
              <a:t>355</a:t>
            </a:r>
            <a:r>
              <a:rPr lang="zh-CN" altLang="zh-CN" sz="1400" kern="100" dirty="0" smtClean="0">
                <a:effectLst/>
                <a:latin typeface="等线" panose="02010600030101010101" pitchFamily="2" charset="-122"/>
                <a:cs typeface="Times New Roman" panose="02020603050405020304" pitchFamily="18" charset="0"/>
              </a:rPr>
              <a:t>条，缺失性别的用户有</a:t>
            </a:r>
            <a:r>
              <a:rPr lang="en-US" altLang="zh-CN" sz="1400" kern="100" dirty="0" smtClean="0">
                <a:effectLst/>
                <a:latin typeface="等线" panose="02010600030101010101" pitchFamily="2" charset="-122"/>
                <a:ea typeface="等线" panose="02010600030101010101" pitchFamily="2" charset="-122"/>
                <a:cs typeface="Times New Roman" panose="02020603050405020304" pitchFamily="18" charset="0"/>
              </a:rPr>
              <a:t>424</a:t>
            </a:r>
            <a:r>
              <a:rPr lang="zh-CN" altLang="zh-CN" sz="1400" kern="100" dirty="0" smtClean="0">
                <a:effectLst/>
                <a:latin typeface="等线" panose="02010600030101010101" pitchFamily="2" charset="-122"/>
                <a:cs typeface="Times New Roman" panose="02020603050405020304" pitchFamily="18" charset="0"/>
              </a:rPr>
              <a:t>条，缺失学历的数据有</a:t>
            </a:r>
            <a:r>
              <a:rPr lang="en-US" altLang="zh-CN" sz="1400" kern="100" dirty="0" smtClean="0">
                <a:effectLst/>
                <a:latin typeface="等线" panose="02010600030101010101" pitchFamily="2" charset="-122"/>
                <a:ea typeface="等线" panose="02010600030101010101" pitchFamily="2" charset="-122"/>
                <a:cs typeface="Times New Roman" panose="02020603050405020304" pitchFamily="18" charset="0"/>
              </a:rPr>
              <a:t>1879</a:t>
            </a:r>
            <a:r>
              <a:rPr lang="zh-CN" altLang="zh-CN" sz="1400" kern="100" dirty="0" smtClean="0">
                <a:effectLst/>
                <a:latin typeface="等线" panose="02010600030101010101" pitchFamily="2" charset="-122"/>
                <a:cs typeface="Times New Roman" panose="02020603050405020304" pitchFamily="18" charset="0"/>
              </a:rPr>
              <a:t>条。所有缺失标签的用户有</a:t>
            </a:r>
            <a:r>
              <a:rPr lang="en-US" altLang="zh-CN" sz="1400" kern="100" dirty="0" smtClean="0">
                <a:effectLst/>
                <a:latin typeface="等线" panose="02010600030101010101" pitchFamily="2" charset="-122"/>
                <a:ea typeface="等线" panose="02010600030101010101" pitchFamily="2" charset="-122"/>
                <a:cs typeface="Times New Roman" panose="02020603050405020304" pitchFamily="18" charset="0"/>
              </a:rPr>
              <a:t>2337</a:t>
            </a:r>
            <a:r>
              <a:rPr lang="zh-CN" altLang="zh-CN" sz="1400" kern="100" dirty="0" smtClean="0">
                <a:effectLst/>
                <a:latin typeface="等线" panose="02010600030101010101" pitchFamily="2" charset="-122"/>
                <a:cs typeface="Times New Roman" panose="02020603050405020304" pitchFamily="18" charset="0"/>
              </a:rPr>
              <a:t>条。</a:t>
            </a:r>
            <a:r>
              <a:rPr lang="zh-CN" altLang="zh-CN" sz="1400" dirty="0" smtClean="0"/>
              <a:t>这种</a:t>
            </a:r>
            <a:r>
              <a:rPr lang="zh-CN" altLang="en-US" sz="1400" dirty="0" smtClean="0"/>
              <a:t>缺失标签的</a:t>
            </a:r>
            <a:r>
              <a:rPr lang="zh-CN" altLang="zh-CN" sz="1400" dirty="0" smtClean="0"/>
              <a:t>样本</a:t>
            </a:r>
            <a:r>
              <a:rPr lang="zh-CN" altLang="zh-CN" sz="1400" dirty="0"/>
              <a:t>往往从各个类别中产生，如果保留这个类别，会对分类边界造成不可估计的影响，当然可以通过一些机器学习的方法对标签进行预先预测，但是这样的精度本身不高，不如直接放弃这些量并不算大的样本</a:t>
            </a:r>
            <a:r>
              <a:rPr lang="zh-CN" altLang="zh-CN" sz="1400" dirty="0" smtClean="0"/>
              <a:t>。</a:t>
            </a:r>
            <a:endParaRPr lang="zh-CN" altLang="zh-CN" sz="1400" dirty="0"/>
          </a:p>
        </p:txBody>
      </p:sp>
      <p:sp>
        <p:nvSpPr>
          <p:cNvPr id="16" name="矩形 15"/>
          <p:cNvSpPr/>
          <p:nvPr/>
        </p:nvSpPr>
        <p:spPr>
          <a:xfrm>
            <a:off x="1056635" y="4827056"/>
            <a:ext cx="9608550" cy="738664"/>
          </a:xfrm>
          <a:prstGeom prst="rect">
            <a:avLst/>
          </a:prstGeom>
        </p:spPr>
        <p:txBody>
          <a:bodyPr wrap="square">
            <a:spAutoFit/>
          </a:bodyPr>
          <a:lstStyle/>
          <a:p>
            <a:pPr algn="just">
              <a:lnSpc>
                <a:spcPct val="150000"/>
              </a:lnSpc>
              <a:spcAft>
                <a:spcPts val="0"/>
              </a:spcAft>
            </a:pPr>
            <a:r>
              <a:rPr lang="zh-CN" altLang="en-US" sz="1400" kern="100" dirty="0" smtClean="0">
                <a:latin typeface="+mn-ea"/>
                <a:ea typeface="+mn-ea"/>
                <a:cs typeface="Times New Roman" panose="02020603050405020304" pitchFamily="18" charset="0"/>
              </a:rPr>
              <a:t>    可以</a:t>
            </a:r>
            <a:r>
              <a:rPr lang="zh-CN" altLang="zh-CN" sz="1400" kern="100" dirty="0" smtClean="0">
                <a:effectLst/>
                <a:latin typeface="+mn-ea"/>
                <a:ea typeface="+mn-ea"/>
                <a:cs typeface="Times New Roman" panose="02020603050405020304" pitchFamily="18" charset="0"/>
              </a:rPr>
              <a:t>发现，高</a:t>
            </a:r>
            <a:r>
              <a:rPr lang="en-US" altLang="zh-CN" sz="1400" kern="100" dirty="0" smtClean="0">
                <a:effectLst/>
                <a:latin typeface="+mn-ea"/>
                <a:ea typeface="+mn-ea"/>
                <a:cs typeface="Times New Roman" panose="02020603050405020304" pitchFamily="18" charset="0"/>
              </a:rPr>
              <a:t>DF</a:t>
            </a:r>
            <a:r>
              <a:rPr lang="zh-CN" altLang="zh-CN" sz="1400" kern="100" dirty="0" smtClean="0">
                <a:effectLst/>
                <a:latin typeface="+mn-ea"/>
                <a:ea typeface="+mn-ea"/>
                <a:cs typeface="Times New Roman" panose="02020603050405020304" pitchFamily="18" charset="0"/>
              </a:rPr>
              <a:t>的词语数量相对低</a:t>
            </a:r>
            <a:r>
              <a:rPr lang="en-US" altLang="zh-CN" sz="1400" kern="100" dirty="0" smtClean="0">
                <a:effectLst/>
                <a:latin typeface="+mn-ea"/>
                <a:ea typeface="+mn-ea"/>
                <a:cs typeface="Times New Roman" panose="02020603050405020304" pitchFamily="18" charset="0"/>
              </a:rPr>
              <a:t>DF</a:t>
            </a:r>
            <a:r>
              <a:rPr lang="zh-CN" altLang="zh-CN" sz="1400" kern="100" dirty="0" smtClean="0">
                <a:effectLst/>
                <a:latin typeface="+mn-ea"/>
                <a:ea typeface="+mn-ea"/>
                <a:cs typeface="Times New Roman" panose="02020603050405020304" pitchFamily="18" charset="0"/>
              </a:rPr>
              <a:t>词语的数量是十分稀少的。一半以上的词语只出现过一次，这对于分类是毫无意义的，去除这部分词可以极大程度上减少将来训练所需的时间和空间。</a:t>
            </a:r>
            <a:r>
              <a:rPr lang="en-US" altLang="zh-CN" sz="1400" kern="100" dirty="0" smtClean="0">
                <a:effectLst/>
                <a:latin typeface="+mn-ea"/>
                <a:ea typeface="+mn-ea"/>
                <a:cs typeface="Times New Roman" panose="02020603050405020304" pitchFamily="18" charset="0"/>
              </a:rPr>
              <a:t>DF</a:t>
            </a:r>
            <a:r>
              <a:rPr lang="zh-CN" altLang="zh-CN" sz="1400" kern="100" dirty="0" smtClean="0">
                <a:effectLst/>
                <a:latin typeface="+mn-ea"/>
                <a:ea typeface="+mn-ea"/>
                <a:cs typeface="Times New Roman" panose="02020603050405020304" pitchFamily="18" charset="0"/>
              </a:rPr>
              <a:t>小于</a:t>
            </a:r>
            <a:r>
              <a:rPr lang="en-US" altLang="zh-CN" sz="1400" kern="100" dirty="0" smtClean="0">
                <a:effectLst/>
                <a:latin typeface="+mn-ea"/>
                <a:ea typeface="+mn-ea"/>
                <a:cs typeface="Times New Roman" panose="02020603050405020304" pitchFamily="18" charset="0"/>
              </a:rPr>
              <a:t>10</a:t>
            </a:r>
            <a:r>
              <a:rPr lang="zh-CN" altLang="zh-CN" sz="1400" kern="100" dirty="0" smtClean="0">
                <a:effectLst/>
                <a:latin typeface="+mn-ea"/>
                <a:ea typeface="+mn-ea"/>
                <a:cs typeface="Times New Roman" panose="02020603050405020304" pitchFamily="18" charset="0"/>
              </a:rPr>
              <a:t>的词语占据超过</a:t>
            </a:r>
            <a:r>
              <a:rPr lang="en-US" altLang="zh-CN" sz="1400" kern="100" dirty="0" smtClean="0">
                <a:effectLst/>
                <a:latin typeface="+mn-ea"/>
                <a:ea typeface="+mn-ea"/>
                <a:cs typeface="Times New Roman" panose="02020603050405020304" pitchFamily="18" charset="0"/>
              </a:rPr>
              <a:t>80%</a:t>
            </a:r>
            <a:r>
              <a:rPr lang="zh-CN" altLang="zh-CN" sz="1400" kern="100" dirty="0" smtClean="0">
                <a:effectLst/>
                <a:latin typeface="+mn-ea"/>
                <a:ea typeface="+mn-ea"/>
                <a:cs typeface="Times New Roman" panose="02020603050405020304" pitchFamily="18" charset="0"/>
              </a:rPr>
              <a:t>。</a:t>
            </a:r>
            <a:endParaRPr lang="zh-CN" altLang="zh-CN" sz="1400" kern="100" dirty="0">
              <a:effectLst/>
              <a:latin typeface="+mn-ea"/>
              <a:ea typeface="+mn-ea"/>
              <a:cs typeface="Times New Roman" panose="02020603050405020304" pitchFamily="18" charset="0"/>
            </a:endParaRPr>
          </a:p>
        </p:txBody>
      </p:sp>
      <p:graphicFrame>
        <p:nvGraphicFramePr>
          <p:cNvPr id="17" name="表格 16"/>
          <p:cNvGraphicFramePr>
            <a:graphicFrameLocks noGrp="1"/>
          </p:cNvGraphicFramePr>
          <p:nvPr>
            <p:extLst>
              <p:ext uri="{D42A27DB-BD31-4B8C-83A1-F6EECF244321}">
                <p14:modId xmlns:p14="http://schemas.microsoft.com/office/powerpoint/2010/main" val="209756829"/>
              </p:ext>
            </p:extLst>
          </p:nvPr>
        </p:nvGraphicFramePr>
        <p:xfrm>
          <a:off x="1486004" y="1589375"/>
          <a:ext cx="4124774" cy="1005840"/>
        </p:xfrm>
        <a:graphic>
          <a:graphicData uri="http://schemas.openxmlformats.org/drawingml/2006/table">
            <a:tbl>
              <a:tblPr firstRow="1" firstCol="1" bandRow="1">
                <a:tableStyleId>{5C22544A-7EE6-4342-B048-85BDC9FD1C3A}</a:tableStyleId>
              </a:tblPr>
              <a:tblGrid>
                <a:gridCol w="515488"/>
                <a:gridCol w="515488"/>
                <a:gridCol w="515488"/>
                <a:gridCol w="515488"/>
                <a:gridCol w="515488"/>
                <a:gridCol w="515488"/>
                <a:gridCol w="515923"/>
                <a:gridCol w="515923"/>
              </a:tblGrid>
              <a:tr h="0">
                <a:tc>
                  <a:txBody>
                    <a:bodyPr/>
                    <a:lstStyle/>
                    <a:p>
                      <a:pPr algn="just">
                        <a:lnSpc>
                          <a:spcPct val="150000"/>
                        </a:lnSpc>
                        <a:spcAft>
                          <a:spcPts val="0"/>
                        </a:spcAft>
                      </a:pPr>
                      <a:r>
                        <a:rPr lang="zh-CN" sz="1100" kern="100" dirty="0">
                          <a:effectLst/>
                        </a:rPr>
                        <a:t>类别</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dirty="0">
                          <a:effectLst/>
                        </a:rPr>
                        <a:t>1</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3</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4</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dirty="0">
                          <a:effectLst/>
                        </a:rPr>
                        <a:t>6</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100" b="1" i="0" u="none" strike="noStrike" kern="100" cap="none" spc="0" normalizeH="0" baseline="0" noProof="0" dirty="0" smtClean="0">
                          <a:ln>
                            <a:noFill/>
                          </a:ln>
                          <a:solidFill>
                            <a:srgbClr val="FFFFFF"/>
                          </a:solidFill>
                          <a:effectLst/>
                          <a:uLnTx/>
                          <a:uFillTx/>
                          <a:latin typeface="+mn-lt"/>
                          <a:ea typeface="+mn-ea"/>
                          <a:cs typeface="+mn-cs"/>
                        </a:rPr>
                        <a:t>0</a:t>
                      </a:r>
                      <a:endParaRPr kumimoji="0" lang="zh-CN" altLang="en-US" sz="1200" b="1" i="0" u="none" strike="noStrike" kern="100" cap="none" spc="0" normalizeH="0" baseline="0" noProof="0" dirty="0" smtClean="0">
                        <a:ln>
                          <a:noFill/>
                        </a:ln>
                        <a:solidFill>
                          <a:srgbClr val="FFFFFF"/>
                        </a:solidFill>
                        <a:effectLst/>
                        <a:uLnTx/>
                        <a:uFillTx/>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100" kern="100">
                          <a:effectLst/>
                        </a:rPr>
                        <a:t>A</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dirty="0">
                          <a:effectLst/>
                        </a:rPr>
                        <a:t>7900</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5330</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dirty="0">
                          <a:effectLst/>
                        </a:rPr>
                        <a:t>3603</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dirty="0">
                          <a:effectLst/>
                        </a:rPr>
                        <a:t>2141</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589</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dirty="0">
                          <a:effectLst/>
                        </a:rPr>
                        <a:t>82</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100" b="0" i="0" u="none" strike="noStrike" kern="100" cap="none" spc="0" normalizeH="0" baseline="0" noProof="0" dirty="0" smtClean="0">
                          <a:ln>
                            <a:noFill/>
                          </a:ln>
                          <a:solidFill>
                            <a:srgbClr val="000000"/>
                          </a:solidFill>
                          <a:effectLst/>
                          <a:uLnTx/>
                          <a:uFillTx/>
                          <a:latin typeface="+mn-lt"/>
                          <a:ea typeface="+mn-ea"/>
                        </a:rPr>
                        <a:t>355</a:t>
                      </a:r>
                      <a:endParaRPr kumimoji="0" lang="zh-CN" altLang="en-US" sz="1200" b="0" i="0" u="none" strike="noStrike" kern="10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100" kern="100">
                          <a:effectLst/>
                        </a:rPr>
                        <a:t>G</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11365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8211</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dirty="0">
                          <a:effectLst/>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dirty="0">
                          <a:effectLst/>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altLang="zh-CN" sz="1100" kern="100" dirty="0" smtClean="0">
                          <a:effectLst/>
                          <a:latin typeface="+mn-lt"/>
                          <a:ea typeface="等线" panose="02010600030101010101" pitchFamily="2" charset="-122"/>
                          <a:cs typeface="Times New Roman" panose="02020603050405020304" pitchFamily="18" charset="0"/>
                        </a:rPr>
                        <a:t>424</a:t>
                      </a:r>
                      <a:endParaRPr lang="zh-CN" sz="1100" kern="100" dirty="0">
                        <a:effectLst/>
                        <a:latin typeface="+mn-lt"/>
                        <a:ea typeface="等线" panose="02010600030101010101" pitchFamily="2" charset="-122"/>
                        <a:cs typeface="Times New Roman" panose="02020603050405020304" pitchFamily="18" charset="0"/>
                      </a:endParaRPr>
                    </a:p>
                  </a:txBody>
                  <a:tcPr marL="68580" marR="68580" marT="0" marB="0"/>
                </a:tc>
              </a:tr>
              <a:tr h="0">
                <a:tc>
                  <a:txBody>
                    <a:bodyPr/>
                    <a:lstStyle/>
                    <a:p>
                      <a:pPr algn="just">
                        <a:lnSpc>
                          <a:spcPct val="150000"/>
                        </a:lnSpc>
                        <a:spcAft>
                          <a:spcPts val="0"/>
                        </a:spcAft>
                      </a:pPr>
                      <a:r>
                        <a:rPr lang="en-US" sz="1100" kern="100">
                          <a:effectLst/>
                        </a:rPr>
                        <a:t>E</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dirty="0">
                          <a:effectLst/>
                        </a:rPr>
                        <a:t>65</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119</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dirty="0">
                          <a:effectLst/>
                        </a:rPr>
                        <a:t>3722</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5579</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7487</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dirty="0">
                          <a:effectLst/>
                        </a:rPr>
                        <a:t>1150</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altLang="zh-CN" sz="1100" kern="100" dirty="0" smtClean="0">
                          <a:effectLst/>
                          <a:latin typeface="+mn-lt"/>
                          <a:ea typeface="等线" panose="02010600030101010101" pitchFamily="2" charset="-122"/>
                          <a:cs typeface="Times New Roman" panose="02020603050405020304" pitchFamily="18" charset="0"/>
                        </a:rPr>
                        <a:t>1879</a:t>
                      </a:r>
                      <a:endParaRPr lang="zh-CN" sz="1100" kern="100" dirty="0">
                        <a:effectLst/>
                        <a:latin typeface="+mn-lt"/>
                        <a:ea typeface="等线"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663261092"/>
              </p:ext>
            </p:extLst>
          </p:nvPr>
        </p:nvGraphicFramePr>
        <p:xfrm>
          <a:off x="1476394" y="4186266"/>
          <a:ext cx="4278625" cy="602032"/>
        </p:xfrm>
        <a:graphic>
          <a:graphicData uri="http://schemas.openxmlformats.org/drawingml/2006/table">
            <a:tbl>
              <a:tblPr firstRow="1" firstCol="1" bandRow="1">
                <a:tableStyleId>{5C22544A-7EE6-4342-B048-85BDC9FD1C3A}</a:tableStyleId>
              </a:tblPr>
              <a:tblGrid>
                <a:gridCol w="497615"/>
                <a:gridCol w="575532"/>
                <a:gridCol w="496783"/>
                <a:gridCol w="552091"/>
                <a:gridCol w="681487"/>
                <a:gridCol w="845388"/>
                <a:gridCol w="629729"/>
              </a:tblGrid>
              <a:tr h="301016">
                <a:tc>
                  <a:txBody>
                    <a:bodyPr/>
                    <a:lstStyle/>
                    <a:p>
                      <a:pPr algn="just">
                        <a:lnSpc>
                          <a:spcPct val="150000"/>
                        </a:lnSpc>
                        <a:spcAft>
                          <a:spcPts val="0"/>
                        </a:spcAft>
                      </a:pPr>
                      <a:r>
                        <a:rPr lang="en-US" sz="1100" kern="100" dirty="0">
                          <a:effectLst/>
                        </a:rPr>
                        <a:t>DF</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1</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1-10</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10-100</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dirty="0">
                          <a:effectLst/>
                        </a:rPr>
                        <a:t>100-1000</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1000-10000</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dirty="0" smtClean="0">
                          <a:effectLst/>
                        </a:rPr>
                        <a:t>10000-</a:t>
                      </a:r>
                      <a:r>
                        <a:rPr lang="en-US" altLang="zh-CN" sz="1100" kern="100" dirty="0" smtClean="0">
                          <a:effectLst/>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301016">
                <a:tc>
                  <a:txBody>
                    <a:bodyPr/>
                    <a:lstStyle/>
                    <a:p>
                      <a:pPr algn="just">
                        <a:lnSpc>
                          <a:spcPct val="150000"/>
                        </a:lnSpc>
                        <a:spcAft>
                          <a:spcPts val="0"/>
                        </a:spcAft>
                      </a:pPr>
                      <a:r>
                        <a:rPr lang="en-US" sz="1100" kern="100" dirty="0">
                          <a:effectLst/>
                        </a:rPr>
                        <a:t>Count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113259</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61285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25620</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dirty="0">
                          <a:effectLst/>
                        </a:rPr>
                        <a:t>7088</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dirty="0">
                          <a:effectLst/>
                        </a:rPr>
                        <a:t>1025</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dirty="0">
                          <a:effectLst/>
                        </a:rPr>
                        <a:t>27</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grpSp>
        <p:nvGrpSpPr>
          <p:cNvPr id="13" name="组合 3"/>
          <p:cNvGrpSpPr>
            <a:grpSpLocks/>
          </p:cNvGrpSpPr>
          <p:nvPr/>
        </p:nvGrpSpPr>
        <p:grpSpPr bwMode="auto">
          <a:xfrm>
            <a:off x="631825" y="1147439"/>
            <a:ext cx="2916566" cy="369332"/>
            <a:chOff x="0" y="0"/>
            <a:chExt cx="4281170" cy="541497"/>
          </a:xfrm>
        </p:grpSpPr>
        <p:sp>
          <p:nvSpPr>
            <p:cNvPr id="14" name="等腰三角形 30"/>
            <p:cNvSpPr>
              <a:spLocks noChangeArrowheads="1"/>
            </p:cNvSpPr>
            <p:nvPr/>
          </p:nvSpPr>
          <p:spPr bwMode="auto">
            <a:xfrm rot="5400000" flipH="1">
              <a:off x="-33634" y="35550"/>
              <a:ext cx="519388" cy="452119"/>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 name="文本框 32"/>
            <p:cNvSpPr>
              <a:spLocks noChangeArrowheads="1"/>
            </p:cNvSpPr>
            <p:nvPr/>
          </p:nvSpPr>
          <p:spPr bwMode="auto">
            <a:xfrm>
              <a:off x="623570" y="0"/>
              <a:ext cx="3657600" cy="541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000" dirty="0" smtClean="0"/>
                <a:t>样本和词项</a:t>
              </a:r>
              <a:endParaRPr lang="zh-CN" altLang="en-US" sz="2000" dirty="0"/>
            </a:p>
          </p:txBody>
        </p:sp>
      </p:grpSp>
    </p:spTree>
    <p:extLst>
      <p:ext uri="{BB962C8B-B14F-4D97-AF65-F5344CB8AC3E}">
        <p14:creationId xmlns:p14="http://schemas.microsoft.com/office/powerpoint/2010/main" val="410576048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0"/>
            <a:ext cx="12192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6313488"/>
            <a:ext cx="12192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084" name="组合 8"/>
          <p:cNvGrpSpPr>
            <a:grpSpLocks/>
          </p:cNvGrpSpPr>
          <p:nvPr/>
        </p:nvGrpSpPr>
        <p:grpSpPr bwMode="auto">
          <a:xfrm>
            <a:off x="0" y="134938"/>
            <a:ext cx="465138" cy="469900"/>
            <a:chOff x="0" y="0"/>
            <a:chExt cx="823123" cy="831130"/>
          </a:xfrm>
        </p:grpSpPr>
        <p:sp>
          <p:nvSpPr>
            <p:cNvPr id="46099"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6100"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6101"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46085" name="文本框 24"/>
          <p:cNvSpPr>
            <a:spLocks noChangeArrowheads="1"/>
          </p:cNvSpPr>
          <p:nvPr/>
        </p:nvSpPr>
        <p:spPr bwMode="auto">
          <a:xfrm>
            <a:off x="631825" y="146050"/>
            <a:ext cx="3590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数据清洗</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4" name="组合 3"/>
          <p:cNvGrpSpPr>
            <a:grpSpLocks/>
          </p:cNvGrpSpPr>
          <p:nvPr/>
        </p:nvGrpSpPr>
        <p:grpSpPr bwMode="auto">
          <a:xfrm>
            <a:off x="631825" y="1238981"/>
            <a:ext cx="2916566" cy="369332"/>
            <a:chOff x="0" y="0"/>
            <a:chExt cx="4281170" cy="541497"/>
          </a:xfrm>
        </p:grpSpPr>
        <p:sp>
          <p:nvSpPr>
            <p:cNvPr id="35" name="等腰三角形 30"/>
            <p:cNvSpPr>
              <a:spLocks noChangeArrowheads="1"/>
            </p:cNvSpPr>
            <p:nvPr/>
          </p:nvSpPr>
          <p:spPr bwMode="auto">
            <a:xfrm rot="5400000" flipH="1">
              <a:off x="-33634" y="35551"/>
              <a:ext cx="519387" cy="452119"/>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6" name="文本框 32"/>
            <p:cNvSpPr>
              <a:spLocks noChangeArrowheads="1"/>
            </p:cNvSpPr>
            <p:nvPr/>
          </p:nvSpPr>
          <p:spPr bwMode="auto">
            <a:xfrm>
              <a:off x="623570" y="0"/>
              <a:ext cx="3657600" cy="541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000" dirty="0" smtClean="0"/>
                <a:t>离群点检测</a:t>
              </a:r>
              <a:endParaRPr lang="zh-CN" altLang="en-US" sz="2000" dirty="0"/>
            </a:p>
          </p:txBody>
        </p:sp>
      </p:grpSp>
      <mc:AlternateContent xmlns:mc="http://schemas.openxmlformats.org/markup-compatibility/2006">
        <mc:Choice xmlns:a14="http://schemas.microsoft.com/office/drawing/2010/main" Requires="a14">
          <p:sp>
            <p:nvSpPr>
              <p:cNvPr id="37" name="矩形 36"/>
              <p:cNvSpPr/>
              <p:nvPr/>
            </p:nvSpPr>
            <p:spPr>
              <a:xfrm>
                <a:off x="939833" y="1661376"/>
                <a:ext cx="9644778" cy="1061829"/>
              </a:xfrm>
              <a:prstGeom prst="rect">
                <a:avLst/>
              </a:prstGeom>
            </p:spPr>
            <p:txBody>
              <a:bodyPr wrap="square">
                <a:spAutoFit/>
              </a:bodyPr>
              <a:lstStyle/>
              <a:p>
                <a:pPr algn="just">
                  <a:lnSpc>
                    <a:spcPct val="150000"/>
                  </a:lnSpc>
                  <a:spcAft>
                    <a:spcPts val="0"/>
                  </a:spcAft>
                </a:pPr>
                <a:r>
                  <a:rPr lang="zh-CN" altLang="en-US" sz="1400" kern="100" dirty="0" smtClean="0">
                    <a:latin typeface="等线" panose="02010600030101010101" pitchFamily="2" charset="-122"/>
                    <a:cs typeface="Times New Roman" panose="02020603050405020304" pitchFamily="18" charset="0"/>
                  </a:rPr>
                  <a:t>        离</a:t>
                </a:r>
                <a:r>
                  <a:rPr lang="zh-CN" altLang="en-US" sz="1400" kern="100" dirty="0">
                    <a:latin typeface="等线" panose="02010600030101010101" pitchFamily="2" charset="-122"/>
                    <a:cs typeface="Times New Roman" panose="02020603050405020304" pitchFamily="18" charset="0"/>
                  </a:rPr>
                  <a:t>群点会很大程度上影响分类器的</a:t>
                </a:r>
                <a:r>
                  <a:rPr lang="zh-CN" altLang="en-US" sz="1400" kern="100" dirty="0" smtClean="0">
                    <a:latin typeface="等线" panose="02010600030101010101" pitchFamily="2" charset="-122"/>
                    <a:cs typeface="Times New Roman" panose="02020603050405020304" pitchFamily="18" charset="0"/>
                  </a:rPr>
                  <a:t>性能，我们</a:t>
                </a:r>
                <a:r>
                  <a:rPr lang="zh-CN" altLang="zh-CN" sz="1400" kern="100" dirty="0" smtClean="0">
                    <a:latin typeface="等线" panose="02010600030101010101" pitchFamily="2" charset="-122"/>
                    <a:cs typeface="Times New Roman" panose="02020603050405020304" pitchFamily="18" charset="0"/>
                  </a:rPr>
                  <a:t>采</a:t>
                </a:r>
                <a:r>
                  <a:rPr lang="zh-CN" altLang="en-US" sz="1400" kern="100" dirty="0" smtClean="0">
                    <a:latin typeface="等线" panose="02010600030101010101" pitchFamily="2" charset="-122"/>
                    <a:cs typeface="Times New Roman" panose="02020603050405020304" pitchFamily="18" charset="0"/>
                  </a:rPr>
                  <a:t>用简单的</a:t>
                </a:r>
                <a:r>
                  <a:rPr lang="zh-CN" altLang="zh-CN" sz="1400" kern="100" dirty="0" smtClean="0">
                    <a:latin typeface="等线" panose="02010600030101010101" pitchFamily="2" charset="-122"/>
                    <a:cs typeface="Times New Roman" panose="02020603050405020304" pitchFamily="18" charset="0"/>
                  </a:rPr>
                  <a:t>均值</a:t>
                </a:r>
                <a:r>
                  <a:rPr lang="zh-CN" altLang="zh-CN" sz="1400" kern="100" dirty="0">
                    <a:latin typeface="等线" panose="02010600030101010101" pitchFamily="2" charset="-122"/>
                    <a:cs typeface="Times New Roman" panose="02020603050405020304" pitchFamily="18" charset="0"/>
                  </a:rPr>
                  <a:t>方差原则进行离群点</a:t>
                </a:r>
                <a:r>
                  <a:rPr lang="zh-CN" altLang="zh-CN" sz="1400" kern="100" dirty="0" smtClean="0">
                    <a:latin typeface="等线" panose="02010600030101010101" pitchFamily="2" charset="-122"/>
                    <a:cs typeface="Times New Roman" panose="02020603050405020304" pitchFamily="18" charset="0"/>
                  </a:rPr>
                  <a:t>检测</a:t>
                </a:r>
                <a:r>
                  <a:rPr lang="zh-CN" altLang="en-US" sz="1400" kern="100" dirty="0" smtClean="0">
                    <a:latin typeface="等线" panose="02010600030101010101" pitchFamily="2" charset="-122"/>
                    <a:cs typeface="Times New Roman" panose="02020603050405020304" pitchFamily="18" charset="0"/>
                  </a:rPr>
                  <a:t>。</a:t>
                </a:r>
                <a:r>
                  <a:rPr lang="zh-CN" altLang="en-US" sz="1400" kern="100" dirty="0">
                    <a:latin typeface="等线" panose="02010600030101010101" pitchFamily="2" charset="-122"/>
                    <a:cs typeface="Times New Roman" panose="02020603050405020304" pitchFamily="18" charset="0"/>
                  </a:rPr>
                  <a:t>使用</a:t>
                </a:r>
                <a14:m>
                  <m:oMath xmlns:m="http://schemas.openxmlformats.org/officeDocument/2006/math">
                    <m:r>
                      <a:rPr lang="en-US" altLang="zh-CN" sz="1400" kern="100">
                        <a:latin typeface="Cambria Math" panose="02040503050406030204" pitchFamily="18" charset="0"/>
                        <a:ea typeface="等线" panose="02010600030101010101" pitchFamily="2" charset="-122"/>
                        <a:cs typeface="Times New Roman" panose="02020603050405020304" pitchFamily="18" charset="0"/>
                      </a:rPr>
                      <m:t>6</m:t>
                    </m:r>
                    <m:r>
                      <m:rPr>
                        <m:sty m:val="p"/>
                      </m:rPr>
                      <a:rPr lang="en-US" altLang="zh-CN" sz="1400" kern="100">
                        <a:latin typeface="Cambria Math" panose="02040503050406030204" pitchFamily="18" charset="0"/>
                        <a:ea typeface="等线" panose="02010600030101010101" pitchFamily="2" charset="-122"/>
                        <a:cs typeface="Times New Roman" panose="02020603050405020304" pitchFamily="18" charset="0"/>
                      </a:rPr>
                      <m:t>σ</m:t>
                    </m:r>
                  </m:oMath>
                </a14:m>
                <a:r>
                  <a:rPr lang="zh-CN" altLang="zh-CN" sz="1400" kern="100" dirty="0">
                    <a:latin typeface="等线" panose="02010600030101010101" pitchFamily="2" charset="-122"/>
                    <a:cs typeface="Times New Roman" panose="02020603050405020304" pitchFamily="18" charset="0"/>
                  </a:rPr>
                  <a:t>原则去除离群点。如果样本服从</a:t>
                </a:r>
                <a:r>
                  <a:rPr lang="zh-CN" altLang="zh-CN" sz="1400" kern="100" dirty="0">
                    <a:latin typeface="等线" panose="02010600030101010101" pitchFamily="2" charset="-122"/>
                    <a:cs typeface="Times New Roman" panose="02020603050405020304" pitchFamily="18" charset="0"/>
                  </a:rPr>
                  <a:t>正</a:t>
                </a:r>
                <a:r>
                  <a:rPr lang="zh-CN" altLang="en-US" sz="1400" kern="100" dirty="0">
                    <a:latin typeface="等线" panose="02010600030101010101" pitchFamily="2" charset="-122"/>
                    <a:cs typeface="Times New Roman" panose="02020603050405020304" pitchFamily="18" charset="0"/>
                  </a:rPr>
                  <a:t>态</a:t>
                </a:r>
                <a:r>
                  <a:rPr lang="zh-CN" altLang="zh-CN" sz="1400" kern="100" dirty="0">
                    <a:latin typeface="等线" panose="02010600030101010101" pitchFamily="2" charset="-122"/>
                    <a:cs typeface="Times New Roman" panose="02020603050405020304" pitchFamily="18" charset="0"/>
                  </a:rPr>
                  <a:t>分布，</a:t>
                </a:r>
                <a:r>
                  <a:rPr lang="zh-CN" altLang="en-US" sz="1400" kern="100" dirty="0">
                    <a:latin typeface="等线" panose="02010600030101010101" pitchFamily="2" charset="-122"/>
                    <a:cs typeface="Times New Roman" panose="02020603050405020304" pitchFamily="18" charset="0"/>
                  </a:rPr>
                  <a:t>则</a:t>
                </a:r>
                <a:r>
                  <a:rPr lang="zh-CN" altLang="zh-CN" sz="1400" kern="100" dirty="0">
                    <a:latin typeface="等线" panose="02010600030101010101" pitchFamily="2" charset="-122"/>
                    <a:cs typeface="Times New Roman" panose="02020603050405020304" pitchFamily="18" charset="0"/>
                  </a:rPr>
                  <a:t>该</a:t>
                </a:r>
                <a:r>
                  <a:rPr lang="zh-CN" altLang="zh-CN" sz="1400" kern="100" dirty="0">
                    <a:latin typeface="等线" panose="02010600030101010101" pitchFamily="2" charset="-122"/>
                    <a:cs typeface="Times New Roman" panose="02020603050405020304" pitchFamily="18" charset="0"/>
                  </a:rPr>
                  <a:t>原则保证了正常点只有百万分之三个几率被</a:t>
                </a:r>
                <a:r>
                  <a:rPr lang="zh-CN" altLang="zh-CN" sz="1400" kern="100" dirty="0">
                    <a:latin typeface="等线" panose="02010600030101010101" pitchFamily="2" charset="-122"/>
                    <a:cs typeface="Times New Roman" panose="02020603050405020304" pitchFamily="18" charset="0"/>
                  </a:rPr>
                  <a:t>排除。</a:t>
                </a:r>
                <a:r>
                  <a:rPr lang="zh-CN" altLang="zh-CN" sz="1400" kern="100" dirty="0" smtClean="0">
                    <a:latin typeface="等线" panose="02010600030101010101" pitchFamily="2" charset="-122"/>
                    <a:cs typeface="Times New Roman" panose="02020603050405020304" pitchFamily="18" charset="0"/>
                  </a:rPr>
                  <a:t>虽然数据不</a:t>
                </a:r>
                <a:r>
                  <a:rPr lang="zh-CN" altLang="en-US" sz="1400" kern="100" dirty="0" smtClean="0">
                    <a:latin typeface="等线" panose="02010600030101010101" pitchFamily="2" charset="-122"/>
                    <a:cs typeface="Times New Roman" panose="02020603050405020304" pitchFamily="18" charset="0"/>
                  </a:rPr>
                  <a:t>完全</a:t>
                </a:r>
                <a:r>
                  <a:rPr lang="zh-CN" altLang="zh-CN" sz="1400" kern="100" dirty="0" smtClean="0">
                    <a:latin typeface="等线" panose="02010600030101010101" pitchFamily="2" charset="-122"/>
                    <a:cs typeface="Times New Roman" panose="02020603050405020304" pitchFamily="18" charset="0"/>
                  </a:rPr>
                  <a:t>服从</a:t>
                </a:r>
                <a:r>
                  <a:rPr lang="zh-CN" altLang="zh-CN" sz="1400" kern="100" dirty="0">
                    <a:latin typeface="等线" panose="02010600030101010101" pitchFamily="2" charset="-122"/>
                    <a:cs typeface="Times New Roman" panose="02020603050405020304" pitchFamily="18" charset="0"/>
                  </a:rPr>
                  <a:t>正</a:t>
                </a:r>
                <a:r>
                  <a:rPr lang="zh-CN" altLang="en-US" sz="1400" kern="100" dirty="0">
                    <a:latin typeface="等线" panose="02010600030101010101" pitchFamily="2" charset="-122"/>
                    <a:cs typeface="Times New Roman" panose="02020603050405020304" pitchFamily="18" charset="0"/>
                  </a:rPr>
                  <a:t>态</a:t>
                </a:r>
                <a:r>
                  <a:rPr lang="zh-CN" altLang="zh-CN" sz="1400" kern="100" dirty="0">
                    <a:latin typeface="等线" panose="02010600030101010101" pitchFamily="2" charset="-122"/>
                    <a:cs typeface="Times New Roman" panose="02020603050405020304" pitchFamily="18" charset="0"/>
                  </a:rPr>
                  <a:t>分布</a:t>
                </a:r>
                <a:r>
                  <a:rPr lang="zh-CN" altLang="zh-CN" sz="1400" kern="100" dirty="0">
                    <a:latin typeface="等线" panose="02010600030101010101" pitchFamily="2" charset="-122"/>
                    <a:cs typeface="Times New Roman" panose="02020603050405020304" pitchFamily="18" charset="0"/>
                  </a:rPr>
                  <a:t>，但是</a:t>
                </a:r>
                <a14:m>
                  <m:oMath xmlns:m="http://schemas.openxmlformats.org/officeDocument/2006/math">
                    <m:r>
                      <a:rPr lang="en-US" altLang="zh-CN" sz="1400" kern="100">
                        <a:latin typeface="Cambria Math" panose="02040503050406030204" pitchFamily="18" charset="0"/>
                        <a:ea typeface="等线" panose="02010600030101010101" pitchFamily="2" charset="-122"/>
                        <a:cs typeface="Times New Roman" panose="02020603050405020304" pitchFamily="18" charset="0"/>
                      </a:rPr>
                      <m:t>6</m:t>
                    </m:r>
                    <m:r>
                      <m:rPr>
                        <m:sty m:val="p"/>
                      </m:rPr>
                      <a:rPr lang="en-US" altLang="zh-CN" sz="1400" kern="100">
                        <a:latin typeface="Cambria Math" panose="02040503050406030204" pitchFamily="18" charset="0"/>
                        <a:ea typeface="等线" panose="02010600030101010101" pitchFamily="2" charset="-122"/>
                        <a:cs typeface="Times New Roman" panose="02020603050405020304" pitchFamily="18" charset="0"/>
                      </a:rPr>
                      <m:t>σ</m:t>
                    </m:r>
                  </m:oMath>
                </a14:m>
                <a:r>
                  <a:rPr lang="zh-CN" altLang="zh-CN" sz="1400" kern="100" dirty="0">
                    <a:latin typeface="等线" panose="02010600030101010101" pitchFamily="2" charset="-122"/>
                    <a:cs typeface="Times New Roman" panose="02020603050405020304" pitchFamily="18" charset="0"/>
                  </a:rPr>
                  <a:t>原则</a:t>
                </a:r>
                <a:r>
                  <a:rPr lang="zh-CN" altLang="zh-CN" sz="1400" kern="100" dirty="0" smtClean="0">
                    <a:latin typeface="等线" panose="02010600030101010101" pitchFamily="2" charset="-122"/>
                    <a:cs typeface="Times New Roman" panose="02020603050405020304" pitchFamily="18" charset="0"/>
                  </a:rPr>
                  <a:t>也极</a:t>
                </a:r>
                <a:r>
                  <a:rPr lang="zh-CN" altLang="zh-CN" sz="1400" kern="100" dirty="0">
                    <a:latin typeface="等线" panose="02010600030101010101" pitchFamily="2" charset="-122"/>
                    <a:cs typeface="Times New Roman" panose="02020603050405020304" pitchFamily="18" charset="0"/>
                  </a:rPr>
                  <a:t>大的</a:t>
                </a:r>
                <a:r>
                  <a:rPr lang="zh-CN" altLang="zh-CN" sz="1400" kern="100" dirty="0" smtClean="0">
                    <a:latin typeface="等线" panose="02010600030101010101" pitchFamily="2" charset="-122"/>
                    <a:cs typeface="Times New Roman" panose="02020603050405020304" pitchFamily="18" charset="0"/>
                  </a:rPr>
                  <a:t>保证</a:t>
                </a:r>
                <a:r>
                  <a:rPr lang="zh-CN" altLang="en-US" sz="1400" kern="100" dirty="0" smtClean="0">
                    <a:latin typeface="等线" panose="02010600030101010101" pitchFamily="2" charset="-122"/>
                    <a:cs typeface="Times New Roman" panose="02020603050405020304" pitchFamily="18" charset="0"/>
                  </a:rPr>
                  <a:t>了</a:t>
                </a:r>
                <a:r>
                  <a:rPr lang="zh-CN" altLang="zh-CN" sz="1400" kern="100" dirty="0" smtClean="0">
                    <a:latin typeface="等线" panose="02010600030101010101" pitchFamily="2" charset="-122"/>
                    <a:cs typeface="Times New Roman" panose="02020603050405020304" pitchFamily="18" charset="0"/>
                  </a:rPr>
                  <a:t>正常</a:t>
                </a:r>
                <a:r>
                  <a:rPr lang="zh-CN" altLang="zh-CN" sz="1400" kern="100" dirty="0">
                    <a:latin typeface="等线" panose="02010600030101010101" pitchFamily="2" charset="-122"/>
                    <a:cs typeface="Times New Roman" panose="02020603050405020304" pitchFamily="18" charset="0"/>
                  </a:rPr>
                  <a:t>样本不会</a:t>
                </a:r>
                <a:r>
                  <a:rPr lang="zh-CN" altLang="zh-CN" sz="1400" kern="100" dirty="0">
                    <a:latin typeface="等线" panose="02010600030101010101" pitchFamily="2" charset="-122"/>
                    <a:cs typeface="Times New Roman" panose="02020603050405020304" pitchFamily="18" charset="0"/>
                  </a:rPr>
                  <a:t>被剔除</a:t>
                </a:r>
                <a:r>
                  <a:rPr lang="zh-CN" altLang="zh-CN" sz="1400" kern="100" dirty="0">
                    <a:latin typeface="等线" panose="02010600030101010101" pitchFamily="2" charset="-122"/>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37" name="矩形 36"/>
              <p:cNvSpPr>
                <a:spLocks noRot="1" noChangeAspect="1" noMove="1" noResize="1" noEditPoints="1" noAdjustHandles="1" noChangeArrowheads="1" noChangeShapeType="1" noTextEdit="1"/>
              </p:cNvSpPr>
              <p:nvPr/>
            </p:nvSpPr>
            <p:spPr>
              <a:xfrm>
                <a:off x="939833" y="1661376"/>
                <a:ext cx="9644778" cy="1061829"/>
              </a:xfrm>
              <a:prstGeom prst="rect">
                <a:avLst/>
              </a:prstGeom>
              <a:blipFill rotWithShape="0">
                <a:blip r:embed="rId3"/>
                <a:stretch>
                  <a:fillRect l="-190" r="-190"/>
                </a:stretch>
              </a:blipFill>
            </p:spPr>
            <p:txBody>
              <a:bodyPr/>
              <a:lstStyle/>
              <a:p>
                <a:r>
                  <a:rPr lang="zh-CN" altLang="en-US">
                    <a:noFill/>
                  </a:rPr>
                  <a:t> </a:t>
                </a:r>
              </a:p>
            </p:txBody>
          </p:sp>
        </mc:Fallback>
      </mc:AlternateContent>
      <p:pic>
        <p:nvPicPr>
          <p:cNvPr id="38" name="图片 37"/>
          <p:cNvPicPr/>
          <p:nvPr/>
        </p:nvPicPr>
        <p:blipFill>
          <a:blip r:embed="rId4"/>
          <a:stretch>
            <a:fillRect/>
          </a:stretch>
        </p:blipFill>
        <p:spPr>
          <a:xfrm>
            <a:off x="1056635" y="2762093"/>
            <a:ext cx="3115859" cy="2051244"/>
          </a:xfrm>
          <a:prstGeom prst="rect">
            <a:avLst/>
          </a:prstGeom>
        </p:spPr>
      </p:pic>
      <p:sp>
        <p:nvSpPr>
          <p:cNvPr id="39" name="矩形 38"/>
          <p:cNvSpPr/>
          <p:nvPr/>
        </p:nvSpPr>
        <p:spPr>
          <a:xfrm>
            <a:off x="939833" y="4865653"/>
            <a:ext cx="9440403" cy="523220"/>
          </a:xfrm>
          <a:prstGeom prst="rect">
            <a:avLst/>
          </a:prstGeom>
        </p:spPr>
        <p:txBody>
          <a:bodyPr wrap="square">
            <a:spAutoFit/>
          </a:bodyPr>
          <a:lstStyle/>
          <a:p>
            <a:r>
              <a:rPr lang="en-US" altLang="zh-CN" sz="1400" dirty="0" smtClean="0">
                <a:latin typeface="等线" panose="02010600030101010101" pitchFamily="2" charset="-122"/>
                <a:cs typeface="Times New Roman" panose="02020603050405020304" pitchFamily="18" charset="0"/>
              </a:rPr>
              <a:t>        </a:t>
            </a:r>
            <a:r>
              <a:rPr lang="zh-CN" altLang="en-US" sz="1400" dirty="0" smtClean="0">
                <a:latin typeface="等线" panose="02010600030101010101" pitchFamily="2" charset="-122"/>
                <a:cs typeface="Times New Roman" panose="02020603050405020304" pitchFamily="18" charset="0"/>
              </a:rPr>
              <a:t>需要注意的是，</a:t>
            </a:r>
            <a:r>
              <a:rPr lang="zh-CN" altLang="zh-CN" sz="1400" dirty="0" smtClean="0">
                <a:latin typeface="等线" panose="02010600030101010101" pitchFamily="2" charset="-122"/>
                <a:cs typeface="Times New Roman" panose="02020603050405020304" pitchFamily="18" charset="0"/>
              </a:rPr>
              <a:t>经过</a:t>
            </a:r>
            <a:r>
              <a:rPr lang="zh-CN" altLang="en-US" sz="1400" dirty="0" smtClean="0">
                <a:latin typeface="等线" panose="02010600030101010101" pitchFamily="2" charset="-122"/>
                <a:cs typeface="Times New Roman" panose="02020603050405020304" pitchFamily="18" charset="0"/>
              </a:rPr>
              <a:t>降维</a:t>
            </a:r>
            <a:r>
              <a:rPr lang="zh-CN" altLang="zh-CN" sz="1400" dirty="0" smtClean="0">
                <a:latin typeface="等线" panose="02010600030101010101" pitchFamily="2" charset="-122"/>
                <a:cs typeface="Times New Roman" panose="02020603050405020304" pitchFamily="18" charset="0"/>
              </a:rPr>
              <a:t>后的</a:t>
            </a:r>
            <a:r>
              <a:rPr lang="zh-CN" altLang="en-US" sz="1400" dirty="0" smtClean="0">
                <a:latin typeface="等线" panose="02010600030101010101" pitchFamily="2" charset="-122"/>
                <a:cs typeface="Times New Roman" panose="02020603050405020304" pitchFamily="18" charset="0"/>
              </a:rPr>
              <a:t>样</a:t>
            </a:r>
            <a:r>
              <a:rPr lang="zh-CN" altLang="zh-CN" sz="1400" dirty="0" smtClean="0">
                <a:latin typeface="等线" panose="02010600030101010101" pitchFamily="2" charset="-122"/>
                <a:cs typeface="Times New Roman" panose="02020603050405020304" pitchFamily="18" charset="0"/>
              </a:rPr>
              <a:t>本</a:t>
            </a:r>
            <a:r>
              <a:rPr lang="zh-CN" altLang="zh-CN" sz="1400" dirty="0">
                <a:latin typeface="等线" panose="02010600030101010101" pitchFamily="2" charset="-122"/>
                <a:cs typeface="Times New Roman" panose="02020603050405020304" pitchFamily="18" charset="0"/>
              </a:rPr>
              <a:t>是按照重要程度排序的</a:t>
            </a:r>
            <a:r>
              <a:rPr lang="zh-CN" altLang="zh-CN" sz="1400" dirty="0" smtClean="0">
                <a:latin typeface="等线" panose="02010600030101010101" pitchFamily="2" charset="-122"/>
                <a:cs typeface="Times New Roman" panose="02020603050405020304" pitchFamily="18" charset="0"/>
              </a:rPr>
              <a:t>，</a:t>
            </a:r>
            <a:r>
              <a:rPr lang="zh-CN" altLang="en-US" sz="1400" dirty="0" smtClean="0">
                <a:latin typeface="等线" panose="02010600030101010101" pitchFamily="2" charset="-122"/>
                <a:cs typeface="Times New Roman" panose="02020603050405020304" pitchFamily="18" charset="0"/>
              </a:rPr>
              <a:t>由于</a:t>
            </a:r>
            <a:r>
              <a:rPr lang="zh-CN" altLang="zh-CN" sz="1400" dirty="0" smtClean="0">
                <a:latin typeface="等线" panose="02010600030101010101" pitchFamily="2" charset="-122"/>
                <a:cs typeface="Times New Roman" panose="02020603050405020304" pitchFamily="18" charset="0"/>
              </a:rPr>
              <a:t>不希望</a:t>
            </a:r>
            <a:r>
              <a:rPr lang="zh-CN" altLang="en-US" sz="1400" dirty="0" smtClean="0">
                <a:latin typeface="等线" panose="02010600030101010101" pitchFamily="2" charset="-122"/>
                <a:cs typeface="Times New Roman" panose="02020603050405020304" pitchFamily="18" charset="0"/>
              </a:rPr>
              <a:t>因为</a:t>
            </a:r>
            <a:r>
              <a:rPr lang="zh-CN" altLang="zh-CN" sz="1400" dirty="0" smtClean="0">
                <a:latin typeface="等线" panose="02010600030101010101" pitchFamily="2" charset="-122"/>
                <a:cs typeface="Times New Roman" panose="02020603050405020304" pitchFamily="18" charset="0"/>
              </a:rPr>
              <a:t>不</a:t>
            </a:r>
            <a:r>
              <a:rPr lang="zh-CN" altLang="zh-CN" sz="1400" dirty="0">
                <a:latin typeface="等线" panose="02010600030101010101" pitchFamily="2" charset="-122"/>
                <a:cs typeface="Times New Roman" panose="02020603050405020304" pitchFamily="18" charset="0"/>
              </a:rPr>
              <a:t>重要的特征导致</a:t>
            </a:r>
            <a:r>
              <a:rPr lang="zh-CN" altLang="zh-CN" sz="1400" dirty="0" smtClean="0">
                <a:latin typeface="等线" panose="02010600030101010101" pitchFamily="2" charset="-122"/>
                <a:cs typeface="Times New Roman" panose="02020603050405020304" pitchFamily="18" charset="0"/>
              </a:rPr>
              <a:t>样本的</a:t>
            </a:r>
            <a:r>
              <a:rPr lang="zh-CN" altLang="zh-CN" sz="1400" dirty="0">
                <a:latin typeface="等线" panose="02010600030101010101" pitchFamily="2" charset="-122"/>
                <a:cs typeface="Times New Roman" panose="02020603050405020304" pitchFamily="18" charset="0"/>
              </a:rPr>
              <a:t>损失，</a:t>
            </a:r>
            <a:r>
              <a:rPr lang="zh-CN" altLang="zh-CN" sz="1400" dirty="0" smtClean="0">
                <a:latin typeface="等线" panose="02010600030101010101" pitchFamily="2" charset="-122"/>
                <a:cs typeface="Times New Roman" panose="02020603050405020304" pitchFamily="18" charset="0"/>
              </a:rPr>
              <a:t>所以实际上只</a:t>
            </a:r>
            <a:r>
              <a:rPr lang="zh-CN" altLang="en-US" sz="1400" dirty="0">
                <a:latin typeface="等线" panose="02010600030101010101" pitchFamily="2" charset="-122"/>
                <a:cs typeface="Times New Roman" panose="02020603050405020304" pitchFamily="18" charset="0"/>
              </a:rPr>
              <a:t>在</a:t>
            </a:r>
            <a:r>
              <a:rPr lang="zh-CN" altLang="zh-CN" sz="1400" dirty="0" smtClean="0">
                <a:latin typeface="等线" panose="02010600030101010101" pitchFamily="2" charset="-122"/>
                <a:cs typeface="Times New Roman" panose="02020603050405020304" pitchFamily="18" charset="0"/>
              </a:rPr>
              <a:t>前</a:t>
            </a:r>
            <a:r>
              <a:rPr lang="en-US" altLang="zh-CN" sz="1400" dirty="0">
                <a:latin typeface="等线" panose="02010600030101010101" pitchFamily="2" charset="-122"/>
                <a:cs typeface="Times New Roman" panose="02020603050405020304" pitchFamily="18" charset="0"/>
              </a:rPr>
              <a:t>6</a:t>
            </a:r>
            <a:r>
              <a:rPr lang="zh-CN" altLang="zh-CN" sz="1400" dirty="0">
                <a:latin typeface="等线" panose="02010600030101010101" pitchFamily="2" charset="-122"/>
                <a:cs typeface="Times New Roman" panose="02020603050405020304" pitchFamily="18" charset="0"/>
              </a:rPr>
              <a:t>个维</a:t>
            </a:r>
            <a:r>
              <a:rPr lang="zh-CN" altLang="zh-CN" sz="1400" dirty="0" smtClean="0">
                <a:latin typeface="等线" panose="02010600030101010101" pitchFamily="2" charset="-122"/>
                <a:cs typeface="Times New Roman" panose="02020603050405020304" pitchFamily="18" charset="0"/>
              </a:rPr>
              <a:t>度</a:t>
            </a:r>
            <a:r>
              <a:rPr lang="zh-CN" altLang="en-US" sz="1400" dirty="0" smtClean="0">
                <a:latin typeface="等线" panose="02010600030101010101" pitchFamily="2" charset="-122"/>
                <a:cs typeface="Times New Roman" panose="02020603050405020304" pitchFamily="18" charset="0"/>
              </a:rPr>
              <a:t>进行了</a:t>
            </a:r>
            <a:r>
              <a:rPr lang="zh-CN" altLang="zh-CN" sz="1400" dirty="0" smtClean="0">
                <a:latin typeface="等线" panose="02010600030101010101" pitchFamily="2" charset="-122"/>
                <a:cs typeface="Times New Roman" panose="02020603050405020304" pitchFamily="18" charset="0"/>
              </a:rPr>
              <a:t>离</a:t>
            </a:r>
            <a:r>
              <a:rPr lang="zh-CN" altLang="zh-CN" sz="1400" dirty="0">
                <a:latin typeface="等线" panose="02010600030101010101" pitchFamily="2" charset="-122"/>
                <a:cs typeface="Times New Roman" panose="02020603050405020304" pitchFamily="18" charset="0"/>
              </a:rPr>
              <a:t>群点检测</a:t>
            </a:r>
            <a:r>
              <a:rPr lang="zh-CN" altLang="zh-CN" sz="1400" dirty="0" smtClean="0">
                <a:latin typeface="等线" panose="02010600030101010101" pitchFamily="2" charset="-122"/>
                <a:cs typeface="Times New Roman" panose="02020603050405020304" pitchFamily="18" charset="0"/>
              </a:rPr>
              <a:t>。</a:t>
            </a:r>
            <a:endParaRPr lang="zh-CN" altLang="en-US" sz="1400" dirty="0"/>
          </a:p>
        </p:txBody>
      </p:sp>
    </p:spTree>
    <p:extLst>
      <p:ext uri="{BB962C8B-B14F-4D97-AF65-F5344CB8AC3E}">
        <p14:creationId xmlns:p14="http://schemas.microsoft.com/office/powerpoint/2010/main" val="1818553809"/>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9" grpId="0"/>
    </p:bldLst>
  </p:timing>
</p:sld>
</file>

<file path=ppt/theme/theme1.xml><?xml version="1.0" encoding="utf-8"?>
<a:theme xmlns:a="http://schemas.openxmlformats.org/drawingml/2006/main" name="第一PPT模板网-WWW.1PPT.COM">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371</TotalTime>
  <Pages>0</Pages>
  <Words>2054</Words>
  <Characters>0</Characters>
  <Application>Microsoft Office PowerPoint</Application>
  <DocSecurity>0</DocSecurity>
  <PresentationFormat>宽屏</PresentationFormat>
  <Lines>0</Lines>
  <Paragraphs>203</Paragraphs>
  <Slides>20</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31" baseType="lpstr">
      <vt:lpstr>等线</vt:lpstr>
      <vt:lpstr>等线 Light</vt:lpstr>
      <vt:lpstr>宋体</vt:lpstr>
      <vt:lpstr>微软雅黑</vt:lpstr>
      <vt:lpstr>Arial</vt:lpstr>
      <vt:lpstr>Calibri</vt:lpstr>
      <vt:lpstr>Calibri Light</vt:lpstr>
      <vt:lpstr>Cambria Math</vt:lpstr>
      <vt:lpstr>Times New Roman</vt:lpstr>
      <vt:lpstr>第一PPT模板网-WWW.1PPT.COM</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China</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www.pptbz.com</dc:creator>
  <cp:keywords/>
  <dc:description/>
  <cp:lastModifiedBy>骗自己</cp:lastModifiedBy>
  <cp:revision>200</cp:revision>
  <dcterms:created xsi:type="dcterms:W3CDTF">2014-10-16T08:35:00Z</dcterms:created>
  <dcterms:modified xsi:type="dcterms:W3CDTF">2016-12-20T08:18:27Z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2052-9.1.0.5133</vt:lpwstr>
  </property>
</Properties>
</file>