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5" r:id="rId2"/>
    <p:sldId id="292" r:id="rId3"/>
    <p:sldId id="291" r:id="rId4"/>
    <p:sldId id="290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송섭" initials="김" lastIdx="1" clrIdx="0">
    <p:extLst>
      <p:ext uri="{19B8F6BF-5375-455C-9EA6-DF929625EA0E}">
        <p15:presenceInfo xmlns:p15="http://schemas.microsoft.com/office/powerpoint/2012/main" userId="S::busanbak2000@stu.gnu.ac.kr::7ef24396-5fc6-4ae4-98b2-eabf6fb217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6426-623D-42C5-824B-6D37DF97341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AF60F-BA29-4781-A828-247DF32EB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0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2DEF1-0B9D-43AA-A538-039184F60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950D0-7152-43EC-8679-50EBCE4BE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E416B-C342-403A-B2A1-2491E6BE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2A9E-415A-4F78-8298-FB746D6141F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1E877-2A42-40EF-BC83-C8ACBCF7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BBE14-AA7A-458D-811E-DCC89231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96CE-325D-40D7-893D-BCE1A2C6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102B9-EB03-409F-AB09-BB9D45C8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3AE5D4-D4A9-4F5C-89E6-62ACC35E1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86DA6-62C6-47AD-9A91-189FB023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2A9E-415A-4F78-8298-FB746D6141F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A5129-C85A-4188-829F-49C70CEC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47535-8D4E-4D86-A03A-A64309CA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96CE-325D-40D7-893D-BCE1A2C6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2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A8CACA-B81C-4A72-83E9-94F938C2E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AA8215-3B11-4A7C-BEAE-C7B098381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1E380-6601-4CAB-ABEF-9B3E4451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2A9E-415A-4F78-8298-FB746D6141F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6BDF8-70E5-4E39-8F52-F665257B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C3DBA-CB00-49FE-80D4-83EDFD6A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96CE-325D-40D7-893D-BCE1A2C6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77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36231-C604-4C87-BF09-AA7AD465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72475-D9CE-4CEC-B3A1-CAFFD161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DFDCB-57E1-481A-8218-5EF9DF3C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2A9E-415A-4F78-8298-FB746D6141F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3BF01-1FA4-4932-BBD0-40ECA62C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F4907-FD9B-464D-B92F-26D8A64C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96CE-325D-40D7-893D-BCE1A2C6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3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E5866-AA12-4856-A61E-E73D10D6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9CBBF3-EC16-442B-957B-4F5FD847B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A190F-A4EC-4EE1-9DE1-720D0C53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2A9E-415A-4F78-8298-FB746D6141F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D6480-5670-4F80-8623-794604C7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01411-5DEA-404B-BB32-AB1217AF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96CE-325D-40D7-893D-BCE1A2C6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3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12816-3D8D-4BC2-A0B0-2A3D217E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AACCE-8823-4DEE-801A-ADBDFA6FD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4776DF-B235-4C90-9AF2-211F11A2D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6DFDB-E207-4C09-8DE6-5D79EC29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2A9E-415A-4F78-8298-FB746D6141F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C8C8ED-3EDF-4D1E-BA31-450D6596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33EE1-783B-400A-BA87-A329455B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96CE-325D-40D7-893D-BCE1A2C6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3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28501-0207-4C4F-ADC1-28414C9E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37E5C-21A5-42C6-A93C-05299BB9A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39574-738D-490E-A6B3-064702CB8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83EA2-2068-4FE0-9FF2-6682EB164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7AFA1F-3EB9-447B-8972-DFF45683E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7D9FFF-8162-4B6C-AFCE-E608E70C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2A9E-415A-4F78-8298-FB746D6141F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3884B9-9A98-4216-AC1A-B3F49FFD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0D1E1E-47F0-42A5-ACA9-9E85822C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96CE-325D-40D7-893D-BCE1A2C6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3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AA46-F00F-496F-80D4-D4739DDF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11CF2B-2F4F-4083-977C-E21BC624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2A9E-415A-4F78-8298-FB746D6141F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C3A6D8-DE28-4380-A79D-6544398C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B24AC3-5EDD-4EF3-91A2-834F62F3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96CE-325D-40D7-893D-BCE1A2C6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76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0CE90A-FD4A-4BD8-BF0E-4BF888C9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2A9E-415A-4F78-8298-FB746D6141F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5E8B5-F83C-41BE-9615-F101C229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54DFAE-B0EF-4523-AF00-00B5E801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96CE-325D-40D7-893D-BCE1A2C6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98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08E72-DB83-4474-A3DF-6F3E5AE3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4A170-048B-48D9-9754-1CEE11860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6A496C-4404-42A4-AAE5-5679E576C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250330-02DD-4A2F-90EC-9C9734B1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2A9E-415A-4F78-8298-FB746D6141F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4491F5-5029-40DC-B36B-01FD0FCB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1F4A63-1E9E-4885-81CD-6DFFAD71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96CE-325D-40D7-893D-BCE1A2C6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70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AEF87-9DC2-4D8A-9A69-E427A0CB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F5E24A-006E-4554-809E-754014882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215FF-FFB4-44DB-9B35-671E02C52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E6E4C-F51F-4C91-B700-1357067A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2A9E-415A-4F78-8298-FB746D6141F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4FA3F-3CEA-4442-906E-7BE578A9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54739-55A4-4E29-BC9F-06B15DCE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96CE-325D-40D7-893D-BCE1A2C6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3CE1A6-D95D-4D71-B34E-835D581E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D22E2-BF3E-4FF7-AEE7-E2BD35750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6703D-A85E-4D99-8B19-D2A28333D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2A9E-415A-4F78-8298-FB746D6141F4}" type="datetimeFigureOut">
              <a:rPr lang="ko-KR" altLang="en-US" smtClean="0"/>
              <a:t>2021-05-28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67FA4-6B23-47F3-9936-8D897B25B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D360-C889-4FA2-91DA-0721CA9F2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96CE-325D-40D7-893D-BCE1A2C66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2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57B0AC5-A1BA-4F7F-95B9-4AADB608A18E}"/>
              </a:ext>
            </a:extLst>
          </p:cNvPr>
          <p:cNvCxnSpPr>
            <a:cxnSpLocks/>
          </p:cNvCxnSpPr>
          <p:nvPr/>
        </p:nvCxnSpPr>
        <p:spPr>
          <a:xfrm>
            <a:off x="2504656" y="1873623"/>
            <a:ext cx="0" cy="567017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CADF685-A256-4535-B985-5E69CA2F20D1}"/>
              </a:ext>
            </a:extLst>
          </p:cNvPr>
          <p:cNvCxnSpPr>
            <a:cxnSpLocks/>
          </p:cNvCxnSpPr>
          <p:nvPr/>
        </p:nvCxnSpPr>
        <p:spPr>
          <a:xfrm flipH="1">
            <a:off x="2236695" y="2440640"/>
            <a:ext cx="267962" cy="45944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47BA00C-F962-4CC5-AF82-E48419F71891}"/>
              </a:ext>
            </a:extLst>
          </p:cNvPr>
          <p:cNvCxnSpPr>
            <a:cxnSpLocks/>
          </p:cNvCxnSpPr>
          <p:nvPr/>
        </p:nvCxnSpPr>
        <p:spPr>
          <a:xfrm>
            <a:off x="2504656" y="2440640"/>
            <a:ext cx="295835" cy="45944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A0C8476-8650-4992-95A1-DB8F6C200997}"/>
              </a:ext>
            </a:extLst>
          </p:cNvPr>
          <p:cNvSpPr txBox="1"/>
          <p:nvPr/>
        </p:nvSpPr>
        <p:spPr>
          <a:xfrm>
            <a:off x="1799806" y="301153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29B7478-F80F-482C-85B3-F0010BD72520}"/>
              </a:ext>
            </a:extLst>
          </p:cNvPr>
          <p:cNvCxnSpPr>
            <a:cxnSpLocks/>
          </p:cNvCxnSpPr>
          <p:nvPr/>
        </p:nvCxnSpPr>
        <p:spPr>
          <a:xfrm flipH="1">
            <a:off x="2163700" y="1991360"/>
            <a:ext cx="681912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D3E518EE-2EFB-473E-BD2D-0A5EE5EDF2BE}"/>
              </a:ext>
            </a:extLst>
          </p:cNvPr>
          <p:cNvSpPr/>
          <p:nvPr/>
        </p:nvSpPr>
        <p:spPr>
          <a:xfrm>
            <a:off x="2196705" y="1297919"/>
            <a:ext cx="603786" cy="5670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32B9E80-B141-496C-99F9-AB76D33D7FA3}"/>
              </a:ext>
            </a:extLst>
          </p:cNvPr>
          <p:cNvGrpSpPr/>
          <p:nvPr/>
        </p:nvGrpSpPr>
        <p:grpSpPr>
          <a:xfrm>
            <a:off x="3108442" y="649940"/>
            <a:ext cx="7765745" cy="4721341"/>
            <a:chOff x="3108442" y="649940"/>
            <a:chExt cx="7765745" cy="472134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9474A56-AC73-45CC-A926-306D3578E4E2}"/>
                </a:ext>
              </a:extLst>
            </p:cNvPr>
            <p:cNvSpPr/>
            <p:nvPr/>
          </p:nvSpPr>
          <p:spPr>
            <a:xfrm>
              <a:off x="3388659" y="649940"/>
              <a:ext cx="5136766" cy="3675527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D027790-5325-4CBE-9649-81A979CAB6B9}"/>
                </a:ext>
              </a:extLst>
            </p:cNvPr>
            <p:cNvSpPr/>
            <p:nvPr/>
          </p:nvSpPr>
          <p:spPr>
            <a:xfrm>
              <a:off x="3729317" y="1461247"/>
              <a:ext cx="1837765" cy="103990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지도생성</a:t>
              </a:r>
              <a:endParaRPr lang="en-US" altLang="ko-KR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FE89428-DA4E-4609-9CC9-A26CBA7E56DD}"/>
                </a:ext>
              </a:extLst>
            </p:cNvPr>
            <p:cNvSpPr/>
            <p:nvPr/>
          </p:nvSpPr>
          <p:spPr>
            <a:xfrm>
              <a:off x="6158752" y="1048870"/>
              <a:ext cx="2303930" cy="8247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표적탐지</a:t>
              </a: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D226B5E-8AB4-4365-B0D8-CAD27688C039}"/>
                </a:ext>
              </a:extLst>
            </p:cNvPr>
            <p:cNvSpPr/>
            <p:nvPr/>
          </p:nvSpPr>
          <p:spPr>
            <a:xfrm>
              <a:off x="6158752" y="2075328"/>
              <a:ext cx="2303929" cy="82475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지형탐색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21F4DAD-88FC-4A9C-B6C9-D2B66015D6F8}"/>
                </a:ext>
              </a:extLst>
            </p:cNvPr>
            <p:cNvSpPr/>
            <p:nvPr/>
          </p:nvSpPr>
          <p:spPr>
            <a:xfrm>
              <a:off x="6158752" y="3254186"/>
              <a:ext cx="2303928" cy="82475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자율비행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8FB0033-F2D5-46B1-BBA8-75760A2411E6}"/>
                </a:ext>
              </a:extLst>
            </p:cNvPr>
            <p:cNvSpPr/>
            <p:nvPr/>
          </p:nvSpPr>
          <p:spPr>
            <a:xfrm>
              <a:off x="8937810" y="1048871"/>
              <a:ext cx="1936377" cy="8247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&lt;&lt;Actor&gt;&gt;</a:t>
              </a:r>
              <a:br>
                <a:rPr lang="en-US" altLang="ko-KR" b="1" dirty="0">
                  <a:solidFill>
                    <a:schemeClr val="tx1"/>
                  </a:solidFill>
                </a:rPr>
              </a:br>
              <a:r>
                <a:rPr lang="en-US" altLang="ko-KR" b="1" dirty="0">
                  <a:solidFill>
                    <a:schemeClr val="tx1"/>
                  </a:solidFill>
                </a:rPr>
                <a:t>Camera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9BF151A-FE09-43D6-A38A-7C1151801FA6}"/>
                </a:ext>
              </a:extLst>
            </p:cNvPr>
            <p:cNvSpPr/>
            <p:nvPr/>
          </p:nvSpPr>
          <p:spPr>
            <a:xfrm>
              <a:off x="8937809" y="2075327"/>
              <a:ext cx="1936377" cy="82475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&lt;&lt;Actor&gt;&gt;</a:t>
              </a:r>
              <a:br>
                <a:rPr lang="en-US" altLang="ko-KR" b="1" dirty="0">
                  <a:solidFill>
                    <a:schemeClr val="tx1"/>
                  </a:solidFill>
                </a:rPr>
              </a:br>
              <a:r>
                <a:rPr lang="en-US" altLang="ko-KR" b="1" dirty="0">
                  <a:solidFill>
                    <a:schemeClr val="tx1"/>
                  </a:solidFill>
                </a:rPr>
                <a:t>LiDAR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E4B2703-7A24-4CFA-896C-8854C81E0964}"/>
                </a:ext>
              </a:extLst>
            </p:cNvPr>
            <p:cNvSpPr/>
            <p:nvPr/>
          </p:nvSpPr>
          <p:spPr>
            <a:xfrm>
              <a:off x="6248401" y="4546528"/>
              <a:ext cx="2030504" cy="8247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&lt;&lt;Actor&gt;&gt;</a:t>
              </a:r>
              <a:br>
                <a:rPr lang="en-US" altLang="ko-KR" b="1" dirty="0">
                  <a:solidFill>
                    <a:schemeClr val="tx1"/>
                  </a:solidFill>
                </a:rPr>
              </a:br>
              <a:r>
                <a:rPr lang="en-US" altLang="ko-KR" b="1" dirty="0">
                  <a:solidFill>
                    <a:schemeClr val="tx1"/>
                  </a:solidFill>
                </a:rPr>
                <a:t>Flight Controller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D3891D7-47E4-43C7-84D5-AF81E5FA8E29}"/>
                </a:ext>
              </a:extLst>
            </p:cNvPr>
            <p:cNvSpPr/>
            <p:nvPr/>
          </p:nvSpPr>
          <p:spPr>
            <a:xfrm>
              <a:off x="8894666" y="4546528"/>
              <a:ext cx="1936377" cy="8247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&lt;&lt;Actor&gt;&gt;</a:t>
              </a:r>
              <a:br>
                <a:rPr lang="en-US" altLang="ko-KR" b="1" dirty="0">
                  <a:solidFill>
                    <a:schemeClr val="tx1"/>
                  </a:solidFill>
                </a:rPr>
              </a:br>
              <a:r>
                <a:rPr lang="en-US" altLang="ko-KR" b="1" dirty="0">
                  <a:solidFill>
                    <a:schemeClr val="tx1"/>
                  </a:solidFill>
                </a:rPr>
                <a:t>Motor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08308D0-BC8A-4D73-A61C-A04B54059ABC}"/>
                </a:ext>
              </a:extLst>
            </p:cNvPr>
            <p:cNvCxnSpPr>
              <a:stCxn id="35" idx="6"/>
              <a:endCxn id="39" idx="2"/>
            </p:cNvCxnSpPr>
            <p:nvPr/>
          </p:nvCxnSpPr>
          <p:spPr>
            <a:xfrm>
              <a:off x="5567082" y="1981200"/>
              <a:ext cx="591670" cy="50650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0C7E7E7-835F-4E76-83B8-FF6408504669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 flipV="1">
              <a:off x="5567082" y="1461247"/>
              <a:ext cx="591670" cy="519953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0BC56EA-3A32-4721-B4D2-957C153413D2}"/>
                </a:ext>
              </a:extLst>
            </p:cNvPr>
            <p:cNvCxnSpPr>
              <a:stCxn id="36" idx="6"/>
              <a:endCxn id="43" idx="1"/>
            </p:cNvCxnSpPr>
            <p:nvPr/>
          </p:nvCxnSpPr>
          <p:spPr>
            <a:xfrm>
              <a:off x="8462682" y="1461247"/>
              <a:ext cx="4751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B1E5C54-9208-4CD0-AA73-FB6BE3C24A95}"/>
                </a:ext>
              </a:extLst>
            </p:cNvPr>
            <p:cNvCxnSpPr>
              <a:stCxn id="39" idx="6"/>
              <a:endCxn id="44" idx="1"/>
            </p:cNvCxnSpPr>
            <p:nvPr/>
          </p:nvCxnSpPr>
          <p:spPr>
            <a:xfrm flipV="1">
              <a:off x="8462681" y="2487704"/>
              <a:ext cx="47512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92C2815-AD4D-4EFE-BF10-4C5F160C5649}"/>
                </a:ext>
              </a:extLst>
            </p:cNvPr>
            <p:cNvCxnSpPr>
              <a:stCxn id="39" idx="4"/>
              <a:endCxn id="40" idx="0"/>
            </p:cNvCxnSpPr>
            <p:nvPr/>
          </p:nvCxnSpPr>
          <p:spPr>
            <a:xfrm flipH="1">
              <a:off x="7310716" y="2900081"/>
              <a:ext cx="1" cy="3541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FEAEDF3-0772-4ACC-8FAA-3BBFA6E92BF5}"/>
                </a:ext>
              </a:extLst>
            </p:cNvPr>
            <p:cNvCxnSpPr>
              <a:cxnSpLocks/>
              <a:stCxn id="40" idx="4"/>
              <a:endCxn id="46" idx="0"/>
            </p:cNvCxnSpPr>
            <p:nvPr/>
          </p:nvCxnSpPr>
          <p:spPr>
            <a:xfrm flipH="1">
              <a:off x="7263653" y="4078939"/>
              <a:ext cx="47063" cy="4675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F962194-26F2-47D1-807C-092FFF50946B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8278905" y="4958905"/>
              <a:ext cx="6157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8CC7AF-DAAC-4833-9335-20BBEF12658D}"/>
                </a:ext>
              </a:extLst>
            </p:cNvPr>
            <p:cNvSpPr txBox="1"/>
            <p:nvPr/>
          </p:nvSpPr>
          <p:spPr>
            <a:xfrm>
              <a:off x="3989294" y="717177"/>
              <a:ext cx="1712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Mini PC</a:t>
              </a:r>
              <a:endParaRPr lang="ko-KR" altLang="en-US" dirty="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5212F29-1518-4725-9355-F500ACA3AE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442" y="1981200"/>
              <a:ext cx="620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1E564AC-B88A-4DAB-A9C3-DC163DF98910}"/>
                </a:ext>
              </a:extLst>
            </p:cNvPr>
            <p:cNvSpPr txBox="1"/>
            <p:nvPr/>
          </p:nvSpPr>
          <p:spPr>
            <a:xfrm>
              <a:off x="5154705" y="1283378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&lt;&lt;include&gt;&gt;</a:t>
              </a:r>
              <a:endParaRPr lang="ko-KR" altLang="en-US" sz="11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8E27C4-6106-4238-AF9C-0CEEBEE94861}"/>
                </a:ext>
              </a:extLst>
            </p:cNvPr>
            <p:cNvSpPr txBox="1"/>
            <p:nvPr/>
          </p:nvSpPr>
          <p:spPr>
            <a:xfrm>
              <a:off x="5163670" y="2388278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/>
                <a:t>&lt;&lt;include&gt;&gt;</a:t>
              </a:r>
              <a:endParaRPr lang="ko-KR" altLang="en-US" sz="1100" b="1" dirty="0"/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17BE8BA-FD00-4EA0-9D5B-6898F9BA636F}"/>
              </a:ext>
            </a:extLst>
          </p:cNvPr>
          <p:cNvSpPr/>
          <p:nvPr/>
        </p:nvSpPr>
        <p:spPr>
          <a:xfrm>
            <a:off x="5567082" y="3062264"/>
            <a:ext cx="5627074" cy="2737682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9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59360" y="182865"/>
            <a:ext cx="5635700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유스케이스</a:t>
            </a:r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명세서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A8A2927-EB84-46A6-8EB7-F8228F9CE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28143"/>
              </p:ext>
            </p:extLst>
          </p:nvPr>
        </p:nvGraphicFramePr>
        <p:xfrm>
          <a:off x="1490443" y="1184176"/>
          <a:ext cx="9211113" cy="3412707"/>
        </p:xfrm>
        <a:graphic>
          <a:graphicData uri="http://schemas.openxmlformats.org/drawingml/2006/table">
            <a:tbl>
              <a:tblPr/>
              <a:tblGrid>
                <a:gridCol w="1778468">
                  <a:extLst>
                    <a:ext uri="{9D8B030D-6E8A-4147-A177-3AD203B41FA5}">
                      <a16:colId xmlns:a16="http://schemas.microsoft.com/office/drawing/2014/main" val="2674522492"/>
                    </a:ext>
                  </a:extLst>
                </a:gridCol>
                <a:gridCol w="7432645">
                  <a:extLst>
                    <a:ext uri="{9D8B030D-6E8A-4147-A177-3AD203B41FA5}">
                      <a16:colId xmlns:a16="http://schemas.microsoft.com/office/drawing/2014/main" val="3111128423"/>
                    </a:ext>
                  </a:extLst>
                </a:gridCol>
              </a:tblGrid>
              <a:tr h="3168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천리안 </a:t>
                      </a:r>
                      <a:r>
                        <a:rPr lang="ko-KR" altLang="en-US" sz="1200" kern="0" spc="0" dirty="0" err="1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드론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886236"/>
                  </a:ext>
                </a:extLst>
              </a:tr>
              <a:tr h="2758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유스케이스명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지형탐색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430058"/>
                  </a:ext>
                </a:extLst>
              </a:tr>
              <a:tr h="2758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액터명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LiDAR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91202"/>
                  </a:ext>
                </a:extLst>
              </a:tr>
              <a:tr h="2962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LiDAR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는 센서를 통해 지형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Data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수집하여 시스템으로 보낸다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123830"/>
                  </a:ext>
                </a:extLst>
              </a:tr>
              <a:tr h="3190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사전 조건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041074"/>
                  </a:ext>
                </a:extLst>
              </a:tr>
              <a:tr h="10589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기본 흐름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LiDAR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는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센서를 통해서 주변 지형의 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Data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수집한다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marL="228600" marR="0" indent="-2286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LiDAR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는 수집한 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Data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시스템으로 보낸다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marL="228600" marR="0" indent="-2286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시스템은 받은 지형 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Data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저장한다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</a:txBody>
                  <a:tcPr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980704"/>
                  </a:ext>
                </a:extLst>
              </a:tr>
              <a:tr h="2861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대체 흐름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457909"/>
                  </a:ext>
                </a:extLst>
              </a:tr>
              <a:tr h="2157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예외 흐름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318952"/>
                  </a:ext>
                </a:extLst>
              </a:tr>
              <a:tr h="2954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사후 조건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90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54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59360" y="182865"/>
            <a:ext cx="5635700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유스케이스</a:t>
            </a:r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명세서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A8A2927-EB84-46A6-8EB7-F8228F9CE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02947"/>
              </p:ext>
            </p:extLst>
          </p:nvPr>
        </p:nvGraphicFramePr>
        <p:xfrm>
          <a:off x="1490443" y="1184176"/>
          <a:ext cx="9211113" cy="3412707"/>
        </p:xfrm>
        <a:graphic>
          <a:graphicData uri="http://schemas.openxmlformats.org/drawingml/2006/table">
            <a:tbl>
              <a:tblPr/>
              <a:tblGrid>
                <a:gridCol w="1786157">
                  <a:extLst>
                    <a:ext uri="{9D8B030D-6E8A-4147-A177-3AD203B41FA5}">
                      <a16:colId xmlns:a16="http://schemas.microsoft.com/office/drawing/2014/main" val="2674522492"/>
                    </a:ext>
                  </a:extLst>
                </a:gridCol>
                <a:gridCol w="7424956">
                  <a:extLst>
                    <a:ext uri="{9D8B030D-6E8A-4147-A177-3AD203B41FA5}">
                      <a16:colId xmlns:a16="http://schemas.microsoft.com/office/drawing/2014/main" val="3111128423"/>
                    </a:ext>
                  </a:extLst>
                </a:gridCol>
              </a:tblGrid>
              <a:tr h="3168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천리안 </a:t>
                      </a:r>
                      <a:r>
                        <a:rPr lang="ko-KR" altLang="en-US" sz="1200" kern="0" spc="0" dirty="0" err="1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드론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886236"/>
                  </a:ext>
                </a:extLst>
              </a:tr>
              <a:tr h="2758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유스케이스명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표적탐지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430058"/>
                  </a:ext>
                </a:extLst>
              </a:tr>
              <a:tr h="2758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액터명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Camera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91202"/>
                  </a:ext>
                </a:extLst>
              </a:tr>
              <a:tr h="2962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Camera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는 관찰한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Data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Mini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PC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로 보내서 표적을 탐지한다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123830"/>
                  </a:ext>
                </a:extLst>
              </a:tr>
              <a:tr h="3190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사전 조건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시스템에 표적인식 모델이 학습 돼 있어야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041074"/>
                  </a:ext>
                </a:extLst>
              </a:tr>
              <a:tr h="10589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기본 흐름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시스템에서 표적탐지 기능을 실행한다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marL="228600" marR="0" indent="-2286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시스템은 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Camera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통해 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Data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수집하고 저장한다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marL="228600" marR="0" indent="-2286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시스템은 저장된 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Data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에 접근하여 표적탐지를 수행한다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</a:txBody>
                  <a:tcPr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980704"/>
                  </a:ext>
                </a:extLst>
              </a:tr>
              <a:tr h="2861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대체 흐름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kern="0" spc="0" dirty="0">
                        <a:solidFill>
                          <a:srgbClr val="FF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457909"/>
                  </a:ext>
                </a:extLst>
              </a:tr>
              <a:tr h="2157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예외 흐름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기본흐름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에서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Precision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이 설정해 놓은 임계 값 이하면 저장하지 않는다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318952"/>
                  </a:ext>
                </a:extLst>
              </a:tr>
              <a:tr h="2954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사후 조건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90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30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BCA2E9B1-5755-4492-8E6E-A293DB4C7FD2}"/>
              </a:ext>
            </a:extLst>
          </p:cNvPr>
          <p:cNvSpPr/>
          <p:nvPr/>
        </p:nvSpPr>
        <p:spPr>
          <a:xfrm>
            <a:off x="559360" y="182865"/>
            <a:ext cx="5635700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유스케이스</a:t>
            </a:r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명세서</a:t>
            </a:r>
            <a:endParaRPr lang="ko-KR" altLang="ko-KR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A8A2927-EB84-46A6-8EB7-F8228F9CE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38221"/>
              </p:ext>
            </p:extLst>
          </p:nvPr>
        </p:nvGraphicFramePr>
        <p:xfrm>
          <a:off x="1490443" y="1184176"/>
          <a:ext cx="9211113" cy="4266098"/>
        </p:xfrm>
        <a:graphic>
          <a:graphicData uri="http://schemas.openxmlformats.org/drawingml/2006/table">
            <a:tbl>
              <a:tblPr/>
              <a:tblGrid>
                <a:gridCol w="1778468">
                  <a:extLst>
                    <a:ext uri="{9D8B030D-6E8A-4147-A177-3AD203B41FA5}">
                      <a16:colId xmlns:a16="http://schemas.microsoft.com/office/drawing/2014/main" val="2674522492"/>
                    </a:ext>
                  </a:extLst>
                </a:gridCol>
                <a:gridCol w="7432645">
                  <a:extLst>
                    <a:ext uri="{9D8B030D-6E8A-4147-A177-3AD203B41FA5}">
                      <a16:colId xmlns:a16="http://schemas.microsoft.com/office/drawing/2014/main" val="3111128423"/>
                    </a:ext>
                  </a:extLst>
                </a:gridCol>
              </a:tblGrid>
              <a:tr h="31684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천리안 </a:t>
                      </a:r>
                      <a:r>
                        <a:rPr lang="ko-KR" altLang="en-US" sz="1200" kern="0" spc="0" dirty="0" err="1">
                          <a:solidFill>
                            <a:schemeClr val="bg1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드론</a:t>
                      </a:r>
                      <a:endParaRPr lang="ko-KR" altLang="en-US" sz="1200" kern="0" spc="0" dirty="0">
                        <a:solidFill>
                          <a:schemeClr val="bg1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886236"/>
                  </a:ext>
                </a:extLst>
              </a:tr>
              <a:tr h="2758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유스케이스명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통합지도생성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430058"/>
                  </a:ext>
                </a:extLst>
              </a:tr>
              <a:tr h="2758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액터명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</a:t>
                      </a: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691202"/>
                  </a:ext>
                </a:extLst>
              </a:tr>
              <a:tr h="2962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표적탐지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Data,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지형탐색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Data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을 통해 만들어진 통합지도를 확인한다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123830"/>
                  </a:ext>
                </a:extLst>
              </a:tr>
              <a:tr h="3190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사전 조건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시스템은 지형탐색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Data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와 표적탐지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Data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가지고 있어야한다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041074"/>
                  </a:ext>
                </a:extLst>
              </a:tr>
              <a:tr h="105891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기본 흐름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시스템에 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cartographer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기술을 실행한다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marL="228600" marR="0" indent="-2286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시스템은 작성된 지도를 사용자에게 보여준다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marL="228600" marR="0" indent="-2286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cartographer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기술을 통해 작성된 지도를 저장한다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marL="228600" marR="0" indent="-2286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시스템은 저장된 지도를 확인하고 표적탐지 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Data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와 통합한다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marL="228600" marR="0" indent="-2286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USB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시스템에 연결한다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  <a:p>
                      <a:pPr marL="228600" marR="0" indent="-228600" algn="l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시스템에서 작성된 통합지도를 얻는다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</a:p>
                  </a:txBody>
                  <a:tcPr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980704"/>
                  </a:ext>
                </a:extLst>
              </a:tr>
              <a:tr h="28615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대체 흐름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457909"/>
                  </a:ext>
                </a:extLst>
              </a:tr>
              <a:tr h="2157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예외 흐름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-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318952"/>
                  </a:ext>
                </a:extLst>
              </a:tr>
              <a:tr h="29544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사후 조건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사용자는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USB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를 통해  생성된 지도를 확인한다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90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73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559360" y="182865"/>
            <a:ext cx="5635700" cy="924216"/>
          </a:xfrm>
          <a:prstGeom prst="roundRect">
            <a:avLst>
              <a:gd name="adj" fmla="val 50000"/>
            </a:avLst>
          </a:prstGeom>
          <a:solidFill>
            <a:srgbClr val="0079DC"/>
          </a:solidFill>
          <a:ln w="2857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유스케이스 명세서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4" name="Google Shape;134;p5"/>
          <p:cNvGraphicFramePr/>
          <p:nvPr>
            <p:extLst>
              <p:ext uri="{D42A27DB-BD31-4B8C-83A1-F6EECF244321}">
                <p14:modId xmlns:p14="http://schemas.microsoft.com/office/powerpoint/2010/main" val="2876272423"/>
              </p:ext>
            </p:extLst>
          </p:nvPr>
        </p:nvGraphicFramePr>
        <p:xfrm>
          <a:off x="1490443" y="1184176"/>
          <a:ext cx="9211125" cy="36470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7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9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천리안 드론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유스케이스명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자율비행</a:t>
                      </a:r>
                      <a:endParaRPr/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액터명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Flight Controller, Motor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개요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Flight</a:t>
                      </a:r>
                      <a:r>
                        <a:rPr lang="ko-KR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Controller는</a:t>
                      </a:r>
                      <a:r>
                        <a:rPr lang="ko-KR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</a:t>
                      </a:r>
                      <a:r>
                        <a:rPr lang="ko-KR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에서 정해준 경로에 맞게 </a:t>
                      </a:r>
                      <a:r>
                        <a:rPr lang="ko-KR" sz="12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Motor를</a:t>
                      </a:r>
                      <a:r>
                        <a:rPr lang="ko-KR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제어하여 자율비행을 한다.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사전 조건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시스템은</a:t>
                      </a:r>
                      <a:r>
                        <a:rPr lang="ko-KR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지형 </a:t>
                      </a:r>
                      <a:r>
                        <a:rPr lang="ko-KR" sz="12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Data를</a:t>
                      </a:r>
                      <a:r>
                        <a:rPr lang="ko-KR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가지고 있어야 한다.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 흐름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ko-KR" altLang="en-US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시스템은 지형 </a:t>
                      </a:r>
                      <a:r>
                        <a:rPr lang="en-US" altLang="ko-KR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r>
                        <a:rPr lang="ko-KR" altLang="en-US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 확인한다</a:t>
                      </a:r>
                      <a:r>
                        <a:rPr lang="en-US" altLang="ko-KR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228600" marR="0" lvl="0" indent="-228600" algn="l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ko-KR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시스템은 저장 돼 있는 지형 Data(SLAM Data)와 경로탐색 기법을 통해 진행 경로를 결정한다.</a:t>
                      </a:r>
                      <a:endParaRPr dirty="0"/>
                    </a:p>
                    <a:p>
                      <a:pPr marL="228600" marR="0" lvl="0" indent="-228600" algn="l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ko-KR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시스템은 결정한 진행경로를 </a:t>
                      </a:r>
                      <a:r>
                        <a:rPr lang="ko-KR" sz="12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Flight</a:t>
                      </a:r>
                      <a:r>
                        <a:rPr lang="ko-KR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Controller에</a:t>
                      </a:r>
                      <a:r>
                        <a:rPr lang="ko-KR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보낸다.</a:t>
                      </a:r>
                      <a:endParaRPr dirty="0"/>
                    </a:p>
                    <a:p>
                      <a:pPr marL="228600" marR="0" lvl="0" indent="-228600" algn="l" rtl="0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ko-KR" sz="12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Flight</a:t>
                      </a:r>
                      <a:r>
                        <a:rPr lang="ko-KR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2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Controller는</a:t>
                      </a:r>
                      <a:r>
                        <a:rPr lang="ko-KR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결정된 진행 경로에 맞게 </a:t>
                      </a:r>
                      <a:r>
                        <a:rPr lang="ko-KR" sz="120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Motor를</a:t>
                      </a:r>
                      <a:r>
                        <a:rPr lang="ko-KR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조절한다.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대체 흐름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예외 흐름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사후 조건</a:t>
                      </a:r>
                      <a:endParaRPr sz="120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</a:t>
                      </a:r>
                      <a:endParaRPr sz="120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4775" marR="64775" marT="17900" marB="17900" anchor="ctr">
                    <a:lnL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A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368</Words>
  <Application>Microsoft Office PowerPoint</Application>
  <PresentationFormat>와이드스크린</PresentationFormat>
  <Paragraphs>100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김송섭</dc:creator>
  <cp:lastModifiedBy>김송섭</cp:lastModifiedBy>
  <cp:revision>67</cp:revision>
  <dcterms:created xsi:type="dcterms:W3CDTF">2021-03-14T07:47:33Z</dcterms:created>
  <dcterms:modified xsi:type="dcterms:W3CDTF">2021-05-28T14:39:41Z</dcterms:modified>
</cp:coreProperties>
</file>