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4348400" cy="32918400"/>
  <p:notesSz cx="32099250" cy="432911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0000FF"/>
    <a:srgbClr val="FFFF00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0" autoAdjust="0"/>
    <p:restoredTop sz="90929"/>
  </p:normalViewPr>
  <p:slideViewPr>
    <p:cSldViewPr snapToGrid="0">
      <p:cViewPr>
        <p:scale>
          <a:sx n="96" d="100"/>
          <a:sy n="96" d="100"/>
        </p:scale>
        <p:origin x="16032" y="14070"/>
      </p:cViewPr>
      <p:guideLst>
        <p:guide orient="horz" pos="18976"/>
        <p:guide pos="1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Research\Presentations\committee%20meeting%202010-5-19\result%20analysis%2005-15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Research\Presentations\committee%20meeting%202010-5-19\result%20analysis%2005-15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Research\Presentations\committee%20meeting%202010-5-19\result%20analysis%2005-15.xlsx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3.4390795490186366E-2"/>
          <c:y val="0.11184326352899382"/>
          <c:w val="0.86340191280660139"/>
          <c:h val="0.78572380117025464"/>
        </c:manualLayout>
      </c:layout>
      <c:lineChart>
        <c:grouping val="standard"/>
        <c:varyColors val="0"/>
        <c:ser>
          <c:idx val="0"/>
          <c:order val="0"/>
          <c:tx>
            <c:strRef>
              <c:f>simu5!$H$1</c:f>
              <c:strCache>
                <c:ptCount val="1"/>
                <c:pt idx="0">
                  <c:v>HR*HR+LC*HC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simu5!$I$1:$K$1</c:f>
              <c:numCache>
                <c:formatCode>General</c:formatCode>
                <c:ptCount val="3"/>
                <c:pt idx="0">
                  <c:v>0.96</c:v>
                </c:pt>
                <c:pt idx="1">
                  <c:v>0.95</c:v>
                </c:pt>
                <c:pt idx="2">
                  <c:v>0.89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simu5!$H$2</c:f>
              <c:strCache>
                <c:ptCount val="1"/>
                <c:pt idx="0">
                  <c:v>HR*LR+LC*HC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simu5!$I$2:$K$2</c:f>
              <c:numCache>
                <c:formatCode>General</c:formatCode>
                <c:ptCount val="3"/>
                <c:pt idx="0">
                  <c:v>0.92500000000000004</c:v>
                </c:pt>
                <c:pt idx="1">
                  <c:v>0.85499999999999998</c:v>
                </c:pt>
                <c:pt idx="2">
                  <c:v>0.85499999999999998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simu5!$H$3</c:f>
              <c:strCache>
                <c:ptCount val="1"/>
                <c:pt idx="0">
                  <c:v>LR*HR+LC*HC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simu5!$I$3:$K$3</c:f>
              <c:numCache>
                <c:formatCode>General</c:formatCode>
                <c:ptCount val="3"/>
                <c:pt idx="0">
                  <c:v>0.89</c:v>
                </c:pt>
                <c:pt idx="1">
                  <c:v>0.81499999999999995</c:v>
                </c:pt>
                <c:pt idx="2">
                  <c:v>0.80500000000000005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simu5!$H$4</c:f>
              <c:strCache>
                <c:ptCount val="1"/>
                <c:pt idx="0">
                  <c:v>LR*LR+LC*HC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simu5!$I$4:$K$4</c:f>
              <c:numCache>
                <c:formatCode>General</c:formatCode>
                <c:ptCount val="3"/>
                <c:pt idx="0">
                  <c:v>0.87</c:v>
                </c:pt>
                <c:pt idx="1">
                  <c:v>0.79500000000000004</c:v>
                </c:pt>
                <c:pt idx="2">
                  <c:v>0.78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simu5!$H$5</c:f>
              <c:strCache>
                <c:ptCount val="1"/>
                <c:pt idx="0">
                  <c:v>HR*HC+LC*HR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simu5!$I$5:$K$5</c:f>
              <c:numCache>
                <c:formatCode>General</c:formatCode>
                <c:ptCount val="3"/>
                <c:pt idx="0">
                  <c:v>0.84</c:v>
                </c:pt>
                <c:pt idx="1">
                  <c:v>0.78</c:v>
                </c:pt>
                <c:pt idx="2">
                  <c:v>0.72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simu5!$H$6</c:f>
              <c:strCache>
                <c:ptCount val="1"/>
                <c:pt idx="0">
                  <c:v>HR*HC+LC*LR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simu5!$I$6:$K$6</c:f>
              <c:numCache>
                <c:formatCode>General</c:formatCode>
                <c:ptCount val="3"/>
                <c:pt idx="0">
                  <c:v>0.84499999999999997</c:v>
                </c:pt>
                <c:pt idx="1">
                  <c:v>0.72</c:v>
                </c:pt>
                <c:pt idx="2">
                  <c:v>0.66500000000000004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simu5!$H$7</c:f>
              <c:strCache>
                <c:ptCount val="1"/>
                <c:pt idx="0">
                  <c:v>HR*HR+LC*LR</c:v>
                </c:pt>
              </c:strCache>
            </c:strRef>
          </c:tx>
          <c:spPr>
            <a:ln w="76200">
              <a:solidFill>
                <a:srgbClr val="00CC99"/>
              </a:solidFill>
            </a:ln>
          </c:spPr>
          <c:marker>
            <c:spPr>
              <a:ln w="76200">
                <a:solidFill>
                  <a:srgbClr val="00CC99"/>
                </a:solidFill>
              </a:ln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simu5!$I$7:$K$7</c:f>
              <c:numCache>
                <c:formatCode>General</c:formatCode>
                <c:ptCount val="3"/>
                <c:pt idx="0">
                  <c:v>0.55500000000000005</c:v>
                </c:pt>
                <c:pt idx="1">
                  <c:v>0.51500000000000001</c:v>
                </c:pt>
                <c:pt idx="2">
                  <c:v>0.53</c:v>
                </c:pt>
              </c:numCache>
            </c:numRef>
          </c:val>
          <c:smooth val="0"/>
        </c:ser>
        <c:ser>
          <c:idx val="9"/>
          <c:order val="7"/>
          <c:tx>
            <c:strRef>
              <c:f>simu5!$H$10</c:f>
              <c:strCache>
                <c:ptCount val="1"/>
                <c:pt idx="0">
                  <c:v>LR*HC+LC*HR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simu5!$I$10:$K$10</c:f>
              <c:numCache>
                <c:formatCode>General</c:formatCode>
                <c:ptCount val="3"/>
                <c:pt idx="0">
                  <c:v>0.51</c:v>
                </c:pt>
                <c:pt idx="1">
                  <c:v>0.44500000000000001</c:v>
                </c:pt>
                <c:pt idx="2">
                  <c:v>0.435</c:v>
                </c:pt>
              </c:numCache>
            </c:numRef>
          </c:val>
          <c:smooth val="0"/>
        </c:ser>
        <c:ser>
          <c:idx val="10"/>
          <c:order val="8"/>
          <c:tx>
            <c:strRef>
              <c:f>simu5!$H$11</c:f>
              <c:strCache>
                <c:ptCount val="1"/>
                <c:pt idx="0">
                  <c:v>HR*LR+LC*HR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simu5!$I$11:$K$11</c:f>
              <c:numCache>
                <c:formatCode>General</c:formatCode>
                <c:ptCount val="3"/>
                <c:pt idx="0">
                  <c:v>0.51</c:v>
                </c:pt>
                <c:pt idx="1">
                  <c:v>0.32</c:v>
                </c:pt>
                <c:pt idx="2">
                  <c:v>0.32</c:v>
                </c:pt>
              </c:numCache>
            </c:numRef>
          </c:val>
          <c:smooth val="0"/>
        </c:ser>
        <c:ser>
          <c:idx val="11"/>
          <c:order val="9"/>
          <c:tx>
            <c:strRef>
              <c:f>simu5!$H$12</c:f>
              <c:strCache>
                <c:ptCount val="1"/>
                <c:pt idx="0">
                  <c:v>LR*LR+LC*HR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simu5!$I$12:$K$12</c:f>
              <c:numCache>
                <c:formatCode>General</c:formatCode>
                <c:ptCount val="3"/>
                <c:pt idx="0">
                  <c:v>0.36</c:v>
                </c:pt>
                <c:pt idx="1">
                  <c:v>0.3</c:v>
                </c:pt>
                <c:pt idx="2">
                  <c:v>0.28499999999999998</c:v>
                </c:pt>
              </c:numCache>
            </c:numRef>
          </c:val>
          <c:smooth val="0"/>
        </c:ser>
        <c:ser>
          <c:idx val="12"/>
          <c:order val="10"/>
          <c:tx>
            <c:strRef>
              <c:f>simu5!$H$13</c:f>
              <c:strCache>
                <c:ptCount val="1"/>
                <c:pt idx="0">
                  <c:v>HR*HC+LR*HR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simu5!$I$13:$K$13</c:f>
              <c:numCache>
                <c:formatCode>General</c:formatCode>
                <c:ptCount val="3"/>
                <c:pt idx="0">
                  <c:v>0.39500000000000002</c:v>
                </c:pt>
                <c:pt idx="1">
                  <c:v>0.23</c:v>
                </c:pt>
                <c:pt idx="2">
                  <c:v>0.17499999999999999</c:v>
                </c:pt>
              </c:numCache>
            </c:numRef>
          </c:val>
          <c:smooth val="0"/>
        </c:ser>
        <c:ser>
          <c:idx val="13"/>
          <c:order val="11"/>
          <c:tx>
            <c:strRef>
              <c:f>simu5!$H$14</c:f>
              <c:strCache>
                <c:ptCount val="1"/>
                <c:pt idx="0">
                  <c:v>HR*HC+LR*LR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simu5!$I$19:$K$19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simu5!$I$14:$K$14</c:f>
              <c:numCache>
                <c:formatCode>General</c:formatCode>
                <c:ptCount val="3"/>
                <c:pt idx="0">
                  <c:v>0.315</c:v>
                </c:pt>
                <c:pt idx="1">
                  <c:v>0.22</c:v>
                </c:pt>
                <c:pt idx="2">
                  <c:v>0.155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76704"/>
        <c:axId val="43178240"/>
      </c:lineChart>
      <c:catAx>
        <c:axId val="4317670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 w="76200"/>
        </c:spPr>
        <c:txPr>
          <a:bodyPr/>
          <a:lstStyle/>
          <a:p>
            <a:pPr>
              <a:defRPr sz="3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43178240"/>
        <c:crossesAt val="0"/>
        <c:auto val="0"/>
        <c:lblAlgn val="ctr"/>
        <c:lblOffset val="100"/>
        <c:noMultiLvlLbl val="0"/>
      </c:catAx>
      <c:valAx>
        <c:axId val="43178240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 w="76200"/>
        </c:spPr>
        <c:txPr>
          <a:bodyPr/>
          <a:lstStyle/>
          <a:p>
            <a:pPr>
              <a:defRPr sz="3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43176704"/>
        <c:crosses val="autoZero"/>
        <c:crossBetween val="between"/>
        <c:majorUnit val="0.2"/>
        <c:minorUnit val="0.1"/>
      </c:valAx>
    </c:plotArea>
    <c:legend>
      <c:legendPos val="r"/>
      <c:legendEntry>
        <c:idx val="0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800543441685174"/>
          <c:y val="5.1129682208382557E-2"/>
          <c:w val="0.18801164277542232"/>
          <c:h val="0.83748542829348016"/>
        </c:manualLayout>
      </c:layout>
      <c:overlay val="0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0640401720618259E-2"/>
          <c:y val="3.7548783033044764E-2"/>
          <c:w val="0.95603720107903178"/>
          <c:h val="0.85358516346320434"/>
        </c:manualLayout>
      </c:layout>
      <c:lineChart>
        <c:grouping val="standard"/>
        <c:varyColors val="0"/>
        <c:ser>
          <c:idx val="0"/>
          <c:order val="0"/>
          <c:tx>
            <c:strRef>
              <c:f>simu1!$E$1:$I$1</c:f>
              <c:strCache>
                <c:ptCount val="1"/>
                <c:pt idx="0">
                  <c:v>L C + H 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simu1!$K$1:$M$1</c:f>
              <c:numCache>
                <c:formatCode>General</c:formatCode>
                <c:ptCount val="3"/>
                <c:pt idx="0">
                  <c:v>0.98</c:v>
                </c:pt>
                <c:pt idx="1">
                  <c:v>0.95</c:v>
                </c:pt>
                <c:pt idx="2">
                  <c:v>0.95499999999999996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simu1!$E$2:$I$2</c:f>
              <c:strCache>
                <c:ptCount val="1"/>
                <c:pt idx="0">
                  <c:v>L C + L 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simu1!$K$2:$M$2</c:f>
              <c:numCache>
                <c:formatCode>General</c:formatCode>
                <c:ptCount val="3"/>
                <c:pt idx="0">
                  <c:v>0.92500000000000004</c:v>
                </c:pt>
                <c:pt idx="1">
                  <c:v>0.9</c:v>
                </c:pt>
                <c:pt idx="2">
                  <c:v>0.9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simu1!$E$3:$I$3</c:f>
              <c:strCache>
                <c:ptCount val="1"/>
                <c:pt idx="0">
                  <c:v>L C + H 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simu1!$K$3:$M$3</c:f>
              <c:numCache>
                <c:formatCode>General</c:formatCode>
                <c:ptCount val="3"/>
                <c:pt idx="0">
                  <c:v>0.875</c:v>
                </c:pt>
                <c:pt idx="1">
                  <c:v>0.86499999999999999</c:v>
                </c:pt>
                <c:pt idx="2">
                  <c:v>0.88500000000000001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simu1!$E$4:$I$4</c:f>
              <c:strCache>
                <c:ptCount val="1"/>
                <c:pt idx="0">
                  <c:v>H R + H 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simu1!$K$4:$M$4</c:f>
              <c:numCache>
                <c:formatCode>General</c:formatCode>
                <c:ptCount val="3"/>
                <c:pt idx="0">
                  <c:v>0.97</c:v>
                </c:pt>
                <c:pt idx="1">
                  <c:v>0.76500000000000001</c:v>
                </c:pt>
                <c:pt idx="2">
                  <c:v>0.755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simu1!$E$5:$I$5</c:f>
              <c:strCache>
                <c:ptCount val="1"/>
                <c:pt idx="0">
                  <c:v>H R + L 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simu1!$K$5:$M$5</c:f>
              <c:numCache>
                <c:formatCode>General</c:formatCode>
                <c:ptCount val="3"/>
                <c:pt idx="0">
                  <c:v>0.85</c:v>
                </c:pt>
                <c:pt idx="1">
                  <c:v>0.74</c:v>
                </c:pt>
                <c:pt idx="2">
                  <c:v>0.71499999999999997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simu1!$E$6:$I$6</c:f>
              <c:strCache>
                <c:ptCount val="1"/>
                <c:pt idx="0">
                  <c:v>L R + H 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simu1!$K$6:$M$6</c:f>
              <c:numCache>
                <c:formatCode>General</c:formatCode>
                <c:ptCount val="3"/>
                <c:pt idx="0">
                  <c:v>0.77</c:v>
                </c:pt>
                <c:pt idx="1">
                  <c:v>0.61499999999999999</c:v>
                </c:pt>
                <c:pt idx="2">
                  <c:v>0.62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simu1!$E$7:$I$7</c:f>
              <c:strCache>
                <c:ptCount val="1"/>
                <c:pt idx="0">
                  <c:v>H R + H 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simu1!$K$7:$M$7</c:f>
              <c:numCache>
                <c:formatCode>General</c:formatCode>
                <c:ptCount val="3"/>
                <c:pt idx="0">
                  <c:v>0.79500000000000004</c:v>
                </c:pt>
                <c:pt idx="1">
                  <c:v>0.56999999999999995</c:v>
                </c:pt>
                <c:pt idx="2">
                  <c:v>0.55500000000000005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simu1!$E$8:$I$8</c:f>
              <c:strCache>
                <c:ptCount val="1"/>
                <c:pt idx="0">
                  <c:v>L R + L R</c:v>
                </c:pt>
              </c:strCache>
            </c:strRef>
          </c:tx>
          <c:spPr>
            <a:ln w="76200">
              <a:solidFill>
                <a:srgbClr val="00CC99"/>
              </a:solidFill>
            </a:ln>
          </c:spPr>
          <c:marker>
            <c:spPr>
              <a:ln w="76200">
                <a:solidFill>
                  <a:srgbClr val="00CC99"/>
                </a:solidFill>
              </a:ln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simu1!$K$8:$M$8</c:f>
              <c:numCache>
                <c:formatCode>General</c:formatCode>
                <c:ptCount val="3"/>
                <c:pt idx="0">
                  <c:v>0.45</c:v>
                </c:pt>
                <c:pt idx="1">
                  <c:v>0.47</c:v>
                </c:pt>
                <c:pt idx="2">
                  <c:v>0.46500000000000002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simu1!$E$9:$I$9</c:f>
              <c:strCache>
                <c:ptCount val="1"/>
                <c:pt idx="0">
                  <c:v>L R + H 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simu1!$K$10:$M$10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simu1!$K$9:$M$9</c:f>
              <c:numCache>
                <c:formatCode>General</c:formatCode>
                <c:ptCount val="3"/>
                <c:pt idx="0">
                  <c:v>0.45</c:v>
                </c:pt>
                <c:pt idx="1">
                  <c:v>0.46</c:v>
                </c:pt>
                <c:pt idx="2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737792"/>
        <c:axId val="166742656"/>
      </c:lineChart>
      <c:catAx>
        <c:axId val="16673779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 w="57150"/>
        </c:spPr>
        <c:txPr>
          <a:bodyPr/>
          <a:lstStyle/>
          <a:p>
            <a:pPr>
              <a:defRPr sz="3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66742656"/>
        <c:crossesAt val="0"/>
        <c:auto val="0"/>
        <c:lblAlgn val="ctr"/>
        <c:lblOffset val="100"/>
        <c:noMultiLvlLbl val="0"/>
      </c:catAx>
      <c:valAx>
        <c:axId val="166742656"/>
        <c:scaling>
          <c:orientation val="minMax"/>
          <c:max val="1"/>
          <c:min val="0.4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 w="57150"/>
        </c:spPr>
        <c:txPr>
          <a:bodyPr/>
          <a:lstStyle/>
          <a:p>
            <a:pPr>
              <a:defRPr sz="3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66737792"/>
        <c:crosses val="autoZero"/>
        <c:crossBetween val="between"/>
        <c:majorUnit val="0.2"/>
        <c:minorUnit val="0.1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84750762844287164"/>
          <c:y val="0.18735060219801228"/>
          <c:w val="0.14952515445222619"/>
          <c:h val="0.53537520696745899"/>
        </c:manualLayout>
      </c:layout>
      <c:overlay val="0"/>
      <c:txPr>
        <a:bodyPr/>
        <a:lstStyle/>
        <a:p>
          <a:pPr>
            <a:defRPr sz="14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439658487032972E-2"/>
          <c:y val="9.9899763747285805E-2"/>
          <c:w val="0.8576575828097236"/>
          <c:h val="0.76664333624963543"/>
        </c:manualLayout>
      </c:layout>
      <c:lineChart>
        <c:grouping val="standard"/>
        <c:varyColors val="0"/>
        <c:ser>
          <c:idx val="0"/>
          <c:order val="0"/>
          <c:tx>
            <c:strRef>
              <c:f>simu2!$P$1</c:f>
              <c:strCache>
                <c:ptCount val="1"/>
                <c:pt idx="0">
                  <c:v>HR*LC+HR*HC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simu2!$Q$1:$S$1</c:f>
              <c:numCache>
                <c:formatCode>General</c:formatCode>
                <c:ptCount val="3"/>
                <c:pt idx="0">
                  <c:v>0.875</c:v>
                </c:pt>
                <c:pt idx="1">
                  <c:v>0.71</c:v>
                </c:pt>
                <c:pt idx="2">
                  <c:v>0.70499999999999996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simu2!$P$2</c:f>
              <c:strCache>
                <c:ptCount val="1"/>
                <c:pt idx="0">
                  <c:v>HR*LC+LR*HC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simu2!$Q$2:$S$2</c:f>
              <c:numCache>
                <c:formatCode>General</c:formatCode>
                <c:ptCount val="3"/>
                <c:pt idx="0">
                  <c:v>0.82499999999999996</c:v>
                </c:pt>
                <c:pt idx="1">
                  <c:v>0.5</c:v>
                </c:pt>
                <c:pt idx="2">
                  <c:v>0.48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simu2!$P$3</c:f>
              <c:strCache>
                <c:ptCount val="1"/>
                <c:pt idx="0">
                  <c:v>HR*LC+HR*LR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simu2!$Q$3:$S$3</c:f>
              <c:numCache>
                <c:formatCode>General</c:formatCode>
                <c:ptCount val="3"/>
                <c:pt idx="0">
                  <c:v>0.79500000000000004</c:v>
                </c:pt>
                <c:pt idx="1">
                  <c:v>0.41</c:v>
                </c:pt>
                <c:pt idx="2">
                  <c:v>0.42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simu2!$P$4</c:f>
              <c:strCache>
                <c:ptCount val="1"/>
                <c:pt idx="0">
                  <c:v>LR*LC+HR*HC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simu2!$Q$4:$S$4</c:f>
              <c:numCache>
                <c:formatCode>General</c:formatCode>
                <c:ptCount val="3"/>
                <c:pt idx="0">
                  <c:v>0.34</c:v>
                </c:pt>
                <c:pt idx="1">
                  <c:v>0.40500000000000003</c:v>
                </c:pt>
                <c:pt idx="2">
                  <c:v>0.42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simu2!$P$5</c:f>
              <c:strCache>
                <c:ptCount val="1"/>
                <c:pt idx="0">
                  <c:v>HR*LR+HR*HC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simu2!$Q$5:$S$5</c:f>
              <c:numCache>
                <c:formatCode>General</c:formatCode>
                <c:ptCount val="3"/>
                <c:pt idx="0">
                  <c:v>0.32</c:v>
                </c:pt>
                <c:pt idx="1">
                  <c:v>0.22</c:v>
                </c:pt>
                <c:pt idx="2">
                  <c:v>0.23499999999999999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simu2!$P$6</c:f>
              <c:strCache>
                <c:ptCount val="1"/>
                <c:pt idx="0">
                  <c:v>LR*LC+LR*HC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simu2!$Q$6:$S$6</c:f>
              <c:numCache>
                <c:formatCode>General</c:formatCode>
                <c:ptCount val="3"/>
                <c:pt idx="0">
                  <c:v>0.19500000000000001</c:v>
                </c:pt>
                <c:pt idx="1">
                  <c:v>0.19500000000000001</c:v>
                </c:pt>
                <c:pt idx="2">
                  <c:v>0.19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simu2!$P$7</c:f>
              <c:strCache>
                <c:ptCount val="1"/>
                <c:pt idx="0">
                  <c:v>LR*LC+HR*LR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simu2!$Q$7:$S$7</c:f>
              <c:numCache>
                <c:formatCode>General</c:formatCode>
                <c:ptCount val="3"/>
                <c:pt idx="0">
                  <c:v>0.16</c:v>
                </c:pt>
                <c:pt idx="1">
                  <c:v>0.215</c:v>
                </c:pt>
                <c:pt idx="2">
                  <c:v>0.2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simu2!$P$8</c:f>
              <c:strCache>
                <c:ptCount val="1"/>
                <c:pt idx="0">
                  <c:v>HR*LR+LR*HC</c:v>
                </c:pt>
              </c:strCache>
            </c:strRef>
          </c:tx>
          <c:spPr>
            <a:ln w="76200"/>
          </c:spPr>
          <c:marker>
            <c:spPr>
              <a:ln w="76200"/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simu2!$Q$8:$S$8</c:f>
              <c:numCache>
                <c:formatCode>General</c:formatCode>
                <c:ptCount val="3"/>
                <c:pt idx="0">
                  <c:v>7.0000000000000007E-2</c:v>
                </c:pt>
                <c:pt idx="1">
                  <c:v>0.06</c:v>
                </c:pt>
                <c:pt idx="2">
                  <c:v>7.0000000000000007E-2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simu2!$P$9</c:f>
              <c:strCache>
                <c:ptCount val="1"/>
                <c:pt idx="0">
                  <c:v>HR*LR+HR*LR</c:v>
                </c:pt>
              </c:strCache>
            </c:strRef>
          </c:tx>
          <c:spPr>
            <a:ln w="76200">
              <a:solidFill>
                <a:srgbClr val="00CC99"/>
              </a:solidFill>
            </a:ln>
          </c:spPr>
          <c:marker>
            <c:spPr>
              <a:ln w="76200">
                <a:solidFill>
                  <a:srgbClr val="00CC99"/>
                </a:solidFill>
              </a:ln>
            </c:spPr>
          </c:marker>
          <c:cat>
            <c:strRef>
              <c:f>simu2!$Q$10:$S$10</c:f>
              <c:strCache>
                <c:ptCount val="3"/>
                <c:pt idx="0">
                  <c:v>our method</c:v>
                </c:pt>
                <c:pt idx="1">
                  <c:v>PCA</c:v>
                </c:pt>
                <c:pt idx="2">
                  <c:v>PLS</c:v>
                </c:pt>
              </c:strCache>
            </c:strRef>
          </c:cat>
          <c:val>
            <c:numRef>
              <c:f>simu2!$Q$9:$S$9</c:f>
              <c:numCache>
                <c:formatCode>General</c:formatCode>
                <c:ptCount val="3"/>
                <c:pt idx="0">
                  <c:v>0.06</c:v>
                </c:pt>
                <c:pt idx="1">
                  <c:v>0.03</c:v>
                </c:pt>
                <c:pt idx="2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619584"/>
        <c:axId val="168950400"/>
      </c:lineChart>
      <c:catAx>
        <c:axId val="167619584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nextTo"/>
        <c:spPr>
          <a:ln w="76200"/>
        </c:spPr>
        <c:txPr>
          <a:bodyPr/>
          <a:lstStyle/>
          <a:p>
            <a:pPr>
              <a:defRPr sz="3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68950400"/>
        <c:crossesAt val="0"/>
        <c:auto val="0"/>
        <c:lblAlgn val="ctr"/>
        <c:lblOffset val="100"/>
        <c:noMultiLvlLbl val="0"/>
      </c:catAx>
      <c:valAx>
        <c:axId val="168950400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extTo"/>
        <c:spPr>
          <a:ln w="76200"/>
        </c:spPr>
        <c:txPr>
          <a:bodyPr/>
          <a:lstStyle/>
          <a:p>
            <a:pPr>
              <a:defRPr sz="32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  <c:crossAx val="167619584"/>
        <c:crosses val="autoZero"/>
        <c:crossBetween val="between"/>
        <c:majorUnit val="0.2"/>
        <c:minorUnit val="0.1"/>
      </c:valAx>
    </c:plotArea>
    <c:legend>
      <c:legendPos val="r"/>
      <c:legendEntry>
        <c:idx val="0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9691341061912824"/>
          <c:y val="0.26084401256138234"/>
          <c:w val="0.20308658938087171"/>
          <c:h val="0.55980181064116719"/>
        </c:manualLayout>
      </c:layout>
      <c:overlay val="0"/>
      <c:txPr>
        <a:bodyPr/>
        <a:lstStyle/>
        <a:p>
          <a:pPr>
            <a:defRPr sz="1600">
              <a:latin typeface="Times New Roman" pitchFamily="18" charset="0"/>
              <a:cs typeface="Times New Roman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90808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1879" tIns="220937" rIns="441879" bIns="220937" numCol="1" anchor="t" anchorCtr="0" compatLnSpc="1">
            <a:prstTxWarp prst="textNoShape">
              <a:avLst/>
            </a:prstTxWarp>
          </a:bodyPr>
          <a:lstStyle>
            <a:lvl1pPr defTabSz="4419600">
              <a:defRPr sz="6000"/>
            </a:lvl1pPr>
          </a:lstStyle>
          <a:p>
            <a:endParaRPr lang="en-US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191163" y="0"/>
            <a:ext cx="1390808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1879" tIns="220937" rIns="441879" bIns="220937" numCol="1" anchor="t" anchorCtr="0" compatLnSpc="1">
            <a:prstTxWarp prst="textNoShape">
              <a:avLst/>
            </a:prstTxWarp>
          </a:bodyPr>
          <a:lstStyle>
            <a:lvl1pPr algn="r" defTabSz="4419600">
              <a:defRPr sz="6000"/>
            </a:lvl1pPr>
          </a:lstStyle>
          <a:p>
            <a:endParaRPr lang="en-US" alt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1128950"/>
            <a:ext cx="1390808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1879" tIns="220937" rIns="441879" bIns="220937" numCol="1" anchor="b" anchorCtr="0" compatLnSpc="1">
            <a:prstTxWarp prst="textNoShape">
              <a:avLst/>
            </a:prstTxWarp>
          </a:bodyPr>
          <a:lstStyle>
            <a:lvl1pPr defTabSz="4419600">
              <a:defRPr sz="6000"/>
            </a:lvl1pPr>
          </a:lstStyle>
          <a:p>
            <a:endParaRPr lang="en-US" alt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8191163" y="41128950"/>
            <a:ext cx="13908087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1879" tIns="220937" rIns="441879" bIns="220937" numCol="1" anchor="b" anchorCtr="0" compatLnSpc="1">
            <a:prstTxWarp prst="textNoShape">
              <a:avLst/>
            </a:prstTxWarp>
          </a:bodyPr>
          <a:lstStyle>
            <a:lvl1pPr algn="r" defTabSz="4419600">
              <a:defRPr sz="6000"/>
            </a:lvl1pPr>
          </a:lstStyle>
          <a:p>
            <a:fld id="{993A3B84-AD42-4659-9477-6602E71B2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481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13" y="10226675"/>
            <a:ext cx="3769677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625" y="18653125"/>
            <a:ext cx="31045150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1D5B6-C380-41F5-A5C8-154DACAB7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9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2B928-60C3-4AB3-9014-514047A6E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1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599188" y="2925763"/>
            <a:ext cx="9423400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5813" y="2925763"/>
            <a:ext cx="28120975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3B961-548A-4F20-BD77-4CA63072F6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6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130F4-FC5D-4A1C-945E-4F3D6F443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29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613" y="21153438"/>
            <a:ext cx="37695187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613" y="13952538"/>
            <a:ext cx="37695187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7C836-0237-4BE0-8D38-B28CD433FD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82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5813" y="9509125"/>
            <a:ext cx="18772187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50400" y="9509125"/>
            <a:ext cx="18772188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56A8A-D9C9-499D-978F-4D9BBDB93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54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38" y="1317625"/>
            <a:ext cx="3991292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738" y="7369175"/>
            <a:ext cx="1959451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738" y="10439400"/>
            <a:ext cx="1959451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213" y="7369175"/>
            <a:ext cx="1960245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213" y="10439400"/>
            <a:ext cx="1960245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51768-BE87-4B6A-A296-914CC0770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6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EDB6E-A834-4CE9-899E-ABD8CF95E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23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550F8-A45B-432E-824C-95F639D61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56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738" y="1311275"/>
            <a:ext cx="14590712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675" y="1311275"/>
            <a:ext cx="24791988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738" y="6888163"/>
            <a:ext cx="14590712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6CEA7-6A95-436D-846F-62E5A2417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2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3150" y="23042563"/>
            <a:ext cx="26608088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3150" y="2941638"/>
            <a:ext cx="26608088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3150" y="25763538"/>
            <a:ext cx="26608088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B8C8F-AFA6-439C-BA05-3A5AFEBB1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5813" y="2925763"/>
            <a:ext cx="3769677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61" tIns="-194368" rIns="40761" bIns="-194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25813" y="9509125"/>
            <a:ext cx="37696775" cy="1975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61" tIns="-194368" rIns="40761" bIns="-194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25813" y="29992638"/>
            <a:ext cx="92392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61" tIns="-194368" rIns="40761" bIns="-194368" numCol="1" anchor="t" anchorCtr="0" compatLnSpc="1">
            <a:prstTxWarp prst="textNoShape">
              <a:avLst/>
            </a:prstTxWarp>
          </a:bodyPr>
          <a:lstStyle>
            <a:lvl1pPr defTabSz="4702175">
              <a:defRPr sz="72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2688" y="29992638"/>
            <a:ext cx="140430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61" tIns="-194368" rIns="40761" bIns="-194368" numCol="1" anchor="t" anchorCtr="0" compatLnSpc="1">
            <a:prstTxWarp prst="textNoShape">
              <a:avLst/>
            </a:prstTxWarp>
          </a:bodyPr>
          <a:lstStyle>
            <a:lvl1pPr algn="ctr" defTabSz="4702175">
              <a:defRPr sz="72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3338" y="29992638"/>
            <a:ext cx="9239250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0761" tIns="-194368" rIns="40761" bIns="-194368" numCol="1" anchor="t" anchorCtr="0" compatLnSpc="1">
            <a:prstTxWarp prst="textNoShape">
              <a:avLst/>
            </a:prstTxWarp>
          </a:bodyPr>
          <a:lstStyle>
            <a:lvl1pPr algn="r" defTabSz="4702175">
              <a:defRPr sz="7200"/>
            </a:lvl1pPr>
          </a:lstStyle>
          <a:p>
            <a:fld id="{51595484-DE10-43CC-9760-B7B4D8515D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2pPr>
      <a:lvl3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3pPr>
      <a:lvl4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4pPr>
      <a:lvl5pPr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5pPr>
      <a:lvl6pPr marL="457200"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6pPr>
      <a:lvl7pPr marL="914400"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7pPr>
      <a:lvl8pPr marL="1371600"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8pPr>
      <a:lvl9pPr marL="1828800" algn="ctr" defTabSz="4702175" rtl="0" eaLnBrk="0" fontAlgn="base" hangingPunct="0">
        <a:spcBef>
          <a:spcPct val="0"/>
        </a:spcBef>
        <a:spcAft>
          <a:spcPct val="0"/>
        </a:spcAft>
        <a:defRPr sz="22600">
          <a:solidFill>
            <a:schemeClr val="tx2"/>
          </a:solidFill>
          <a:latin typeface="Times" charset="0"/>
        </a:defRPr>
      </a:lvl9pPr>
    </p:titleStyle>
    <p:bodyStyle>
      <a:lvl1pPr marL="1763713" indent="-1763713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1113" indent="-1470025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8513" indent="-1176338" algn="l" defTabSz="4702175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</a:defRPr>
      </a:lvl3pPr>
      <a:lvl4pPr marL="8229600" indent="-1176338" algn="l" defTabSz="4702175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06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78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50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22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09488" indent="-1174750" algn="l" defTabSz="4702175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44575" y="758825"/>
            <a:ext cx="3865563" cy="4730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500" b="1">
                <a:solidFill>
                  <a:schemeClr val="bg1"/>
                </a:solidFill>
                <a:latin typeface="Helvetica" charset="0"/>
              </a:rPr>
              <a:t>NC STATE</a:t>
            </a:r>
            <a:r>
              <a:rPr lang="en-US" altLang="en-US">
                <a:solidFill>
                  <a:schemeClr val="bg1"/>
                </a:solidFill>
                <a:latin typeface="Helvetica" charset="0"/>
              </a:rPr>
              <a:t> </a:t>
            </a:r>
            <a:r>
              <a:rPr lang="en-US" altLang="en-US" sz="2500">
                <a:solidFill>
                  <a:schemeClr val="bg1"/>
                </a:solidFill>
                <a:latin typeface="Helvetica" charset="0"/>
              </a:rPr>
              <a:t>UNIVERSITY</a:t>
            </a:r>
            <a:endParaRPr lang="en-US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001713" y="730250"/>
            <a:ext cx="0" cy="3139440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27275" y="3657600"/>
            <a:ext cx="930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977356" y="11887200"/>
            <a:ext cx="10972800" cy="726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altLang="en-US" sz="4800" b="1" dirty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altLang="en-US" sz="4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3600" dirty="0"/>
              <a:t>Develop a framework for </a:t>
            </a:r>
            <a:r>
              <a:rPr lang="en-US" sz="3600" dirty="0" smtClean="0"/>
              <a:t>incorporating gene-gene interaction </a:t>
            </a:r>
            <a:r>
              <a:rPr lang="en-US" sz="3600" dirty="0"/>
              <a:t>effects in similarity-based methods</a:t>
            </a:r>
            <a:r>
              <a:rPr lang="en-US" sz="3600" dirty="0" smtClean="0"/>
              <a:t>.</a:t>
            </a:r>
          </a:p>
          <a:p>
            <a:pPr marL="571500" indent="-571500"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3600" dirty="0" smtClean="0"/>
              <a:t>Propose </a:t>
            </a:r>
            <a:r>
              <a:rPr lang="en-US" sz="3600" dirty="0"/>
              <a:t>a series of tests to suit different </a:t>
            </a:r>
            <a:r>
              <a:rPr lang="en-US" sz="3600" dirty="0" smtClean="0"/>
              <a:t>purposes 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 smtClean="0"/>
              <a:t>test </a:t>
            </a:r>
            <a:r>
              <a:rPr lang="en-US" sz="3600" dirty="0"/>
              <a:t>for detecting </a:t>
            </a:r>
            <a:r>
              <a:rPr lang="en-US" sz="3600" dirty="0" err="1" smtClean="0"/>
              <a:t>GxG</a:t>
            </a:r>
            <a:r>
              <a:rPr lang="en-US" sz="3600" dirty="0" smtClean="0"/>
              <a:t> interactions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 smtClean="0"/>
              <a:t>test </a:t>
            </a:r>
            <a:r>
              <a:rPr lang="en-US" sz="3600" dirty="0"/>
              <a:t>for detecting marginal main </a:t>
            </a:r>
            <a:r>
              <a:rPr lang="en-US" sz="3600" dirty="0" smtClean="0"/>
              <a:t>effects for one gene adjust by the other gene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 smtClean="0"/>
              <a:t>joint </a:t>
            </a:r>
            <a:r>
              <a:rPr lang="en-US" sz="3600" dirty="0"/>
              <a:t>test for detecting the overall association induced either by genetic main effects or by </a:t>
            </a:r>
            <a:r>
              <a:rPr lang="en-US" sz="3600" dirty="0" err="1" smtClean="0"/>
              <a:t>GxG</a:t>
            </a:r>
            <a:r>
              <a:rPr lang="en-US" sz="3600" dirty="0" smtClean="0"/>
              <a:t> </a:t>
            </a:r>
            <a:r>
              <a:rPr lang="en-US" sz="3600" dirty="0"/>
              <a:t>interactions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5284788" y="1844675"/>
            <a:ext cx="3401536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6600" b="1" dirty="0" smtClean="0"/>
              <a:t>Gene-set Analysis For Gene-Gene Interactions Using Gene-Trait Similarity Regression</a:t>
            </a:r>
            <a:r>
              <a:rPr lang="en-US" altLang="en-US" sz="4700" dirty="0" smtClean="0">
                <a:cs typeface="Times" charset="0"/>
              </a:rPr>
              <a:t> </a:t>
            </a:r>
          </a:p>
          <a:p>
            <a:pPr algn="ctr">
              <a:lnSpc>
                <a:spcPts val="5600"/>
              </a:lnSpc>
            </a:pPr>
            <a:r>
              <a:rPr lang="en-US" altLang="en-US" sz="4700" dirty="0" err="1" smtClean="0">
                <a:cs typeface="Times" charset="0"/>
              </a:rPr>
              <a:t>Xin</a:t>
            </a:r>
            <a:r>
              <a:rPr lang="en-US" altLang="en-US" sz="4700" dirty="0" smtClean="0">
                <a:cs typeface="Times" charset="0"/>
              </a:rPr>
              <a:t> Wang and Jung-Ying </a:t>
            </a:r>
            <a:r>
              <a:rPr lang="en-US" altLang="en-US" sz="4700" dirty="0" err="1" smtClean="0">
                <a:cs typeface="Times" charset="0"/>
              </a:rPr>
              <a:t>Tzeng</a:t>
            </a:r>
            <a:endParaRPr lang="en-US" altLang="en-US" sz="4700" dirty="0">
              <a:cs typeface="Times" charset="0"/>
            </a:endParaRPr>
          </a:p>
          <a:p>
            <a:pPr algn="ctr">
              <a:lnSpc>
                <a:spcPts val="4600"/>
              </a:lnSpc>
            </a:pPr>
            <a:r>
              <a:rPr lang="en-US" altLang="en-US" sz="4200" i="1" dirty="0" smtClean="0">
                <a:cs typeface="Times" charset="0"/>
              </a:rPr>
              <a:t>Bioinformatics Research Center, North </a:t>
            </a:r>
            <a:r>
              <a:rPr lang="en-US" altLang="en-US" sz="4200" i="1" dirty="0">
                <a:cs typeface="Times" charset="0"/>
              </a:rPr>
              <a:t>Carolina State University, Raleigh, NC 27695</a:t>
            </a:r>
            <a:endParaRPr lang="en-US" altLang="en-US" sz="4000" i="1" dirty="0">
              <a:cs typeface="Time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4" name="Text Box 12"/>
              <p:cNvSpPr txBox="1">
                <a:spLocks noChangeArrowheads="1"/>
              </p:cNvSpPr>
              <p:nvPr/>
            </p:nvSpPr>
            <p:spPr bwMode="auto">
              <a:xfrm>
                <a:off x="2977356" y="19491279"/>
                <a:ext cx="10972800" cy="12586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808038" indent="-520700"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 marL="922338"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036638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SzPct val="125000"/>
                </a:pPr>
                <a:r>
                  <a:rPr lang="en-US" altLang="en-US" sz="4800" b="1" dirty="0" smtClean="0">
                    <a:latin typeface="Times New Roman" pitchFamily="18" charset="0"/>
                    <a:cs typeface="Times New Roman" pitchFamily="18" charset="0"/>
                  </a:rPr>
                  <a:t>Model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:r>
                  <a:rPr lang="en-US" altLang="en-US" sz="3600" b="1" dirty="0" smtClean="0">
                    <a:latin typeface="Times New Roman" pitchFamily="18" charset="0"/>
                    <a:cs typeface="Times New Roman" pitchFamily="18" charset="0"/>
                  </a:rPr>
                  <a:t>Similarity Model:							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6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600" b="0" i="1" smtClean="0">
                                  <a:latin typeface="Cambria Math"/>
                                  <a:cs typeface="Times New Roman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en-US" sz="3600" b="0" i="1" smtClean="0">
                                  <a:latin typeface="Cambria Math"/>
                                  <a:cs typeface="Times New Roman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12</m:t>
                          </m:r>
                        </m:sup>
                      </m:sSubSup>
                    </m:oMath>
                  </m:oMathPara>
                </a14:m>
                <a:endParaRPr lang="en-US" alt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: Trait 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similarity between </a:t>
                </a:r>
                <a:r>
                  <a:rPr lang="en-US" altLang="en-US" sz="3600" i="1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en-US" sz="3600" i="1" dirty="0" err="1" smtClean="0">
                    <a:latin typeface="Times New Roman" pitchFamily="18" charset="0"/>
                    <a:cs typeface="Times New Roman" pitchFamily="18" charset="0"/>
                  </a:rPr>
                  <a:t>jth</a:t>
                </a:r>
                <a:r>
                  <a:rPr lang="en-US" altLang="en-US" sz="3600" i="1" dirty="0" smtClean="0">
                    <a:latin typeface="Times New Roman" pitchFamily="18" charset="0"/>
                    <a:cs typeface="Times New Roman" pitchFamily="18" charset="0"/>
                  </a:rPr>
                  <a:t> i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ndividual </a:t>
                </a:r>
                <a:endParaRPr lang="en-US" altLang="en-US" sz="3600" b="0" i="1" dirty="0" smtClean="0">
                  <a:latin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: Genetic similarity for Gene 1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: Genetic similarity for Gene 2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12</m:t>
                        </m:r>
                      </m:sup>
                    </m:sSubSup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Interaction between  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Gene 1 and Gene 2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:r>
                  <a:rPr lang="en-US" altLang="en-US" sz="3600" b="1" dirty="0" smtClean="0">
                    <a:latin typeface="Times New Roman" pitchFamily="18" charset="0"/>
                    <a:cs typeface="Times New Roman" pitchFamily="18" charset="0"/>
                  </a:rPr>
                  <a:t>Variance Component Model: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𝛾</m:t>
                      </m:r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12</m:t>
                          </m:r>
                        </m:sup>
                      </m:sSubSup>
                      <m:r>
                        <a:rPr lang="en-US" altLang="en-US" sz="36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3600" b="0" i="1" smtClean="0">
                              <a:latin typeface="Cambria Math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: Trait value for </a:t>
                </a:r>
                <a:r>
                  <a:rPr lang="en-US" altLang="en-US" sz="3600" i="1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 individual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: genotype for </a:t>
                </a:r>
                <a:r>
                  <a:rPr lang="en-US" altLang="en-US" sz="3600" i="1" dirty="0" err="1" smtClean="0">
                    <a:latin typeface="Times New Roman" pitchFamily="18" charset="0"/>
                    <a:cs typeface="Times New Roman" pitchFamily="18" charset="0"/>
                  </a:rPr>
                  <a:t>ith</a:t>
                </a:r>
                <a:r>
                  <a:rPr lang="en-US" altLang="en-US" sz="36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 individual on gene </a:t>
                </a:r>
                <a:r>
                  <a:rPr lang="en-US" altLang="en-US" sz="3600" i="1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:r>
                  <a:rPr lang="en-US" altLang="en-US" sz="3600" i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en-US" sz="36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~</m:t>
                    </m:r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𝑁</m:t>
                    </m:r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(0, </m:t>
                    </m:r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ct val="50000"/>
                  </a:spcBef>
                  <a:buSzPct val="125000"/>
                </a:pPr>
                <a:r>
                  <a:rPr lang="en-US" altLang="en-US" sz="3600" b="1" dirty="0" smtClean="0">
                    <a:latin typeface="Times New Roman" pitchFamily="18" charset="0"/>
                    <a:cs typeface="Times New Roman" pitchFamily="18" charset="0"/>
                  </a:rPr>
                  <a:t>Connection: 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en-US" sz="36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084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7356" y="19491279"/>
                <a:ext cx="10972800" cy="12586587"/>
              </a:xfrm>
              <a:prstGeom prst="rect">
                <a:avLst/>
              </a:prstGeom>
              <a:blipFill rotWithShape="1">
                <a:blip r:embed="rId2"/>
                <a:stretch>
                  <a:fillRect t="-1065" b="-3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1030288" y="730250"/>
            <a:ext cx="42638662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auto">
          <a:xfrm>
            <a:off x="32780288" y="25388888"/>
            <a:ext cx="952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00">
                <a:solidFill>
                  <a:srgbClr val="000000"/>
                </a:solidFill>
                <a:latin typeface="ZapfDingbats BT" charset="2"/>
              </a:rPr>
              <a:t> </a:t>
            </a:r>
            <a:endParaRPr lang="en-US" altLang="en-US"/>
          </a:p>
        </p:txBody>
      </p:sp>
      <p:sp>
        <p:nvSpPr>
          <p:cNvPr id="3337" name="Rectangle 265"/>
          <p:cNvSpPr>
            <a:spLocks noChangeArrowheads="1"/>
          </p:cNvSpPr>
          <p:nvPr/>
        </p:nvSpPr>
        <p:spPr bwMode="auto">
          <a:xfrm>
            <a:off x="31640463" y="15286038"/>
            <a:ext cx="952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00">
                <a:solidFill>
                  <a:srgbClr val="000000"/>
                </a:solidFill>
                <a:latin typeface="ZapfDingbats BT" charset="2"/>
              </a:rPr>
              <a:t> </a:t>
            </a:r>
            <a:endParaRPr lang="en-US" altLang="en-US"/>
          </a:p>
        </p:txBody>
      </p:sp>
      <p:sp>
        <p:nvSpPr>
          <p:cNvPr id="3565" name="Line 493"/>
          <p:cNvSpPr>
            <a:spLocks noChangeShapeType="1"/>
          </p:cNvSpPr>
          <p:nvPr/>
        </p:nvSpPr>
        <p:spPr bwMode="auto">
          <a:xfrm flipV="1">
            <a:off x="15882938" y="24206200"/>
            <a:ext cx="274637" cy="2889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" name="Rectangle 594"/>
          <p:cNvSpPr>
            <a:spLocks noChangeArrowheads="1"/>
          </p:cNvSpPr>
          <p:nvPr/>
        </p:nvSpPr>
        <p:spPr bwMode="auto">
          <a:xfrm>
            <a:off x="2697163" y="11601450"/>
            <a:ext cx="11112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3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/>
          </a:p>
        </p:txBody>
      </p:sp>
      <p:sp>
        <p:nvSpPr>
          <p:cNvPr id="3667" name="Rectangle 595"/>
          <p:cNvSpPr>
            <a:spLocks noChangeArrowheads="1"/>
          </p:cNvSpPr>
          <p:nvPr/>
        </p:nvSpPr>
        <p:spPr bwMode="auto">
          <a:xfrm>
            <a:off x="2697163" y="11614150"/>
            <a:ext cx="11112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300">
                <a:solidFill>
                  <a:srgbClr val="000000"/>
                </a:solidFill>
                <a:latin typeface="Helvetica" charset="0"/>
              </a:rPr>
              <a:t> </a:t>
            </a:r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2" name="Text Box 900"/>
              <p:cNvSpPr txBox="1">
                <a:spLocks noChangeArrowheads="1"/>
              </p:cNvSpPr>
              <p:nvPr/>
            </p:nvSpPr>
            <p:spPr bwMode="auto">
              <a:xfrm>
                <a:off x="17099280" y="5257800"/>
                <a:ext cx="10972800" cy="5380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ts val="4000"/>
                  </a:lnSpc>
                  <a:spcAft>
                    <a:spcPts val="2400"/>
                  </a:spcAft>
                </a:pPr>
                <a:r>
                  <a:rPr lang="en-US" altLang="en-US" sz="4800" b="1" dirty="0" smtClean="0">
                    <a:latin typeface="Times New Roman" pitchFamily="18" charset="0"/>
                    <a:cs typeface="Times New Roman" pitchFamily="18" charset="0"/>
                  </a:rPr>
                  <a:t>Score Test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altLang="en-US" sz="3600" b="0" dirty="0" smtClean="0">
                    <a:cs typeface="Times New Roman" pitchFamily="18" charset="0"/>
                  </a:rPr>
                  <a:t>Interaction test: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</m:t>
                        </m:r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𝐺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12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𝑌</m:t>
                    </m:r>
                  </m:oMath>
                </a14:m>
                <a:endParaRPr lang="en-US" alt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en-US" sz="3600" b="0" dirty="0" smtClean="0">
                    <a:cs typeface="Times New Roman" pitchFamily="18" charset="0"/>
                  </a:rPr>
                  <a:t>One Gene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𝐺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𝑌</m:t>
                    </m:r>
                  </m:oMath>
                </a14:m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   , </a:t>
                </a:r>
                <a:r>
                  <a:rPr lang="en-US" altLang="en-US" sz="3600" i="1" dirty="0" smtClean="0">
                    <a:latin typeface="Times New Roman" pitchFamily="18" charset="0"/>
                    <a:cs typeface="Times New Roman" pitchFamily="18" charset="0"/>
                  </a:rPr>
                  <a:t>j=1 or 2</a:t>
                </a:r>
                <a:endParaRPr lang="en-US" altLang="en-US" sz="3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en-US" sz="3600" b="0" dirty="0" smtClean="0">
                    <a:cs typeface="Times New Roman" pitchFamily="18" charset="0"/>
                  </a:rPr>
                  <a:t>Joint Test: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cs typeface="Times New Roman" pitchFamily="18" charset="0"/>
                          </a:rPr>
                          <m:t>𝑗𝑜𝑖𝑛𝑡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36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𝑌</m:t>
                    </m:r>
                  </m:oMath>
                </a14:m>
                <a:endParaRPr lang="en-US" altLang="en-US" sz="3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altLang="en-US" sz="3600" i="1" dirty="0" smtClean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altLang="en-US" sz="3600" dirty="0" smtClean="0">
                    <a:latin typeface="Times New Roman" pitchFamily="18" charset="0"/>
                    <a:cs typeface="Times New Roman" pitchFamily="18" charset="0"/>
                  </a:rPr>
                  <a:t> is the projection matrix under different null hypothesis.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3600" dirty="0" smtClean="0"/>
                  <a:t>These </a:t>
                </a:r>
                <a:r>
                  <a:rPr lang="en-US" sz="3600" dirty="0"/>
                  <a:t>test </a:t>
                </a:r>
                <a:r>
                  <a:rPr lang="en-US" sz="3600" dirty="0" smtClean="0"/>
                  <a:t>statistics follow </a:t>
                </a:r>
                <a:r>
                  <a:rPr lang="en-US" sz="3600" dirty="0"/>
                  <a:t>a weighted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 distribution.</a:t>
                </a:r>
                <a:endParaRPr lang="en-US" altLang="en-US" sz="3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972" name="Text Box 9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99280" y="5257800"/>
                <a:ext cx="10972800" cy="5380191"/>
              </a:xfrm>
              <a:prstGeom prst="rect">
                <a:avLst/>
              </a:prstGeom>
              <a:blipFill rotWithShape="1">
                <a:blip r:embed="rId3"/>
                <a:stretch>
                  <a:fillRect l="-1667" t="-6349" r="-1667" b="-19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6" name="Line 494"/>
          <p:cNvSpPr>
            <a:spLocks noChangeShapeType="1"/>
          </p:cNvSpPr>
          <p:nvPr/>
        </p:nvSpPr>
        <p:spPr bwMode="auto">
          <a:xfrm flipV="1">
            <a:off x="16002000" y="25166638"/>
            <a:ext cx="311150" cy="21113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5" name="Rectangle 263"/>
          <p:cNvSpPr>
            <a:spLocks noChangeArrowheads="1"/>
          </p:cNvSpPr>
          <p:nvPr/>
        </p:nvSpPr>
        <p:spPr bwMode="auto">
          <a:xfrm>
            <a:off x="31824613" y="4359275"/>
            <a:ext cx="11112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/>
          </a:p>
        </p:txBody>
      </p:sp>
      <p:sp>
        <p:nvSpPr>
          <p:cNvPr id="3336" name="Rectangle 264"/>
          <p:cNvSpPr>
            <a:spLocks noChangeArrowheads="1"/>
          </p:cNvSpPr>
          <p:nvPr/>
        </p:nvSpPr>
        <p:spPr bwMode="auto">
          <a:xfrm>
            <a:off x="31824613" y="4371975"/>
            <a:ext cx="11112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00">
                <a:solidFill>
                  <a:srgbClr val="000000"/>
                </a:solidFill>
                <a:latin typeface="Helvetica" charset="0"/>
              </a:rPr>
              <a:t> </a:t>
            </a:r>
            <a:endParaRPr lang="en-US" altLang="en-US"/>
          </a:p>
        </p:txBody>
      </p:sp>
      <p:sp>
        <p:nvSpPr>
          <p:cNvPr id="3985" name="Text Box 913"/>
          <p:cNvSpPr txBox="1">
            <a:spLocks noChangeArrowheads="1"/>
          </p:cNvSpPr>
          <p:nvPr/>
        </p:nvSpPr>
        <p:spPr bwMode="auto">
          <a:xfrm>
            <a:off x="2977356" y="4916442"/>
            <a:ext cx="10972800" cy="638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1800"/>
              </a:spcAft>
            </a:pPr>
            <a:r>
              <a:rPr lang="en-US" altLang="en-US" sz="48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en-US" sz="4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/>
              <a:t>Gene-set </a:t>
            </a:r>
            <a:r>
              <a:rPr lang="en-US" sz="3600" dirty="0"/>
              <a:t>analysis has drawn great attention in recent genome-wide and sequence-based association studies</a:t>
            </a:r>
            <a:r>
              <a:rPr lang="en-US" sz="3600" dirty="0" smtClean="0"/>
              <a:t>. </a:t>
            </a:r>
            <a:r>
              <a:rPr lang="en-US" sz="3600" dirty="0"/>
              <a:t>While most </a:t>
            </a:r>
            <a:r>
              <a:rPr lang="en-US" sz="3600" dirty="0" smtClean="0"/>
              <a:t>gene-set </a:t>
            </a:r>
            <a:r>
              <a:rPr lang="en-US" sz="3600" dirty="0"/>
              <a:t>methods have concentrated on detecting genetic main effects, here we focus on methods for studying gene-gene (</a:t>
            </a:r>
            <a:r>
              <a:rPr lang="en-US" sz="3600" dirty="0" err="1"/>
              <a:t>GxG</a:t>
            </a:r>
            <a:r>
              <a:rPr lang="en-US" sz="3600" dirty="0"/>
              <a:t>) interactions. The </a:t>
            </a:r>
            <a:r>
              <a:rPr lang="en-US" sz="3600" dirty="0" smtClean="0"/>
              <a:t>gene-set </a:t>
            </a:r>
            <a:r>
              <a:rPr lang="en-US" sz="3600" dirty="0" err="1"/>
              <a:t>GxG</a:t>
            </a:r>
            <a:r>
              <a:rPr lang="en-US" sz="3600" dirty="0"/>
              <a:t> method we present focuses on quantitative traits and uses pairwise genetic similarity as a tool to aggregate marker </a:t>
            </a:r>
            <a:r>
              <a:rPr lang="en-US" sz="3600" dirty="0" smtClean="0"/>
              <a:t>information.</a:t>
            </a:r>
            <a:endParaRPr lang="en-US" sz="3600" dirty="0"/>
          </a:p>
        </p:txBody>
      </p: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17099280" y="11359712"/>
            <a:ext cx="10972800" cy="38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altLang="en-US" sz="4800" b="1" dirty="0" smtClean="0">
                <a:latin typeface="Times New Roman" pitchFamily="18" charset="0"/>
                <a:cs typeface="Times New Roman" pitchFamily="18" charset="0"/>
              </a:rPr>
              <a:t>Simulation</a:t>
            </a:r>
          </a:p>
          <a:p>
            <a:pPr marL="571500" indent="-571500">
              <a:lnSpc>
                <a:spcPct val="120000"/>
              </a:lnSpc>
              <a:spcAft>
                <a:spcPts val="2400"/>
              </a:spcAft>
              <a:buFont typeface="Wingdings" pitchFamily="2" charset="2"/>
              <a:buChar char="q"/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Based on 2 Candidate genes for BMI</a:t>
            </a:r>
          </a:p>
          <a:p>
            <a:pPr marL="571500" indent="-571500">
              <a:lnSpc>
                <a:spcPct val="120000"/>
              </a:lnSpc>
              <a:spcAft>
                <a:spcPts val="2400"/>
              </a:spcAft>
              <a:buFont typeface="Wingdings" pitchFamily="2" charset="2"/>
              <a:buChar char="q"/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Consider 2 factors: LD and MAF</a:t>
            </a:r>
          </a:p>
          <a:p>
            <a:pPr marL="571500" indent="-571500">
              <a:lnSpc>
                <a:spcPct val="120000"/>
              </a:lnSpc>
              <a:spcAft>
                <a:spcPts val="2400"/>
              </a:spcAft>
              <a:buFont typeface="Wingdings" pitchFamily="2" charset="2"/>
              <a:buChar char="q"/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Compare with PCA and PLS</a:t>
            </a: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099280" y="16127204"/>
            <a:ext cx="11007725" cy="4572000"/>
            <a:chOff x="17443450" y="16127204"/>
            <a:chExt cx="11007725" cy="4572000"/>
          </a:xfrm>
        </p:grpSpPr>
        <p:pic>
          <p:nvPicPr>
            <p:cNvPr id="179" name="Picture 2" descr="E:\Tzeng Jung-Ying\data\simulation\RBJ_LD_plo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443450" y="16127204"/>
              <a:ext cx="4794168" cy="4572000"/>
            </a:xfrm>
            <a:prstGeom prst="rect">
              <a:avLst/>
            </a:prstGeom>
            <a:noFill/>
          </p:spPr>
        </p:pic>
        <p:pic>
          <p:nvPicPr>
            <p:cNvPr id="180" name="Picture 1" descr="E:\Tzeng Jung-Ying\data\simulation\GPRC5B_LD_plo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312094" y="16127204"/>
              <a:ext cx="6139081" cy="4572000"/>
            </a:xfrm>
            <a:prstGeom prst="rect">
              <a:avLst/>
            </a:prstGeom>
            <a:noFill/>
          </p:spPr>
        </p:pic>
      </p:grpSp>
      <p:grpSp>
        <p:nvGrpSpPr>
          <p:cNvPr id="7" name="Group 6"/>
          <p:cNvGrpSpPr/>
          <p:nvPr/>
        </p:nvGrpSpPr>
        <p:grpSpPr>
          <a:xfrm>
            <a:off x="18499931" y="22393851"/>
            <a:ext cx="8506509" cy="646331"/>
            <a:chOff x="18499931" y="20946051"/>
            <a:chExt cx="8506509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18499931" y="20946051"/>
              <a:ext cx="295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RBJ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756828" y="20946051"/>
              <a:ext cx="3249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Times New Roman" pitchFamily="18" charset="0"/>
                  <a:cs typeface="Times New Roman" pitchFamily="18" charset="0"/>
                </a:rPr>
                <a:t>GPRC5B</a:t>
              </a:r>
              <a:endParaRPr lang="en-US" sz="3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99267"/>
              </p:ext>
            </p:extLst>
          </p:nvPr>
        </p:nvGraphicFramePr>
        <p:xfrm>
          <a:off x="17099280" y="21050250"/>
          <a:ext cx="4794165" cy="12096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2685"/>
                <a:gridCol w="532685"/>
                <a:gridCol w="532685"/>
                <a:gridCol w="532685"/>
                <a:gridCol w="532685"/>
                <a:gridCol w="532685"/>
                <a:gridCol w="532685"/>
                <a:gridCol w="532685"/>
                <a:gridCol w="532685"/>
              </a:tblGrid>
              <a:tr h="403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SNP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03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LD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4032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MAF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67511"/>
              </p:ext>
            </p:extLst>
          </p:nvPr>
        </p:nvGraphicFramePr>
        <p:xfrm>
          <a:off x="22037040" y="21054009"/>
          <a:ext cx="6139088" cy="12249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  <a:gridCol w="383693"/>
              </a:tblGrid>
              <a:tr h="405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SNP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</a:tr>
              <a:tr h="405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</a:tr>
              <a:tr h="41467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44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911038"/>
              </p:ext>
            </p:extLst>
          </p:nvPr>
        </p:nvGraphicFramePr>
        <p:xfrm>
          <a:off x="30089337" y="6451123"/>
          <a:ext cx="12778605" cy="722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45" name="Group 244"/>
          <p:cNvGrpSpPr/>
          <p:nvPr/>
        </p:nvGrpSpPr>
        <p:grpSpPr>
          <a:xfrm>
            <a:off x="30525082" y="4916442"/>
            <a:ext cx="10929465" cy="1199444"/>
            <a:chOff x="1066800" y="5562600"/>
            <a:chExt cx="6484937" cy="1199444"/>
          </a:xfrm>
        </p:grpSpPr>
        <p:grpSp>
          <p:nvGrpSpPr>
            <p:cNvPr id="246" name="组合 6"/>
            <p:cNvGrpSpPr/>
            <p:nvPr/>
          </p:nvGrpSpPr>
          <p:grpSpPr>
            <a:xfrm>
              <a:off x="1066800" y="5970675"/>
              <a:ext cx="6484937" cy="310445"/>
              <a:chOff x="944563" y="5638800"/>
              <a:chExt cx="6484937" cy="310445"/>
            </a:xfrm>
          </p:grpSpPr>
          <p:grpSp>
            <p:nvGrpSpPr>
              <p:cNvPr id="255" name="组合 5"/>
              <p:cNvGrpSpPr/>
              <p:nvPr/>
            </p:nvGrpSpPr>
            <p:grpSpPr>
              <a:xfrm>
                <a:off x="1192389" y="5644445"/>
                <a:ext cx="6096000" cy="304800"/>
                <a:chOff x="1181100" y="4572000"/>
                <a:chExt cx="6096000" cy="304800"/>
              </a:xfrm>
            </p:grpSpPr>
            <p:cxnSp>
              <p:nvCxnSpPr>
                <p:cNvPr id="259" name="Straight Connector 258"/>
                <p:cNvCxnSpPr/>
                <p:nvPr/>
              </p:nvCxnSpPr>
              <p:spPr bwMode="auto">
                <a:xfrm>
                  <a:off x="11811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>
                  <a:off x="17907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 bwMode="auto">
                <a:xfrm>
                  <a:off x="24003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 bwMode="auto">
                <a:xfrm>
                  <a:off x="30099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 bwMode="auto">
                <a:xfrm>
                  <a:off x="35433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 bwMode="auto">
                <a:xfrm>
                  <a:off x="40767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 bwMode="auto">
                <a:xfrm>
                  <a:off x="46101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 bwMode="auto">
                <a:xfrm>
                  <a:off x="51435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 bwMode="auto">
                <a:xfrm>
                  <a:off x="56769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 bwMode="auto">
                <a:xfrm>
                  <a:off x="62103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 bwMode="auto">
                <a:xfrm>
                  <a:off x="67437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>
                  <a:off x="72771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组合 3"/>
              <p:cNvGrpSpPr/>
              <p:nvPr/>
            </p:nvGrpSpPr>
            <p:grpSpPr>
              <a:xfrm>
                <a:off x="944563" y="5638800"/>
                <a:ext cx="6484937" cy="304800"/>
                <a:chOff x="944563" y="4573588"/>
                <a:chExt cx="6484937" cy="304800"/>
              </a:xfrm>
            </p:grpSpPr>
            <p:sp>
              <p:nvSpPr>
                <p:cNvPr id="257" name="Rounded Rectangle 256"/>
                <p:cNvSpPr/>
                <p:nvPr/>
              </p:nvSpPr>
              <p:spPr bwMode="auto">
                <a:xfrm>
                  <a:off x="944563" y="4573588"/>
                  <a:ext cx="2743200" cy="3048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ea typeface="宋体" charset="-122"/>
                  </a:endParaRPr>
                </a:p>
              </p:txBody>
            </p:sp>
            <p:sp>
              <p:nvSpPr>
                <p:cNvPr id="258" name="Rounded Rectangle 257"/>
                <p:cNvSpPr/>
                <p:nvPr/>
              </p:nvSpPr>
              <p:spPr bwMode="auto">
                <a:xfrm>
                  <a:off x="3924300" y="4573588"/>
                  <a:ext cx="3505200" cy="303212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ea typeface="宋体" charset="-122"/>
                  </a:endParaRPr>
                </a:p>
              </p:txBody>
            </p:sp>
          </p:grpSp>
        </p:grpSp>
        <p:sp>
          <p:nvSpPr>
            <p:cNvPr id="247" name="椭圆 7"/>
            <p:cNvSpPr/>
            <p:nvPr/>
          </p:nvSpPr>
          <p:spPr>
            <a:xfrm>
              <a:off x="1792111" y="5856375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30"/>
            <p:cNvSpPr/>
            <p:nvPr/>
          </p:nvSpPr>
          <p:spPr>
            <a:xfrm>
              <a:off x="5139972" y="5851525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32"/>
            <p:cNvSpPr/>
            <p:nvPr/>
          </p:nvSpPr>
          <p:spPr>
            <a:xfrm>
              <a:off x="3010076" y="5851525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33"/>
            <p:cNvSpPr/>
            <p:nvPr/>
          </p:nvSpPr>
          <p:spPr>
            <a:xfrm>
              <a:off x="6210476" y="5862814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1" name="直接连接符 36"/>
            <p:cNvCxnSpPr/>
            <p:nvPr/>
          </p:nvCxnSpPr>
          <p:spPr>
            <a:xfrm>
              <a:off x="1924226" y="6381880"/>
              <a:ext cx="1902707" cy="38016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37"/>
            <p:cNvCxnSpPr>
              <a:endCxn id="248" idx="4"/>
            </p:cNvCxnSpPr>
            <p:nvPr/>
          </p:nvCxnSpPr>
          <p:spPr>
            <a:xfrm flipV="1">
              <a:off x="3826933" y="6383337"/>
              <a:ext cx="1446389" cy="378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31"/>
            <p:cNvCxnSpPr/>
            <p:nvPr/>
          </p:nvCxnSpPr>
          <p:spPr>
            <a:xfrm flipV="1">
              <a:off x="3143426" y="5562600"/>
              <a:ext cx="1996546" cy="28892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35"/>
            <p:cNvCxnSpPr>
              <a:endCxn id="250" idx="0"/>
            </p:cNvCxnSpPr>
            <p:nvPr/>
          </p:nvCxnSpPr>
          <p:spPr>
            <a:xfrm>
              <a:off x="5139972" y="5562600"/>
              <a:ext cx="1203854" cy="3002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1" name="图表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77610"/>
              </p:ext>
            </p:extLst>
          </p:nvPr>
        </p:nvGraphicFramePr>
        <p:xfrm>
          <a:off x="16690315" y="25784572"/>
          <a:ext cx="11318607" cy="631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72" name="Group 271"/>
          <p:cNvGrpSpPr/>
          <p:nvPr/>
        </p:nvGrpSpPr>
        <p:grpSpPr>
          <a:xfrm>
            <a:off x="17099280" y="23970663"/>
            <a:ext cx="11007724" cy="1956864"/>
            <a:chOff x="958674" y="5704769"/>
            <a:chExt cx="6484937" cy="959555"/>
          </a:xfrm>
        </p:grpSpPr>
        <p:grpSp>
          <p:nvGrpSpPr>
            <p:cNvPr id="273" name="组合 6"/>
            <p:cNvGrpSpPr/>
            <p:nvPr/>
          </p:nvGrpSpPr>
          <p:grpSpPr>
            <a:xfrm>
              <a:off x="958674" y="5827712"/>
              <a:ext cx="6484937" cy="310445"/>
              <a:chOff x="944563" y="5638800"/>
              <a:chExt cx="6484937" cy="310445"/>
            </a:xfrm>
          </p:grpSpPr>
          <p:grpSp>
            <p:nvGrpSpPr>
              <p:cNvPr id="278" name="组合 5"/>
              <p:cNvGrpSpPr/>
              <p:nvPr/>
            </p:nvGrpSpPr>
            <p:grpSpPr>
              <a:xfrm>
                <a:off x="1192389" y="5644445"/>
                <a:ext cx="6096000" cy="304800"/>
                <a:chOff x="1181100" y="4572000"/>
                <a:chExt cx="6096000" cy="304800"/>
              </a:xfrm>
            </p:grpSpPr>
            <p:cxnSp>
              <p:nvCxnSpPr>
                <p:cNvPr id="282" name="Straight Connector 281"/>
                <p:cNvCxnSpPr/>
                <p:nvPr/>
              </p:nvCxnSpPr>
              <p:spPr bwMode="auto">
                <a:xfrm>
                  <a:off x="11811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 bwMode="auto">
                <a:xfrm>
                  <a:off x="17907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 bwMode="auto">
                <a:xfrm>
                  <a:off x="24003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 bwMode="auto">
                <a:xfrm>
                  <a:off x="30099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 bwMode="auto">
                <a:xfrm>
                  <a:off x="35433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 bwMode="auto">
                <a:xfrm>
                  <a:off x="40767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 bwMode="auto">
                <a:xfrm>
                  <a:off x="46101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 bwMode="auto">
                <a:xfrm>
                  <a:off x="51435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 bwMode="auto">
                <a:xfrm>
                  <a:off x="56769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 bwMode="auto">
                <a:xfrm>
                  <a:off x="62103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 bwMode="auto">
                <a:xfrm>
                  <a:off x="67437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 bwMode="auto">
                <a:xfrm>
                  <a:off x="7277100" y="4572000"/>
                  <a:ext cx="0" cy="304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组合 3"/>
              <p:cNvGrpSpPr/>
              <p:nvPr/>
            </p:nvGrpSpPr>
            <p:grpSpPr>
              <a:xfrm>
                <a:off x="944563" y="5638800"/>
                <a:ext cx="6484937" cy="304800"/>
                <a:chOff x="944563" y="4573588"/>
                <a:chExt cx="6484937" cy="304800"/>
              </a:xfrm>
            </p:grpSpPr>
            <p:sp>
              <p:nvSpPr>
                <p:cNvPr id="280" name="Rounded Rectangle 279"/>
                <p:cNvSpPr/>
                <p:nvPr/>
              </p:nvSpPr>
              <p:spPr bwMode="auto">
                <a:xfrm>
                  <a:off x="944563" y="4573588"/>
                  <a:ext cx="2743200" cy="304800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ea typeface="宋体" charset="-122"/>
                  </a:endParaRPr>
                </a:p>
              </p:txBody>
            </p:sp>
            <p:sp>
              <p:nvSpPr>
                <p:cNvPr id="281" name="Rounded Rectangle 280"/>
                <p:cNvSpPr/>
                <p:nvPr/>
              </p:nvSpPr>
              <p:spPr bwMode="auto">
                <a:xfrm>
                  <a:off x="3924300" y="4573588"/>
                  <a:ext cx="3505200" cy="303212"/>
                </a:xfrm>
                <a:prstGeom prst="roundRect">
                  <a:avLst/>
                </a:prstGeom>
                <a:solidFill>
                  <a:srgbClr val="FF0000">
                    <a:alpha val="30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  <a:ea typeface="宋体" charset="-122"/>
                  </a:endParaRPr>
                </a:p>
              </p:txBody>
            </p:sp>
          </p:grpSp>
        </p:grpSp>
        <p:sp>
          <p:nvSpPr>
            <p:cNvPr id="274" name="椭圆 7"/>
            <p:cNvSpPr/>
            <p:nvPr/>
          </p:nvSpPr>
          <p:spPr>
            <a:xfrm>
              <a:off x="1682750" y="5713412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30"/>
            <p:cNvSpPr/>
            <p:nvPr/>
          </p:nvSpPr>
          <p:spPr>
            <a:xfrm>
              <a:off x="5035550" y="5704769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箭头连接符 11"/>
            <p:cNvCxnSpPr>
              <a:stCxn id="274" idx="4"/>
            </p:cNvCxnSpPr>
            <p:nvPr/>
          </p:nvCxnSpPr>
          <p:spPr>
            <a:xfrm>
              <a:off x="1816100" y="6245224"/>
              <a:ext cx="0" cy="4191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箭头连接符 31"/>
            <p:cNvCxnSpPr/>
            <p:nvPr/>
          </p:nvCxnSpPr>
          <p:spPr>
            <a:xfrm>
              <a:off x="5173133" y="6225115"/>
              <a:ext cx="0" cy="4191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4" name="图表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618806"/>
              </p:ext>
            </p:extLst>
          </p:nvPr>
        </p:nvGraphicFramePr>
        <p:xfrm>
          <a:off x="29922570" y="16427450"/>
          <a:ext cx="12946357" cy="751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295" name="Group 294"/>
          <p:cNvGrpSpPr/>
          <p:nvPr/>
        </p:nvGrpSpPr>
        <p:grpSpPr>
          <a:xfrm>
            <a:off x="30525082" y="15812085"/>
            <a:ext cx="11503452" cy="879062"/>
            <a:chOff x="1066800" y="5851525"/>
            <a:chExt cx="6484937" cy="854075"/>
          </a:xfrm>
        </p:grpSpPr>
        <p:sp>
          <p:nvSpPr>
            <p:cNvPr id="296" name="椭圆 7"/>
            <p:cNvSpPr/>
            <p:nvPr/>
          </p:nvSpPr>
          <p:spPr>
            <a:xfrm>
              <a:off x="1792111" y="5856375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30"/>
            <p:cNvSpPr/>
            <p:nvPr/>
          </p:nvSpPr>
          <p:spPr>
            <a:xfrm>
              <a:off x="5139972" y="5851525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32"/>
            <p:cNvSpPr/>
            <p:nvPr/>
          </p:nvSpPr>
          <p:spPr>
            <a:xfrm>
              <a:off x="3010076" y="5851525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33"/>
            <p:cNvSpPr/>
            <p:nvPr/>
          </p:nvSpPr>
          <p:spPr>
            <a:xfrm>
              <a:off x="6210476" y="5862814"/>
              <a:ext cx="266700" cy="531812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0" name="Group 299"/>
            <p:cNvGrpSpPr/>
            <p:nvPr/>
          </p:nvGrpSpPr>
          <p:grpSpPr>
            <a:xfrm>
              <a:off x="1066800" y="5970675"/>
              <a:ext cx="6484937" cy="734925"/>
              <a:chOff x="1066800" y="5970675"/>
              <a:chExt cx="6484937" cy="734925"/>
            </a:xfrm>
          </p:grpSpPr>
          <p:grpSp>
            <p:nvGrpSpPr>
              <p:cNvPr id="301" name="组合 6"/>
              <p:cNvGrpSpPr/>
              <p:nvPr/>
            </p:nvGrpSpPr>
            <p:grpSpPr>
              <a:xfrm>
                <a:off x="1066800" y="5970675"/>
                <a:ext cx="6484937" cy="310445"/>
                <a:chOff x="944563" y="5638800"/>
                <a:chExt cx="6484937" cy="310445"/>
              </a:xfrm>
            </p:grpSpPr>
            <p:grpSp>
              <p:nvGrpSpPr>
                <p:cNvPr id="307" name="组合 5"/>
                <p:cNvGrpSpPr/>
                <p:nvPr/>
              </p:nvGrpSpPr>
              <p:grpSpPr>
                <a:xfrm>
                  <a:off x="1192389" y="5644445"/>
                  <a:ext cx="6096000" cy="304800"/>
                  <a:chOff x="1181100" y="4572000"/>
                  <a:chExt cx="6096000" cy="304800"/>
                </a:xfrm>
              </p:grpSpPr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>
                    <a:off x="11811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/>
                  <p:cNvCxnSpPr/>
                  <p:nvPr/>
                </p:nvCxnSpPr>
                <p:spPr bwMode="auto">
                  <a:xfrm>
                    <a:off x="17907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 bwMode="auto">
                  <a:xfrm>
                    <a:off x="24003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 bwMode="auto">
                  <a:xfrm>
                    <a:off x="30099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/>
                  <p:cNvCxnSpPr/>
                  <p:nvPr/>
                </p:nvCxnSpPr>
                <p:spPr bwMode="auto">
                  <a:xfrm>
                    <a:off x="35433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/>
                  <p:cNvCxnSpPr/>
                  <p:nvPr/>
                </p:nvCxnSpPr>
                <p:spPr bwMode="auto">
                  <a:xfrm>
                    <a:off x="40767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/>
                  <p:cNvCxnSpPr/>
                  <p:nvPr/>
                </p:nvCxnSpPr>
                <p:spPr bwMode="auto">
                  <a:xfrm>
                    <a:off x="46101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/>
                  <p:cNvCxnSpPr/>
                  <p:nvPr/>
                </p:nvCxnSpPr>
                <p:spPr bwMode="auto">
                  <a:xfrm>
                    <a:off x="51435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 bwMode="auto">
                  <a:xfrm>
                    <a:off x="56769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 bwMode="auto">
                  <a:xfrm>
                    <a:off x="62103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Straight Connector 320"/>
                  <p:cNvCxnSpPr/>
                  <p:nvPr/>
                </p:nvCxnSpPr>
                <p:spPr bwMode="auto">
                  <a:xfrm>
                    <a:off x="67437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 bwMode="auto">
                  <a:xfrm>
                    <a:off x="7277100" y="4572000"/>
                    <a:ext cx="0" cy="3048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组合 3"/>
                <p:cNvGrpSpPr/>
                <p:nvPr/>
              </p:nvGrpSpPr>
              <p:grpSpPr>
                <a:xfrm>
                  <a:off x="944563" y="5638800"/>
                  <a:ext cx="6484937" cy="304800"/>
                  <a:chOff x="944563" y="4573588"/>
                  <a:chExt cx="6484937" cy="304800"/>
                </a:xfrm>
              </p:grpSpPr>
              <p:sp>
                <p:nvSpPr>
                  <p:cNvPr id="309" name="Rounded Rectangle 308"/>
                  <p:cNvSpPr/>
                  <p:nvPr/>
                </p:nvSpPr>
                <p:spPr bwMode="auto">
                  <a:xfrm>
                    <a:off x="944563" y="4573588"/>
                    <a:ext cx="2743200" cy="3048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310" name="Rounded Rectangle 309"/>
                  <p:cNvSpPr/>
                  <p:nvPr/>
                </p:nvSpPr>
                <p:spPr bwMode="auto">
                  <a:xfrm>
                    <a:off x="3924300" y="4573588"/>
                    <a:ext cx="3505200" cy="303212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zh-CN" altLang="en-US">
                      <a:solidFill>
                        <a:srgbClr val="FFFFFF"/>
                      </a:solidFill>
                      <a:ea typeface="宋体" charset="-122"/>
                    </a:endParaRPr>
                  </a:p>
                </p:txBody>
              </p:sp>
            </p:grpSp>
          </p:grpSp>
          <p:grpSp>
            <p:nvGrpSpPr>
              <p:cNvPr id="302" name="组合 8"/>
              <p:cNvGrpSpPr/>
              <p:nvPr/>
            </p:nvGrpSpPr>
            <p:grpSpPr>
              <a:xfrm>
                <a:off x="1925461" y="6383337"/>
                <a:ext cx="1217965" cy="322263"/>
                <a:chOff x="1925461" y="6383337"/>
                <a:chExt cx="1217965" cy="322263"/>
              </a:xfrm>
            </p:grpSpPr>
            <p:cxnSp>
              <p:nvCxnSpPr>
                <p:cNvPr id="305" name="直接连接符 2"/>
                <p:cNvCxnSpPr>
                  <a:stCxn id="296" idx="4"/>
                </p:cNvCxnSpPr>
                <p:nvPr/>
              </p:nvCxnSpPr>
              <p:spPr>
                <a:xfrm>
                  <a:off x="1925461" y="6388187"/>
                  <a:ext cx="608365" cy="31741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4"/>
                <p:cNvCxnSpPr>
                  <a:endCxn id="298" idx="4"/>
                </p:cNvCxnSpPr>
                <p:nvPr/>
              </p:nvCxnSpPr>
              <p:spPr>
                <a:xfrm flipV="1">
                  <a:off x="2533826" y="6383337"/>
                  <a:ext cx="609600" cy="31595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3" name="直接连接符 36"/>
              <p:cNvCxnSpPr/>
              <p:nvPr/>
            </p:nvCxnSpPr>
            <p:spPr>
              <a:xfrm>
                <a:off x="5273322" y="6381880"/>
                <a:ext cx="608365" cy="31741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7"/>
              <p:cNvCxnSpPr>
                <a:endCxn id="299" idx="4"/>
              </p:cNvCxnSpPr>
              <p:nvPr/>
            </p:nvCxnSpPr>
            <p:spPr>
              <a:xfrm flipV="1">
                <a:off x="5881687" y="6394626"/>
                <a:ext cx="462139" cy="2983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3" name="Text Box 7"/>
          <p:cNvSpPr txBox="1">
            <a:spLocks noChangeArrowheads="1"/>
          </p:cNvSpPr>
          <p:nvPr/>
        </p:nvSpPr>
        <p:spPr bwMode="auto">
          <a:xfrm>
            <a:off x="30220998" y="24367595"/>
            <a:ext cx="12552602" cy="726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2400"/>
              </a:spcAft>
            </a:pPr>
            <a:r>
              <a:rPr lang="en-US" altLang="en-US" sz="4800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altLang="en-US" sz="48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On average, our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 is better than PCA and PLS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/>
              <a:t>the bigger the </a:t>
            </a:r>
            <a:r>
              <a:rPr lang="en-US" sz="3600" dirty="0" smtClean="0"/>
              <a:t>MAF, the larger power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 smtClean="0"/>
              <a:t>the </a:t>
            </a:r>
            <a:r>
              <a:rPr lang="en-US" sz="3600" dirty="0"/>
              <a:t>higher LD, the larger the power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571500" indent="-571500"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3600" dirty="0" smtClean="0"/>
              <a:t>When </a:t>
            </a:r>
            <a:r>
              <a:rPr lang="en-US" sz="3600" dirty="0"/>
              <a:t>the casual SNP is in Low LD, and the </a:t>
            </a:r>
            <a:r>
              <a:rPr lang="en-US" sz="3600" dirty="0" smtClean="0"/>
              <a:t>MAF is </a:t>
            </a:r>
            <a:r>
              <a:rPr lang="en-US" sz="3600" dirty="0"/>
              <a:t>quite small, our method does not perform as good as the other two </a:t>
            </a:r>
            <a:r>
              <a:rPr lang="en-US" sz="3600" dirty="0" smtClean="0"/>
              <a:t>methods test </a:t>
            </a:r>
            <a:r>
              <a:rPr lang="en-US" sz="3600" dirty="0"/>
              <a:t>for detecting </a:t>
            </a:r>
            <a:r>
              <a:rPr lang="en-US" sz="3600" dirty="0" err="1" smtClean="0"/>
              <a:t>GxG</a:t>
            </a:r>
            <a:r>
              <a:rPr lang="en-US" sz="3600" dirty="0" smtClean="0"/>
              <a:t> interactions</a:t>
            </a:r>
          </a:p>
          <a:p>
            <a:pPr marL="571500" indent="-571500" algn="just">
              <a:lnSpc>
                <a:spcPct val="120000"/>
              </a:lnSpc>
              <a:buFont typeface="Wingdings" pitchFamily="2" charset="2"/>
              <a:buChar char="q"/>
            </a:pPr>
            <a:r>
              <a:rPr lang="en-US" sz="3600" dirty="0" smtClean="0"/>
              <a:t>Further Study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 smtClean="0"/>
              <a:t>Apply the method to real data</a:t>
            </a:r>
          </a:p>
          <a:p>
            <a:pPr marL="1028700" lvl="1" indent="-571500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3600" dirty="0" smtClean="0"/>
              <a:t>Extent the method to Genome </a:t>
            </a:r>
            <a:r>
              <a:rPr lang="en-US" sz="3600" smtClean="0"/>
              <a:t>wide research</a:t>
            </a:r>
            <a:endParaRPr lang="en-US" sz="3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98:Templates:Blank Presentation</Template>
  <TotalTime>5199</TotalTime>
  <Words>444</Words>
  <Application>Microsoft Office PowerPoint</Application>
  <PresentationFormat>Custom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Arial</vt:lpstr>
      <vt:lpstr>ZapfDingbats BT</vt:lpstr>
      <vt:lpstr>Symbol</vt:lpstr>
      <vt:lpstr>Monotype Sorts</vt:lpstr>
      <vt:lpstr>Blank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Russell Borski</dc:creator>
  <cp:lastModifiedBy>Xin Wang</cp:lastModifiedBy>
  <cp:revision>116</cp:revision>
  <dcterms:created xsi:type="dcterms:W3CDTF">2001-01-10T21:44:45Z</dcterms:created>
  <dcterms:modified xsi:type="dcterms:W3CDTF">2011-10-09T15:37:33Z</dcterms:modified>
</cp:coreProperties>
</file>