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PT Sans Narrow"/>
      <p:regular r:id="rId32"/>
      <p:bold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37676B0-9513-4C9D-9E70-B2F854DAA6AD}">
  <a:tblStyle styleId="{937676B0-9513-4C9D-9E70-B2F854DAA6AD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TSansNarrow-bold.fntdata"/><Relationship Id="rId10" Type="http://schemas.openxmlformats.org/officeDocument/2006/relationships/slide" Target="slides/slide5.xml"/><Relationship Id="rId32" Type="http://schemas.openxmlformats.org/officeDocument/2006/relationships/font" Target="fonts/PTSansNarrow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.fntdata"/><Relationship Id="rId12" Type="http://schemas.openxmlformats.org/officeDocument/2006/relationships/slide" Target="slides/slide7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blog.ezyang.com/2013/05/the-ast-typing-problem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http://blog.ezyang.com/2013/05/the-ast-typing-problem/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Figure 23-1: Polymorphic lambda-calculus (System F)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Idris folks, particularly Edwin Brady and David Christiansen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Lambek 1973 might take 2 talks. I want to keep the talks to 30mins + 15mins discussion, or so.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Lots of vocabulary, needs patience or it glazes over.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Make haste slowly.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2355525" y="312600"/>
            <a:ext cx="4518300" cy="4518300"/>
          </a:xfrm>
          <a:prstGeom prst="ellipse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2581178" y="538253"/>
            <a:ext cx="4066800" cy="4066800"/>
          </a:xfrm>
          <a:prstGeom prst="ellipse">
            <a:avLst/>
          </a:prstGeom>
          <a:noFill/>
          <a:ln cap="flat" cmpd="sng" w="28575">
            <a:solidFill>
              <a:srgbClr val="EE22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type="ctrTitle"/>
          </p:nvPr>
        </p:nvSpPr>
        <p:spPr>
          <a:xfrm>
            <a:off x="2709675" y="1441775"/>
            <a:ext cx="3810000" cy="15108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019350" y="3105075"/>
            <a:ext cx="3105300" cy="8286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0" name="Shape 30"/>
          <p:cNvSpPr txBox="1"/>
          <p:nvPr>
            <p:ph idx="2" type="title"/>
          </p:nvPr>
        </p:nvSpPr>
        <p:spPr>
          <a:xfrm>
            <a:off x="311700" y="425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i="1" sz="18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Shape 4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en.wikipedia.org/wiki/Rule_110#Defini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complex-systems.com/pdf/15-1-1.pdf" TargetMode="External"/><Relationship Id="rId4" Type="http://schemas.openxmlformats.org/officeDocument/2006/relationships/image" Target="../media/image0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golly.sourceforge.net/" TargetMode="External"/><Relationship Id="rId4" Type="http://schemas.openxmlformats.org/officeDocument/2006/relationships/image" Target="../media/image00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en.wikipedia.org/wiki/Rule_110#Definitio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en.wikipedia.org/wiki/Rule_110#Definitio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cse.chalmers.se/research/group/logic/TypesSS05/Extra/geuvers.pdf" TargetMode="External"/><Relationship Id="rId4" Type="http://schemas.openxmlformats.org/officeDocument/2006/relationships/hyperlink" Target="http://www.cs.cmu.edu/~rwh/pfpl/2nded.pdf" TargetMode="External"/><Relationship Id="rId5" Type="http://schemas.openxmlformats.org/officeDocument/2006/relationships/hyperlink" Target="http://dev.stephendiehl.com/fun/003_lambda_calculus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ctrTitle"/>
          </p:nvPr>
        </p:nvSpPr>
        <p:spPr>
          <a:xfrm>
            <a:off x="2524500" y="1594175"/>
            <a:ext cx="4247400" cy="151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chemeClr val="lt1"/>
                </a:solidFill>
              </a:rPr>
              <a:t>0 : Nat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 </a:t>
            </a:r>
            <a:r>
              <a:rPr lang="en" sz="3800">
                <a:solidFill>
                  <a:schemeClr val="lt1"/>
                </a:solidFill>
              </a:rPr>
              <a:t>Klingon commander</a:t>
            </a:r>
          </a:p>
        </p:txBody>
      </p:sp>
      <p:sp>
        <p:nvSpPr>
          <p:cNvPr id="75" name="Shape 75"/>
          <p:cNvSpPr txBox="1"/>
          <p:nvPr>
            <p:ph idx="1" type="subTitle"/>
          </p:nvPr>
        </p:nvSpPr>
        <p:spPr>
          <a:xfrm rot="-1616417">
            <a:off x="5262993" y="3866949"/>
            <a:ext cx="5019185" cy="82901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300">
                <a:solidFill>
                  <a:schemeClr val="lt1"/>
                </a:solidFill>
              </a:rPr>
              <a:t>SeaHug 21 Jan 2016 s</a:t>
            </a:r>
            <a:r>
              <a:rPr i="1" lang="en" sz="1300">
                <a:solidFill>
                  <a:schemeClr val="lt1"/>
                </a:solidFill>
              </a:rPr>
              <a:t>hort talk 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300"/>
              <a:t>Allan J. Cooper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3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/>
          </a:p>
        </p:txBody>
      </p:sp>
      <p:sp>
        <p:nvSpPr>
          <p:cNvPr id="76" name="Shape 76"/>
          <p:cNvSpPr txBox="1"/>
          <p:nvPr>
            <p:ph type="ctrTitle"/>
          </p:nvPr>
        </p:nvSpPr>
        <p:spPr>
          <a:xfrm rot="543">
            <a:off x="147877" y="5860750"/>
            <a:ext cx="7590300" cy="151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i="1"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Layer by layer the fog lifts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0" i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0" i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b="0" i="1"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0" i="1"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 onion peels from its core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0" i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0" i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b="0" i="1"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1, 2 infinity.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0" i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b="0" i="1"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meandering tour </a:t>
            </a:r>
          </a:p>
          <a:p>
            <a:pPr lvl="0" rtl="0">
              <a:spcBef>
                <a:spcPts val="0"/>
              </a:spcBef>
              <a:buNone/>
            </a:pPr>
            <a:r>
              <a:rPr b="0" i="1"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of the past and future of </a:t>
            </a:r>
          </a:p>
          <a:p>
            <a:pPr lvl="0" rtl="0">
              <a:spcBef>
                <a:spcPts val="0"/>
              </a:spcBef>
              <a:buNone/>
            </a:pPr>
            <a:r>
              <a:rPr b="0" i="1"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programming, math and logic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3800">
              <a:solidFill>
                <a:schemeClr val="lt1"/>
              </a:solidFill>
            </a:endParaRPr>
          </a:p>
        </p:txBody>
      </p:sp>
      <p:sp>
        <p:nvSpPr>
          <p:cNvPr id="77" name="Shape 77"/>
          <p:cNvSpPr txBox="1"/>
          <p:nvPr>
            <p:ph type="ctrTitle"/>
          </p:nvPr>
        </p:nvSpPr>
        <p:spPr>
          <a:xfrm rot="-1788488">
            <a:off x="-3571561" y="3270525"/>
            <a:ext cx="4247460" cy="151081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i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I wish I knew </a:t>
            </a:r>
          </a:p>
          <a:p>
            <a:pPr lvl="0" rtl="0">
              <a:spcBef>
                <a:spcPts val="0"/>
              </a:spcBef>
              <a:buNone/>
            </a:pPr>
            <a:r>
              <a:rPr b="0" i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learning ?anything</a:t>
            </a:r>
          </a:p>
        </p:txBody>
      </p:sp>
      <p:sp>
        <p:nvSpPr>
          <p:cNvPr id="78" name="Shape 78"/>
          <p:cNvSpPr txBox="1"/>
          <p:nvPr>
            <p:ph type="ctrTitle"/>
          </p:nvPr>
        </p:nvSpPr>
        <p:spPr>
          <a:xfrm rot="602">
            <a:off x="314571" y="2684740"/>
            <a:ext cx="1712700" cy="151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chemeClr val="lt2"/>
                </a:solidFill>
              </a:rPr>
              <a:t>      up.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chemeClr val="lt2"/>
                </a:solidFill>
              </a:rPr>
              <a:t>    way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chemeClr val="lt2"/>
                </a:solidFill>
              </a:rPr>
              <a:t>  the</a:t>
            </a:r>
          </a:p>
          <a:p>
            <a:pPr lvl="0">
              <a:spcBef>
                <a:spcPts val="0"/>
              </a:spcBef>
              <a:buNone/>
            </a:pPr>
            <a:r>
              <a:rPr i="1" lang="en">
                <a:solidFill>
                  <a:schemeClr val="lt2"/>
                </a:solidFill>
              </a:rPr>
              <a:t>all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chemeClr val="lt2"/>
                </a:solidFill>
              </a:rPr>
              <a:t>Turtles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λ terms, BNF style 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"/>
              <a:t>t	::=						</a:t>
            </a:r>
            <a:r>
              <a:rPr i="1" lang="en"/>
              <a:t>terms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rPr lang="en"/>
              <a:t>x 				</a:t>
            </a:r>
            <a:r>
              <a:rPr i="1" lang="en"/>
              <a:t>variable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rPr lang="en"/>
              <a:t>λx . t 			</a:t>
            </a:r>
            <a:r>
              <a:rPr i="1" lang="en"/>
              <a:t>abstraction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rPr lang="en"/>
              <a:t>t  t 				application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Building terms BNF style </a:t>
            </a:r>
          </a:p>
          <a:p>
            <a:pPr lvl="0">
              <a:spcBef>
                <a:spcPts val="0"/>
              </a:spcBef>
              <a:buNone/>
            </a:pPr>
            <a:r>
              <a:rPr i="1" lang="en"/>
              <a:t>(parentheses for string representation, no parentheses for AST)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2" type="title"/>
          </p:nvPr>
        </p:nvSpPr>
        <p:spPr>
          <a:xfrm>
            <a:off x="311700" y="425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λ terms, set style 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set of λ-terms Λ is built up from an infinite set of variables V = {v, v’, v’’..} using application and abstraction 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in V ⇒ x in Λ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 and t’ in Λ ⇒ (M N) in Λ 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 in Λ and x in V ⇒ (λx t) in Λ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</a:t>
            </a:r>
            <a:r>
              <a:rPr lang="en"/>
              <a:t>ll these are terms in Λ, parentheses style: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v’, (v’ v), (λv (v’ v)), ((λv (v’ v)) v’’), (((λv (λv’ (v’ v))) v’’) v’’’)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2" type="title"/>
          </p:nvPr>
        </p:nvSpPr>
        <p:spPr>
          <a:xfrm>
            <a:off x="311700" y="425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do we do with terms? 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Convert / reduce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Follow “axioms” aka rules: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β</a:t>
            </a:r>
            <a:r>
              <a:rPr lang="en"/>
              <a:t> </a:t>
            </a:r>
            <a:r>
              <a:rPr lang="en"/>
              <a:t>beta (what drives λ, abstraction meets application)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α</a:t>
            </a:r>
            <a:r>
              <a:rPr lang="en"/>
              <a:t> </a:t>
            </a:r>
            <a:r>
              <a:rPr lang="en"/>
              <a:t>alpha (equivalence by renaming)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ξ </a:t>
            </a:r>
            <a:r>
              <a:rPr lang="en"/>
              <a:t>xi (actually a bunch of ξ, surface equality and compatibility)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idx="2" type="title"/>
          </p:nvPr>
        </p:nvSpPr>
        <p:spPr>
          <a:xfrm>
            <a:off x="311700" y="425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β conversion: application meets abstraction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Abstraction is “binding” or “substitution”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M ≡ M[x] mean M is a term which contains x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(may be interpreted as an expression which depends on x)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“Axiom β” (Beta)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(λx.M[x]) N = M[N]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apply x-binding to M which depended on x to N, now M depends on 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(λx.M) N = M[x := N] </a:t>
            </a:r>
            <a:r>
              <a:rPr i="1" lang="en"/>
              <a:t>substitution notation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sz="1800"/>
              <a:t>λx.M[x] may be interpreted as the function x → M[x]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idx="2" type="title"/>
          </p:nvPr>
        </p:nvSpPr>
        <p:spPr>
          <a:xfrm>
            <a:off x="311700" y="425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α</a:t>
            </a:r>
            <a:r>
              <a:rPr lang="en"/>
              <a:t> equivalences bound variables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Integral calculus ∫ </a:t>
            </a:r>
            <a:r>
              <a:rPr lang="en"/>
              <a:t>f(x, y) dx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x is bound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y is free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λ calculus λx.yx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x is bound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 is free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>
            <p:ph idx="2" type="title"/>
          </p:nvPr>
        </p:nvSpPr>
        <p:spPr>
          <a:xfrm>
            <a:off x="311700" y="425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α</a:t>
            </a:r>
            <a:r>
              <a:rPr lang="en"/>
              <a:t> conversion 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Alpha says bound variables may be renamed </a:t>
            </a:r>
          </a:p>
          <a:p>
            <a:pPr indent="-228600" lvl="0" marL="457200" rtl="0">
              <a:spcBef>
                <a:spcPts val="1000"/>
              </a:spcBef>
              <a:spcAft>
                <a:spcPts val="0"/>
              </a:spcAft>
            </a:pPr>
            <a:r>
              <a:rPr lang="en"/>
              <a:t>λx.M = λy.M[x := y] </a:t>
            </a:r>
            <a:r>
              <a:rPr i="1" lang="en"/>
              <a:t>provided that y does not occur in 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Terms which differ only by the names of bound variables are identified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Avoid name collisions!!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</a:t>
            </a:r>
            <a:r>
              <a:rPr lang="en"/>
              <a:t>ow: DeBruijn indexes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</a:t>
            </a:r>
            <a:r>
              <a:rPr lang="en"/>
              <a:t>ow: Harper ABT abstract binding tree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(λx.xy)(λy.y)</a:t>
            </a:r>
          </a:p>
        </p:txBody>
      </p:sp>
      <p:sp>
        <p:nvSpPr>
          <p:cNvPr id="178" name="Shape 178"/>
          <p:cNvSpPr txBox="1"/>
          <p:nvPr>
            <p:ph idx="2" type="title"/>
          </p:nvPr>
        </p:nvSpPr>
        <p:spPr>
          <a:xfrm>
            <a:off x="311700" y="425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ξ formalizes the “obvious” </a:t>
            </a:r>
          </a:p>
        </p:txBody>
      </p:sp>
      <p:sp>
        <p:nvSpPr>
          <p:cNvPr id="184" name="Shape 184"/>
          <p:cNvSpPr txBox="1"/>
          <p:nvPr>
            <p:ph idx="2" type="title"/>
          </p:nvPr>
        </p:nvSpPr>
        <p:spPr>
          <a:xfrm>
            <a:off x="311700" y="425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/>
              <a:t>Equality 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 = M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 = N ⇒ N = M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 = N and N = L ⇒ M = L</a:t>
            </a:r>
          </a:p>
          <a:p>
            <a:pPr lvl="0">
              <a:spcBef>
                <a:spcPts val="0"/>
              </a:spcBef>
              <a:buNone/>
            </a:pPr>
            <a:r>
              <a:rPr i="1" lang="en"/>
              <a:t>Compatibility 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 = N ⇒ M Z = N Z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 = N ⇒ Z M = Z N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 = N ⇒ λx.M = λx.N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Reduction and Church-Rosser 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Rewrite rules: After “computation”, (</a:t>
            </a:r>
            <a:r>
              <a:rPr lang="en"/>
              <a:t>λx.(x + 1)) 2 → 3 </a:t>
            </a:r>
          </a:p>
          <a:p>
            <a:pPr indent="-228600" lvl="0" marL="457200" rtl="0">
              <a:spcBef>
                <a:spcPts val="0"/>
              </a:spcBef>
            </a:pPr>
            <a:r>
              <a:rPr i="1" lang="en"/>
              <a:t>Not reversible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Normal form: no more reductions are possible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 every term has a normal form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 every “strategy” arrives at a normal form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Still, Church-Rosser (“just do it”) </a:t>
            </a:r>
          </a:p>
          <a:p>
            <a:pPr indent="-228600" lvl="0" marL="457200" rtl="0">
              <a:spcBef>
                <a:spcPts val="0"/>
              </a:spcBef>
            </a:pPr>
            <a:r>
              <a:rPr i="1" lang="en"/>
              <a:t>Terms which are convertible </a:t>
            </a:r>
          </a:p>
          <a:p>
            <a:pPr indent="-228600" lvl="0" marL="457200" rtl="0">
              <a:spcBef>
                <a:spcPts val="0"/>
              </a:spcBef>
            </a:pPr>
            <a:r>
              <a:rPr i="1" lang="en"/>
              <a:t>.. and can reduce </a:t>
            </a:r>
          </a:p>
          <a:p>
            <a:pPr indent="-228600" lvl="0" marL="457200" rtl="0">
              <a:spcBef>
                <a:spcPts val="0"/>
              </a:spcBef>
            </a:pPr>
            <a:r>
              <a:rPr i="1" lang="en"/>
              <a:t>.. reduce to the </a:t>
            </a:r>
            <a:r>
              <a:rPr b="1" i="1" lang="en"/>
              <a:t>same </a:t>
            </a:r>
            <a:r>
              <a:rPr i="1" lang="en"/>
              <a:t>normal form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>
            <p:ph idx="2" type="title"/>
          </p:nvPr>
        </p:nvSpPr>
        <p:spPr>
          <a:xfrm>
            <a:off x="311700" y="425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Types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JK, that’s for next time </a:t>
            </a:r>
          </a:p>
        </p:txBody>
      </p:sp>
      <p:sp>
        <p:nvSpPr>
          <p:cNvPr id="199" name="Shape 199"/>
          <p:cNvSpPr txBox="1"/>
          <p:nvPr>
            <p:ph idx="2" type="title"/>
          </p:nvPr>
        </p:nvSpPr>
        <p:spPr>
          <a:xfrm>
            <a:off x="311700" y="425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Where are we going?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>
            <p:ph idx="2" type="title"/>
          </p:nvPr>
        </p:nvSpPr>
        <p:spPr>
          <a:xfrm>
            <a:off x="311700" y="425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207" name="Shape 207"/>
          <p:cNvGraphicFramePr/>
          <p:nvPr/>
        </p:nvGraphicFramePr>
        <p:xfrm>
          <a:off x="1562100" y="164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{937676B0-9513-4C9D-9E70-B2F854DAA6AD}</a:tableStyleId>
              </a:tblPr>
              <a:tblGrid>
                <a:gridCol w="2794000"/>
                <a:gridCol w="2794000"/>
              </a:tblGrid>
              <a:tr h="6979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</a:rPr>
                        <a:t>Usable</a:t>
                      </a:r>
                      <a:r>
                        <a:rPr b="1" lang="en" sz="1800">
                          <a:solidFill>
                            <a:schemeClr val="accent1"/>
                          </a:solidFill>
                        </a:rPr>
                        <a:t> language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</a:rPr>
                        <a:t>Core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Haskell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n" sz="1800"/>
                        <a:t>System F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Coq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n" sz="1800"/>
                        <a:t>CIC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Agda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n" sz="1800"/>
                        <a:t>UTT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Idris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n" sz="1800"/>
                        <a:t>TT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Dependent Haskell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n" sz="1800"/>
                        <a:t>PICO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Klingon Commander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beta quadrant, not far from the star we know as Klingon, lies a small neutron star.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Unnamed until recently, the intelligence of Klingon Commander evolved from </a:t>
            </a:r>
            <a:r>
              <a:rPr lang="en" sz="1400">
                <a:solidFill>
                  <a:srgbClr val="0059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01101110</a:t>
            </a:r>
            <a:r>
              <a:rPr lang="en"/>
              <a:t>, better known here as </a:t>
            </a:r>
            <a:r>
              <a:rPr lang="en"/>
              <a:t>Rule 110.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2" type="title"/>
          </p:nvPr>
        </p:nvSpPr>
        <p:spPr>
          <a:xfrm>
            <a:off x="311700" y="425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F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>
            <p:ph idx="2" type="title"/>
          </p:nvPr>
        </p:nvSpPr>
        <p:spPr>
          <a:xfrm>
            <a:off x="311700" y="425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012" y="128587"/>
            <a:ext cx="4067175" cy="48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PICO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>
            <p:ph idx="2" type="title"/>
          </p:nvPr>
        </p:nvSpPr>
        <p:spPr>
          <a:xfrm>
            <a:off x="311700" y="425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161" y="0"/>
            <a:ext cx="487087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TT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>
            <p:ph idx="2" type="title"/>
          </p:nvPr>
        </p:nvSpPr>
        <p:spPr>
          <a:xfrm>
            <a:off x="311700" y="425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987" y="966787"/>
            <a:ext cx="507682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Special thanks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 errors of fact and of presentation are mine.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Whether I understand them correctly or not, much of my inspiration is from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Bartosz Milewski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Conor McBride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Vladimir Voevodsky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 txBox="1"/>
          <p:nvPr>
            <p:ph idx="2" type="title"/>
          </p:nvPr>
        </p:nvSpPr>
        <p:spPr>
          <a:xfrm>
            <a:off x="311700" y="425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 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 txBox="1"/>
          <p:nvPr>
            <p:ph idx="2" type="title"/>
          </p:nvPr>
        </p:nvSpPr>
        <p:spPr>
          <a:xfrm>
            <a:off x="311700" y="425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>
            <p:ph idx="2" type="title"/>
          </p:nvPr>
        </p:nvSpPr>
        <p:spPr>
          <a:xfrm>
            <a:off x="311700" y="425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ctrTitle"/>
          </p:nvPr>
        </p:nvSpPr>
        <p:spPr>
          <a:xfrm>
            <a:off x="2524500" y="1594175"/>
            <a:ext cx="4247400" cy="151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chemeClr val="lt1"/>
                </a:solidFill>
              </a:rPr>
              <a:t>1</a:t>
            </a:r>
            <a:r>
              <a:rPr lang="en" sz="2600">
                <a:solidFill>
                  <a:schemeClr val="lt1"/>
                </a:solidFill>
              </a:rPr>
              <a:t> : Nat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 </a:t>
            </a:r>
            <a:r>
              <a:rPr lang="en" sz="3800">
                <a:solidFill>
                  <a:schemeClr val="lt1"/>
                </a:solidFill>
              </a:rPr>
              <a:t>Type erasure</a:t>
            </a:r>
          </a:p>
        </p:txBody>
      </p:sp>
      <p:sp>
        <p:nvSpPr>
          <p:cNvPr id="258" name="Shape 258"/>
          <p:cNvSpPr txBox="1"/>
          <p:nvPr>
            <p:ph idx="1" type="subTitle"/>
          </p:nvPr>
        </p:nvSpPr>
        <p:spPr>
          <a:xfrm rot="-1616417">
            <a:off x="5262993" y="3866949"/>
            <a:ext cx="5019185" cy="82901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300">
                <a:solidFill>
                  <a:schemeClr val="lt1"/>
                </a:solidFill>
              </a:rPr>
              <a:t>SeaHug  short talk 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300"/>
              <a:t>Allan J. Cooper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3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/>
          </a:p>
        </p:txBody>
      </p:sp>
      <p:sp>
        <p:nvSpPr>
          <p:cNvPr id="259" name="Shape 259"/>
          <p:cNvSpPr txBox="1"/>
          <p:nvPr>
            <p:ph type="ctrTitle"/>
          </p:nvPr>
        </p:nvSpPr>
        <p:spPr>
          <a:xfrm rot="543">
            <a:off x="147877" y="5860750"/>
            <a:ext cx="7590300" cy="151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i="1"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Layer by layer the fog lifts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0" i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0" i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b="0" i="1"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The onion peels from its core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0" i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0" i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b="0" i="1"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1, 2 infinity.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0" i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b="0" i="1"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meandering tour </a:t>
            </a:r>
          </a:p>
          <a:p>
            <a:pPr lvl="0" rtl="0">
              <a:spcBef>
                <a:spcPts val="0"/>
              </a:spcBef>
              <a:buNone/>
            </a:pPr>
            <a:r>
              <a:rPr b="0" i="1"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of the past and future of </a:t>
            </a:r>
          </a:p>
          <a:p>
            <a:pPr lvl="0" rtl="0">
              <a:spcBef>
                <a:spcPts val="0"/>
              </a:spcBef>
              <a:buNone/>
            </a:pPr>
            <a:r>
              <a:rPr b="0" i="1"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programming, math and logic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3800">
              <a:solidFill>
                <a:schemeClr val="lt1"/>
              </a:solidFill>
            </a:endParaRPr>
          </a:p>
        </p:txBody>
      </p:sp>
      <p:sp>
        <p:nvSpPr>
          <p:cNvPr id="260" name="Shape 260"/>
          <p:cNvSpPr txBox="1"/>
          <p:nvPr>
            <p:ph type="ctrTitle"/>
          </p:nvPr>
        </p:nvSpPr>
        <p:spPr>
          <a:xfrm rot="-1788488">
            <a:off x="-3571561" y="3270525"/>
            <a:ext cx="4247460" cy="151081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i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I wish I knew </a:t>
            </a:r>
          </a:p>
          <a:p>
            <a:pPr lvl="0" rtl="0">
              <a:spcBef>
                <a:spcPts val="0"/>
              </a:spcBef>
              <a:buNone/>
            </a:pPr>
            <a:r>
              <a:rPr b="0" i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learning ?anything</a:t>
            </a:r>
          </a:p>
        </p:txBody>
      </p:sp>
      <p:sp>
        <p:nvSpPr>
          <p:cNvPr id="261" name="Shape 261"/>
          <p:cNvSpPr txBox="1"/>
          <p:nvPr>
            <p:ph type="ctrTitle"/>
          </p:nvPr>
        </p:nvSpPr>
        <p:spPr>
          <a:xfrm rot="602">
            <a:off x="314571" y="2684740"/>
            <a:ext cx="1712700" cy="151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chemeClr val="lt2"/>
                </a:solidFill>
              </a:rPr>
              <a:t>      up.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chemeClr val="lt2"/>
                </a:solidFill>
              </a:rPr>
              <a:t>    way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chemeClr val="lt2"/>
                </a:solidFill>
              </a:rPr>
              <a:t>  the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chemeClr val="lt2"/>
                </a:solidFill>
              </a:rPr>
              <a:t>all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chemeClr val="lt2"/>
                </a:solidFill>
              </a:rPr>
              <a:t>Turtles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Humble origins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29427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8 bits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1D + clock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Supports universal computation 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Turing complete 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Steven Wolfram, Matthew Cook </a:t>
            </a:r>
            <a:r>
              <a:rPr lang="en" u="sng">
                <a:solidFill>
                  <a:schemeClr val="hlink"/>
                </a:solidFill>
                <a:hlinkClick r:id="rId3"/>
              </a:rPr>
              <a:t>(pdf)</a:t>
            </a:r>
          </a:p>
        </p:txBody>
      </p:sp>
      <p:sp>
        <p:nvSpPr>
          <p:cNvPr id="92" name="Shape 92"/>
          <p:cNvSpPr txBox="1"/>
          <p:nvPr>
            <p:ph idx="2" type="title"/>
          </p:nvPr>
        </p:nvSpPr>
        <p:spPr>
          <a:xfrm>
            <a:off x="311700" y="425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01_01_4_110.gif"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" y="1676400"/>
            <a:ext cx="6465600" cy="8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Simulator 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34761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Game of Life: Conway and Martin Gardner 1970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Ulam and Von Neumann 1940 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Golly</a:t>
            </a:r>
            <a:r>
              <a:rPr lang="en"/>
              <a:t> </a:t>
            </a:r>
          </a:p>
        </p:txBody>
      </p:sp>
      <p:sp>
        <p:nvSpPr>
          <p:cNvPr id="100" name="Shape 100"/>
          <p:cNvSpPr txBox="1"/>
          <p:nvPr>
            <p:ph idx="2" type="title"/>
          </p:nvPr>
        </p:nvSpPr>
        <p:spPr>
          <a:xfrm>
            <a:off x="311700" y="425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icker.gif"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58799" y="1359900"/>
            <a:ext cx="9391124" cy="241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 on earth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call </a:t>
            </a:r>
            <a:r>
              <a:rPr lang="en" sz="1400">
                <a:solidFill>
                  <a:srgbClr val="005999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01101110</a:t>
            </a:r>
            <a:r>
              <a:rPr lang="en"/>
              <a:t> rule 110 or </a:t>
            </a:r>
            <a:r>
              <a:rPr lang="en"/>
              <a:t>λ-calculus or turing machines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λ from </a:t>
            </a:r>
            <a:r>
              <a:rPr lang="en"/>
              <a:t>Church, 1936, to formalize “decidable”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TM</a:t>
            </a:r>
            <a:r>
              <a:rPr lang="en"/>
              <a:t> from Turing, 1936 / 1937, to formalize “computable”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Same programming model: Program + Data → Output </a:t>
            </a:r>
          </a:p>
          <a:p>
            <a:pPr indent="-228600" lvl="0" marL="457200" rtl="0">
              <a:spcBef>
                <a:spcPts val="0"/>
              </a:spcBef>
            </a:pPr>
            <a:r>
              <a:rPr i="1" lang="en"/>
              <a:t>Same class of computable functions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2" type="title"/>
          </p:nvPr>
        </p:nvSpPr>
        <p:spPr>
          <a:xfrm>
            <a:off x="311700" y="425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will be the evolution of </a:t>
            </a:r>
            <a:r>
              <a:rPr lang="en" u="sng">
                <a:solidFill>
                  <a:schemeClr val="hlink"/>
                </a:solidFill>
                <a:hlinkClick r:id="rId3"/>
              </a:rPr>
              <a:t>01101110</a:t>
            </a:r>
            <a:r>
              <a:rPr lang="en"/>
              <a:t> / λ / TM? 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Vocabulary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01101110 archaeologists use Cellular Automaton vocabulary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Imperative programming languages use turing vocabulary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Functional programming languages use λ vocabulary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Where are we going?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Fun facts, view of the countryside, history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 able to read the papers (Haskell, Idris, Agda, Coq, HoTT..) </a:t>
            </a:r>
          </a:p>
          <a:p>
            <a:pPr indent="-228600" lvl="0" marL="457200" rtl="0">
              <a:spcBef>
                <a:spcPts val="0"/>
              </a:spcBef>
            </a:pPr>
            <a:r>
              <a:rPr i="1" lang="en"/>
              <a:t>Curry → Howard → Lambek → … → Program </a:t>
            </a:r>
          </a:p>
        </p:txBody>
      </p:sp>
      <p:sp>
        <p:nvSpPr>
          <p:cNvPr id="115" name="Shape 115"/>
          <p:cNvSpPr txBox="1"/>
          <p:nvPr>
            <p:ph idx="2" type="title"/>
          </p:nvPr>
        </p:nvSpPr>
        <p:spPr>
          <a:xfrm>
            <a:off x="311700" y="425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Fasten your seatbelts: w</a:t>
            </a:r>
            <a:r>
              <a:rPr lang="en"/>
              <a:t>arp speed into terminology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Don’t care much about λ </a:t>
            </a:r>
            <a:r>
              <a:rPr i="1" lang="en"/>
              <a:t>but..</a:t>
            </a:r>
          </a:p>
          <a:p>
            <a:pPr indent="-228600" lvl="0" marL="457200" rtl="0">
              <a:spcBef>
                <a:spcPts val="0"/>
              </a:spcBef>
            </a:pPr>
            <a:r>
              <a:rPr i="1" lang="en"/>
              <a:t>Do</a:t>
            </a:r>
            <a:r>
              <a:rPr lang="en"/>
              <a:t> care about v</a:t>
            </a:r>
            <a:r>
              <a:rPr lang="en"/>
              <a:t>ocabulary, notation, terminology, technical detail, nuance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λ is the </a:t>
            </a:r>
            <a:r>
              <a:rPr i="1" lang="en"/>
              <a:t>first </a:t>
            </a:r>
            <a:r>
              <a:rPr lang="en"/>
              <a:t>layer in the </a:t>
            </a:r>
            <a:r>
              <a:rPr i="1" lang="en"/>
              <a:t>core </a:t>
            </a:r>
            <a:r>
              <a:rPr lang="en"/>
              <a:t>of typed functional languages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References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Barendregt </a:t>
            </a:r>
            <a:r>
              <a:rPr lang="en" u="sng">
                <a:solidFill>
                  <a:schemeClr val="accent5"/>
                </a:solidFill>
                <a:hlinkClick r:id="rId3"/>
              </a:rPr>
              <a:t>ILC</a:t>
            </a:r>
            <a:r>
              <a:rPr lang="en"/>
              <a:t>, Harper </a:t>
            </a:r>
            <a:r>
              <a:rPr lang="en" u="sng">
                <a:solidFill>
                  <a:schemeClr val="accent5"/>
                </a:solidFill>
                <a:hlinkClick r:id="rId4"/>
              </a:rPr>
              <a:t>PFPL 2015</a:t>
            </a:r>
            <a:r>
              <a:rPr lang="en"/>
              <a:t>, Pierce TAPL, Diehl </a:t>
            </a:r>
            <a:r>
              <a:rPr lang="en" u="sng">
                <a:solidFill>
                  <a:schemeClr val="accent5"/>
                </a:solidFill>
                <a:hlinkClick r:id="rId5"/>
              </a:rPr>
              <a:t>Write you a Haskell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Here we go.. </a:t>
            </a:r>
          </a:p>
        </p:txBody>
      </p:sp>
      <p:sp>
        <p:nvSpPr>
          <p:cNvPr id="122" name="Shape 122"/>
          <p:cNvSpPr txBox="1"/>
          <p:nvPr>
            <p:ph idx="2" type="title"/>
          </p:nvPr>
        </p:nvSpPr>
        <p:spPr>
          <a:xfrm>
            <a:off x="311700" y="425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λ 스타일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Build terms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variable, abstraction, application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Application (binding), free, bound, open, closed, combinators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Convert / reduce terms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</a:t>
            </a:r>
            <a:r>
              <a:rPr lang="en"/>
              <a:t>lpha, beta, xi, </a:t>
            </a:r>
            <a:r>
              <a:rPr lang="en"/>
              <a:t>renaming, substitution, normal form, Church/Rosser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∞. Extra bonus: name predefined terms and shorthand notations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True/False, numerals, currying, turnstiles, c</a:t>
            </a:r>
            <a:r>
              <a:rPr lang="en"/>
              <a:t>ombinators 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2" type="title"/>
          </p:nvPr>
        </p:nvSpPr>
        <p:spPr>
          <a:xfrm>
            <a:off x="311700" y="425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 &amp; reduce 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(7 + 4)  (8 + 5 * 3) 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11 * (8 + 5 * 3)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11 * (8 + 15)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11 * 23</a:t>
            </a:r>
          </a:p>
          <a:p>
            <a:pPr indent="457200" lvl="0" marL="45720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→ 253 </a:t>
            </a:r>
            <a:r>
              <a:rPr i="1" lang="en"/>
              <a:t>qed </a:t>
            </a:r>
            <a:r>
              <a:rPr lang="en"/>
              <a:t>(“normal form”, no more rewrite rules apply)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of (sort (append  (“dog”, “rabbit”) (sort ((“mouse”, “cat”)))))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→ first of (sort (append  (“dog”, “rabbit”) (“cat”, “mouse”)))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→ first of (sort (“dog”, “rabbit”, “cat”, “mouse”))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→ first of (“cat”, “dog”, “mouse”, “rabbit”)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→ “mouse” </a:t>
            </a:r>
            <a:r>
              <a:rPr i="1" lang="en"/>
              <a:t>qed </a:t>
            </a:r>
            <a:r>
              <a:rPr lang="en"/>
              <a:t>(“normal form”, no more rewrite rules apply)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idx="2" type="title"/>
          </p:nvPr>
        </p:nvSpPr>
        <p:spPr>
          <a:xfrm>
            <a:off x="311700" y="425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