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1" r:id="rId5"/>
    <p:sldId id="260" r:id="rId6"/>
    <p:sldId id="270" r:id="rId7"/>
    <p:sldId id="271" r:id="rId8"/>
    <p:sldId id="259" r:id="rId9"/>
    <p:sldId id="273" r:id="rId10"/>
    <p:sldId id="262" r:id="rId11"/>
    <p:sldId id="263" r:id="rId12"/>
    <p:sldId id="264" r:id="rId13"/>
    <p:sldId id="265" r:id="rId14"/>
    <p:sldId id="266" r:id="rId15"/>
    <p:sldId id="274" r:id="rId16"/>
    <p:sldId id="288" r:id="rId17"/>
    <p:sldId id="267" r:id="rId18"/>
    <p:sldId id="275" r:id="rId19"/>
    <p:sldId id="282" r:id="rId20"/>
    <p:sldId id="283" r:id="rId21"/>
    <p:sldId id="276" r:id="rId22"/>
    <p:sldId id="292" r:id="rId23"/>
    <p:sldId id="284" r:id="rId24"/>
    <p:sldId id="285" r:id="rId25"/>
    <p:sldId id="286" r:id="rId26"/>
    <p:sldId id="278" r:id="rId27"/>
    <p:sldId id="277" r:id="rId28"/>
    <p:sldId id="289" r:id="rId29"/>
    <p:sldId id="291" r:id="rId30"/>
    <p:sldId id="293" r:id="rId31"/>
    <p:sldId id="279" r:id="rId32"/>
    <p:sldId id="294" r:id="rId33"/>
    <p:sldId id="290" r:id="rId34"/>
    <p:sldId id="296" r:id="rId35"/>
    <p:sldId id="295" r:id="rId36"/>
    <p:sldId id="280" r:id="rId37"/>
    <p:sldId id="297" r:id="rId38"/>
    <p:sldId id="28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8" autoAdjust="0"/>
    <p:restoredTop sz="94624"/>
  </p:normalViewPr>
  <p:slideViewPr>
    <p:cSldViewPr snapToGrid="0">
      <p:cViewPr varScale="1">
        <p:scale>
          <a:sx n="108" d="100"/>
          <a:sy n="108" d="100"/>
        </p:scale>
        <p:origin x="936" y="102"/>
      </p:cViewPr>
      <p:guideLst/>
    </p:cSldViewPr>
  </p:slideViewPr>
  <p:notesTextViewPr>
    <p:cViewPr>
      <p:scale>
        <a:sx n="1" d="1"/>
        <a:sy n="1" d="1"/>
      </p:scale>
      <p:origin x="0" y="0"/>
    </p:cViewPr>
  </p:notesTextViewPr>
  <p:sorterViewPr>
    <p:cViewPr>
      <p:scale>
        <a:sx n="200" d="100"/>
        <a:sy n="200" d="100"/>
      </p:scale>
      <p:origin x="0" y="-147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2D5C2-A43E-4C9E-BA04-4F76A9711DE5}" type="datetimeFigureOut">
              <a:rPr lang="zh-CN" altLang="en-US" smtClean="0"/>
              <a:t>2018/11/29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77CD6-0094-4054-9435-8F7FAE1CD741}" type="slidenum">
              <a:rPr lang="zh-CN" altLang="en-US" smtClean="0"/>
              <a:t>‹#›</a:t>
            </a:fld>
            <a:endParaRPr lang="zh-CN" altLang="en-US"/>
          </a:p>
        </p:txBody>
      </p:sp>
    </p:spTree>
    <p:extLst>
      <p:ext uri="{BB962C8B-B14F-4D97-AF65-F5344CB8AC3E}">
        <p14:creationId xmlns:p14="http://schemas.microsoft.com/office/powerpoint/2010/main" val="197688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B77CD6-0094-4054-9435-8F7FAE1CD741}" type="slidenum">
              <a:rPr lang="zh-CN" altLang="en-US" smtClean="0"/>
              <a:t>3</a:t>
            </a:fld>
            <a:endParaRPr lang="zh-CN" altLang="en-US"/>
          </a:p>
        </p:txBody>
      </p:sp>
    </p:spTree>
    <p:extLst>
      <p:ext uri="{BB962C8B-B14F-4D97-AF65-F5344CB8AC3E}">
        <p14:creationId xmlns:p14="http://schemas.microsoft.com/office/powerpoint/2010/main" val="4058447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B77CD6-0094-4054-9435-8F7FAE1CD741}" type="slidenum">
              <a:rPr lang="zh-CN" altLang="en-US" smtClean="0"/>
              <a:t>33</a:t>
            </a:fld>
            <a:endParaRPr lang="zh-CN" altLang="en-US"/>
          </a:p>
        </p:txBody>
      </p:sp>
    </p:spTree>
    <p:extLst>
      <p:ext uri="{BB962C8B-B14F-4D97-AF65-F5344CB8AC3E}">
        <p14:creationId xmlns:p14="http://schemas.microsoft.com/office/powerpoint/2010/main" val="359105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4BCB2-042C-43AE-8883-A81EFD3590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62E3D04-8916-43E4-8C17-FC786DE0B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E0B7DAA-EA37-44BE-9BA7-952026E6C10B}"/>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id="{E4117DDD-97AB-4A8C-9586-9988908218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796EAC-7CFF-44E5-8600-2A5DA28FCEE7}"/>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114010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48725-1933-472A-82B6-4003886322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AF9D79-5439-48FC-BD54-C9A8301DC0F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C74483-1D38-493A-83AF-504376074B8D}"/>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id="{6206A482-62AF-4865-BB86-FFE1F01AC3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EB2F53-9FF0-4455-9FE9-8FC437C39D29}"/>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188100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3CC716-12C3-4100-84A1-D083A5F2C5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F8F5C0-DD97-4251-BA25-1F948C2148D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A670AA-9B37-4EBE-B505-57CABFEA509F}"/>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id="{B1D7A3E4-5B67-438F-96C7-23B1D792AD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273346-8262-40D7-9F2E-34F2844B98D6}"/>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308640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DCBC2-3C9F-4ECD-8DB9-FF31A89C97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21898-DCEF-41C6-B727-D89872E06A9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75C3C0D-A507-44F4-B673-FCB436CC042B}"/>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id="{5010E27F-DDA5-42A8-9B95-3FB014BCF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54A336-F87C-4855-ADB9-A8B6764CAD0A}"/>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112518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EF0E2-999E-438F-AAF9-85BC00DD45D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C7DEC8D-04C0-4484-A756-3976477B2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3610AFE-F914-40D7-AB90-0BE29752D72C}"/>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id="{179B637A-AEC6-4787-A3F4-7D46F32E8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D2DD4F-A861-48D3-991D-6A2AA9ACC1F4}"/>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211097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FD66A-704C-4372-B93D-071A7047EA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1AF224-4817-4300-8ED1-5CEE9926090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AC223CC-734E-4028-8B5D-019B8B06F72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49FD5CA-CAFA-46EE-9C28-0FCB7D24909A}"/>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6" name="页脚占位符 5">
            <a:extLst>
              <a:ext uri="{FF2B5EF4-FFF2-40B4-BE49-F238E27FC236}">
                <a16:creationId xmlns:a16="http://schemas.microsoft.com/office/drawing/2014/main" id="{56825C09-3C8F-4FDE-9028-0EC4DA6A0A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B147AD-02CB-4FEF-9803-3AD747F4A9DA}"/>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364008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67D9E-06D9-4EF2-A0E8-79C7096F888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9CBB3F-04ED-4E96-85BC-45D2FE8AD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6ED13ED-265D-4C02-B04A-2DC92E4D28A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F143136-1F37-41CF-AEAA-FCAA842E5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F7ABDDA-2961-4E13-89FF-843F08F6AE0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43BFE62-F4DC-4ABC-A464-371FF95799C2}"/>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8" name="页脚占位符 7">
            <a:extLst>
              <a:ext uri="{FF2B5EF4-FFF2-40B4-BE49-F238E27FC236}">
                <a16:creationId xmlns:a16="http://schemas.microsoft.com/office/drawing/2014/main" id="{086EE1FA-143B-4CE2-9DBF-64A45E0315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51D4531-8456-433C-83F1-59DFEE1208E7}"/>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3933704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4C699-002A-4B86-AF6B-2EB9D59D13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777CDD-E07E-45E9-9191-44C58ADA654C}"/>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4" name="页脚占位符 3">
            <a:extLst>
              <a:ext uri="{FF2B5EF4-FFF2-40B4-BE49-F238E27FC236}">
                <a16:creationId xmlns:a16="http://schemas.microsoft.com/office/drawing/2014/main" id="{067DCFFC-4B6F-45D6-9EB4-08DFCC5354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12F4C3-B876-498A-9A10-ACB421C1F579}"/>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419701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0A8293-E280-4781-90D3-BE7F240B9893}"/>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3" name="页脚占位符 2">
            <a:extLst>
              <a:ext uri="{FF2B5EF4-FFF2-40B4-BE49-F238E27FC236}">
                <a16:creationId xmlns:a16="http://schemas.microsoft.com/office/drawing/2014/main" id="{D3C48F1A-05C2-41A9-BA9C-F12DEAE3CA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741DD6E-F035-4C0B-A0BA-83E81E4B4422}"/>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407851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B6619-2368-44CF-9056-FCEAEBC757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FA17FE-BF07-45C5-9719-4601D65939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EDD9014-DFBB-4A24-9121-4F8535792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EC27A94-E214-450E-BA28-F06AF627D545}"/>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6" name="页脚占位符 5">
            <a:extLst>
              <a:ext uri="{FF2B5EF4-FFF2-40B4-BE49-F238E27FC236}">
                <a16:creationId xmlns:a16="http://schemas.microsoft.com/office/drawing/2014/main" id="{C781FF70-9202-4CE3-846C-225CBA8D06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0179E8-0004-4E2A-841E-908C6A6861B8}"/>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130098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3044D-815C-4537-A666-FFBF734A62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8C8BC5-F9B3-40C5-8139-D69B4E891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5388DF-2E1C-4192-81D4-DFC6DB418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D734718-2E1E-457E-847D-DEAD4A5AD00D}"/>
              </a:ext>
            </a:extLst>
          </p:cNvPr>
          <p:cNvSpPr>
            <a:spLocks noGrp="1"/>
          </p:cNvSpPr>
          <p:nvPr>
            <p:ph type="dt" sz="half" idx="10"/>
          </p:nvPr>
        </p:nvSpPr>
        <p:spPr/>
        <p:txBody>
          <a:bodyPr/>
          <a:lstStyle/>
          <a:p>
            <a:fld id="{C644BD20-44D0-4038-94E9-A3097F45C8CC}" type="datetimeFigureOut">
              <a:rPr lang="zh-CN" altLang="en-US" smtClean="0"/>
              <a:t>2018/11/29</a:t>
            </a:fld>
            <a:endParaRPr lang="zh-CN" altLang="en-US"/>
          </a:p>
        </p:txBody>
      </p:sp>
      <p:sp>
        <p:nvSpPr>
          <p:cNvPr id="6" name="页脚占位符 5">
            <a:extLst>
              <a:ext uri="{FF2B5EF4-FFF2-40B4-BE49-F238E27FC236}">
                <a16:creationId xmlns:a16="http://schemas.microsoft.com/office/drawing/2014/main" id="{FD6C6301-D7B6-4185-8554-A53DD57340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27AB79-6B49-4693-96D7-C5A062EDD486}"/>
              </a:ext>
            </a:extLst>
          </p:cNvPr>
          <p:cNvSpPr>
            <a:spLocks noGrp="1"/>
          </p:cNvSpPr>
          <p:nvPr>
            <p:ph type="sldNum" sz="quarter" idx="12"/>
          </p:nvPr>
        </p:nvSpPr>
        <p:spPr/>
        <p:txBody>
          <a:body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22497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2734F7-517D-4A0A-9EAC-2A8BE9ACC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FDDBEB1-A287-4FD5-8DA5-E8D5431E3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6A491F-EE08-48AD-8D03-A70CABF22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4BD20-44D0-4038-94E9-A3097F45C8CC}"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id="{06130D3F-B722-4BE5-8876-2EA533244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203E28-AB90-4F94-8E4A-379C4F81F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77B3D-F4C9-48E0-A300-8B6DF36BA472}" type="slidenum">
              <a:rPr lang="zh-CN" altLang="en-US" smtClean="0"/>
              <a:t>‹#›</a:t>
            </a:fld>
            <a:endParaRPr lang="zh-CN" altLang="en-US"/>
          </a:p>
        </p:txBody>
      </p:sp>
    </p:spTree>
    <p:extLst>
      <p:ext uri="{BB962C8B-B14F-4D97-AF65-F5344CB8AC3E}">
        <p14:creationId xmlns:p14="http://schemas.microsoft.com/office/powerpoint/2010/main" val="20238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B3437-F901-430F-A20A-5F39FBF083E8}"/>
              </a:ext>
            </a:extLst>
          </p:cNvPr>
          <p:cNvSpPr>
            <a:spLocks noGrp="1"/>
          </p:cNvSpPr>
          <p:nvPr>
            <p:ph type="ctrTitle"/>
          </p:nvPr>
        </p:nvSpPr>
        <p:spPr/>
        <p:txBody>
          <a:bodyPr/>
          <a:lstStyle/>
          <a:p>
            <a:r>
              <a:rPr lang="en-US" altLang="zh-CN" dirty="0"/>
              <a:t>Git</a:t>
            </a:r>
            <a:r>
              <a:rPr lang="zh-CN" altLang="en-US" dirty="0"/>
              <a:t>的使用</a:t>
            </a:r>
          </a:p>
        </p:txBody>
      </p:sp>
      <p:sp>
        <p:nvSpPr>
          <p:cNvPr id="3" name="副标题 2">
            <a:extLst>
              <a:ext uri="{FF2B5EF4-FFF2-40B4-BE49-F238E27FC236}">
                <a16:creationId xmlns:a16="http://schemas.microsoft.com/office/drawing/2014/main" id="{C2E76827-10F2-4A8D-9160-4055EDCEA050}"/>
              </a:ext>
            </a:extLst>
          </p:cNvPr>
          <p:cNvSpPr>
            <a:spLocks noGrp="1"/>
          </p:cNvSpPr>
          <p:nvPr>
            <p:ph type="subTitle" idx="1"/>
          </p:nvPr>
        </p:nvSpPr>
        <p:spPr/>
        <p:txBody>
          <a:bodyPr/>
          <a:lstStyle/>
          <a:p>
            <a:r>
              <a:rPr lang="en-US" altLang="zh-CN" dirty="0"/>
              <a:t>Wang Jianghao</a:t>
            </a:r>
            <a:endParaRPr lang="zh-CN" altLang="en-US" dirty="0"/>
          </a:p>
        </p:txBody>
      </p:sp>
    </p:spTree>
    <p:extLst>
      <p:ext uri="{BB962C8B-B14F-4D97-AF65-F5344CB8AC3E}">
        <p14:creationId xmlns:p14="http://schemas.microsoft.com/office/powerpoint/2010/main" val="455130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1F517-6737-4685-A312-CEABAFF80994}"/>
              </a:ext>
            </a:extLst>
          </p:cNvPr>
          <p:cNvSpPr>
            <a:spLocks noGrp="1"/>
          </p:cNvSpPr>
          <p:nvPr>
            <p:ph type="title"/>
          </p:nvPr>
        </p:nvSpPr>
        <p:spPr/>
        <p:txBody>
          <a:bodyPr/>
          <a:lstStyle/>
          <a:p>
            <a:r>
              <a:rPr lang="en-US" altLang="zh-CN" dirty="0"/>
              <a:t>Git</a:t>
            </a:r>
            <a:r>
              <a:rPr lang="zh-CN" altLang="en-US" dirty="0"/>
              <a:t>的概念</a:t>
            </a:r>
          </a:p>
        </p:txBody>
      </p:sp>
      <p:sp>
        <p:nvSpPr>
          <p:cNvPr id="3" name="内容占位符 2">
            <a:extLst>
              <a:ext uri="{FF2B5EF4-FFF2-40B4-BE49-F238E27FC236}">
                <a16:creationId xmlns:a16="http://schemas.microsoft.com/office/drawing/2014/main" id="{C76CF721-9F87-4C37-854B-743F43361521}"/>
              </a:ext>
            </a:extLst>
          </p:cNvPr>
          <p:cNvSpPr>
            <a:spLocks noGrp="1"/>
          </p:cNvSpPr>
          <p:nvPr>
            <p:ph idx="1"/>
          </p:nvPr>
        </p:nvSpPr>
        <p:spPr>
          <a:xfrm>
            <a:off x="718167" y="1772304"/>
            <a:ext cx="10515600" cy="2764185"/>
          </a:xfrm>
        </p:spPr>
        <p:txBody>
          <a:bodyPr/>
          <a:lstStyle/>
          <a:p>
            <a:r>
              <a:rPr lang="en-US" altLang="zh-CN" dirty="0"/>
              <a:t>Repository(</a:t>
            </a:r>
            <a:r>
              <a:rPr lang="zh-CN" altLang="en-US" dirty="0"/>
              <a:t>仓库</a:t>
            </a:r>
            <a:r>
              <a:rPr lang="en-US" altLang="zh-CN" dirty="0"/>
              <a:t>)</a:t>
            </a:r>
          </a:p>
          <a:p>
            <a:r>
              <a:rPr lang="en-US" altLang="zh-CN" dirty="0"/>
              <a:t>Revision(</a:t>
            </a:r>
            <a:r>
              <a:rPr lang="zh-CN" altLang="en-US" dirty="0"/>
              <a:t>修订版本</a:t>
            </a:r>
            <a:r>
              <a:rPr lang="en-US" altLang="zh-CN" dirty="0"/>
              <a:t>)</a:t>
            </a:r>
          </a:p>
          <a:p>
            <a:r>
              <a:rPr lang="en-US" altLang="zh-CN" dirty="0"/>
              <a:t>Commit(</a:t>
            </a:r>
            <a:r>
              <a:rPr lang="zh-CN" altLang="en-US" dirty="0"/>
              <a:t>提交</a:t>
            </a:r>
            <a:r>
              <a:rPr lang="en-US" altLang="zh-CN" dirty="0"/>
              <a:t>)</a:t>
            </a:r>
          </a:p>
          <a:p>
            <a:r>
              <a:rPr lang="en-US" altLang="zh-CN" dirty="0"/>
              <a:t>Local/Remote Repository(</a:t>
            </a:r>
            <a:r>
              <a:rPr lang="zh-CN" altLang="en-US" dirty="0"/>
              <a:t>本地</a:t>
            </a:r>
            <a:r>
              <a:rPr lang="en-US" altLang="zh-CN" dirty="0"/>
              <a:t>/</a:t>
            </a:r>
            <a:r>
              <a:rPr lang="zh-CN" altLang="en-US" dirty="0"/>
              <a:t>远程仓库</a:t>
            </a:r>
            <a:r>
              <a:rPr lang="en-US" altLang="zh-CN" dirty="0"/>
              <a:t>)</a:t>
            </a:r>
          </a:p>
          <a:p>
            <a:r>
              <a:rPr lang="en-US" altLang="zh-CN" dirty="0"/>
              <a:t>Branch(</a:t>
            </a:r>
            <a:r>
              <a:rPr lang="zh-CN" altLang="en-US" dirty="0"/>
              <a:t>分支</a:t>
            </a:r>
            <a:r>
              <a:rPr lang="en-US" altLang="zh-CN" dirty="0"/>
              <a:t>)</a:t>
            </a:r>
          </a:p>
          <a:p>
            <a:endParaRPr lang="en-US" altLang="zh-CN" dirty="0"/>
          </a:p>
          <a:p>
            <a:endParaRPr lang="en-US" altLang="zh-CN" dirty="0"/>
          </a:p>
          <a:p>
            <a:endParaRPr lang="zh-CN" altLang="en-US" dirty="0"/>
          </a:p>
        </p:txBody>
      </p:sp>
      <p:pic>
        <p:nvPicPr>
          <p:cNvPr id="5" name="Picture 2" descr="http://chping.website/images/git/git_img1.png">
            <a:extLst>
              <a:ext uri="{FF2B5EF4-FFF2-40B4-BE49-F238E27FC236}">
                <a16:creationId xmlns:a16="http://schemas.microsoft.com/office/drawing/2014/main" id="{0ECF5BDA-3092-4938-80F2-9C899B39E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993" y="4114978"/>
            <a:ext cx="8798695" cy="255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78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8876D-33FE-4E3D-BFB4-28FFEBED3E51}"/>
              </a:ext>
            </a:extLst>
          </p:cNvPr>
          <p:cNvSpPr>
            <a:spLocks noGrp="1"/>
          </p:cNvSpPr>
          <p:nvPr>
            <p:ph type="title"/>
          </p:nvPr>
        </p:nvSpPr>
        <p:spPr/>
        <p:txBody>
          <a:bodyPr/>
          <a:lstStyle/>
          <a:p>
            <a:r>
              <a:rPr lang="en-US" altLang="zh-CN" dirty="0"/>
              <a:t>Git</a:t>
            </a:r>
            <a:r>
              <a:rPr lang="zh-CN" altLang="en-US" dirty="0"/>
              <a:t>的基本操作</a:t>
            </a:r>
          </a:p>
        </p:txBody>
      </p:sp>
      <p:graphicFrame>
        <p:nvGraphicFramePr>
          <p:cNvPr id="4" name="表格 3">
            <a:extLst>
              <a:ext uri="{FF2B5EF4-FFF2-40B4-BE49-F238E27FC236}">
                <a16:creationId xmlns:a16="http://schemas.microsoft.com/office/drawing/2014/main" id="{D7D0F83E-15F3-4CCC-B882-EC664A5F6EF7}"/>
              </a:ext>
            </a:extLst>
          </p:cNvPr>
          <p:cNvGraphicFramePr>
            <a:graphicFrameLocks noGrp="1"/>
          </p:cNvGraphicFramePr>
          <p:nvPr>
            <p:extLst>
              <p:ext uri="{D42A27DB-BD31-4B8C-83A1-F6EECF244321}">
                <p14:modId xmlns:p14="http://schemas.microsoft.com/office/powerpoint/2010/main" val="878566940"/>
              </p:ext>
            </p:extLst>
          </p:nvPr>
        </p:nvGraphicFramePr>
        <p:xfrm>
          <a:off x="1108724" y="1615094"/>
          <a:ext cx="8128000" cy="4820920"/>
        </p:xfrm>
        <a:graphic>
          <a:graphicData uri="http://schemas.openxmlformats.org/drawingml/2006/table">
            <a:tbl>
              <a:tblPr firstRow="1" bandRow="1">
                <a:tableStyleId>{93296810-A885-4BE3-A3E7-6D5BEEA58F35}</a:tableStyleId>
              </a:tblPr>
              <a:tblGrid>
                <a:gridCol w="1554578">
                  <a:extLst>
                    <a:ext uri="{9D8B030D-6E8A-4147-A177-3AD203B41FA5}">
                      <a16:colId xmlns:a16="http://schemas.microsoft.com/office/drawing/2014/main" val="2936999390"/>
                    </a:ext>
                  </a:extLst>
                </a:gridCol>
                <a:gridCol w="6573422">
                  <a:extLst>
                    <a:ext uri="{9D8B030D-6E8A-4147-A177-3AD203B41FA5}">
                      <a16:colId xmlns:a16="http://schemas.microsoft.com/office/drawing/2014/main" val="3969583795"/>
                    </a:ext>
                  </a:extLst>
                </a:gridCol>
              </a:tblGrid>
              <a:tr h="370840">
                <a:tc>
                  <a:txBody>
                    <a:bodyPr/>
                    <a:lstStyle/>
                    <a:p>
                      <a:r>
                        <a:rPr lang="en-US" altLang="zh-CN" dirty="0"/>
                        <a:t>git</a:t>
                      </a:r>
                      <a:r>
                        <a:rPr lang="zh-CN" altLang="en-US" dirty="0"/>
                        <a:t>命令</a:t>
                      </a:r>
                    </a:p>
                  </a:txBody>
                  <a:tcPr/>
                </a:tc>
                <a:tc>
                  <a:txBody>
                    <a:bodyPr/>
                    <a:lstStyle/>
                    <a:p>
                      <a:r>
                        <a:rPr lang="zh-CN" altLang="en-US" dirty="0"/>
                        <a:t>作用</a:t>
                      </a:r>
                    </a:p>
                  </a:txBody>
                  <a:tcPr/>
                </a:tc>
                <a:extLst>
                  <a:ext uri="{0D108BD9-81ED-4DB2-BD59-A6C34878D82A}">
                    <a16:rowId xmlns:a16="http://schemas.microsoft.com/office/drawing/2014/main" val="746181096"/>
                  </a:ext>
                </a:extLst>
              </a:tr>
              <a:tr h="370840">
                <a:tc>
                  <a:txBody>
                    <a:bodyPr/>
                    <a:lstStyle/>
                    <a:p>
                      <a:r>
                        <a:rPr lang="en-US" altLang="zh-CN" dirty="0"/>
                        <a:t>git init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初始化一个仓库</a:t>
                      </a:r>
                      <a:endParaRPr lang="en-US" altLang="zh-CN" dirty="0"/>
                    </a:p>
                  </a:txBody>
                  <a:tcPr/>
                </a:tc>
                <a:extLst>
                  <a:ext uri="{0D108BD9-81ED-4DB2-BD59-A6C34878D82A}">
                    <a16:rowId xmlns:a16="http://schemas.microsoft.com/office/drawing/2014/main" val="1419196499"/>
                  </a:ext>
                </a:extLst>
              </a:tr>
              <a:tr h="370840">
                <a:tc>
                  <a:txBody>
                    <a:bodyPr/>
                    <a:lstStyle/>
                    <a:p>
                      <a:r>
                        <a:rPr lang="en-US" altLang="zh-CN" dirty="0"/>
                        <a:t>git clone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克隆一个仓库</a:t>
                      </a:r>
                      <a:endParaRPr lang="en-US" altLang="zh-CN" dirty="0"/>
                    </a:p>
                  </a:txBody>
                  <a:tcPr/>
                </a:tc>
                <a:extLst>
                  <a:ext uri="{0D108BD9-81ED-4DB2-BD59-A6C34878D82A}">
                    <a16:rowId xmlns:a16="http://schemas.microsoft.com/office/drawing/2014/main" val="1661427430"/>
                  </a:ext>
                </a:extLst>
              </a:tr>
              <a:tr h="370840">
                <a:tc>
                  <a:txBody>
                    <a:bodyPr/>
                    <a:lstStyle/>
                    <a:p>
                      <a:r>
                        <a:rPr lang="en-US" altLang="zh-CN" dirty="0"/>
                        <a:t>git add/rm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将改变提交暂存</a:t>
                      </a:r>
                      <a:r>
                        <a:rPr lang="en-US" altLang="zh-CN" dirty="0"/>
                        <a:t>/</a:t>
                      </a:r>
                      <a:r>
                        <a:rPr lang="zh-CN" altLang="en-US" dirty="0"/>
                        <a:t>删除一个文件</a:t>
                      </a:r>
                      <a:endParaRPr lang="en-US" altLang="zh-CN" dirty="0"/>
                    </a:p>
                  </a:txBody>
                  <a:tcPr/>
                </a:tc>
                <a:extLst>
                  <a:ext uri="{0D108BD9-81ED-4DB2-BD59-A6C34878D82A}">
                    <a16:rowId xmlns:a16="http://schemas.microsoft.com/office/drawing/2014/main" val="21297169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commit</a:t>
                      </a:r>
                    </a:p>
                  </a:txBody>
                  <a:tcPr/>
                </a:tc>
                <a:tc>
                  <a:txBody>
                    <a:bodyPr/>
                    <a:lstStyle/>
                    <a:p>
                      <a:r>
                        <a:rPr lang="zh-CN" altLang="en-US" dirty="0"/>
                        <a:t>将暂存的更改提交到</a:t>
                      </a:r>
                    </a:p>
                  </a:txBody>
                  <a:tcPr/>
                </a:tc>
                <a:extLst>
                  <a:ext uri="{0D108BD9-81ED-4DB2-BD59-A6C34878D82A}">
                    <a16:rowId xmlns:a16="http://schemas.microsoft.com/office/drawing/2014/main" val="3552340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push</a:t>
                      </a:r>
                    </a:p>
                  </a:txBody>
                  <a:tcPr/>
                </a:tc>
                <a:tc>
                  <a:txBody>
                    <a:bodyPr/>
                    <a:lstStyle/>
                    <a:p>
                      <a:r>
                        <a:rPr lang="zh-CN" altLang="en-US" dirty="0"/>
                        <a:t>将本地分支的更改推送到上游远程仓库的对应分支</a:t>
                      </a:r>
                    </a:p>
                  </a:txBody>
                  <a:tcPr/>
                </a:tc>
                <a:extLst>
                  <a:ext uri="{0D108BD9-81ED-4DB2-BD59-A6C34878D82A}">
                    <a16:rowId xmlns:a16="http://schemas.microsoft.com/office/drawing/2014/main" val="3263814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pull</a:t>
                      </a:r>
                    </a:p>
                  </a:txBody>
                  <a:tcPr/>
                </a:tc>
                <a:tc>
                  <a:txBody>
                    <a:bodyPr/>
                    <a:lstStyle/>
                    <a:p>
                      <a:r>
                        <a:rPr lang="zh-CN" altLang="en-US" dirty="0"/>
                        <a:t>将上游远程仓库的对应分支的更改拉取到本地</a:t>
                      </a:r>
                    </a:p>
                  </a:txBody>
                  <a:tcPr/>
                </a:tc>
                <a:extLst>
                  <a:ext uri="{0D108BD9-81ED-4DB2-BD59-A6C34878D82A}">
                    <a16:rowId xmlns:a16="http://schemas.microsoft.com/office/drawing/2014/main" val="1718611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checkout</a:t>
                      </a:r>
                    </a:p>
                  </a:txBody>
                  <a:tcPr/>
                </a:tc>
                <a:tc>
                  <a:txBody>
                    <a:bodyPr/>
                    <a:lstStyle/>
                    <a:p>
                      <a:r>
                        <a:rPr lang="zh-CN" altLang="en-US" dirty="0"/>
                        <a:t>切换分支</a:t>
                      </a:r>
                    </a:p>
                  </a:txBody>
                  <a:tcPr/>
                </a:tc>
                <a:extLst>
                  <a:ext uri="{0D108BD9-81ED-4DB2-BD59-A6C34878D82A}">
                    <a16:rowId xmlns:a16="http://schemas.microsoft.com/office/drawing/2014/main" val="35345781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branch</a:t>
                      </a:r>
                      <a:endParaRPr lang="zh-CN" altLang="en-US" dirty="0"/>
                    </a:p>
                  </a:txBody>
                  <a:tcPr/>
                </a:tc>
                <a:tc>
                  <a:txBody>
                    <a:bodyPr/>
                    <a:lstStyle/>
                    <a:p>
                      <a:r>
                        <a:rPr lang="zh-CN" altLang="en-US" dirty="0"/>
                        <a:t>对分支进行操作</a:t>
                      </a:r>
                    </a:p>
                  </a:txBody>
                  <a:tcPr/>
                </a:tc>
                <a:extLst>
                  <a:ext uri="{0D108BD9-81ED-4DB2-BD59-A6C34878D82A}">
                    <a16:rowId xmlns:a16="http://schemas.microsoft.com/office/drawing/2014/main" val="12162838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status</a:t>
                      </a:r>
                      <a:endParaRPr lang="zh-CN" altLang="en-US" dirty="0"/>
                    </a:p>
                  </a:txBody>
                  <a:tcPr/>
                </a:tc>
                <a:tc>
                  <a:txBody>
                    <a:bodyPr/>
                    <a:lstStyle/>
                    <a:p>
                      <a:r>
                        <a:rPr lang="zh-CN" altLang="en-US" dirty="0"/>
                        <a:t>查看当前分支状态</a:t>
                      </a:r>
                    </a:p>
                  </a:txBody>
                  <a:tcPr/>
                </a:tc>
                <a:extLst>
                  <a:ext uri="{0D108BD9-81ED-4DB2-BD59-A6C34878D82A}">
                    <a16:rowId xmlns:a16="http://schemas.microsoft.com/office/drawing/2014/main" val="25913258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config</a:t>
                      </a:r>
                      <a:endParaRPr lang="zh-CN" altLang="en-US" dirty="0"/>
                    </a:p>
                  </a:txBody>
                  <a:tcPr/>
                </a:tc>
                <a:tc>
                  <a:txBody>
                    <a:bodyPr/>
                    <a:lstStyle/>
                    <a:p>
                      <a:r>
                        <a:rPr lang="zh-CN" altLang="en-US" dirty="0"/>
                        <a:t>对</a:t>
                      </a:r>
                      <a:r>
                        <a:rPr lang="en-US" altLang="zh-CN" dirty="0"/>
                        <a:t>git</a:t>
                      </a:r>
                      <a:r>
                        <a:rPr lang="zh-CN" altLang="en-US" dirty="0"/>
                        <a:t>进行设置</a:t>
                      </a:r>
                    </a:p>
                  </a:txBody>
                  <a:tcPr/>
                </a:tc>
                <a:extLst>
                  <a:ext uri="{0D108BD9-81ED-4DB2-BD59-A6C34878D82A}">
                    <a16:rowId xmlns:a16="http://schemas.microsoft.com/office/drawing/2014/main" val="27188916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git tag</a:t>
                      </a:r>
                      <a:endParaRPr lang="zh-CN" altLang="en-US" dirty="0"/>
                    </a:p>
                  </a:txBody>
                  <a:tcPr/>
                </a:tc>
                <a:tc>
                  <a:txBody>
                    <a:bodyPr/>
                    <a:lstStyle/>
                    <a:p>
                      <a:r>
                        <a:rPr lang="zh-CN" altLang="en-US" dirty="0"/>
                        <a:t>添加标签</a:t>
                      </a:r>
                    </a:p>
                  </a:txBody>
                  <a:tcPr/>
                </a:tc>
                <a:extLst>
                  <a:ext uri="{0D108BD9-81ED-4DB2-BD59-A6C34878D82A}">
                    <a16:rowId xmlns:a16="http://schemas.microsoft.com/office/drawing/2014/main" val="7883088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git</a:t>
                      </a:r>
                      <a:r>
                        <a:rPr lang="en-US" altLang="zh-CN" dirty="0"/>
                        <a:t> fetch</a:t>
                      </a:r>
                      <a:endParaRPr lang="zh-CN" altLang="en-US" dirty="0"/>
                    </a:p>
                  </a:txBody>
                  <a:tcPr/>
                </a:tc>
                <a:tc>
                  <a:txBody>
                    <a:bodyPr/>
                    <a:lstStyle/>
                    <a:p>
                      <a:r>
                        <a:rPr lang="zh-CN" altLang="en-US" dirty="0"/>
                        <a:t>从远程仓库获取本地仓库没有的分支和标签</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5851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1DCDD-79C6-44FA-9D6D-C8EAAB251B86}"/>
              </a:ext>
            </a:extLst>
          </p:cNvPr>
          <p:cNvSpPr>
            <a:spLocks noGrp="1"/>
          </p:cNvSpPr>
          <p:nvPr>
            <p:ph type="title"/>
          </p:nvPr>
        </p:nvSpPr>
        <p:spPr/>
        <p:txBody>
          <a:bodyPr/>
          <a:lstStyle/>
          <a:p>
            <a:r>
              <a:rPr lang="en-US" altLang="zh-CN" dirty="0"/>
              <a:t>Git</a:t>
            </a:r>
            <a:r>
              <a:rPr lang="zh-CN" altLang="en-US" dirty="0"/>
              <a:t>的工作流程</a:t>
            </a:r>
            <a:r>
              <a:rPr lang="en-US" altLang="zh-CN" dirty="0"/>
              <a:t>--</a:t>
            </a:r>
            <a:r>
              <a:rPr lang="zh-CN" altLang="en-US" dirty="0"/>
              <a:t>从新建仓库开始</a:t>
            </a:r>
          </a:p>
        </p:txBody>
      </p:sp>
      <p:pic>
        <p:nvPicPr>
          <p:cNvPr id="4" name="图片 3">
            <a:extLst>
              <a:ext uri="{FF2B5EF4-FFF2-40B4-BE49-F238E27FC236}">
                <a16:creationId xmlns:a16="http://schemas.microsoft.com/office/drawing/2014/main" id="{670202B9-FE9C-439E-AFDF-685558CE5BDE}"/>
              </a:ext>
            </a:extLst>
          </p:cNvPr>
          <p:cNvPicPr>
            <a:picLocks noChangeAspect="1"/>
          </p:cNvPicPr>
          <p:nvPr/>
        </p:nvPicPr>
        <p:blipFill>
          <a:blip r:embed="rId2"/>
          <a:stretch>
            <a:fillRect/>
          </a:stretch>
        </p:blipFill>
        <p:spPr>
          <a:xfrm>
            <a:off x="838200" y="1782562"/>
            <a:ext cx="9467850" cy="2209800"/>
          </a:xfrm>
          <a:prstGeom prst="rect">
            <a:avLst/>
          </a:prstGeom>
        </p:spPr>
      </p:pic>
    </p:spTree>
    <p:extLst>
      <p:ext uri="{BB962C8B-B14F-4D97-AF65-F5344CB8AC3E}">
        <p14:creationId xmlns:p14="http://schemas.microsoft.com/office/powerpoint/2010/main" val="40920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A6C0E-4DC5-48F0-A304-F60598FEFFA4}"/>
              </a:ext>
            </a:extLst>
          </p:cNvPr>
          <p:cNvSpPr>
            <a:spLocks noGrp="1"/>
          </p:cNvSpPr>
          <p:nvPr>
            <p:ph type="title"/>
          </p:nvPr>
        </p:nvSpPr>
        <p:spPr/>
        <p:txBody>
          <a:bodyPr/>
          <a:lstStyle/>
          <a:p>
            <a:r>
              <a:rPr lang="en-US" altLang="zh-CN" dirty="0"/>
              <a:t>Git</a:t>
            </a:r>
            <a:r>
              <a:rPr lang="zh-CN" altLang="en-US" dirty="0"/>
              <a:t>的工作流程</a:t>
            </a:r>
            <a:r>
              <a:rPr lang="en-US" altLang="zh-CN" dirty="0"/>
              <a:t>--</a:t>
            </a:r>
            <a:r>
              <a:rPr lang="zh-CN" altLang="en-US" dirty="0"/>
              <a:t>从克隆一个仓库开始</a:t>
            </a:r>
          </a:p>
        </p:txBody>
      </p:sp>
      <p:pic>
        <p:nvPicPr>
          <p:cNvPr id="4" name="图片 3">
            <a:extLst>
              <a:ext uri="{FF2B5EF4-FFF2-40B4-BE49-F238E27FC236}">
                <a16:creationId xmlns:a16="http://schemas.microsoft.com/office/drawing/2014/main" id="{B7C3CF60-F3F3-4681-873F-6F8EDC1C79F0}"/>
              </a:ext>
            </a:extLst>
          </p:cNvPr>
          <p:cNvPicPr>
            <a:picLocks noChangeAspect="1"/>
          </p:cNvPicPr>
          <p:nvPr/>
        </p:nvPicPr>
        <p:blipFill>
          <a:blip r:embed="rId2"/>
          <a:stretch>
            <a:fillRect/>
          </a:stretch>
        </p:blipFill>
        <p:spPr>
          <a:xfrm>
            <a:off x="1110403" y="1941527"/>
            <a:ext cx="8905875" cy="2495550"/>
          </a:xfrm>
          <a:prstGeom prst="rect">
            <a:avLst/>
          </a:prstGeom>
        </p:spPr>
      </p:pic>
    </p:spTree>
    <p:extLst>
      <p:ext uri="{BB962C8B-B14F-4D97-AF65-F5344CB8AC3E}">
        <p14:creationId xmlns:p14="http://schemas.microsoft.com/office/powerpoint/2010/main" val="267982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BB77-D6D6-4BE8-9C5E-607250C1DB00}"/>
              </a:ext>
            </a:extLst>
          </p:cNvPr>
          <p:cNvSpPr>
            <a:spLocks noGrp="1"/>
          </p:cNvSpPr>
          <p:nvPr>
            <p:ph type="title"/>
          </p:nvPr>
        </p:nvSpPr>
        <p:spPr/>
        <p:txBody>
          <a:bodyPr/>
          <a:lstStyle/>
          <a:p>
            <a:r>
              <a:rPr lang="en-US" altLang="zh-CN" dirty="0"/>
              <a:t>Git</a:t>
            </a:r>
            <a:r>
              <a:rPr lang="zh-CN" altLang="en-US" dirty="0"/>
              <a:t>配置</a:t>
            </a:r>
          </a:p>
        </p:txBody>
      </p:sp>
      <p:sp>
        <p:nvSpPr>
          <p:cNvPr id="8" name="矩形 7">
            <a:extLst>
              <a:ext uri="{FF2B5EF4-FFF2-40B4-BE49-F238E27FC236}">
                <a16:creationId xmlns:a16="http://schemas.microsoft.com/office/drawing/2014/main" id="{A017BC66-3574-420A-A8B6-96BD7A7E005A}"/>
              </a:ext>
            </a:extLst>
          </p:cNvPr>
          <p:cNvSpPr/>
          <p:nvPr/>
        </p:nvSpPr>
        <p:spPr>
          <a:xfrm>
            <a:off x="757562" y="1838559"/>
            <a:ext cx="9220940" cy="2585323"/>
          </a:xfrm>
          <a:prstGeom prst="rect">
            <a:avLst/>
          </a:prstGeom>
          <a:ln w="28575"/>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solidFill>
                  <a:srgbClr val="24292E"/>
                </a:solidFill>
                <a:latin typeface="Consolas" panose="020B0609020204030204" pitchFamily="49" charset="0"/>
              </a:rPr>
              <a:t>git config --global user.name “Wang Jianghao”  </a:t>
            </a:r>
            <a:r>
              <a:rPr lang="en-US" altLang="zh-CN" dirty="0">
                <a:solidFill>
                  <a:srgbClr val="6A737D"/>
                </a:solidFill>
                <a:latin typeface="Consolas" panose="020B0609020204030204" pitchFamily="49" charset="0"/>
              </a:rPr>
              <a:t># </a:t>
            </a:r>
            <a:r>
              <a:rPr lang="zh-CN" altLang="en-US" dirty="0">
                <a:solidFill>
                  <a:srgbClr val="6A737D"/>
                </a:solidFill>
                <a:latin typeface="Consolas" panose="020B0609020204030204" pitchFamily="49" charset="0"/>
              </a:rPr>
              <a:t>设置用户名</a:t>
            </a:r>
            <a:endParaRPr lang="zh-CN" altLang="en-US" dirty="0">
              <a:solidFill>
                <a:srgbClr val="24292E"/>
              </a:solidFill>
              <a:latin typeface="Consolas" panose="020B0609020204030204" pitchFamily="49" charset="0"/>
            </a:endParaRPr>
          </a:p>
          <a:p>
            <a:r>
              <a:rPr lang="en-US" altLang="zh-CN" dirty="0">
                <a:solidFill>
                  <a:srgbClr val="24292E"/>
                </a:solidFill>
                <a:latin typeface="Consolas" panose="020B0609020204030204" pitchFamily="49" charset="0"/>
              </a:rPr>
              <a:t>git config --global user.email wangjianghao@matridx.com  </a:t>
            </a:r>
            <a:r>
              <a:rPr lang="en-US" altLang="zh-CN" dirty="0">
                <a:solidFill>
                  <a:srgbClr val="6A737D"/>
                </a:solidFill>
                <a:latin typeface="Consolas" panose="020B0609020204030204" pitchFamily="49" charset="0"/>
              </a:rPr>
              <a:t># </a:t>
            </a:r>
            <a:r>
              <a:rPr lang="zh-CN" altLang="en-US" dirty="0">
                <a:solidFill>
                  <a:srgbClr val="6A737D"/>
                </a:solidFill>
                <a:latin typeface="Consolas" panose="020B0609020204030204" pitchFamily="49" charset="0"/>
              </a:rPr>
              <a:t>设置用户邮箱</a:t>
            </a:r>
            <a:endParaRPr lang="zh-CN" altLang="en-US" dirty="0">
              <a:solidFill>
                <a:srgbClr val="24292E"/>
              </a:solidFill>
              <a:latin typeface="Consolas" panose="020B0609020204030204" pitchFamily="49" charset="0"/>
            </a:endParaRPr>
          </a:p>
          <a:p>
            <a:br>
              <a:rPr lang="zh-CN" altLang="en-US" dirty="0">
                <a:solidFill>
                  <a:srgbClr val="24292E"/>
                </a:solidFill>
                <a:latin typeface="Consolas" panose="020B0609020204030204" pitchFamily="49" charset="0"/>
              </a:rPr>
            </a:br>
            <a:r>
              <a:rPr lang="en-US" altLang="zh-CN" dirty="0">
                <a:solidFill>
                  <a:srgbClr val="24292E"/>
                </a:solidFill>
                <a:latin typeface="Consolas" panose="020B0609020204030204" pitchFamily="49" charset="0"/>
              </a:rPr>
              <a:t>git config </a:t>
            </a:r>
            <a:r>
              <a:rPr lang="en-US" altLang="zh-CN" dirty="0" err="1">
                <a:solidFill>
                  <a:srgbClr val="24292E"/>
                </a:solidFill>
                <a:latin typeface="Consolas" panose="020B0609020204030204" pitchFamily="49" charset="0"/>
              </a:rPr>
              <a:t>credential.helper</a:t>
            </a:r>
            <a:r>
              <a:rPr lang="en-US" altLang="zh-CN" dirty="0">
                <a:solidFill>
                  <a:srgbClr val="24292E"/>
                </a:solidFill>
                <a:latin typeface="Consolas" panose="020B0609020204030204" pitchFamily="49" charset="0"/>
              </a:rPr>
              <a:t> store   </a:t>
            </a:r>
            <a:r>
              <a:rPr lang="en-US" altLang="zh-CN" dirty="0">
                <a:solidFill>
                  <a:srgbClr val="6A737D"/>
                </a:solidFill>
                <a:latin typeface="Consolas" panose="020B0609020204030204" pitchFamily="49" charset="0"/>
              </a:rPr>
              <a:t># </a:t>
            </a:r>
            <a:r>
              <a:rPr lang="zh-CN" altLang="en-US" dirty="0">
                <a:solidFill>
                  <a:srgbClr val="6A737D"/>
                </a:solidFill>
                <a:latin typeface="Consolas" panose="020B0609020204030204" pitchFamily="49" charset="0"/>
              </a:rPr>
              <a:t>记住密码</a:t>
            </a:r>
            <a:endParaRPr lang="zh-CN" altLang="en-US" dirty="0">
              <a:solidFill>
                <a:srgbClr val="24292E"/>
              </a:solidFill>
              <a:latin typeface="Consolas" panose="020B0609020204030204" pitchFamily="49" charset="0"/>
            </a:endParaRPr>
          </a:p>
          <a:p>
            <a:r>
              <a:rPr lang="en-US" altLang="zh-CN" dirty="0">
                <a:solidFill>
                  <a:srgbClr val="24292E"/>
                </a:solidFill>
                <a:latin typeface="Consolas" panose="020B0609020204030204" pitchFamily="49" charset="0"/>
              </a:rPr>
              <a:t>git config --global alias.st status  </a:t>
            </a:r>
            <a:r>
              <a:rPr lang="en-US" altLang="zh-CN" dirty="0">
                <a:solidFill>
                  <a:srgbClr val="6A737D"/>
                </a:solidFill>
                <a:latin typeface="Consolas" panose="020B0609020204030204" pitchFamily="49" charset="0"/>
              </a:rPr>
              <a:t># </a:t>
            </a:r>
            <a:r>
              <a:rPr lang="zh-CN" altLang="en-US" dirty="0">
                <a:solidFill>
                  <a:srgbClr val="6A737D"/>
                </a:solidFill>
                <a:latin typeface="Consolas" panose="020B0609020204030204" pitchFamily="49" charset="0"/>
              </a:rPr>
              <a:t>设置别名</a:t>
            </a:r>
            <a:endParaRPr lang="zh-CN" altLang="en-US" dirty="0">
              <a:solidFill>
                <a:srgbClr val="24292E"/>
              </a:solidFill>
              <a:latin typeface="Consolas" panose="020B0609020204030204" pitchFamily="49" charset="0"/>
            </a:endParaRPr>
          </a:p>
          <a:p>
            <a:br>
              <a:rPr lang="zh-CN" altLang="en-US" dirty="0">
                <a:solidFill>
                  <a:srgbClr val="24292E"/>
                </a:solidFill>
                <a:latin typeface="Consolas" panose="020B0609020204030204" pitchFamily="49" charset="0"/>
              </a:rPr>
            </a:br>
            <a:r>
              <a:rPr lang="en-US" altLang="zh-CN" dirty="0">
                <a:solidFill>
                  <a:srgbClr val="6A737D"/>
                </a:solidFill>
                <a:latin typeface="Consolas" panose="020B0609020204030204" pitchFamily="49" charset="0"/>
              </a:rPr>
              <a:t># --system(</a:t>
            </a:r>
            <a:r>
              <a:rPr lang="zh-CN" altLang="en-US" dirty="0">
                <a:solidFill>
                  <a:srgbClr val="6A737D"/>
                </a:solidFill>
                <a:latin typeface="Consolas" panose="020B0609020204030204" pitchFamily="49" charset="0"/>
              </a:rPr>
              <a:t>对整个系统的所有用户生效</a:t>
            </a:r>
            <a:r>
              <a:rPr lang="en-US" altLang="zh-CN" dirty="0">
                <a:solidFill>
                  <a:srgbClr val="6A737D"/>
                </a:solidFill>
                <a:latin typeface="Consolas" panose="020B0609020204030204" pitchFamily="49" charset="0"/>
              </a:rPr>
              <a:t>)</a:t>
            </a:r>
            <a:endParaRPr lang="zh-CN" altLang="en-US" dirty="0">
              <a:solidFill>
                <a:srgbClr val="24292E"/>
              </a:solidFill>
              <a:latin typeface="Consolas" panose="020B0609020204030204" pitchFamily="49" charset="0"/>
            </a:endParaRPr>
          </a:p>
          <a:p>
            <a:r>
              <a:rPr lang="en-US" altLang="zh-CN" dirty="0">
                <a:solidFill>
                  <a:srgbClr val="6A737D"/>
                </a:solidFill>
                <a:latin typeface="Consolas" panose="020B0609020204030204" pitchFamily="49" charset="0"/>
              </a:rPr>
              <a:t># --global(</a:t>
            </a:r>
            <a:r>
              <a:rPr lang="zh-CN" altLang="en-US" dirty="0">
                <a:solidFill>
                  <a:srgbClr val="6A737D"/>
                </a:solidFill>
                <a:latin typeface="Consolas" panose="020B0609020204030204" pitchFamily="49" charset="0"/>
              </a:rPr>
              <a:t>对当前用户的所有仓库生效</a:t>
            </a:r>
            <a:r>
              <a:rPr lang="en-US" altLang="zh-CN" dirty="0">
                <a:solidFill>
                  <a:srgbClr val="6A737D"/>
                </a:solidFill>
                <a:latin typeface="Consolas" panose="020B0609020204030204" pitchFamily="49" charset="0"/>
              </a:rPr>
              <a:t>)</a:t>
            </a:r>
            <a:endParaRPr lang="zh-CN" altLang="en-US" dirty="0">
              <a:solidFill>
                <a:srgbClr val="24292E"/>
              </a:solidFill>
              <a:latin typeface="Consolas" panose="020B0609020204030204" pitchFamily="49" charset="0"/>
            </a:endParaRPr>
          </a:p>
          <a:p>
            <a:r>
              <a:rPr lang="en-US" altLang="zh-CN" dirty="0">
                <a:solidFill>
                  <a:srgbClr val="6A737D"/>
                </a:solidFill>
                <a:latin typeface="Consolas" panose="020B0609020204030204" pitchFamily="49" charset="0"/>
              </a:rPr>
              <a:t># --local(</a:t>
            </a:r>
            <a:r>
              <a:rPr lang="zh-CN" altLang="en-US" dirty="0">
                <a:solidFill>
                  <a:srgbClr val="6A737D"/>
                </a:solidFill>
                <a:latin typeface="Consolas" panose="020B0609020204030204" pitchFamily="49" charset="0"/>
              </a:rPr>
              <a:t>对当前仓库生效</a:t>
            </a:r>
            <a:r>
              <a:rPr lang="en-US" altLang="zh-CN" dirty="0">
                <a:solidFill>
                  <a:srgbClr val="6A737D"/>
                </a:solidFill>
                <a:latin typeface="Consolas" panose="020B0609020204030204" pitchFamily="49" charset="0"/>
              </a:rPr>
              <a:t>)</a:t>
            </a:r>
            <a:endParaRPr lang="zh-CN" altLang="en-US" dirty="0">
              <a:solidFill>
                <a:srgbClr val="24292E"/>
              </a:solidFill>
              <a:latin typeface="Consolas" panose="020B0609020204030204" pitchFamily="49" charset="0"/>
            </a:endParaRPr>
          </a:p>
        </p:txBody>
      </p:sp>
    </p:spTree>
    <p:extLst>
      <p:ext uri="{BB962C8B-B14F-4D97-AF65-F5344CB8AC3E}">
        <p14:creationId xmlns:p14="http://schemas.microsoft.com/office/powerpoint/2010/main" val="375088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FE4CC-8247-4B2F-8A82-E90AA4E35AA0}"/>
              </a:ext>
            </a:extLst>
          </p:cNvPr>
          <p:cNvSpPr>
            <a:spLocks noGrp="1"/>
          </p:cNvSpPr>
          <p:nvPr>
            <p:ph type="title"/>
          </p:nvPr>
        </p:nvSpPr>
        <p:spPr/>
        <p:txBody>
          <a:bodyPr/>
          <a:lstStyle/>
          <a:p>
            <a:r>
              <a:rPr lang="en-US" altLang="zh-CN" dirty="0"/>
              <a:t>Git</a:t>
            </a:r>
            <a:r>
              <a:rPr lang="zh-CN" altLang="en-US" dirty="0"/>
              <a:t>标签</a:t>
            </a:r>
          </a:p>
        </p:txBody>
      </p:sp>
      <p:sp>
        <p:nvSpPr>
          <p:cNvPr id="3" name="内容占位符 2">
            <a:extLst>
              <a:ext uri="{FF2B5EF4-FFF2-40B4-BE49-F238E27FC236}">
                <a16:creationId xmlns:a16="http://schemas.microsoft.com/office/drawing/2014/main" id="{589376C7-1FB4-4418-A812-4714163B2851}"/>
              </a:ext>
            </a:extLst>
          </p:cNvPr>
          <p:cNvSpPr>
            <a:spLocks noGrp="1"/>
          </p:cNvSpPr>
          <p:nvPr>
            <p:ph idx="1"/>
          </p:nvPr>
        </p:nvSpPr>
        <p:spPr/>
        <p:txBody>
          <a:bodyPr/>
          <a:lstStyle/>
          <a:p>
            <a:r>
              <a:rPr lang="zh-CN" altLang="en-US" dirty="0"/>
              <a:t>查看所有标签</a:t>
            </a:r>
            <a:endParaRPr lang="en-US" altLang="zh-CN" dirty="0"/>
          </a:p>
          <a:p>
            <a:pPr lvl="1"/>
            <a:r>
              <a:rPr lang="en-US" altLang="zh-CN" dirty="0" err="1"/>
              <a:t>git</a:t>
            </a:r>
            <a:r>
              <a:rPr lang="en-US" altLang="zh-CN" dirty="0"/>
              <a:t> tag</a:t>
            </a:r>
            <a:endParaRPr lang="zh-CN" altLang="en-US" dirty="0"/>
          </a:p>
          <a:p>
            <a:pPr lvl="1"/>
            <a:endParaRPr lang="en-US" altLang="zh-CN" dirty="0"/>
          </a:p>
          <a:p>
            <a:r>
              <a:rPr lang="zh-CN" altLang="en-US" dirty="0"/>
              <a:t>轻量标签</a:t>
            </a:r>
            <a:endParaRPr lang="en-US" altLang="zh-CN" dirty="0"/>
          </a:p>
          <a:p>
            <a:pPr lvl="1"/>
            <a:r>
              <a:rPr lang="en-US" altLang="zh-CN" dirty="0"/>
              <a:t>git tag v1.1</a:t>
            </a:r>
            <a:endParaRPr lang="zh-CN" altLang="en-US" dirty="0"/>
          </a:p>
          <a:p>
            <a:pPr lvl="1"/>
            <a:r>
              <a:rPr lang="zh-CN" altLang="en-US" dirty="0"/>
              <a:t>对某个提交的引用</a:t>
            </a:r>
          </a:p>
          <a:p>
            <a:pPr lvl="1"/>
            <a:endParaRPr lang="en-US" altLang="zh-CN" dirty="0"/>
          </a:p>
          <a:p>
            <a:r>
              <a:rPr lang="zh-CN" altLang="en-US" dirty="0"/>
              <a:t>附注标签</a:t>
            </a:r>
            <a:endParaRPr lang="en-US" altLang="zh-CN" dirty="0"/>
          </a:p>
          <a:p>
            <a:pPr lvl="1"/>
            <a:r>
              <a:rPr lang="en-US" altLang="zh-CN" dirty="0"/>
              <a:t>git tag -a v1.4 -m ‘my version 1.4’</a:t>
            </a:r>
            <a:endParaRPr lang="zh-CN" altLang="en-US" dirty="0"/>
          </a:p>
          <a:p>
            <a:pPr lvl="1"/>
            <a:r>
              <a:rPr lang="zh-CN" altLang="en-US" dirty="0"/>
              <a:t>完整的对象</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81332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Git fetch</a:t>
            </a:r>
            <a:endParaRPr kumimoji="1" lang="zh-CN" altLang="en-US" dirty="0"/>
          </a:p>
        </p:txBody>
      </p:sp>
      <p:sp>
        <p:nvSpPr>
          <p:cNvPr id="3" name="内容占位符 2"/>
          <p:cNvSpPr>
            <a:spLocks noGrp="1"/>
          </p:cNvSpPr>
          <p:nvPr>
            <p:ph idx="1"/>
          </p:nvPr>
        </p:nvSpPr>
        <p:spPr/>
        <p:txBody>
          <a:bodyPr/>
          <a:lstStyle/>
          <a:p>
            <a:r>
              <a:rPr kumimoji="1" lang="zh-CN" altLang="en-US" dirty="0"/>
              <a:t>获取远程仓库有本地仓库没有的分支和标签</a:t>
            </a:r>
            <a:endParaRPr kumimoji="1" lang="en-US" altLang="zh-CN" dirty="0"/>
          </a:p>
          <a:p>
            <a:r>
              <a:rPr kumimoji="1" lang="en-US" altLang="zh-CN" dirty="0"/>
              <a:t>git fetch</a:t>
            </a:r>
          </a:p>
          <a:p>
            <a:endParaRPr kumimoji="1" lang="en-US" altLang="zh-CN" dirty="0"/>
          </a:p>
          <a:p>
            <a:r>
              <a:rPr kumimoji="1" lang="zh-CN" altLang="en-US" dirty="0"/>
              <a:t>最常用的场景是</a:t>
            </a:r>
            <a:r>
              <a:rPr kumimoji="1" lang="en-US" altLang="zh-CN" dirty="0"/>
              <a:t>clone</a:t>
            </a:r>
            <a:r>
              <a:rPr kumimoji="1" lang="zh-CN" altLang="en-US" dirty="0"/>
              <a:t>了一个分支，但是想获取另外的分支</a:t>
            </a:r>
          </a:p>
        </p:txBody>
      </p:sp>
    </p:spTree>
    <p:extLst>
      <p:ext uri="{BB962C8B-B14F-4D97-AF65-F5344CB8AC3E}">
        <p14:creationId xmlns:p14="http://schemas.microsoft.com/office/powerpoint/2010/main" val="1097440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A664A-18F0-4DFA-AE3F-1F0E1B35C30E}"/>
              </a:ext>
            </a:extLst>
          </p:cNvPr>
          <p:cNvSpPr>
            <a:spLocks noGrp="1"/>
          </p:cNvSpPr>
          <p:nvPr>
            <p:ph type="title"/>
          </p:nvPr>
        </p:nvSpPr>
        <p:spPr/>
        <p:txBody>
          <a:bodyPr/>
          <a:lstStyle/>
          <a:p>
            <a:r>
              <a:rPr lang="en-US" altLang="zh-CN" dirty="0"/>
              <a:t>Git</a:t>
            </a:r>
            <a:r>
              <a:rPr lang="zh-CN" altLang="en-US" dirty="0"/>
              <a:t>高级应用</a:t>
            </a:r>
          </a:p>
        </p:txBody>
      </p:sp>
      <p:sp>
        <p:nvSpPr>
          <p:cNvPr id="3" name="内容占位符 2">
            <a:extLst>
              <a:ext uri="{FF2B5EF4-FFF2-40B4-BE49-F238E27FC236}">
                <a16:creationId xmlns:a16="http://schemas.microsoft.com/office/drawing/2014/main" id="{694A9721-0EDB-4D41-B34F-1AD1D6C5CD94}"/>
              </a:ext>
            </a:extLst>
          </p:cNvPr>
          <p:cNvSpPr>
            <a:spLocks noGrp="1"/>
          </p:cNvSpPr>
          <p:nvPr>
            <p:ph idx="1"/>
          </p:nvPr>
        </p:nvSpPr>
        <p:spPr/>
        <p:txBody>
          <a:bodyPr/>
          <a:lstStyle/>
          <a:p>
            <a:r>
              <a:rPr lang="en-US" altLang="zh-CN" dirty="0"/>
              <a:t>.</a:t>
            </a:r>
            <a:r>
              <a:rPr lang="en-US" altLang="zh-CN" dirty="0" err="1"/>
              <a:t>gitignore</a:t>
            </a:r>
            <a:r>
              <a:rPr lang="zh-CN" altLang="en-US" dirty="0"/>
              <a:t>文件</a:t>
            </a:r>
            <a:endParaRPr lang="en-US" altLang="zh-CN" dirty="0"/>
          </a:p>
          <a:p>
            <a:r>
              <a:rPr lang="zh-CN" altLang="en-US" dirty="0"/>
              <a:t>多个</a:t>
            </a:r>
            <a:r>
              <a:rPr lang="en-US" altLang="zh-CN" dirty="0"/>
              <a:t>remote</a:t>
            </a:r>
            <a:r>
              <a:rPr lang="zh-CN" altLang="en-US" dirty="0"/>
              <a:t>分支</a:t>
            </a:r>
            <a:endParaRPr lang="en-US" altLang="zh-CN" dirty="0"/>
          </a:p>
          <a:p>
            <a:r>
              <a:rPr lang="zh-CN" altLang="en-US" dirty="0"/>
              <a:t>合并分支</a:t>
            </a:r>
            <a:endParaRPr lang="en-US" altLang="zh-CN" dirty="0"/>
          </a:p>
          <a:p>
            <a:r>
              <a:rPr lang="en-US" altLang="zh-CN" dirty="0"/>
              <a:t>git stash</a:t>
            </a:r>
          </a:p>
          <a:p>
            <a:r>
              <a:rPr lang="en-US" altLang="zh-CN" dirty="0"/>
              <a:t>HEAD</a:t>
            </a:r>
          </a:p>
          <a:p>
            <a:r>
              <a:rPr lang="en-US" altLang="zh-CN" dirty="0"/>
              <a:t>Cherry pick</a:t>
            </a:r>
          </a:p>
          <a:p>
            <a:r>
              <a:rPr lang="en-US" altLang="zh-CN" dirty="0"/>
              <a:t>rebase</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544935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80E90-B3FF-44E6-B3DC-4848A7010113}"/>
              </a:ext>
            </a:extLst>
          </p:cNvPr>
          <p:cNvSpPr>
            <a:spLocks noGrp="1"/>
          </p:cNvSpPr>
          <p:nvPr>
            <p:ph type="title"/>
          </p:nvPr>
        </p:nvSpPr>
        <p:spPr/>
        <p:txBody>
          <a:bodyPr/>
          <a:lstStyle/>
          <a:p>
            <a:r>
              <a:rPr lang="zh-CN" altLang="en-US" dirty="0"/>
              <a:t>忽略文件</a:t>
            </a:r>
          </a:p>
        </p:txBody>
      </p:sp>
      <p:sp>
        <p:nvSpPr>
          <p:cNvPr id="3" name="内容占位符 2">
            <a:extLst>
              <a:ext uri="{FF2B5EF4-FFF2-40B4-BE49-F238E27FC236}">
                <a16:creationId xmlns:a16="http://schemas.microsoft.com/office/drawing/2014/main" id="{407AC736-9E32-4F5F-BC26-2FBEFD9B9077}"/>
              </a:ext>
            </a:extLst>
          </p:cNvPr>
          <p:cNvSpPr>
            <a:spLocks noGrp="1"/>
          </p:cNvSpPr>
          <p:nvPr>
            <p:ph idx="1"/>
          </p:nvPr>
        </p:nvSpPr>
        <p:spPr/>
        <p:txBody>
          <a:bodyPr/>
          <a:lstStyle/>
          <a:p>
            <a:r>
              <a:rPr lang="zh-CN" altLang="en-US" dirty="0"/>
              <a:t>使用</a:t>
            </a:r>
            <a:r>
              <a:rPr lang="en-US" altLang="zh-CN" dirty="0"/>
              <a:t>.</a:t>
            </a:r>
            <a:r>
              <a:rPr lang="en-US" altLang="zh-CN" dirty="0" err="1"/>
              <a:t>gitignore</a:t>
            </a:r>
            <a:r>
              <a:rPr lang="zh-CN" altLang="en-US" dirty="0"/>
              <a:t>可以使</a:t>
            </a:r>
            <a:r>
              <a:rPr lang="en-US" altLang="zh-CN" dirty="0" err="1"/>
              <a:t>git</a:t>
            </a:r>
            <a:r>
              <a:rPr lang="zh-CN" altLang="en-US" dirty="0"/>
              <a:t>将一些文件不纳入版本控制</a:t>
            </a:r>
          </a:p>
          <a:p>
            <a:r>
              <a:rPr lang="zh-CN" altLang="en-US" dirty="0"/>
              <a:t>一些临时文件，数据库文件，本地脚本等</a:t>
            </a:r>
          </a:p>
          <a:p>
            <a:endParaRPr lang="zh-CN" altLang="en-US" dirty="0"/>
          </a:p>
        </p:txBody>
      </p:sp>
      <p:pic>
        <p:nvPicPr>
          <p:cNvPr id="4" name="图片 3"/>
          <p:cNvPicPr>
            <a:picLocks noChangeAspect="1"/>
          </p:cNvPicPr>
          <p:nvPr/>
        </p:nvPicPr>
        <p:blipFill rotWithShape="1">
          <a:blip r:embed="rId2"/>
          <a:srcRect t="26287" b="6156"/>
          <a:stretch/>
        </p:blipFill>
        <p:spPr>
          <a:xfrm>
            <a:off x="0" y="3505200"/>
            <a:ext cx="12192000" cy="3352800"/>
          </a:xfrm>
          <a:prstGeom prst="rect">
            <a:avLst/>
          </a:prstGeom>
          <a:ln>
            <a:solidFill>
              <a:schemeClr val="accent1"/>
            </a:solidFill>
          </a:ln>
        </p:spPr>
      </p:pic>
      <p:sp>
        <p:nvSpPr>
          <p:cNvPr id="5" name="矩形: 圆角 4">
            <a:extLst>
              <a:ext uri="{FF2B5EF4-FFF2-40B4-BE49-F238E27FC236}">
                <a16:creationId xmlns:a16="http://schemas.microsoft.com/office/drawing/2014/main" id="{9F2D9566-2365-45C8-AE11-F559BF65AA36}"/>
              </a:ext>
            </a:extLst>
          </p:cNvPr>
          <p:cNvSpPr/>
          <p:nvPr/>
        </p:nvSpPr>
        <p:spPr>
          <a:xfrm>
            <a:off x="6764784" y="5850384"/>
            <a:ext cx="896645" cy="32657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1385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496255"/>
            <a:ext cx="12192000" cy="5899355"/>
          </a:xfrm>
          <a:prstGeom prst="rect">
            <a:avLst/>
          </a:prstGeom>
        </p:spPr>
      </p:pic>
      <p:sp>
        <p:nvSpPr>
          <p:cNvPr id="2" name="矩形: 圆角 1">
            <a:extLst>
              <a:ext uri="{FF2B5EF4-FFF2-40B4-BE49-F238E27FC236}">
                <a16:creationId xmlns:a16="http://schemas.microsoft.com/office/drawing/2014/main" id="{85181AEE-E293-4026-A0A6-CB13AA12B1AE}"/>
              </a:ext>
            </a:extLst>
          </p:cNvPr>
          <p:cNvSpPr/>
          <p:nvPr/>
        </p:nvSpPr>
        <p:spPr>
          <a:xfrm>
            <a:off x="1908699" y="710214"/>
            <a:ext cx="2405849" cy="30184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2097F608-42D2-4FEE-9737-92B730D750E6}"/>
              </a:ext>
            </a:extLst>
          </p:cNvPr>
          <p:cNvSpPr/>
          <p:nvPr/>
        </p:nvSpPr>
        <p:spPr>
          <a:xfrm>
            <a:off x="4314548" y="710214"/>
            <a:ext cx="2325949" cy="30184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33588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F61BC-A334-4606-B4C1-2850054D0AB1}"/>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47412E12-BE8D-424C-AD03-47159A41D6DE}"/>
              </a:ext>
            </a:extLst>
          </p:cNvPr>
          <p:cNvSpPr>
            <a:spLocks noGrp="1"/>
          </p:cNvSpPr>
          <p:nvPr>
            <p:ph idx="1"/>
          </p:nvPr>
        </p:nvSpPr>
        <p:spPr/>
        <p:txBody>
          <a:bodyPr/>
          <a:lstStyle/>
          <a:p>
            <a:r>
              <a:rPr lang="zh-CN" altLang="en-US" dirty="0"/>
              <a:t>版本控制与</a:t>
            </a:r>
            <a:r>
              <a:rPr lang="en-US" altLang="zh-CN" dirty="0"/>
              <a:t>Git</a:t>
            </a:r>
            <a:r>
              <a:rPr lang="zh-CN" altLang="en-US" dirty="0"/>
              <a:t>的起源</a:t>
            </a:r>
            <a:endParaRPr lang="en-US" altLang="zh-CN" dirty="0"/>
          </a:p>
          <a:p>
            <a:r>
              <a:rPr lang="en-US" altLang="zh-CN" dirty="0"/>
              <a:t>Git</a:t>
            </a:r>
            <a:r>
              <a:rPr lang="zh-CN" altLang="en-US" dirty="0"/>
              <a:t>的基础知识</a:t>
            </a:r>
            <a:endParaRPr lang="en-US" altLang="zh-CN" dirty="0"/>
          </a:p>
          <a:p>
            <a:r>
              <a:rPr lang="en-US" altLang="zh-CN" dirty="0"/>
              <a:t>Git</a:t>
            </a:r>
            <a:r>
              <a:rPr lang="zh-CN" altLang="en-US" dirty="0"/>
              <a:t>常用命令</a:t>
            </a:r>
            <a:endParaRPr lang="en-US" altLang="zh-CN" dirty="0"/>
          </a:p>
          <a:p>
            <a:r>
              <a:rPr lang="en-US" altLang="zh-CN" dirty="0"/>
              <a:t>Git</a:t>
            </a:r>
            <a:r>
              <a:rPr lang="zh-CN" altLang="en-US" dirty="0"/>
              <a:t>高级应用</a:t>
            </a:r>
          </a:p>
        </p:txBody>
      </p:sp>
    </p:spTree>
    <p:extLst>
      <p:ext uri="{BB962C8B-B14F-4D97-AF65-F5344CB8AC3E}">
        <p14:creationId xmlns:p14="http://schemas.microsoft.com/office/powerpoint/2010/main" val="1706638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26976" y="2789869"/>
            <a:ext cx="9575800" cy="1739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标题 1">
            <a:extLst>
              <a:ext uri="{FF2B5EF4-FFF2-40B4-BE49-F238E27FC236}">
                <a16:creationId xmlns:a16="http://schemas.microsoft.com/office/drawing/2014/main" id="{1965889D-A525-4316-A9FF-DDA603B67D73}"/>
              </a:ext>
            </a:extLst>
          </p:cNvPr>
          <p:cNvSpPr>
            <a:spLocks noGrp="1"/>
          </p:cNvSpPr>
          <p:nvPr>
            <p:ph type="title"/>
          </p:nvPr>
        </p:nvSpPr>
        <p:spPr>
          <a:xfrm>
            <a:off x="838200" y="862274"/>
            <a:ext cx="10515600" cy="1325563"/>
          </a:xfrm>
        </p:spPr>
        <p:txBody>
          <a:bodyPr>
            <a:normAutofit/>
          </a:bodyPr>
          <a:lstStyle/>
          <a:p>
            <a:r>
              <a:rPr lang="zh-CN" altLang="en-US" sz="3600" dirty="0"/>
              <a:t>如何忽略已经纳入版本管理的文件？</a:t>
            </a:r>
          </a:p>
        </p:txBody>
      </p:sp>
    </p:spTree>
    <p:extLst>
      <p:ext uri="{BB962C8B-B14F-4D97-AF65-F5344CB8AC3E}">
        <p14:creationId xmlns:p14="http://schemas.microsoft.com/office/powerpoint/2010/main" val="80344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6C41B-50BE-419D-BD7E-BD3A6D4F4BD0}"/>
              </a:ext>
            </a:extLst>
          </p:cNvPr>
          <p:cNvSpPr>
            <a:spLocks noGrp="1"/>
          </p:cNvSpPr>
          <p:nvPr>
            <p:ph type="title"/>
          </p:nvPr>
        </p:nvSpPr>
        <p:spPr>
          <a:xfrm>
            <a:off x="673408" y="152061"/>
            <a:ext cx="10515600" cy="1325563"/>
          </a:xfrm>
        </p:spPr>
        <p:txBody>
          <a:bodyPr/>
          <a:lstStyle/>
          <a:p>
            <a:r>
              <a:rPr lang="zh-CN" altLang="en-US" dirty="0"/>
              <a:t>玩转</a:t>
            </a:r>
            <a:r>
              <a:rPr lang="en-US" altLang="zh-CN" dirty="0"/>
              <a:t>Remote</a:t>
            </a:r>
            <a:endParaRPr lang="zh-CN" altLang="en-US" dirty="0"/>
          </a:p>
        </p:txBody>
      </p:sp>
      <p:sp>
        <p:nvSpPr>
          <p:cNvPr id="3" name="内容占位符 2">
            <a:extLst>
              <a:ext uri="{FF2B5EF4-FFF2-40B4-BE49-F238E27FC236}">
                <a16:creationId xmlns:a16="http://schemas.microsoft.com/office/drawing/2014/main" id="{D4B7392F-22E1-4CDF-83B6-7CCEC22932D9}"/>
              </a:ext>
            </a:extLst>
          </p:cNvPr>
          <p:cNvSpPr>
            <a:spLocks noGrp="1"/>
          </p:cNvSpPr>
          <p:nvPr>
            <p:ph idx="1"/>
          </p:nvPr>
        </p:nvSpPr>
        <p:spPr>
          <a:xfrm>
            <a:off x="935854" y="1253330"/>
            <a:ext cx="10515600" cy="4659197"/>
          </a:xfrm>
        </p:spPr>
        <p:txBody>
          <a:bodyPr>
            <a:normAutofit/>
          </a:bodyPr>
          <a:lstStyle/>
          <a:p>
            <a:r>
              <a:rPr lang="en-US" altLang="zh-CN" dirty="0"/>
              <a:t>git remote  </a:t>
            </a:r>
            <a:r>
              <a:rPr lang="zh-CN" altLang="en-US" dirty="0"/>
              <a:t>查看当前的远程库</a:t>
            </a:r>
            <a:endParaRPr lang="en-US" altLang="zh-CN" dirty="0"/>
          </a:p>
          <a:p>
            <a:r>
              <a:rPr lang="en-US" altLang="zh-CN" dirty="0"/>
              <a:t>git remote -v  </a:t>
            </a:r>
            <a:r>
              <a:rPr lang="zh-CN" altLang="en-US" dirty="0"/>
              <a:t>查看当前的远程库</a:t>
            </a:r>
            <a:endParaRPr lang="en-US" altLang="zh-CN" dirty="0"/>
          </a:p>
          <a:p>
            <a:r>
              <a:rPr lang="en-US" altLang="zh-CN" dirty="0"/>
              <a:t>git remote add  &lt;name&gt; &lt;</a:t>
            </a:r>
            <a:r>
              <a:rPr lang="en-US" altLang="zh-CN" dirty="0" err="1"/>
              <a:t>url</a:t>
            </a:r>
            <a:r>
              <a:rPr lang="en-US" altLang="zh-CN" dirty="0"/>
              <a:t>&gt; </a:t>
            </a:r>
            <a:r>
              <a:rPr lang="zh-CN" altLang="en-US" dirty="0"/>
              <a:t>添加远程仓库</a:t>
            </a:r>
            <a:endParaRPr lang="en-US" altLang="zh-CN" dirty="0"/>
          </a:p>
          <a:p>
            <a:r>
              <a:rPr lang="en-US" altLang="zh-CN" dirty="0"/>
              <a:t>git remote rename &lt;old-name&gt; &lt;new-name&gt;</a:t>
            </a:r>
            <a:r>
              <a:rPr lang="zh-CN" altLang="en-US" dirty="0"/>
              <a:t>重命名远程仓库</a:t>
            </a:r>
            <a:endParaRPr lang="en-US" altLang="zh-CN" dirty="0"/>
          </a:p>
          <a:p>
            <a:r>
              <a:rPr lang="en-US" altLang="zh-CN" dirty="0"/>
              <a:t>git remote rm &lt;remote-name&gt;   </a:t>
            </a:r>
            <a:r>
              <a:rPr lang="zh-CN" altLang="en-US" dirty="0"/>
              <a:t>删除远程仓库</a:t>
            </a:r>
            <a:endParaRPr lang="en-US" altLang="zh-CN" dirty="0"/>
          </a:p>
          <a:p>
            <a:r>
              <a:rPr lang="en-US" altLang="zh-CN" dirty="0"/>
              <a:t>git remote show &lt;remote-name&gt;  </a:t>
            </a:r>
            <a:r>
              <a:rPr lang="zh-CN" altLang="en-US" dirty="0"/>
              <a:t>显示远程仓库信息</a:t>
            </a:r>
            <a:endParaRPr lang="en-US" altLang="zh-CN" dirty="0"/>
          </a:p>
          <a:p>
            <a:r>
              <a:rPr lang="en-US" altLang="zh-CN" dirty="0"/>
              <a:t>git push [&lt;remote-name&gt; [branch]]  </a:t>
            </a:r>
            <a:r>
              <a:rPr lang="zh-CN" altLang="en-US" dirty="0"/>
              <a:t>推送</a:t>
            </a:r>
            <a:endParaRPr lang="en-US" altLang="zh-CN" dirty="0"/>
          </a:p>
          <a:p>
            <a:r>
              <a:rPr lang="en-US" altLang="zh-CN" dirty="0"/>
              <a:t>git fetch [&lt;remote-name&gt;]  </a:t>
            </a:r>
            <a:r>
              <a:rPr lang="zh-CN" altLang="en-US" dirty="0"/>
              <a:t>拉取</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10902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8795BD-208B-444C-91BB-F15EDF49AC1B}"/>
              </a:ext>
            </a:extLst>
          </p:cNvPr>
          <p:cNvPicPr>
            <a:picLocks noChangeAspect="1"/>
          </p:cNvPicPr>
          <p:nvPr/>
        </p:nvPicPr>
        <p:blipFill rotWithShape="1">
          <a:blip r:embed="rId2"/>
          <a:srcRect r="6845"/>
          <a:stretch/>
        </p:blipFill>
        <p:spPr>
          <a:xfrm>
            <a:off x="781050" y="5403548"/>
            <a:ext cx="10629900" cy="13242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标题 4">
            <a:extLst>
              <a:ext uri="{FF2B5EF4-FFF2-40B4-BE49-F238E27FC236}">
                <a16:creationId xmlns:a16="http://schemas.microsoft.com/office/drawing/2014/main" id="{6377032C-228C-449E-80EA-B520ABF44E82}"/>
              </a:ext>
            </a:extLst>
          </p:cNvPr>
          <p:cNvSpPr>
            <a:spLocks noGrp="1"/>
          </p:cNvSpPr>
          <p:nvPr>
            <p:ph type="title"/>
          </p:nvPr>
        </p:nvSpPr>
        <p:spPr>
          <a:xfrm>
            <a:off x="838200" y="365125"/>
            <a:ext cx="10515600" cy="1325563"/>
          </a:xfrm>
        </p:spPr>
        <p:txBody>
          <a:bodyPr>
            <a:normAutofit/>
          </a:bodyPr>
          <a:lstStyle/>
          <a:p>
            <a:r>
              <a:rPr lang="zh-CN" altLang="en-US" sz="3600" dirty="0"/>
              <a:t>查看当前的远程库</a:t>
            </a:r>
          </a:p>
        </p:txBody>
      </p:sp>
      <p:pic>
        <p:nvPicPr>
          <p:cNvPr id="7" name="图片 6">
            <a:extLst>
              <a:ext uri="{FF2B5EF4-FFF2-40B4-BE49-F238E27FC236}">
                <a16:creationId xmlns:a16="http://schemas.microsoft.com/office/drawing/2014/main" id="{D67C6B31-791B-4876-92E1-E7FAC4A3CAD1}"/>
              </a:ext>
            </a:extLst>
          </p:cNvPr>
          <p:cNvPicPr>
            <a:picLocks noChangeAspect="1"/>
          </p:cNvPicPr>
          <p:nvPr/>
        </p:nvPicPr>
        <p:blipFill rotWithShape="1">
          <a:blip r:embed="rId3"/>
          <a:srcRect t="2800" b="17697"/>
          <a:stretch/>
        </p:blipFill>
        <p:spPr>
          <a:xfrm>
            <a:off x="838200" y="1529178"/>
            <a:ext cx="10629900" cy="3657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300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38200" y="1537762"/>
            <a:ext cx="10299700" cy="1257300"/>
          </a:xfrm>
          <a:prstGeom prst="rect">
            <a:avLst/>
          </a:prstGeom>
        </p:spPr>
      </p:pic>
      <p:pic>
        <p:nvPicPr>
          <p:cNvPr id="5" name="图片 4"/>
          <p:cNvPicPr>
            <a:picLocks noChangeAspect="1"/>
          </p:cNvPicPr>
          <p:nvPr/>
        </p:nvPicPr>
        <p:blipFill>
          <a:blip r:embed="rId3"/>
          <a:stretch>
            <a:fillRect/>
          </a:stretch>
        </p:blipFill>
        <p:spPr>
          <a:xfrm>
            <a:off x="838200" y="4456638"/>
            <a:ext cx="10299700" cy="1727200"/>
          </a:xfrm>
          <a:prstGeom prst="rect">
            <a:avLst/>
          </a:prstGeom>
        </p:spPr>
      </p:pic>
      <p:sp>
        <p:nvSpPr>
          <p:cNvPr id="2" name="标题 1">
            <a:extLst>
              <a:ext uri="{FF2B5EF4-FFF2-40B4-BE49-F238E27FC236}">
                <a16:creationId xmlns:a16="http://schemas.microsoft.com/office/drawing/2014/main" id="{FB5767FF-AA23-4454-B8FD-20AADA223983}"/>
              </a:ext>
            </a:extLst>
          </p:cNvPr>
          <p:cNvSpPr>
            <a:spLocks noGrp="1"/>
          </p:cNvSpPr>
          <p:nvPr>
            <p:ph type="title"/>
          </p:nvPr>
        </p:nvSpPr>
        <p:spPr>
          <a:xfrm>
            <a:off x="730250" y="400565"/>
            <a:ext cx="10515600" cy="1325563"/>
          </a:xfrm>
        </p:spPr>
        <p:txBody>
          <a:bodyPr>
            <a:normAutofit/>
          </a:bodyPr>
          <a:lstStyle/>
          <a:p>
            <a:r>
              <a:rPr lang="zh-CN" altLang="en-US" sz="2800" dirty="0"/>
              <a:t>重命名远程仓库</a:t>
            </a:r>
          </a:p>
        </p:txBody>
      </p:sp>
      <p:sp>
        <p:nvSpPr>
          <p:cNvPr id="6" name="标题 1">
            <a:extLst>
              <a:ext uri="{FF2B5EF4-FFF2-40B4-BE49-F238E27FC236}">
                <a16:creationId xmlns:a16="http://schemas.microsoft.com/office/drawing/2014/main" id="{46AA0B4C-9C31-46B1-9A2A-33661FE5F080}"/>
              </a:ext>
            </a:extLst>
          </p:cNvPr>
          <p:cNvSpPr txBox="1">
            <a:spLocks/>
          </p:cNvSpPr>
          <p:nvPr/>
        </p:nvSpPr>
        <p:spPr>
          <a:xfrm>
            <a:off x="812497"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a:t>添加第二个远程仓库</a:t>
            </a:r>
          </a:p>
        </p:txBody>
      </p:sp>
    </p:spTree>
    <p:extLst>
      <p:ext uri="{BB962C8B-B14F-4D97-AF65-F5344CB8AC3E}">
        <p14:creationId xmlns:p14="http://schemas.microsoft.com/office/powerpoint/2010/main" val="673042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892" y="338492"/>
            <a:ext cx="10515600" cy="1325563"/>
          </a:xfrm>
        </p:spPr>
        <p:txBody>
          <a:bodyPr>
            <a:normAutofit/>
          </a:bodyPr>
          <a:lstStyle/>
          <a:p>
            <a:r>
              <a:rPr kumimoji="1" lang="zh-CN" altLang="en-US" sz="2800" dirty="0"/>
              <a:t>显式的推送信息到某个远程仓库</a:t>
            </a:r>
          </a:p>
        </p:txBody>
      </p:sp>
      <p:pic>
        <p:nvPicPr>
          <p:cNvPr id="4" name="图片 3"/>
          <p:cNvPicPr>
            <a:picLocks noChangeAspect="1"/>
          </p:cNvPicPr>
          <p:nvPr/>
        </p:nvPicPr>
        <p:blipFill>
          <a:blip r:embed="rId2"/>
          <a:stretch>
            <a:fillRect/>
          </a:stretch>
        </p:blipFill>
        <p:spPr>
          <a:xfrm>
            <a:off x="750842" y="1425627"/>
            <a:ext cx="10299700" cy="2476500"/>
          </a:xfrm>
          <a:prstGeom prst="rect">
            <a:avLst/>
          </a:prstGeom>
        </p:spPr>
      </p:pic>
    </p:spTree>
    <p:extLst>
      <p:ext uri="{BB962C8B-B14F-4D97-AF65-F5344CB8AC3E}">
        <p14:creationId xmlns:p14="http://schemas.microsoft.com/office/powerpoint/2010/main" val="86409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70935" y="1299811"/>
            <a:ext cx="11379200" cy="4075341"/>
          </a:xfrm>
          <a:prstGeom prst="rect">
            <a:avLst/>
          </a:prstGeom>
        </p:spPr>
      </p:pic>
    </p:spTree>
    <p:extLst>
      <p:ext uri="{BB962C8B-B14F-4D97-AF65-F5344CB8AC3E}">
        <p14:creationId xmlns:p14="http://schemas.microsoft.com/office/powerpoint/2010/main" val="1164425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9C9C7-1AB1-4C5B-8DE9-1AB9713C0CA4}"/>
              </a:ext>
            </a:extLst>
          </p:cNvPr>
          <p:cNvSpPr>
            <a:spLocks noGrp="1"/>
          </p:cNvSpPr>
          <p:nvPr>
            <p:ph type="title"/>
          </p:nvPr>
        </p:nvSpPr>
        <p:spPr/>
        <p:txBody>
          <a:bodyPr/>
          <a:lstStyle/>
          <a:p>
            <a:r>
              <a:rPr lang="en-US" altLang="zh-CN" dirty="0"/>
              <a:t>Git</a:t>
            </a:r>
            <a:r>
              <a:rPr lang="zh-CN" altLang="en-US" dirty="0"/>
              <a:t>储藏区</a:t>
            </a:r>
          </a:p>
        </p:txBody>
      </p:sp>
      <p:sp>
        <p:nvSpPr>
          <p:cNvPr id="3" name="内容占位符 2">
            <a:extLst>
              <a:ext uri="{FF2B5EF4-FFF2-40B4-BE49-F238E27FC236}">
                <a16:creationId xmlns:a16="http://schemas.microsoft.com/office/drawing/2014/main" id="{ED789114-E2A3-4CE3-9748-2C64FE76AA1F}"/>
              </a:ext>
            </a:extLst>
          </p:cNvPr>
          <p:cNvSpPr>
            <a:spLocks noGrp="1"/>
          </p:cNvSpPr>
          <p:nvPr>
            <p:ph idx="1"/>
          </p:nvPr>
        </p:nvSpPr>
        <p:spPr/>
        <p:txBody>
          <a:bodyPr/>
          <a:lstStyle/>
          <a:p>
            <a:r>
              <a:rPr lang="en-US" altLang="zh-CN" sz="2400" dirty="0"/>
              <a:t>git stash  </a:t>
            </a:r>
            <a:r>
              <a:rPr lang="zh-CN" altLang="en-US" sz="2000" dirty="0"/>
              <a:t>将工作区的更改放入储藏区</a:t>
            </a:r>
            <a:endParaRPr lang="en-US" altLang="zh-CN" sz="2000" dirty="0"/>
          </a:p>
          <a:p>
            <a:r>
              <a:rPr lang="en-US" altLang="zh-CN" sz="2400" dirty="0"/>
              <a:t>git stash list  </a:t>
            </a:r>
            <a:r>
              <a:rPr lang="zh-CN" altLang="en-US" sz="2000" dirty="0"/>
              <a:t>查看所有储藏区列表</a:t>
            </a:r>
            <a:endParaRPr lang="en-US" altLang="zh-CN" dirty="0"/>
          </a:p>
          <a:p>
            <a:r>
              <a:rPr lang="en-US" altLang="zh-CN" sz="2400" dirty="0"/>
              <a:t>git stash pop [stash@{0}] </a:t>
            </a:r>
            <a:r>
              <a:rPr lang="zh-CN" altLang="en-US" sz="2000" dirty="0"/>
              <a:t>取出储藏区中最近的内容，并应用到当前工作区</a:t>
            </a:r>
            <a:endParaRPr lang="en-US" altLang="zh-CN" dirty="0"/>
          </a:p>
          <a:p>
            <a:r>
              <a:rPr lang="en-US" altLang="zh-CN" sz="2400" dirty="0"/>
              <a:t>git stash apply [stash@{0}] </a:t>
            </a:r>
            <a:r>
              <a:rPr lang="zh-CN" altLang="en-US" sz="2000" dirty="0"/>
              <a:t>应用储藏区中的内容到当前工作区</a:t>
            </a:r>
            <a:endParaRPr lang="en-US" altLang="zh-CN" dirty="0"/>
          </a:p>
          <a:p>
            <a:r>
              <a:rPr lang="en-US" altLang="zh-CN" sz="2400" dirty="0"/>
              <a:t>git stash drop [stash@{0}] </a:t>
            </a:r>
            <a:r>
              <a:rPr lang="zh-CN" altLang="en-US" sz="2000" dirty="0"/>
              <a:t>删除储藏区中的内容</a:t>
            </a:r>
            <a:endParaRPr lang="zh-CN" altLang="en-US" sz="2400" dirty="0"/>
          </a:p>
        </p:txBody>
      </p:sp>
    </p:spTree>
    <p:extLst>
      <p:ext uri="{BB962C8B-B14F-4D97-AF65-F5344CB8AC3E}">
        <p14:creationId xmlns:p14="http://schemas.microsoft.com/office/powerpoint/2010/main" val="3947759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9B5B7-0277-4BA7-AB53-B74091205FB6}"/>
              </a:ext>
            </a:extLst>
          </p:cNvPr>
          <p:cNvSpPr>
            <a:spLocks noGrp="1"/>
          </p:cNvSpPr>
          <p:nvPr>
            <p:ph type="title"/>
          </p:nvPr>
        </p:nvSpPr>
        <p:spPr>
          <a:xfrm>
            <a:off x="536359" y="192618"/>
            <a:ext cx="10515600" cy="1325563"/>
          </a:xfrm>
        </p:spPr>
        <p:txBody>
          <a:bodyPr/>
          <a:lstStyle/>
          <a:p>
            <a:r>
              <a:rPr lang="zh-CN" altLang="en-US" dirty="0"/>
              <a:t>合并分支</a:t>
            </a:r>
          </a:p>
        </p:txBody>
      </p:sp>
      <p:pic>
        <p:nvPicPr>
          <p:cNvPr id="1026" name="Picture 2" descr="https://git-scm.com/figures/18333fig0310-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00" y="1262881"/>
            <a:ext cx="21812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it-scm.com/figures/18333fig031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851" y="1186790"/>
            <a:ext cx="2181225"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git-scm.com/figures/18333fig0312-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6288" y="1006110"/>
            <a:ext cx="29432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t-scm.com/figures/18333fig0313-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0635" y="4133120"/>
            <a:ext cx="2962275"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git-scm.com/figures/18333fig0314-t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7813" y="3624973"/>
            <a:ext cx="2733370" cy="26892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it-scm.com/figures/18333fig0315-t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00" y="3655005"/>
            <a:ext cx="3247733" cy="205913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35A4B06-6E5C-46E8-8C50-69B94A9EEFDC}"/>
              </a:ext>
            </a:extLst>
          </p:cNvPr>
          <p:cNvSpPr txBox="1"/>
          <p:nvPr/>
        </p:nvSpPr>
        <p:spPr>
          <a:xfrm>
            <a:off x="2610157" y="1561246"/>
            <a:ext cx="1677062" cy="307777"/>
          </a:xfrm>
          <a:prstGeom prst="rect">
            <a:avLst/>
          </a:prstGeom>
          <a:blipFill>
            <a:blip r:embed="rId8"/>
            <a:tile tx="0" ty="0" sx="100000" sy="100000" flip="none" algn="tl"/>
          </a:blipFill>
        </p:spPr>
        <p:txBody>
          <a:bodyPr wrap="none" rtlCol="0">
            <a:spAutoFit/>
          </a:bodyPr>
          <a:lstStyle/>
          <a:p>
            <a:r>
              <a:rPr lang="en-US" altLang="zh-CN" sz="1400" dirty="0"/>
              <a:t>git checkout -b iss53</a:t>
            </a:r>
            <a:endParaRPr lang="zh-CN" altLang="en-US" sz="1400" dirty="0"/>
          </a:p>
        </p:txBody>
      </p:sp>
      <p:sp>
        <p:nvSpPr>
          <p:cNvPr id="4" name="文本框 3">
            <a:extLst>
              <a:ext uri="{FF2B5EF4-FFF2-40B4-BE49-F238E27FC236}">
                <a16:creationId xmlns:a16="http://schemas.microsoft.com/office/drawing/2014/main" id="{00241000-DD0B-4A39-9378-E7A5500DD487}"/>
              </a:ext>
            </a:extLst>
          </p:cNvPr>
          <p:cNvSpPr txBox="1"/>
          <p:nvPr/>
        </p:nvSpPr>
        <p:spPr>
          <a:xfrm>
            <a:off x="6755907" y="1535967"/>
            <a:ext cx="1544012" cy="307777"/>
          </a:xfrm>
          <a:prstGeom prst="rect">
            <a:avLst/>
          </a:prstGeom>
          <a:blipFill>
            <a:blip r:embed="rId8"/>
            <a:tile tx="0" ty="0" sx="100000" sy="100000" flip="none" algn="tl"/>
          </a:blipFill>
        </p:spPr>
        <p:txBody>
          <a:bodyPr wrap="none" rtlCol="0">
            <a:spAutoFit/>
          </a:bodyPr>
          <a:lstStyle/>
          <a:p>
            <a:r>
              <a:rPr lang="en-US" altLang="zh-CN" sz="1400" dirty="0"/>
              <a:t>git commit -m ‘c3’</a:t>
            </a:r>
          </a:p>
        </p:txBody>
      </p:sp>
      <p:sp>
        <p:nvSpPr>
          <p:cNvPr id="11" name="文本框 10">
            <a:extLst>
              <a:ext uri="{FF2B5EF4-FFF2-40B4-BE49-F238E27FC236}">
                <a16:creationId xmlns:a16="http://schemas.microsoft.com/office/drawing/2014/main" id="{225392F0-1926-4754-97B4-072F4F2561B7}"/>
              </a:ext>
            </a:extLst>
          </p:cNvPr>
          <p:cNvSpPr txBox="1"/>
          <p:nvPr/>
        </p:nvSpPr>
        <p:spPr>
          <a:xfrm>
            <a:off x="10184574" y="2924299"/>
            <a:ext cx="1734770" cy="738664"/>
          </a:xfrm>
          <a:prstGeom prst="rect">
            <a:avLst/>
          </a:prstGeom>
          <a:blipFill>
            <a:blip r:embed="rId8"/>
            <a:tile tx="0" ty="0" sx="100000" sy="100000" flip="none" algn="tl"/>
          </a:blipFill>
        </p:spPr>
        <p:txBody>
          <a:bodyPr wrap="none" rtlCol="0">
            <a:spAutoFit/>
          </a:bodyPr>
          <a:lstStyle/>
          <a:p>
            <a:r>
              <a:rPr lang="en-US" altLang="zh-CN" sz="1400" dirty="0"/>
              <a:t>git checkout master</a:t>
            </a:r>
          </a:p>
          <a:p>
            <a:r>
              <a:rPr lang="en-US" altLang="zh-CN" sz="1400" dirty="0"/>
              <a:t>git checkout -b hotfix</a:t>
            </a:r>
          </a:p>
          <a:p>
            <a:r>
              <a:rPr lang="en-US" altLang="zh-CN" sz="1400" dirty="0"/>
              <a:t>git commit -m ‘c4’</a:t>
            </a:r>
            <a:endParaRPr lang="zh-CN" altLang="en-US" sz="1400" dirty="0"/>
          </a:p>
        </p:txBody>
      </p:sp>
      <p:sp>
        <p:nvSpPr>
          <p:cNvPr id="12" name="文本框 11">
            <a:extLst>
              <a:ext uri="{FF2B5EF4-FFF2-40B4-BE49-F238E27FC236}">
                <a16:creationId xmlns:a16="http://schemas.microsoft.com/office/drawing/2014/main" id="{59B9D95E-8CB9-48C5-8107-7375DEEFCCA3}"/>
              </a:ext>
            </a:extLst>
          </p:cNvPr>
          <p:cNvSpPr txBox="1"/>
          <p:nvPr/>
        </p:nvSpPr>
        <p:spPr>
          <a:xfrm>
            <a:off x="7333419" y="4564970"/>
            <a:ext cx="1756738" cy="523220"/>
          </a:xfrm>
          <a:prstGeom prst="rect">
            <a:avLst/>
          </a:prstGeom>
          <a:blipFill>
            <a:blip r:embed="rId8"/>
            <a:tile tx="0" ty="0" sx="100000" sy="100000" flip="none" algn="tl"/>
          </a:blipFill>
        </p:spPr>
        <p:txBody>
          <a:bodyPr wrap="square" rtlCol="0">
            <a:spAutoFit/>
          </a:bodyPr>
          <a:lstStyle/>
          <a:p>
            <a:r>
              <a:rPr lang="en-US" altLang="zh-CN" sz="1400" dirty="0"/>
              <a:t>git checkout master</a:t>
            </a:r>
          </a:p>
          <a:p>
            <a:r>
              <a:rPr lang="en-US" altLang="zh-CN" sz="1400" dirty="0"/>
              <a:t>git merge hotfix</a:t>
            </a:r>
          </a:p>
        </p:txBody>
      </p:sp>
      <p:sp>
        <p:nvSpPr>
          <p:cNvPr id="13" name="文本框 12">
            <a:extLst>
              <a:ext uri="{FF2B5EF4-FFF2-40B4-BE49-F238E27FC236}">
                <a16:creationId xmlns:a16="http://schemas.microsoft.com/office/drawing/2014/main" id="{F44BC661-7964-4D19-A937-49345AC8FF56}"/>
              </a:ext>
            </a:extLst>
          </p:cNvPr>
          <p:cNvSpPr txBox="1"/>
          <p:nvPr/>
        </p:nvSpPr>
        <p:spPr>
          <a:xfrm>
            <a:off x="3148319" y="3750892"/>
            <a:ext cx="1902374" cy="738664"/>
          </a:xfrm>
          <a:prstGeom prst="rect">
            <a:avLst/>
          </a:prstGeom>
          <a:blipFill>
            <a:blip r:embed="rId8"/>
            <a:tile tx="0" ty="0" sx="100000" sy="100000" flip="none" algn="tl"/>
          </a:blipFill>
        </p:spPr>
        <p:txBody>
          <a:bodyPr wrap="square" rtlCol="0">
            <a:spAutoFit/>
          </a:bodyPr>
          <a:lstStyle/>
          <a:p>
            <a:r>
              <a:rPr lang="en-US" altLang="zh-CN" sz="1400" dirty="0"/>
              <a:t>git branch -d hotfix</a:t>
            </a:r>
          </a:p>
          <a:p>
            <a:r>
              <a:rPr lang="en-US" altLang="zh-CN" sz="1400" dirty="0"/>
              <a:t>git checkout iss53</a:t>
            </a:r>
          </a:p>
          <a:p>
            <a:r>
              <a:rPr lang="en-US" altLang="zh-CN" sz="1400" dirty="0"/>
              <a:t>git commit -m ‘c5’</a:t>
            </a:r>
          </a:p>
        </p:txBody>
      </p:sp>
      <p:cxnSp>
        <p:nvCxnSpPr>
          <p:cNvPr id="6" name="直接箭头连接符 5">
            <a:extLst>
              <a:ext uri="{FF2B5EF4-FFF2-40B4-BE49-F238E27FC236}">
                <a16:creationId xmlns:a16="http://schemas.microsoft.com/office/drawing/2014/main" id="{311A1E1E-B2D1-4F08-AF9D-E2DBAFE196AD}"/>
              </a:ext>
            </a:extLst>
          </p:cNvPr>
          <p:cNvCxnSpPr/>
          <p:nvPr/>
        </p:nvCxnSpPr>
        <p:spPr>
          <a:xfrm>
            <a:off x="2805344" y="1978408"/>
            <a:ext cx="1481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399E95B4-8C3A-45F6-8FDE-C930EBF0C10F}"/>
              </a:ext>
            </a:extLst>
          </p:cNvPr>
          <p:cNvCxnSpPr>
            <a:cxnSpLocks/>
          </p:cNvCxnSpPr>
          <p:nvPr/>
        </p:nvCxnSpPr>
        <p:spPr>
          <a:xfrm>
            <a:off x="6755907" y="1936239"/>
            <a:ext cx="1731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A37F4C2-A050-4669-AB6F-BDEECB5DA8C4}"/>
              </a:ext>
            </a:extLst>
          </p:cNvPr>
          <p:cNvCxnSpPr>
            <a:cxnSpLocks/>
          </p:cNvCxnSpPr>
          <p:nvPr/>
        </p:nvCxnSpPr>
        <p:spPr>
          <a:xfrm>
            <a:off x="10058400" y="2627049"/>
            <a:ext cx="0" cy="1506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092E842-CDAE-47B8-B092-642F58CF229D}"/>
              </a:ext>
            </a:extLst>
          </p:cNvPr>
          <p:cNvCxnSpPr>
            <a:cxnSpLocks/>
          </p:cNvCxnSpPr>
          <p:nvPr/>
        </p:nvCxnSpPr>
        <p:spPr>
          <a:xfrm flipH="1">
            <a:off x="7261934" y="5190922"/>
            <a:ext cx="1740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AD88904-3D98-4AD0-9C2B-2F536F517336}"/>
              </a:ext>
            </a:extLst>
          </p:cNvPr>
          <p:cNvCxnSpPr/>
          <p:nvPr/>
        </p:nvCxnSpPr>
        <p:spPr>
          <a:xfrm flipH="1">
            <a:off x="3045886" y="4564970"/>
            <a:ext cx="1902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42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2050" name="Picture 2" descr="https://git-scm.com/figures/18333fig0317-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494" y="2257424"/>
            <a:ext cx="4812189" cy="255340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869B2B8-0F69-498E-BAF6-4D525C60AEAD}"/>
              </a:ext>
            </a:extLst>
          </p:cNvPr>
          <p:cNvSpPr txBox="1"/>
          <p:nvPr/>
        </p:nvSpPr>
        <p:spPr>
          <a:xfrm>
            <a:off x="4622242" y="2844793"/>
            <a:ext cx="1589167" cy="523220"/>
          </a:xfrm>
          <a:prstGeom prst="rect">
            <a:avLst/>
          </a:prstGeom>
          <a:blipFill>
            <a:blip r:embed="rId3"/>
            <a:tile tx="0" ty="0" sx="100000" sy="100000" flip="none" algn="tl"/>
          </a:blipFill>
        </p:spPr>
        <p:txBody>
          <a:bodyPr wrap="square" rtlCol="0">
            <a:spAutoFit/>
          </a:bodyPr>
          <a:lstStyle/>
          <a:p>
            <a:r>
              <a:rPr lang="en-US" altLang="zh-CN" sz="1400" dirty="0"/>
              <a:t>git checkout master</a:t>
            </a:r>
          </a:p>
          <a:p>
            <a:r>
              <a:rPr lang="en-US" altLang="zh-CN" sz="1400" dirty="0"/>
              <a:t>git merge iss53</a:t>
            </a:r>
          </a:p>
        </p:txBody>
      </p:sp>
      <p:pic>
        <p:nvPicPr>
          <p:cNvPr id="5" name="Picture 12" descr="https://git-scm.com/figures/18333fig0315-tn.png">
            <a:extLst>
              <a:ext uri="{FF2B5EF4-FFF2-40B4-BE49-F238E27FC236}">
                <a16:creationId xmlns:a16="http://schemas.microsoft.com/office/drawing/2014/main" id="{15EA08BE-578F-41F0-B8E2-6793C0559D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212" y="2257424"/>
            <a:ext cx="3695700" cy="23431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箭头连接符 5">
            <a:extLst>
              <a:ext uri="{FF2B5EF4-FFF2-40B4-BE49-F238E27FC236}">
                <a16:creationId xmlns:a16="http://schemas.microsoft.com/office/drawing/2014/main" id="{258D765F-37AD-423F-8EDC-469318825150}"/>
              </a:ext>
            </a:extLst>
          </p:cNvPr>
          <p:cNvCxnSpPr/>
          <p:nvPr/>
        </p:nvCxnSpPr>
        <p:spPr>
          <a:xfrm>
            <a:off x="4536489" y="3509712"/>
            <a:ext cx="1674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555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Rebase</a:t>
            </a:r>
            <a:r>
              <a:rPr kumimoji="1" lang="zh-CN" altLang="en-US" dirty="0"/>
              <a:t>变基</a:t>
            </a:r>
          </a:p>
        </p:txBody>
      </p:sp>
      <p:pic>
        <p:nvPicPr>
          <p:cNvPr id="1026" name="Picture 2" descr="https://git-scm.com/figures/18333fig0327-tn.png">
            <a:extLst>
              <a:ext uri="{FF2B5EF4-FFF2-40B4-BE49-F238E27FC236}">
                <a16:creationId xmlns:a16="http://schemas.microsoft.com/office/drawing/2014/main" id="{2E447C63-EFD4-4D64-A27B-B4068DCD2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92" y="1745127"/>
            <a:ext cx="2529466" cy="1999094"/>
          </a:xfrm>
          <a:prstGeom prst="rect">
            <a:avLst/>
          </a:prstGeom>
          <a:ln w="19050">
            <a:noFill/>
          </a:ln>
          <a:extLst>
            <a:ext uri="{909E8E84-426E-40DD-AFC4-6F175D3DCCD1}">
              <a14:hiddenFill xmlns:a14="http://schemas.microsoft.com/office/drawing/2010/main">
                <a:solidFill>
                  <a:srgbClr val="FFFFFF"/>
                </a:solidFill>
              </a14:hiddenFill>
            </a:ext>
          </a:extLst>
        </p:spPr>
      </p:pic>
      <p:pic>
        <p:nvPicPr>
          <p:cNvPr id="1028" name="Picture 4" descr="https://git-scm.com/figures/18333fig0328-tn.png">
            <a:extLst>
              <a:ext uri="{FF2B5EF4-FFF2-40B4-BE49-F238E27FC236}">
                <a16:creationId xmlns:a16="http://schemas.microsoft.com/office/drawing/2014/main" id="{C94CB887-8BB9-41CD-949A-866282BE2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723" y="547688"/>
            <a:ext cx="3714750" cy="228600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https://git-scm.com/figures/18333fig0329-tn.png">
            <a:extLst>
              <a:ext uri="{FF2B5EF4-FFF2-40B4-BE49-F238E27FC236}">
                <a16:creationId xmlns:a16="http://schemas.microsoft.com/office/drawing/2014/main" id="{D8F91654-3745-4D55-8C6F-B837A14205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2060" y="3519580"/>
            <a:ext cx="3714750" cy="1762125"/>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descr="https://git-scm.com/figures/18333fig0330-tn.png">
            <a:extLst>
              <a:ext uri="{FF2B5EF4-FFF2-40B4-BE49-F238E27FC236}">
                <a16:creationId xmlns:a16="http://schemas.microsoft.com/office/drawing/2014/main" id="{EF20FEB9-815F-4A7F-9DF8-DC8AADEE46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891" y="5044136"/>
            <a:ext cx="3714750" cy="1714500"/>
          </a:xfrm>
          <a:prstGeom prst="rect">
            <a:avLst/>
          </a:prstGeom>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67722155-B302-47E1-AFF7-51F9A80E6A4A}"/>
              </a:ext>
            </a:extLst>
          </p:cNvPr>
          <p:cNvCxnSpPr>
            <a:cxnSpLocks/>
          </p:cNvCxnSpPr>
          <p:nvPr/>
        </p:nvCxnSpPr>
        <p:spPr>
          <a:xfrm flipV="1">
            <a:off x="2902998" y="2068497"/>
            <a:ext cx="3193002" cy="834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512DEC0-D5D4-48A4-9B52-2ACD247309CE}"/>
              </a:ext>
            </a:extLst>
          </p:cNvPr>
          <p:cNvSpPr txBox="1"/>
          <p:nvPr/>
        </p:nvSpPr>
        <p:spPr>
          <a:xfrm rot="20672740">
            <a:off x="3028189" y="1806887"/>
            <a:ext cx="1948791" cy="523220"/>
          </a:xfrm>
          <a:prstGeom prst="rect">
            <a:avLst/>
          </a:prstGeom>
          <a:blipFill>
            <a:blip r:embed="rId6"/>
            <a:tile tx="0" ty="0" sx="100000" sy="100000" flip="none" algn="tl"/>
          </a:blipFill>
        </p:spPr>
        <p:txBody>
          <a:bodyPr wrap="square" rtlCol="0">
            <a:spAutoFit/>
          </a:bodyPr>
          <a:lstStyle/>
          <a:p>
            <a:r>
              <a:rPr lang="en-US" altLang="zh-CN" sz="1400" dirty="0"/>
              <a:t>git checkout master</a:t>
            </a:r>
          </a:p>
          <a:p>
            <a:r>
              <a:rPr lang="en-US" altLang="zh-CN" sz="1400" dirty="0"/>
              <a:t>git merge experiment</a:t>
            </a:r>
          </a:p>
        </p:txBody>
      </p:sp>
      <p:cxnSp>
        <p:nvCxnSpPr>
          <p:cNvPr id="9" name="直接箭头连接符 8">
            <a:extLst>
              <a:ext uri="{FF2B5EF4-FFF2-40B4-BE49-F238E27FC236}">
                <a16:creationId xmlns:a16="http://schemas.microsoft.com/office/drawing/2014/main" id="{E9B763C3-A3EF-4272-A2C5-B6945B9949B4}"/>
              </a:ext>
            </a:extLst>
          </p:cNvPr>
          <p:cNvCxnSpPr/>
          <p:nvPr/>
        </p:nvCxnSpPr>
        <p:spPr>
          <a:xfrm>
            <a:off x="2902998" y="3231472"/>
            <a:ext cx="3071674" cy="878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5DACBD8-06C0-4D98-B566-D5B72D1618F2}"/>
              </a:ext>
            </a:extLst>
          </p:cNvPr>
          <p:cNvSpPr txBox="1"/>
          <p:nvPr/>
        </p:nvSpPr>
        <p:spPr>
          <a:xfrm rot="904862">
            <a:off x="3028191" y="3683119"/>
            <a:ext cx="1948791" cy="523220"/>
          </a:xfrm>
          <a:prstGeom prst="rect">
            <a:avLst/>
          </a:prstGeom>
          <a:blipFill>
            <a:blip r:embed="rId6"/>
            <a:tile tx="0" ty="0" sx="100000" sy="100000" flip="none" algn="tl"/>
          </a:blipFill>
        </p:spPr>
        <p:txBody>
          <a:bodyPr wrap="square" rtlCol="0">
            <a:spAutoFit/>
          </a:bodyPr>
          <a:lstStyle/>
          <a:p>
            <a:r>
              <a:rPr lang="en-US" altLang="zh-CN" sz="1400" dirty="0"/>
              <a:t>git checkout experiment</a:t>
            </a:r>
          </a:p>
          <a:p>
            <a:r>
              <a:rPr lang="en-US" altLang="zh-CN" sz="1400" dirty="0"/>
              <a:t>git rebase master</a:t>
            </a:r>
          </a:p>
        </p:txBody>
      </p:sp>
      <p:cxnSp>
        <p:nvCxnSpPr>
          <p:cNvPr id="12" name="直接箭头连接符 11">
            <a:extLst>
              <a:ext uri="{FF2B5EF4-FFF2-40B4-BE49-F238E27FC236}">
                <a16:creationId xmlns:a16="http://schemas.microsoft.com/office/drawing/2014/main" id="{548D13F8-98E7-45A4-AC2E-92B744E73B5E}"/>
              </a:ext>
            </a:extLst>
          </p:cNvPr>
          <p:cNvCxnSpPr/>
          <p:nvPr/>
        </p:nvCxnSpPr>
        <p:spPr>
          <a:xfrm flipH="1">
            <a:off x="4634144" y="5211192"/>
            <a:ext cx="3497802" cy="73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37CFD57-65E0-4868-B27D-7948D87A2684}"/>
              </a:ext>
            </a:extLst>
          </p:cNvPr>
          <p:cNvSpPr txBox="1"/>
          <p:nvPr/>
        </p:nvSpPr>
        <p:spPr>
          <a:xfrm rot="20672740">
            <a:off x="5408650" y="5835052"/>
            <a:ext cx="1948791" cy="523220"/>
          </a:xfrm>
          <a:prstGeom prst="rect">
            <a:avLst/>
          </a:prstGeom>
          <a:blipFill>
            <a:blip r:embed="rId6"/>
            <a:tile tx="0" ty="0" sx="100000" sy="100000" flip="none" algn="tl"/>
          </a:blipFill>
        </p:spPr>
        <p:txBody>
          <a:bodyPr wrap="square" rtlCol="0">
            <a:spAutoFit/>
          </a:bodyPr>
          <a:lstStyle/>
          <a:p>
            <a:r>
              <a:rPr lang="en-US" altLang="zh-CN" sz="1400" dirty="0"/>
              <a:t>git checkout master</a:t>
            </a:r>
          </a:p>
          <a:p>
            <a:r>
              <a:rPr lang="en-US" altLang="zh-CN" sz="1400" dirty="0"/>
              <a:t>git merge experiment</a:t>
            </a:r>
          </a:p>
        </p:txBody>
      </p:sp>
    </p:spTree>
    <p:extLst>
      <p:ext uri="{BB962C8B-B14F-4D97-AF65-F5344CB8AC3E}">
        <p14:creationId xmlns:p14="http://schemas.microsoft.com/office/powerpoint/2010/main" val="212731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1C1F9-8DFF-49A9-AB72-A799748B089A}"/>
              </a:ext>
            </a:extLst>
          </p:cNvPr>
          <p:cNvSpPr>
            <a:spLocks noGrp="1"/>
          </p:cNvSpPr>
          <p:nvPr>
            <p:ph type="title"/>
          </p:nvPr>
        </p:nvSpPr>
        <p:spPr/>
        <p:txBody>
          <a:bodyPr/>
          <a:lstStyle/>
          <a:p>
            <a:r>
              <a:rPr lang="zh-CN" altLang="en-US" dirty="0"/>
              <a:t>什么是版本控制？</a:t>
            </a:r>
          </a:p>
        </p:txBody>
      </p:sp>
      <p:sp>
        <p:nvSpPr>
          <p:cNvPr id="3" name="内容占位符 2">
            <a:extLst>
              <a:ext uri="{FF2B5EF4-FFF2-40B4-BE49-F238E27FC236}">
                <a16:creationId xmlns:a16="http://schemas.microsoft.com/office/drawing/2014/main" id="{F663EEF2-6DE8-4B23-931A-A41E765AD903}"/>
              </a:ext>
            </a:extLst>
          </p:cNvPr>
          <p:cNvSpPr>
            <a:spLocks noGrp="1"/>
          </p:cNvSpPr>
          <p:nvPr>
            <p:ph idx="1"/>
          </p:nvPr>
        </p:nvSpPr>
        <p:spPr>
          <a:xfrm>
            <a:off x="838200" y="1825625"/>
            <a:ext cx="4825753" cy="4351338"/>
          </a:xfrm>
        </p:spPr>
        <p:txBody>
          <a:bodyPr/>
          <a:lstStyle/>
          <a:p>
            <a:pPr>
              <a:lnSpc>
                <a:spcPts val="3360"/>
              </a:lnSpc>
            </a:pPr>
            <a:r>
              <a:rPr lang="zh-CN" altLang="en-US" dirty="0"/>
              <a:t>版本控制系统可以理解为一个“数据库”，它完整地保存一个项目的快照。</a:t>
            </a:r>
            <a:endParaRPr lang="en-US" altLang="zh-CN" dirty="0"/>
          </a:p>
          <a:p>
            <a:pPr>
              <a:lnSpc>
                <a:spcPts val="3360"/>
              </a:lnSpc>
            </a:pPr>
            <a:r>
              <a:rPr lang="zh-CN" altLang="en-US" dirty="0"/>
              <a:t>当你需要查看一个之前的快照（称之为“版本”）时，版本控制系统可以显示出当前版本与上一个版本之间的所有改动的细节。</a:t>
            </a:r>
            <a:endParaRPr lang="en-US" altLang="zh-CN" dirty="0"/>
          </a:p>
        </p:txBody>
      </p:sp>
      <p:pic>
        <p:nvPicPr>
          <p:cNvPr id="1026" name="Picture 2" descr="https://www.git-tower.com/learn/content/01-git/01-ebook/cn/01-command-line/02-basics/01-what-is-version-control/what-is-vcs.png">
            <a:extLst>
              <a:ext uri="{FF2B5EF4-FFF2-40B4-BE49-F238E27FC236}">
                <a16:creationId xmlns:a16="http://schemas.microsoft.com/office/drawing/2014/main" id="{C40CA247-58FF-47F7-A89F-42B360A53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3" y="1825625"/>
            <a:ext cx="5900968" cy="421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80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A8B19-364F-46D2-A9D4-FA85C653074C}"/>
              </a:ext>
            </a:extLst>
          </p:cNvPr>
          <p:cNvSpPr>
            <a:spLocks noGrp="1"/>
          </p:cNvSpPr>
          <p:nvPr>
            <p:ph type="title"/>
          </p:nvPr>
        </p:nvSpPr>
        <p:spPr/>
        <p:txBody>
          <a:bodyPr/>
          <a:lstStyle/>
          <a:p>
            <a:r>
              <a:rPr lang="en-US" altLang="zh-CN" dirty="0"/>
              <a:t>Merge vs Rebase</a:t>
            </a:r>
            <a:endParaRPr lang="zh-CN" altLang="en-US" dirty="0"/>
          </a:p>
        </p:txBody>
      </p:sp>
      <p:graphicFrame>
        <p:nvGraphicFramePr>
          <p:cNvPr id="4" name="内容占位符 3">
            <a:extLst>
              <a:ext uri="{FF2B5EF4-FFF2-40B4-BE49-F238E27FC236}">
                <a16:creationId xmlns:a16="http://schemas.microsoft.com/office/drawing/2014/main" id="{C1EBABB9-F1A3-465D-AE21-43D37BDAB1BA}"/>
              </a:ext>
            </a:extLst>
          </p:cNvPr>
          <p:cNvGraphicFramePr>
            <a:graphicFrameLocks noGrp="1"/>
          </p:cNvGraphicFramePr>
          <p:nvPr>
            <p:ph idx="1"/>
            <p:extLst>
              <p:ext uri="{D42A27DB-BD31-4B8C-83A1-F6EECF244321}">
                <p14:modId xmlns:p14="http://schemas.microsoft.com/office/powerpoint/2010/main" val="3705112038"/>
              </p:ext>
            </p:extLst>
          </p:nvPr>
        </p:nvGraphicFramePr>
        <p:xfrm>
          <a:off x="838200" y="1825625"/>
          <a:ext cx="10515600" cy="1483360"/>
        </p:xfrm>
        <a:graphic>
          <a:graphicData uri="http://schemas.openxmlformats.org/drawingml/2006/table">
            <a:tbl>
              <a:tblPr firstRow="1" bandRow="1">
                <a:tableStyleId>{7DF18680-E054-41AD-8BC1-D1AEF772440D}</a:tableStyleId>
              </a:tblPr>
              <a:tblGrid>
                <a:gridCol w="1576526">
                  <a:extLst>
                    <a:ext uri="{9D8B030D-6E8A-4147-A177-3AD203B41FA5}">
                      <a16:colId xmlns:a16="http://schemas.microsoft.com/office/drawing/2014/main" val="3631754508"/>
                    </a:ext>
                  </a:extLst>
                </a:gridCol>
                <a:gridCol w="4057095">
                  <a:extLst>
                    <a:ext uri="{9D8B030D-6E8A-4147-A177-3AD203B41FA5}">
                      <a16:colId xmlns:a16="http://schemas.microsoft.com/office/drawing/2014/main" val="1622972538"/>
                    </a:ext>
                  </a:extLst>
                </a:gridCol>
                <a:gridCol w="4881979">
                  <a:extLst>
                    <a:ext uri="{9D8B030D-6E8A-4147-A177-3AD203B41FA5}">
                      <a16:colId xmlns:a16="http://schemas.microsoft.com/office/drawing/2014/main" val="2190875268"/>
                    </a:ext>
                  </a:extLst>
                </a:gridCol>
              </a:tblGrid>
              <a:tr h="370840">
                <a:tc>
                  <a:txBody>
                    <a:bodyPr/>
                    <a:lstStyle/>
                    <a:p>
                      <a:pPr algn="ctr"/>
                      <a:endParaRPr lang="zh-CN" altLang="en-US" dirty="0"/>
                    </a:p>
                  </a:txBody>
                  <a:tcPr anchor="ctr"/>
                </a:tc>
                <a:tc>
                  <a:txBody>
                    <a:bodyPr/>
                    <a:lstStyle/>
                    <a:p>
                      <a:pPr algn="ctr"/>
                      <a:r>
                        <a:rPr lang="en-US" altLang="zh-CN" dirty="0"/>
                        <a:t>Merge</a:t>
                      </a:r>
                      <a:endParaRPr lang="zh-CN" altLang="en-US" dirty="0"/>
                    </a:p>
                  </a:txBody>
                  <a:tcPr anchor="ctr"/>
                </a:tc>
                <a:tc>
                  <a:txBody>
                    <a:bodyPr/>
                    <a:lstStyle/>
                    <a:p>
                      <a:pPr algn="ctr"/>
                      <a:r>
                        <a:rPr lang="en-US" altLang="zh-CN" dirty="0"/>
                        <a:t>Rebase</a:t>
                      </a:r>
                      <a:endParaRPr lang="zh-CN" altLang="en-US" dirty="0"/>
                    </a:p>
                  </a:txBody>
                  <a:tcPr anchor="ctr"/>
                </a:tc>
                <a:extLst>
                  <a:ext uri="{0D108BD9-81ED-4DB2-BD59-A6C34878D82A}">
                    <a16:rowId xmlns:a16="http://schemas.microsoft.com/office/drawing/2014/main" val="2678720748"/>
                  </a:ext>
                </a:extLst>
              </a:tr>
              <a:tr h="370840">
                <a:tc>
                  <a:txBody>
                    <a:bodyPr/>
                    <a:lstStyle/>
                    <a:p>
                      <a:pPr algn="ctr"/>
                      <a:r>
                        <a:rPr lang="zh-CN" altLang="en-US" dirty="0"/>
                        <a:t>优点</a:t>
                      </a:r>
                    </a:p>
                  </a:txBody>
                  <a:tcPr anchor="ctr"/>
                </a:tc>
                <a:tc>
                  <a:txBody>
                    <a:bodyPr/>
                    <a:lstStyle/>
                    <a:p>
                      <a:pPr algn="ctr"/>
                      <a:r>
                        <a:rPr lang="zh-CN" altLang="en-US" dirty="0"/>
                        <a:t>容易理解，保留了完整的提交历史</a:t>
                      </a:r>
                    </a:p>
                  </a:txBody>
                  <a:tcPr anchor="ctr"/>
                </a:tc>
                <a:tc>
                  <a:txBody>
                    <a:bodyPr/>
                    <a:lstStyle/>
                    <a:p>
                      <a:pPr algn="ctr"/>
                      <a:r>
                        <a:rPr lang="zh-CN" altLang="en-US" dirty="0"/>
                        <a:t>分支清析，利于提交代码给合作者</a:t>
                      </a:r>
                    </a:p>
                  </a:txBody>
                  <a:tcPr anchor="ctr"/>
                </a:tc>
                <a:extLst>
                  <a:ext uri="{0D108BD9-81ED-4DB2-BD59-A6C34878D82A}">
                    <a16:rowId xmlns:a16="http://schemas.microsoft.com/office/drawing/2014/main" val="3683003558"/>
                  </a:ext>
                </a:extLst>
              </a:tr>
              <a:tr h="370840">
                <a:tc>
                  <a:txBody>
                    <a:bodyPr/>
                    <a:lstStyle/>
                    <a:p>
                      <a:pPr algn="ctr"/>
                      <a:r>
                        <a:rPr lang="zh-CN" altLang="en-US" dirty="0"/>
                        <a:t>缺点</a:t>
                      </a:r>
                    </a:p>
                  </a:txBody>
                  <a:tcPr anchor="ctr"/>
                </a:tc>
                <a:tc>
                  <a:txBody>
                    <a:bodyPr/>
                    <a:lstStyle/>
                    <a:p>
                      <a:pPr algn="ctr"/>
                      <a:r>
                        <a:rPr lang="zh-CN" altLang="en-US" dirty="0"/>
                        <a:t>分支比较复杂，不利于其他的理解</a:t>
                      </a:r>
                    </a:p>
                  </a:txBody>
                  <a:tcPr anchor="ctr"/>
                </a:tc>
                <a:tc>
                  <a:txBody>
                    <a:bodyPr/>
                    <a:lstStyle/>
                    <a:p>
                      <a:pPr algn="ctr"/>
                      <a:r>
                        <a:rPr lang="zh-CN" altLang="en-US" dirty="0"/>
                        <a:t>重写了提交历史，无法完整的回溯</a:t>
                      </a:r>
                    </a:p>
                  </a:txBody>
                  <a:tcPr anchor="ctr"/>
                </a:tc>
                <a:extLst>
                  <a:ext uri="{0D108BD9-81ED-4DB2-BD59-A6C34878D82A}">
                    <a16:rowId xmlns:a16="http://schemas.microsoft.com/office/drawing/2014/main" val="493528683"/>
                  </a:ext>
                </a:extLst>
              </a:tr>
              <a:tr h="370840">
                <a:tc>
                  <a:txBody>
                    <a:bodyPr/>
                    <a:lstStyle/>
                    <a:p>
                      <a:pPr algn="ctr"/>
                      <a:r>
                        <a:rPr lang="zh-CN" altLang="en-US" dirty="0"/>
                        <a:t>适用场景</a:t>
                      </a:r>
                    </a:p>
                  </a:txBody>
                  <a:tcPr anchor="ctr"/>
                </a:tc>
                <a:tc>
                  <a:txBody>
                    <a:bodyPr/>
                    <a:lstStyle/>
                    <a:p>
                      <a:pPr algn="ctr"/>
                      <a:r>
                        <a:rPr lang="zh-CN" altLang="en-US" dirty="0"/>
                        <a:t>一般场景都适用</a:t>
                      </a:r>
                    </a:p>
                  </a:txBody>
                  <a:tcPr anchor="ctr"/>
                </a:tc>
                <a:tc>
                  <a:txBody>
                    <a:bodyPr/>
                    <a:lstStyle/>
                    <a:p>
                      <a:pPr algn="ctr"/>
                      <a:r>
                        <a:rPr lang="zh-CN" altLang="en-US" dirty="0"/>
                        <a:t>个人开发</a:t>
                      </a:r>
                    </a:p>
                  </a:txBody>
                  <a:tcPr anchor="ctr"/>
                </a:tc>
                <a:extLst>
                  <a:ext uri="{0D108BD9-81ED-4DB2-BD59-A6C34878D82A}">
                    <a16:rowId xmlns:a16="http://schemas.microsoft.com/office/drawing/2014/main" val="1030177737"/>
                  </a:ext>
                </a:extLst>
              </a:tr>
            </a:tbl>
          </a:graphicData>
        </a:graphic>
      </p:graphicFrame>
      <p:sp>
        <p:nvSpPr>
          <p:cNvPr id="6" name="文本框 5">
            <a:extLst>
              <a:ext uri="{FF2B5EF4-FFF2-40B4-BE49-F238E27FC236}">
                <a16:creationId xmlns:a16="http://schemas.microsoft.com/office/drawing/2014/main" id="{7F8A9ADD-8A97-4C02-8BFB-24E655C81105}"/>
              </a:ext>
            </a:extLst>
          </p:cNvPr>
          <p:cNvSpPr txBox="1"/>
          <p:nvPr/>
        </p:nvSpPr>
        <p:spPr>
          <a:xfrm>
            <a:off x="2077376" y="4341181"/>
            <a:ext cx="8754320" cy="1569660"/>
          </a:xfrm>
          <a:prstGeom prst="rect">
            <a:avLst/>
          </a:prstGeom>
          <a:noFill/>
        </p:spPr>
        <p:txBody>
          <a:bodyPr wrap="none" rtlCol="0">
            <a:spAutoFit/>
          </a:bodyPr>
          <a:lstStyle/>
          <a:p>
            <a:r>
              <a:rPr lang="en-US" altLang="zh-CN" sz="3200" dirty="0">
                <a:solidFill>
                  <a:srgbClr val="FF0000"/>
                </a:solidFill>
              </a:rPr>
              <a:t>Never use git rebase on public branches</a:t>
            </a:r>
            <a:r>
              <a:rPr lang="zh-CN" altLang="en-US" sz="3200" dirty="0">
                <a:solidFill>
                  <a:srgbClr val="FF0000"/>
                </a:solidFill>
              </a:rPr>
              <a:t>！</a:t>
            </a:r>
            <a:endParaRPr lang="en-US" altLang="zh-CN" sz="3200" dirty="0">
              <a:solidFill>
                <a:srgbClr val="FF0000"/>
              </a:solidFill>
            </a:endParaRPr>
          </a:p>
          <a:p>
            <a:r>
              <a:rPr lang="en-US" altLang="zh-CN" sz="3200" dirty="0"/>
              <a:t>						--</a:t>
            </a:r>
            <a:r>
              <a:rPr lang="en-US" altLang="zh-CN" dirty="0"/>
              <a:t>The Golden Rule of Rebasing</a:t>
            </a:r>
          </a:p>
          <a:p>
            <a:endParaRPr lang="zh-CN" altLang="en-US" sz="3200" dirty="0">
              <a:solidFill>
                <a:srgbClr val="FF0000"/>
              </a:solidFill>
            </a:endParaRPr>
          </a:p>
        </p:txBody>
      </p:sp>
    </p:spTree>
    <p:extLst>
      <p:ext uri="{BB962C8B-B14F-4D97-AF65-F5344CB8AC3E}">
        <p14:creationId xmlns:p14="http://schemas.microsoft.com/office/powerpoint/2010/main" val="2202250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47EB6-856B-4314-919B-8C4E1B9400F9}"/>
              </a:ext>
            </a:extLst>
          </p:cNvPr>
          <p:cNvSpPr>
            <a:spLocks noGrp="1"/>
          </p:cNvSpPr>
          <p:nvPr>
            <p:ph type="title"/>
          </p:nvPr>
        </p:nvSpPr>
        <p:spPr/>
        <p:txBody>
          <a:bodyPr/>
          <a:lstStyle/>
          <a:p>
            <a:r>
              <a:rPr lang="en-US" altLang="zh-CN" dirty="0"/>
              <a:t>HEAD</a:t>
            </a:r>
            <a:endParaRPr lang="zh-CN" altLang="en-US" dirty="0"/>
          </a:p>
        </p:txBody>
      </p:sp>
      <p:pic>
        <p:nvPicPr>
          <p:cNvPr id="3074" name="Picture 2" descr="https://img-blog.csdn.net/20141230143856975?watermark/2/text/aHR0cDovL2Jsb2cuY3Nkbi5uZXQvYmRzczU4/font/5a6L5L2T/fontsize/400/fill/I0JBQkFCMA==/dissolve/70/gravity/Center">
            <a:extLst>
              <a:ext uri="{FF2B5EF4-FFF2-40B4-BE49-F238E27FC236}">
                <a16:creationId xmlns:a16="http://schemas.microsoft.com/office/drawing/2014/main" id="{D05F56F0-D025-4EF5-8496-5A5689571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32" y="1990725"/>
            <a:ext cx="286702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g-blog.csdn.net/20141230143916421?watermark/2/text/aHR0cDovL2Jsb2cuY3Nkbi5uZXQvYmRzczU4/font/5a6L5L2T/fontsize/400/fill/I0JBQkFCMA==/dissolve/70/gravity/Center">
            <a:extLst>
              <a:ext uri="{FF2B5EF4-FFF2-40B4-BE49-F238E27FC236}">
                <a16:creationId xmlns:a16="http://schemas.microsoft.com/office/drawing/2014/main" id="{51242876-C870-4046-A63D-2483AEFA3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755" y="2416900"/>
            <a:ext cx="3495675" cy="22193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img-blog.csdn.net/20141230143942948?watermark/2/text/aHR0cDovL2Jsb2cuY3Nkbi5uZXQvYmRzczU4/font/5a6L5L2T/fontsize/400/fill/I0JBQkFCMA==/dissolve/70/gravity/Center">
            <a:extLst>
              <a:ext uri="{FF2B5EF4-FFF2-40B4-BE49-F238E27FC236}">
                <a16:creationId xmlns:a16="http://schemas.microsoft.com/office/drawing/2014/main" id="{8081BB8E-3487-485C-82F4-FCEF9CEE3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9430" y="2416900"/>
            <a:ext cx="470535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8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4A5D4F-3F79-495C-A8EC-58D1E93AF933}"/>
              </a:ext>
            </a:extLst>
          </p:cNvPr>
          <p:cNvPicPr>
            <a:picLocks noChangeAspect="1"/>
          </p:cNvPicPr>
          <p:nvPr/>
        </p:nvPicPr>
        <p:blipFill>
          <a:blip r:embed="rId2"/>
          <a:stretch>
            <a:fillRect/>
          </a:stretch>
        </p:blipFill>
        <p:spPr>
          <a:xfrm>
            <a:off x="4129456" y="370553"/>
            <a:ext cx="7260593" cy="1362188"/>
          </a:xfrm>
          <a:prstGeom prst="rect">
            <a:avLst/>
          </a:prstGeom>
        </p:spPr>
      </p:pic>
      <p:sp>
        <p:nvSpPr>
          <p:cNvPr id="5" name="矩形 4">
            <a:extLst>
              <a:ext uri="{FF2B5EF4-FFF2-40B4-BE49-F238E27FC236}">
                <a16:creationId xmlns:a16="http://schemas.microsoft.com/office/drawing/2014/main" id="{81DE91DC-FF79-48F7-87DE-B817AD7ED5EF}"/>
              </a:ext>
            </a:extLst>
          </p:cNvPr>
          <p:cNvSpPr/>
          <p:nvPr/>
        </p:nvSpPr>
        <p:spPr>
          <a:xfrm>
            <a:off x="233778" y="612844"/>
            <a:ext cx="3130859" cy="5632311"/>
          </a:xfrm>
          <a:prstGeom prst="rect">
            <a:avLst/>
          </a:prstGeom>
        </p:spPr>
        <p:txBody>
          <a:bodyPr wrap="square">
            <a:spAutoFit/>
          </a:bodyPr>
          <a:lstStyle/>
          <a:p>
            <a:r>
              <a:rPr lang="zh-CN" altLang="en-US" dirty="0"/>
              <a:t>.git</a:t>
            </a:r>
          </a:p>
          <a:p>
            <a:r>
              <a:rPr lang="zh-CN" altLang="en-US" dirty="0"/>
              <a:t>├── COMMIT_EDITMSG</a:t>
            </a:r>
          </a:p>
          <a:p>
            <a:r>
              <a:rPr lang="zh-CN" altLang="en-US" dirty="0"/>
              <a:t>├── </a:t>
            </a:r>
            <a:r>
              <a:rPr lang="zh-CN" altLang="en-US" dirty="0">
                <a:solidFill>
                  <a:srgbClr val="FF0000"/>
                </a:solidFill>
              </a:rPr>
              <a:t>HEAD</a:t>
            </a:r>
          </a:p>
          <a:p>
            <a:r>
              <a:rPr lang="zh-CN" altLang="en-US" dirty="0"/>
              <a:t>├── branches</a:t>
            </a:r>
          </a:p>
          <a:p>
            <a:r>
              <a:rPr lang="zh-CN" altLang="en-US" dirty="0"/>
              <a:t>├── config</a:t>
            </a:r>
          </a:p>
          <a:p>
            <a:r>
              <a:rPr lang="zh-CN" altLang="en-US" dirty="0"/>
              <a:t>├── description</a:t>
            </a:r>
          </a:p>
          <a:p>
            <a:r>
              <a:rPr lang="zh-CN" altLang="en-US" dirty="0"/>
              <a:t>├── hooks</a:t>
            </a:r>
          </a:p>
          <a:p>
            <a:r>
              <a:rPr lang="zh-CN" altLang="en-US" dirty="0"/>
              <a:t>├── index</a:t>
            </a:r>
          </a:p>
          <a:p>
            <a:r>
              <a:rPr lang="zh-CN" altLang="en-US" dirty="0"/>
              <a:t>├── info</a:t>
            </a:r>
          </a:p>
          <a:p>
            <a:r>
              <a:rPr lang="zh-CN" altLang="en-US" dirty="0"/>
              <a:t>├── logs</a:t>
            </a:r>
          </a:p>
          <a:p>
            <a:r>
              <a:rPr lang="zh-CN" altLang="en-US" dirty="0"/>
              <a:t>├── objects</a:t>
            </a:r>
          </a:p>
          <a:p>
            <a:r>
              <a:rPr lang="zh-CN" altLang="en-US" dirty="0"/>
              <a:t>├── packed-refs</a:t>
            </a:r>
          </a:p>
          <a:p>
            <a:r>
              <a:rPr lang="zh-CN" altLang="en-US" dirty="0"/>
              <a:t>└── refs</a:t>
            </a:r>
          </a:p>
          <a:p>
            <a:r>
              <a:rPr lang="zh-CN" altLang="en-US" dirty="0"/>
              <a:t>    ├── </a:t>
            </a:r>
            <a:r>
              <a:rPr lang="zh-CN" altLang="en-US" dirty="0">
                <a:solidFill>
                  <a:srgbClr val="FF0000"/>
                </a:solidFill>
              </a:rPr>
              <a:t>heads</a:t>
            </a:r>
          </a:p>
          <a:p>
            <a:r>
              <a:rPr lang="zh-CN" altLang="en-US" dirty="0"/>
              <a:t>    │   ├── dev</a:t>
            </a:r>
          </a:p>
          <a:p>
            <a:r>
              <a:rPr lang="zh-CN" altLang="en-US" dirty="0"/>
              <a:t>    │   └── master</a:t>
            </a:r>
          </a:p>
          <a:p>
            <a:r>
              <a:rPr lang="zh-CN" altLang="en-US" dirty="0"/>
              <a:t>    ├── remotes</a:t>
            </a:r>
          </a:p>
          <a:p>
            <a:r>
              <a:rPr lang="zh-CN" altLang="en-US" dirty="0"/>
              <a:t>    │   └── origin</a:t>
            </a:r>
          </a:p>
          <a:p>
            <a:r>
              <a:rPr lang="zh-CN" altLang="en-US" dirty="0"/>
              <a:t>    │       └── HEAD</a:t>
            </a:r>
          </a:p>
          <a:p>
            <a:r>
              <a:rPr lang="zh-CN" altLang="en-US" dirty="0"/>
              <a:t>    └── tags</a:t>
            </a:r>
          </a:p>
        </p:txBody>
      </p:sp>
      <p:pic>
        <p:nvPicPr>
          <p:cNvPr id="6" name="图片 5">
            <a:extLst>
              <a:ext uri="{FF2B5EF4-FFF2-40B4-BE49-F238E27FC236}">
                <a16:creationId xmlns:a16="http://schemas.microsoft.com/office/drawing/2014/main" id="{769CA084-07C8-49CE-A4F4-BD641DC90AA9}"/>
              </a:ext>
            </a:extLst>
          </p:cNvPr>
          <p:cNvPicPr>
            <a:picLocks noChangeAspect="1"/>
          </p:cNvPicPr>
          <p:nvPr/>
        </p:nvPicPr>
        <p:blipFill>
          <a:blip r:embed="rId3"/>
          <a:stretch>
            <a:fillRect/>
          </a:stretch>
        </p:blipFill>
        <p:spPr>
          <a:xfrm>
            <a:off x="4129456" y="3429000"/>
            <a:ext cx="7205789" cy="1620962"/>
          </a:xfrm>
          <a:prstGeom prst="rect">
            <a:avLst/>
          </a:prstGeom>
        </p:spPr>
      </p:pic>
    </p:spTree>
    <p:extLst>
      <p:ext uri="{BB962C8B-B14F-4D97-AF65-F5344CB8AC3E}">
        <p14:creationId xmlns:p14="http://schemas.microsoft.com/office/powerpoint/2010/main" val="2595738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撤消更改</a:t>
            </a:r>
          </a:p>
        </p:txBody>
      </p:sp>
      <p:sp>
        <p:nvSpPr>
          <p:cNvPr id="3" name="内容占位符 2"/>
          <p:cNvSpPr>
            <a:spLocks noGrp="1"/>
          </p:cNvSpPr>
          <p:nvPr>
            <p:ph idx="1"/>
          </p:nvPr>
        </p:nvSpPr>
        <p:spPr>
          <a:xfrm>
            <a:off x="838200" y="1411550"/>
            <a:ext cx="10515600" cy="5344357"/>
          </a:xfrm>
        </p:spPr>
        <p:txBody>
          <a:bodyPr>
            <a:normAutofit/>
          </a:bodyPr>
          <a:lstStyle/>
          <a:p>
            <a:r>
              <a:rPr kumimoji="1" lang="zh-CN" altLang="en-US" dirty="0"/>
              <a:t>取消对文件的修改  </a:t>
            </a:r>
            <a:r>
              <a:rPr kumimoji="1" lang="en-US" altLang="zh-CN" dirty="0"/>
              <a:t>git checkout -- &lt;file&gt;</a:t>
            </a:r>
          </a:p>
          <a:p>
            <a:pPr marL="457200" lvl="1" indent="0">
              <a:buNone/>
            </a:pP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marL="457200" lvl="1" indent="0">
              <a:buNone/>
            </a:pPr>
            <a:endParaRPr kumimoji="1" lang="en-US" altLang="zh-CN" dirty="0"/>
          </a:p>
          <a:p>
            <a:endParaRPr kumimoji="1" lang="en-US" altLang="zh-CN" dirty="0"/>
          </a:p>
          <a:p>
            <a:r>
              <a:rPr kumimoji="1" lang="zh-CN" altLang="en-US" dirty="0"/>
              <a:t>取消暂存  </a:t>
            </a:r>
            <a:r>
              <a:rPr kumimoji="1" lang="en-US" altLang="zh-CN" dirty="0"/>
              <a:t>git reset HEAD &lt;file&gt;</a:t>
            </a:r>
            <a:endParaRPr kumimoji="1" lang="zh-CN" altLang="en-US" dirty="0"/>
          </a:p>
          <a:p>
            <a:pPr marL="0" indent="0">
              <a:buNone/>
            </a:pPr>
            <a:endParaRPr kumimoji="1" lang="zh-CN" altLang="en-US" dirty="0"/>
          </a:p>
        </p:txBody>
      </p:sp>
      <p:pic>
        <p:nvPicPr>
          <p:cNvPr id="5" name="图片 4">
            <a:extLst>
              <a:ext uri="{FF2B5EF4-FFF2-40B4-BE49-F238E27FC236}">
                <a16:creationId xmlns:a16="http://schemas.microsoft.com/office/drawing/2014/main" id="{BC50EA13-13AE-452E-B432-D1711EF7181D}"/>
              </a:ext>
            </a:extLst>
          </p:cNvPr>
          <p:cNvPicPr>
            <a:picLocks noChangeAspect="1"/>
          </p:cNvPicPr>
          <p:nvPr/>
        </p:nvPicPr>
        <p:blipFill>
          <a:blip r:embed="rId3"/>
          <a:stretch>
            <a:fillRect/>
          </a:stretch>
        </p:blipFill>
        <p:spPr>
          <a:xfrm>
            <a:off x="1138607" y="5303113"/>
            <a:ext cx="5724525" cy="1390650"/>
          </a:xfrm>
          <a:prstGeom prst="rect">
            <a:avLst/>
          </a:prstGeom>
        </p:spPr>
      </p:pic>
      <p:pic>
        <p:nvPicPr>
          <p:cNvPr id="6" name="图片 5">
            <a:extLst>
              <a:ext uri="{FF2B5EF4-FFF2-40B4-BE49-F238E27FC236}">
                <a16:creationId xmlns:a16="http://schemas.microsoft.com/office/drawing/2014/main" id="{0D7E287C-DFE0-48C3-BBA0-B3813A9FA698}"/>
              </a:ext>
            </a:extLst>
          </p:cNvPr>
          <p:cNvPicPr>
            <a:picLocks noChangeAspect="1"/>
          </p:cNvPicPr>
          <p:nvPr/>
        </p:nvPicPr>
        <p:blipFill>
          <a:blip r:embed="rId4"/>
          <a:stretch>
            <a:fillRect/>
          </a:stretch>
        </p:blipFill>
        <p:spPr>
          <a:xfrm>
            <a:off x="1138607" y="1887175"/>
            <a:ext cx="6048375" cy="2305050"/>
          </a:xfrm>
          <a:prstGeom prst="rect">
            <a:avLst/>
          </a:prstGeom>
        </p:spPr>
      </p:pic>
      <p:cxnSp>
        <p:nvCxnSpPr>
          <p:cNvPr id="8" name="直接连接符 7">
            <a:extLst>
              <a:ext uri="{FF2B5EF4-FFF2-40B4-BE49-F238E27FC236}">
                <a16:creationId xmlns:a16="http://schemas.microsoft.com/office/drawing/2014/main" id="{59400AF1-78CE-4265-B535-9CBDAA4BE703}"/>
              </a:ext>
            </a:extLst>
          </p:cNvPr>
          <p:cNvCxnSpPr/>
          <p:nvPr/>
        </p:nvCxnSpPr>
        <p:spPr>
          <a:xfrm>
            <a:off x="1704512" y="3595456"/>
            <a:ext cx="2911876"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0" name="直接连接符 9">
            <a:extLst>
              <a:ext uri="{FF2B5EF4-FFF2-40B4-BE49-F238E27FC236}">
                <a16:creationId xmlns:a16="http://schemas.microsoft.com/office/drawing/2014/main" id="{94B42B12-5A3D-469C-AAA4-70E67BE0BFEF}"/>
              </a:ext>
            </a:extLst>
          </p:cNvPr>
          <p:cNvCxnSpPr/>
          <p:nvPr/>
        </p:nvCxnSpPr>
        <p:spPr>
          <a:xfrm>
            <a:off x="1793289" y="6090082"/>
            <a:ext cx="2734323"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66712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BA109-44DA-478D-A6AB-9C1FAC7CECB6}"/>
              </a:ext>
            </a:extLst>
          </p:cNvPr>
          <p:cNvSpPr>
            <a:spLocks noGrp="1"/>
          </p:cNvSpPr>
          <p:nvPr>
            <p:ph type="title"/>
          </p:nvPr>
        </p:nvSpPr>
        <p:spPr/>
        <p:txBody>
          <a:bodyPr/>
          <a:lstStyle/>
          <a:p>
            <a:r>
              <a:rPr lang="zh-CN" altLang="en-US" dirty="0"/>
              <a:t>回退版本</a:t>
            </a:r>
          </a:p>
        </p:txBody>
      </p:sp>
      <p:sp>
        <p:nvSpPr>
          <p:cNvPr id="3" name="内容占位符 2">
            <a:extLst>
              <a:ext uri="{FF2B5EF4-FFF2-40B4-BE49-F238E27FC236}">
                <a16:creationId xmlns:a16="http://schemas.microsoft.com/office/drawing/2014/main" id="{A0CE89C0-EDDD-4133-8B48-8F2DCED333D5}"/>
              </a:ext>
            </a:extLst>
          </p:cNvPr>
          <p:cNvSpPr>
            <a:spLocks noGrp="1"/>
          </p:cNvSpPr>
          <p:nvPr>
            <p:ph idx="1"/>
          </p:nvPr>
        </p:nvSpPr>
        <p:spPr/>
        <p:txBody>
          <a:bodyPr/>
          <a:lstStyle/>
          <a:p>
            <a:r>
              <a:rPr lang="en-US" altLang="zh-CN" dirty="0"/>
              <a:t>git reset </a:t>
            </a:r>
          </a:p>
          <a:p>
            <a:endParaRPr lang="en-US" altLang="zh-CN" dirty="0"/>
          </a:p>
          <a:p>
            <a:r>
              <a:rPr lang="en-US" altLang="zh-CN" dirty="0"/>
              <a:t>git revert</a:t>
            </a:r>
            <a:endParaRPr lang="zh-CN" altLang="en-US" dirty="0"/>
          </a:p>
        </p:txBody>
      </p:sp>
    </p:spTree>
    <p:extLst>
      <p:ext uri="{BB962C8B-B14F-4D97-AF65-F5344CB8AC3E}">
        <p14:creationId xmlns:p14="http://schemas.microsoft.com/office/powerpoint/2010/main" val="2424780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D957A-7D4E-4ADB-81F5-323643681A7A}"/>
              </a:ext>
            </a:extLst>
          </p:cNvPr>
          <p:cNvSpPr>
            <a:spLocks noGrp="1"/>
          </p:cNvSpPr>
          <p:nvPr>
            <p:ph type="title"/>
          </p:nvPr>
        </p:nvSpPr>
        <p:spPr/>
        <p:txBody>
          <a:bodyPr/>
          <a:lstStyle/>
          <a:p>
            <a:r>
              <a:rPr lang="en-US" altLang="zh-CN" dirty="0"/>
              <a:t>git log</a:t>
            </a:r>
            <a:r>
              <a:rPr lang="zh-CN" altLang="en-US" dirty="0"/>
              <a:t>查看提交日志</a:t>
            </a:r>
          </a:p>
        </p:txBody>
      </p:sp>
      <p:pic>
        <p:nvPicPr>
          <p:cNvPr id="4" name="内容占位符 3">
            <a:extLst>
              <a:ext uri="{FF2B5EF4-FFF2-40B4-BE49-F238E27FC236}">
                <a16:creationId xmlns:a16="http://schemas.microsoft.com/office/drawing/2014/main" id="{33ACD7B0-42BF-4C23-97C3-7F2D4CE2BEFC}"/>
              </a:ext>
            </a:extLst>
          </p:cNvPr>
          <p:cNvPicPr>
            <a:picLocks noGrp="1" noChangeAspect="1"/>
          </p:cNvPicPr>
          <p:nvPr>
            <p:ph idx="1"/>
          </p:nvPr>
        </p:nvPicPr>
        <p:blipFill>
          <a:blip r:embed="rId2"/>
          <a:stretch>
            <a:fillRect/>
          </a:stretch>
        </p:blipFill>
        <p:spPr>
          <a:xfrm>
            <a:off x="1315652" y="1690688"/>
            <a:ext cx="6915150" cy="3743325"/>
          </a:xfrm>
          <a:prstGeom prst="rect">
            <a:avLst/>
          </a:prstGeom>
        </p:spPr>
      </p:pic>
    </p:spTree>
    <p:extLst>
      <p:ext uri="{BB962C8B-B14F-4D97-AF65-F5344CB8AC3E}">
        <p14:creationId xmlns:p14="http://schemas.microsoft.com/office/powerpoint/2010/main" val="3384293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A51C3-C06C-44DD-95F3-A2C7F6759BEE}"/>
              </a:ext>
            </a:extLst>
          </p:cNvPr>
          <p:cNvSpPr>
            <a:spLocks noGrp="1"/>
          </p:cNvSpPr>
          <p:nvPr>
            <p:ph type="title"/>
          </p:nvPr>
        </p:nvSpPr>
        <p:spPr/>
        <p:txBody>
          <a:bodyPr/>
          <a:lstStyle/>
          <a:p>
            <a:r>
              <a:rPr lang="en-US" altLang="zh-CN" dirty="0"/>
              <a:t>Cherry Pick</a:t>
            </a:r>
            <a:endParaRPr lang="zh-CN" altLang="en-US" dirty="0"/>
          </a:p>
        </p:txBody>
      </p:sp>
      <p:sp>
        <p:nvSpPr>
          <p:cNvPr id="3" name="内容占位符 2">
            <a:extLst>
              <a:ext uri="{FF2B5EF4-FFF2-40B4-BE49-F238E27FC236}">
                <a16:creationId xmlns:a16="http://schemas.microsoft.com/office/drawing/2014/main" id="{BAF4612B-5658-43D7-B132-930900102701}"/>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49983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D1102-EE88-4653-ACC5-1004E772E952}"/>
              </a:ext>
            </a:extLst>
          </p:cNvPr>
          <p:cNvSpPr>
            <a:spLocks noGrp="1"/>
          </p:cNvSpPr>
          <p:nvPr>
            <p:ph type="title"/>
          </p:nvPr>
        </p:nvSpPr>
        <p:spPr/>
        <p:txBody>
          <a:bodyPr/>
          <a:lstStyle/>
          <a:p>
            <a:r>
              <a:rPr lang="zh-CN" altLang="en-US" dirty="0"/>
              <a:t>子模块</a:t>
            </a:r>
          </a:p>
        </p:txBody>
      </p:sp>
      <p:sp>
        <p:nvSpPr>
          <p:cNvPr id="3" name="内容占位符 2">
            <a:extLst>
              <a:ext uri="{FF2B5EF4-FFF2-40B4-BE49-F238E27FC236}">
                <a16:creationId xmlns:a16="http://schemas.microsoft.com/office/drawing/2014/main" id="{C35652FC-4D51-4F3A-A6D1-89E4B9B3643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86935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61AC6-E442-4D1D-902E-82E05E57D11E}"/>
              </a:ext>
            </a:extLst>
          </p:cNvPr>
          <p:cNvSpPr>
            <a:spLocks noGrp="1"/>
          </p:cNvSpPr>
          <p:nvPr>
            <p:ph type="title"/>
          </p:nvPr>
        </p:nvSpPr>
        <p:spPr/>
        <p:txBody>
          <a:bodyPr/>
          <a:lstStyle/>
          <a:p>
            <a:r>
              <a:rPr lang="en-US" altLang="zh-CN" dirty="0"/>
              <a:t>git</a:t>
            </a:r>
            <a:r>
              <a:rPr lang="zh-CN" altLang="en-US" dirty="0"/>
              <a:t>原理</a:t>
            </a:r>
          </a:p>
        </p:txBody>
      </p:sp>
      <p:sp>
        <p:nvSpPr>
          <p:cNvPr id="3" name="内容占位符 2">
            <a:extLst>
              <a:ext uri="{FF2B5EF4-FFF2-40B4-BE49-F238E27FC236}">
                <a16:creationId xmlns:a16="http://schemas.microsoft.com/office/drawing/2014/main" id="{6AE86CCF-8597-45EE-875E-79B2C52F4E7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90687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C0932-31E4-4C4C-BB28-C73F17F3DFF2}"/>
              </a:ext>
            </a:extLst>
          </p:cNvPr>
          <p:cNvSpPr>
            <a:spLocks noGrp="1"/>
          </p:cNvSpPr>
          <p:nvPr>
            <p:ph type="title"/>
          </p:nvPr>
        </p:nvSpPr>
        <p:spPr/>
        <p:txBody>
          <a:bodyPr/>
          <a:lstStyle/>
          <a:p>
            <a:r>
              <a:rPr lang="zh-CN" altLang="en-US" dirty="0"/>
              <a:t>为什么要使用版本控制系统</a:t>
            </a:r>
          </a:p>
        </p:txBody>
      </p:sp>
      <p:sp>
        <p:nvSpPr>
          <p:cNvPr id="3" name="内容占位符 2">
            <a:extLst>
              <a:ext uri="{FF2B5EF4-FFF2-40B4-BE49-F238E27FC236}">
                <a16:creationId xmlns:a16="http://schemas.microsoft.com/office/drawing/2014/main" id="{E7726351-9B92-4A0E-934A-BA4E4D4FF6DF}"/>
              </a:ext>
            </a:extLst>
          </p:cNvPr>
          <p:cNvSpPr>
            <a:spLocks noGrp="1"/>
          </p:cNvSpPr>
          <p:nvPr>
            <p:ph idx="1"/>
          </p:nvPr>
        </p:nvSpPr>
        <p:spPr/>
        <p:txBody>
          <a:bodyPr/>
          <a:lstStyle/>
          <a:p>
            <a:r>
              <a:rPr lang="zh-CN" altLang="en-US" dirty="0"/>
              <a:t>协同合作</a:t>
            </a:r>
          </a:p>
          <a:p>
            <a:r>
              <a:rPr lang="zh-CN" altLang="en-US" dirty="0"/>
              <a:t>版本存储</a:t>
            </a:r>
            <a:endParaRPr lang="en-US" altLang="zh-CN" dirty="0"/>
          </a:p>
          <a:p>
            <a:r>
              <a:rPr lang="zh-CN" altLang="en-US" dirty="0"/>
              <a:t>恢复之前的版本</a:t>
            </a:r>
          </a:p>
          <a:p>
            <a:r>
              <a:rPr lang="zh-CN" altLang="en-US" dirty="0"/>
              <a:t>了解发生了什么</a:t>
            </a:r>
          </a:p>
          <a:p>
            <a:r>
              <a:rPr lang="zh-CN" altLang="en-US" dirty="0"/>
              <a:t>备份</a:t>
            </a:r>
          </a:p>
          <a:p>
            <a:pPr marL="0" indent="0">
              <a:buNone/>
            </a:pPr>
            <a:endParaRPr lang="zh-CN" altLang="en-US" dirty="0"/>
          </a:p>
        </p:txBody>
      </p:sp>
    </p:spTree>
    <p:extLst>
      <p:ext uri="{BB962C8B-B14F-4D97-AF65-F5344CB8AC3E}">
        <p14:creationId xmlns:p14="http://schemas.microsoft.com/office/powerpoint/2010/main" val="241192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3E59A-B0F2-454F-962D-977B3510CDB3}"/>
              </a:ext>
            </a:extLst>
          </p:cNvPr>
          <p:cNvSpPr>
            <a:spLocks noGrp="1"/>
          </p:cNvSpPr>
          <p:nvPr>
            <p:ph type="title"/>
          </p:nvPr>
        </p:nvSpPr>
        <p:spPr/>
        <p:txBody>
          <a:bodyPr/>
          <a:lstStyle/>
          <a:p>
            <a:r>
              <a:rPr lang="zh-CN" altLang="en-US" dirty="0"/>
              <a:t>版本控制的发展史</a:t>
            </a:r>
          </a:p>
        </p:txBody>
      </p:sp>
      <p:sp>
        <p:nvSpPr>
          <p:cNvPr id="3" name="内容占位符 2">
            <a:extLst>
              <a:ext uri="{FF2B5EF4-FFF2-40B4-BE49-F238E27FC236}">
                <a16:creationId xmlns:a16="http://schemas.microsoft.com/office/drawing/2014/main" id="{C50AE525-2934-41B4-AC8A-E77E29E4C692}"/>
              </a:ext>
            </a:extLst>
          </p:cNvPr>
          <p:cNvSpPr>
            <a:spLocks noGrp="1"/>
          </p:cNvSpPr>
          <p:nvPr>
            <p:ph idx="1"/>
          </p:nvPr>
        </p:nvSpPr>
        <p:spPr>
          <a:xfrm>
            <a:off x="838200" y="1825625"/>
            <a:ext cx="5518212" cy="4351338"/>
          </a:xfrm>
        </p:spPr>
        <p:txBody>
          <a:bodyPr/>
          <a:lstStyle/>
          <a:p>
            <a:r>
              <a:rPr lang="zh-CN" altLang="en-US" dirty="0"/>
              <a:t>第一代</a:t>
            </a:r>
            <a:r>
              <a:rPr lang="en-US" altLang="zh-CN" dirty="0"/>
              <a:t>: </a:t>
            </a:r>
            <a:r>
              <a:rPr lang="zh-CN" altLang="en-US" dirty="0"/>
              <a:t>本地式</a:t>
            </a:r>
            <a:endParaRPr lang="en-US" altLang="zh-CN" dirty="0"/>
          </a:p>
          <a:p>
            <a:pPr lvl="1"/>
            <a:r>
              <a:rPr lang="en-US" altLang="zh-CN" sz="1800" dirty="0"/>
              <a:t>SCCS(1972)</a:t>
            </a:r>
            <a:r>
              <a:rPr lang="zh-CN" altLang="en-US" sz="1800" dirty="0"/>
              <a:t>、 </a:t>
            </a:r>
            <a:r>
              <a:rPr lang="en-US" altLang="zh-CN" sz="1800" dirty="0"/>
              <a:t>PVCS(1985)</a:t>
            </a:r>
          </a:p>
          <a:p>
            <a:pPr lvl="1"/>
            <a:r>
              <a:rPr lang="zh-CN" altLang="en-US" sz="1800" dirty="0"/>
              <a:t>无法让多人同时对一个版本库进行修改</a:t>
            </a:r>
            <a:endParaRPr lang="en-US" altLang="zh-CN" sz="1800" dirty="0"/>
          </a:p>
          <a:p>
            <a:r>
              <a:rPr lang="zh-CN" altLang="en-US" dirty="0"/>
              <a:t>第二代</a:t>
            </a:r>
            <a:r>
              <a:rPr lang="en-US" altLang="zh-CN" dirty="0"/>
              <a:t>: </a:t>
            </a:r>
            <a:r>
              <a:rPr lang="zh-CN" altLang="en-US" dirty="0"/>
              <a:t>客户端</a:t>
            </a:r>
            <a:r>
              <a:rPr lang="en-US" altLang="zh-CN" dirty="0"/>
              <a:t>-</a:t>
            </a:r>
            <a:r>
              <a:rPr lang="zh-CN" altLang="en-US" dirty="0"/>
              <a:t>服务器式</a:t>
            </a:r>
            <a:endParaRPr lang="en-US" altLang="zh-CN" dirty="0"/>
          </a:p>
          <a:p>
            <a:pPr lvl="1"/>
            <a:r>
              <a:rPr lang="en-US" altLang="zh-CN" sz="1800" dirty="0"/>
              <a:t>CVS(1986), ClearCase(1992), Visual SourceSafe(1994), Perforce(1995), Subversion(2000)</a:t>
            </a:r>
          </a:p>
          <a:p>
            <a:pPr lvl="1"/>
            <a:r>
              <a:rPr lang="zh-CN" altLang="en-US" sz="1800" dirty="0"/>
              <a:t>对服务器的依赖太严重</a:t>
            </a:r>
            <a:endParaRPr lang="en-US" altLang="zh-CN" sz="1800" dirty="0"/>
          </a:p>
          <a:p>
            <a:r>
              <a:rPr lang="zh-CN" altLang="en-US" dirty="0"/>
              <a:t>第三代</a:t>
            </a:r>
            <a:r>
              <a:rPr lang="en-US" altLang="zh-CN" dirty="0"/>
              <a:t>: </a:t>
            </a:r>
            <a:r>
              <a:rPr lang="zh-CN" altLang="en-US" dirty="0"/>
              <a:t>分布式</a:t>
            </a:r>
            <a:endParaRPr lang="en-US" altLang="zh-CN" dirty="0"/>
          </a:p>
          <a:p>
            <a:pPr lvl="1"/>
            <a:r>
              <a:rPr lang="en-US" altLang="zh-CN" sz="1800" dirty="0"/>
              <a:t>Git(2005), Mercurial(2005)</a:t>
            </a:r>
          </a:p>
          <a:p>
            <a:pPr lvl="1"/>
            <a:r>
              <a:rPr lang="zh-CN" altLang="en-US" sz="1800" dirty="0"/>
              <a:t>学习曲线比较陡峭</a:t>
            </a:r>
          </a:p>
        </p:txBody>
      </p:sp>
      <p:pic>
        <p:nvPicPr>
          <p:cNvPr id="9" name="Picture 4" descr="æ¬å°çæ¬æ§å¶å¾è§£">
            <a:extLst>
              <a:ext uri="{FF2B5EF4-FFF2-40B4-BE49-F238E27FC236}">
                <a16:creationId xmlns:a16="http://schemas.microsoft.com/office/drawing/2014/main" id="{8E286639-30B8-4F07-AE94-D8333F4F8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640" y="1500326"/>
            <a:ext cx="4904913" cy="418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17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3E59A-B0F2-454F-962D-977B3510CDB3}"/>
              </a:ext>
            </a:extLst>
          </p:cNvPr>
          <p:cNvSpPr>
            <a:spLocks noGrp="1"/>
          </p:cNvSpPr>
          <p:nvPr>
            <p:ph type="title"/>
          </p:nvPr>
        </p:nvSpPr>
        <p:spPr/>
        <p:txBody>
          <a:bodyPr/>
          <a:lstStyle/>
          <a:p>
            <a:r>
              <a:rPr lang="zh-CN" altLang="en-US" dirty="0"/>
              <a:t>版本控制的发展史</a:t>
            </a:r>
          </a:p>
        </p:txBody>
      </p:sp>
      <p:sp>
        <p:nvSpPr>
          <p:cNvPr id="3" name="内容占位符 2">
            <a:extLst>
              <a:ext uri="{FF2B5EF4-FFF2-40B4-BE49-F238E27FC236}">
                <a16:creationId xmlns:a16="http://schemas.microsoft.com/office/drawing/2014/main" id="{C50AE525-2934-41B4-AC8A-E77E29E4C692}"/>
              </a:ext>
            </a:extLst>
          </p:cNvPr>
          <p:cNvSpPr>
            <a:spLocks noGrp="1"/>
          </p:cNvSpPr>
          <p:nvPr>
            <p:ph idx="1"/>
          </p:nvPr>
        </p:nvSpPr>
        <p:spPr>
          <a:xfrm>
            <a:off x="838200" y="1825625"/>
            <a:ext cx="5518212" cy="4351338"/>
          </a:xfrm>
        </p:spPr>
        <p:txBody>
          <a:bodyPr/>
          <a:lstStyle/>
          <a:p>
            <a:r>
              <a:rPr lang="zh-CN" altLang="en-US" dirty="0"/>
              <a:t>第一代</a:t>
            </a:r>
            <a:r>
              <a:rPr lang="en-US" altLang="zh-CN" dirty="0"/>
              <a:t>: </a:t>
            </a:r>
            <a:r>
              <a:rPr lang="zh-CN" altLang="en-US" dirty="0"/>
              <a:t>本地式</a:t>
            </a:r>
            <a:endParaRPr lang="en-US" altLang="zh-CN" dirty="0"/>
          </a:p>
          <a:p>
            <a:pPr lvl="1"/>
            <a:r>
              <a:rPr lang="en-US" altLang="zh-CN" sz="1800" dirty="0"/>
              <a:t>SCCS(1972)</a:t>
            </a:r>
            <a:r>
              <a:rPr lang="zh-CN" altLang="en-US" sz="1800" dirty="0"/>
              <a:t>、 </a:t>
            </a:r>
            <a:r>
              <a:rPr lang="en-US" altLang="zh-CN" sz="1800" dirty="0"/>
              <a:t>PVCS(1985)</a:t>
            </a:r>
          </a:p>
          <a:p>
            <a:pPr lvl="1"/>
            <a:r>
              <a:rPr lang="zh-CN" altLang="en-US" sz="1800" dirty="0"/>
              <a:t>无法让多人同时对一个版本库进行修改</a:t>
            </a:r>
            <a:endParaRPr lang="en-US" altLang="zh-CN" sz="1800" dirty="0"/>
          </a:p>
          <a:p>
            <a:r>
              <a:rPr lang="zh-CN" altLang="en-US" dirty="0"/>
              <a:t>第二代</a:t>
            </a:r>
            <a:r>
              <a:rPr lang="en-US" altLang="zh-CN" dirty="0"/>
              <a:t>: </a:t>
            </a:r>
            <a:r>
              <a:rPr lang="zh-CN" altLang="en-US" dirty="0"/>
              <a:t>客户端</a:t>
            </a:r>
            <a:r>
              <a:rPr lang="en-US" altLang="zh-CN" dirty="0"/>
              <a:t>-</a:t>
            </a:r>
            <a:r>
              <a:rPr lang="zh-CN" altLang="en-US" dirty="0"/>
              <a:t>服务器式</a:t>
            </a:r>
            <a:endParaRPr lang="en-US" altLang="zh-CN" dirty="0"/>
          </a:p>
          <a:p>
            <a:pPr lvl="1"/>
            <a:r>
              <a:rPr lang="en-US" altLang="zh-CN" sz="1800" dirty="0"/>
              <a:t>CVS(1986), ClearCase(1992), Visual SourceSafe(1994), Perforce(1995), Subversion(2000)</a:t>
            </a:r>
          </a:p>
          <a:p>
            <a:pPr lvl="1"/>
            <a:r>
              <a:rPr lang="zh-CN" altLang="en-US" sz="1800" dirty="0"/>
              <a:t>对服务器的依赖太严重</a:t>
            </a:r>
            <a:endParaRPr lang="en-US" altLang="zh-CN" sz="1800" dirty="0"/>
          </a:p>
          <a:p>
            <a:r>
              <a:rPr lang="zh-CN" altLang="en-US" dirty="0"/>
              <a:t>第三代</a:t>
            </a:r>
            <a:r>
              <a:rPr lang="en-US" altLang="zh-CN" dirty="0"/>
              <a:t>: </a:t>
            </a:r>
            <a:r>
              <a:rPr lang="zh-CN" altLang="en-US" dirty="0"/>
              <a:t>分布式</a:t>
            </a:r>
            <a:endParaRPr lang="en-US" altLang="zh-CN" dirty="0"/>
          </a:p>
          <a:p>
            <a:pPr lvl="1"/>
            <a:r>
              <a:rPr lang="en-US" altLang="zh-CN" sz="1800" dirty="0"/>
              <a:t>Git(2005), Mercurial(2005)</a:t>
            </a:r>
          </a:p>
          <a:p>
            <a:pPr lvl="1"/>
            <a:r>
              <a:rPr lang="zh-CN" altLang="en-US" sz="1800" dirty="0"/>
              <a:t>学习曲线比较陡峭</a:t>
            </a:r>
          </a:p>
        </p:txBody>
      </p:sp>
      <p:pic>
        <p:nvPicPr>
          <p:cNvPr id="5" name="Picture 6" descr="éä¸­åççæ¬æ§å¶å¾è§£">
            <a:extLst>
              <a:ext uri="{FF2B5EF4-FFF2-40B4-BE49-F238E27FC236}">
                <a16:creationId xmlns:a16="http://schemas.microsoft.com/office/drawing/2014/main" id="{949FB809-6430-488F-8861-11998F67E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556" y="1690688"/>
            <a:ext cx="5268897" cy="366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6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3E59A-B0F2-454F-962D-977B3510CDB3}"/>
              </a:ext>
            </a:extLst>
          </p:cNvPr>
          <p:cNvSpPr>
            <a:spLocks noGrp="1"/>
          </p:cNvSpPr>
          <p:nvPr>
            <p:ph type="title"/>
          </p:nvPr>
        </p:nvSpPr>
        <p:spPr/>
        <p:txBody>
          <a:bodyPr/>
          <a:lstStyle/>
          <a:p>
            <a:r>
              <a:rPr lang="zh-CN" altLang="en-US" dirty="0"/>
              <a:t>版本控制的发展史</a:t>
            </a:r>
          </a:p>
        </p:txBody>
      </p:sp>
      <p:sp>
        <p:nvSpPr>
          <p:cNvPr id="3" name="内容占位符 2">
            <a:extLst>
              <a:ext uri="{FF2B5EF4-FFF2-40B4-BE49-F238E27FC236}">
                <a16:creationId xmlns:a16="http://schemas.microsoft.com/office/drawing/2014/main" id="{C50AE525-2934-41B4-AC8A-E77E29E4C692}"/>
              </a:ext>
            </a:extLst>
          </p:cNvPr>
          <p:cNvSpPr>
            <a:spLocks noGrp="1"/>
          </p:cNvSpPr>
          <p:nvPr>
            <p:ph idx="1"/>
          </p:nvPr>
        </p:nvSpPr>
        <p:spPr>
          <a:xfrm>
            <a:off x="838200" y="1825625"/>
            <a:ext cx="5518212" cy="4351338"/>
          </a:xfrm>
        </p:spPr>
        <p:txBody>
          <a:bodyPr/>
          <a:lstStyle/>
          <a:p>
            <a:r>
              <a:rPr lang="zh-CN" altLang="en-US" dirty="0"/>
              <a:t>第一代</a:t>
            </a:r>
            <a:r>
              <a:rPr lang="en-US" altLang="zh-CN" dirty="0"/>
              <a:t>: </a:t>
            </a:r>
            <a:r>
              <a:rPr lang="zh-CN" altLang="en-US" dirty="0"/>
              <a:t>本地式</a:t>
            </a:r>
            <a:endParaRPr lang="en-US" altLang="zh-CN" dirty="0"/>
          </a:p>
          <a:p>
            <a:pPr lvl="1"/>
            <a:r>
              <a:rPr lang="en-US" altLang="zh-CN" sz="1800" dirty="0"/>
              <a:t>SCCS(1972)</a:t>
            </a:r>
            <a:r>
              <a:rPr lang="zh-CN" altLang="en-US" sz="1800" dirty="0"/>
              <a:t>、 </a:t>
            </a:r>
            <a:r>
              <a:rPr lang="en-US" altLang="zh-CN" sz="1800" dirty="0"/>
              <a:t>PVCS(1985)</a:t>
            </a:r>
          </a:p>
          <a:p>
            <a:pPr lvl="1"/>
            <a:r>
              <a:rPr lang="zh-CN" altLang="en-US" sz="1800" dirty="0"/>
              <a:t>无法让多人同时对一个版本库进行修改</a:t>
            </a:r>
            <a:endParaRPr lang="en-US" altLang="zh-CN" sz="1800" dirty="0"/>
          </a:p>
          <a:p>
            <a:r>
              <a:rPr lang="zh-CN" altLang="en-US" dirty="0"/>
              <a:t>第二代</a:t>
            </a:r>
            <a:r>
              <a:rPr lang="en-US" altLang="zh-CN" dirty="0"/>
              <a:t>: </a:t>
            </a:r>
            <a:r>
              <a:rPr lang="zh-CN" altLang="en-US" dirty="0"/>
              <a:t>客户端</a:t>
            </a:r>
            <a:r>
              <a:rPr lang="en-US" altLang="zh-CN" dirty="0"/>
              <a:t>-</a:t>
            </a:r>
            <a:r>
              <a:rPr lang="zh-CN" altLang="en-US" dirty="0"/>
              <a:t>服务器式</a:t>
            </a:r>
            <a:endParaRPr lang="en-US" altLang="zh-CN" dirty="0"/>
          </a:p>
          <a:p>
            <a:pPr lvl="1"/>
            <a:r>
              <a:rPr lang="en-US" altLang="zh-CN" sz="1800" dirty="0"/>
              <a:t>CVS(1986), ClearCase(1992), Visual SourceSafe(1994), Perforce(1995), Subversion(2000)</a:t>
            </a:r>
          </a:p>
          <a:p>
            <a:pPr lvl="1"/>
            <a:r>
              <a:rPr lang="zh-CN" altLang="en-US" sz="1800" dirty="0"/>
              <a:t>对服务器的依赖太严重</a:t>
            </a:r>
            <a:endParaRPr lang="en-US" altLang="zh-CN" sz="1800" dirty="0"/>
          </a:p>
          <a:p>
            <a:r>
              <a:rPr lang="zh-CN" altLang="en-US" dirty="0"/>
              <a:t>第三代</a:t>
            </a:r>
            <a:r>
              <a:rPr lang="en-US" altLang="zh-CN" dirty="0"/>
              <a:t>: </a:t>
            </a:r>
            <a:r>
              <a:rPr lang="zh-CN" altLang="en-US" dirty="0"/>
              <a:t>分布式</a:t>
            </a:r>
            <a:endParaRPr lang="en-US" altLang="zh-CN" dirty="0"/>
          </a:p>
          <a:p>
            <a:pPr lvl="1"/>
            <a:r>
              <a:rPr lang="en-US" altLang="zh-CN" sz="1800" dirty="0"/>
              <a:t>Git(2005), Mercurial(2005)</a:t>
            </a:r>
          </a:p>
          <a:p>
            <a:pPr lvl="1"/>
            <a:r>
              <a:rPr lang="zh-CN" altLang="en-US" sz="1800" dirty="0"/>
              <a:t>学习曲线比较陡峭</a:t>
            </a:r>
          </a:p>
        </p:txBody>
      </p:sp>
      <p:pic>
        <p:nvPicPr>
          <p:cNvPr id="5" name="Picture 2" descr="åå¸å¼çæ¬æ§å¶å¾è§£">
            <a:extLst>
              <a:ext uri="{FF2B5EF4-FFF2-40B4-BE49-F238E27FC236}">
                <a16:creationId xmlns:a16="http://schemas.microsoft.com/office/drawing/2014/main" id="{BF4F4675-8F35-45EF-AAA1-E345E017D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887" y="62144"/>
            <a:ext cx="57261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14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FD403-1136-4AB5-A311-057C6E6BB774}"/>
              </a:ext>
            </a:extLst>
          </p:cNvPr>
          <p:cNvSpPr>
            <a:spLocks noGrp="1"/>
          </p:cNvSpPr>
          <p:nvPr>
            <p:ph type="title"/>
          </p:nvPr>
        </p:nvSpPr>
        <p:spPr/>
        <p:txBody>
          <a:bodyPr/>
          <a:lstStyle/>
          <a:p>
            <a:r>
              <a:rPr lang="en-US" altLang="zh-CN" dirty="0"/>
              <a:t>Git</a:t>
            </a:r>
            <a:r>
              <a:rPr lang="zh-CN" altLang="en-US" dirty="0"/>
              <a:t>的起源</a:t>
            </a:r>
          </a:p>
        </p:txBody>
      </p:sp>
      <p:sp>
        <p:nvSpPr>
          <p:cNvPr id="3" name="内容占位符 2">
            <a:extLst>
              <a:ext uri="{FF2B5EF4-FFF2-40B4-BE49-F238E27FC236}">
                <a16:creationId xmlns:a16="http://schemas.microsoft.com/office/drawing/2014/main" id="{630E8192-35D5-4F9B-B7A1-9B5F4ECFEE39}"/>
              </a:ext>
            </a:extLst>
          </p:cNvPr>
          <p:cNvSpPr>
            <a:spLocks noGrp="1"/>
          </p:cNvSpPr>
          <p:nvPr>
            <p:ph idx="1"/>
          </p:nvPr>
        </p:nvSpPr>
        <p:spPr/>
        <p:txBody>
          <a:bodyPr>
            <a:normAutofit/>
          </a:bodyPr>
          <a:lstStyle/>
          <a:p>
            <a:pPr>
              <a:lnSpc>
                <a:spcPts val="2800"/>
              </a:lnSpc>
            </a:pPr>
            <a:r>
              <a:rPr lang="zh-CN" altLang="en-US" sz="2000" dirty="0">
                <a:ea typeface="宋体" panose="02010600030101010101" pitchFamily="2" charset="-122"/>
              </a:rPr>
              <a:t>自</a:t>
            </a:r>
            <a:r>
              <a:rPr lang="en-US" altLang="zh-CN" sz="2000" dirty="0">
                <a:ea typeface="宋体" panose="02010600030101010101" pitchFamily="2" charset="-122"/>
              </a:rPr>
              <a:t>2002</a:t>
            </a:r>
            <a:r>
              <a:rPr lang="zh-CN" altLang="en-US" sz="2000" dirty="0">
                <a:ea typeface="宋体" panose="02010600030101010101" pitchFamily="2" charset="-122"/>
              </a:rPr>
              <a:t>年开始，林纳斯</a:t>
            </a:r>
            <a:r>
              <a:rPr lang="en-US" altLang="zh-CN" sz="2000" dirty="0">
                <a:ea typeface="宋体" panose="02010600030101010101" pitchFamily="2" charset="-122"/>
              </a:rPr>
              <a:t>·</a:t>
            </a:r>
            <a:r>
              <a:rPr lang="zh-CN" altLang="en-US" sz="2000" dirty="0">
                <a:ea typeface="宋体" panose="02010600030101010101" pitchFamily="2" charset="-122"/>
              </a:rPr>
              <a:t>托瓦兹决定使用</a:t>
            </a:r>
            <a:r>
              <a:rPr lang="en-US" altLang="zh-CN" sz="2000" dirty="0">
                <a:ea typeface="宋体" panose="02010600030101010101" pitchFamily="2" charset="-122"/>
              </a:rPr>
              <a:t>BitKeeper</a:t>
            </a:r>
            <a:r>
              <a:rPr lang="zh-CN" altLang="en-US" sz="2000" dirty="0">
                <a:ea typeface="宋体" panose="02010600030101010101" pitchFamily="2" charset="-122"/>
              </a:rPr>
              <a:t>作为</a:t>
            </a:r>
            <a:r>
              <a:rPr lang="en-US" altLang="zh-CN" sz="2000" dirty="0">
                <a:ea typeface="宋体" panose="02010600030101010101" pitchFamily="2" charset="-122"/>
              </a:rPr>
              <a:t>Linux</a:t>
            </a:r>
            <a:r>
              <a:rPr lang="zh-CN" altLang="en-US" sz="2000" dirty="0">
                <a:ea typeface="宋体" panose="02010600030101010101" pitchFamily="2" charset="-122"/>
              </a:rPr>
              <a:t>内核主要的版本控制系统用以维护代码。因为</a:t>
            </a:r>
            <a:r>
              <a:rPr lang="en-US" altLang="zh-CN" sz="2000" dirty="0">
                <a:ea typeface="宋体" panose="02010600030101010101" pitchFamily="2" charset="-122"/>
              </a:rPr>
              <a:t>BitKeeper</a:t>
            </a:r>
            <a:r>
              <a:rPr lang="zh-CN" altLang="en-US" sz="2000" dirty="0">
                <a:ea typeface="宋体" panose="02010600030101010101" pitchFamily="2" charset="-122"/>
              </a:rPr>
              <a:t>为专有软件，这个决定在社群中长期遭受质疑。在</a:t>
            </a:r>
            <a:r>
              <a:rPr lang="en-US" altLang="zh-CN" sz="2000" dirty="0">
                <a:ea typeface="宋体" panose="02010600030101010101" pitchFamily="2" charset="-122"/>
              </a:rPr>
              <a:t>Linux</a:t>
            </a:r>
            <a:r>
              <a:rPr lang="zh-CN" altLang="en-US" sz="2000" dirty="0">
                <a:ea typeface="宋体" panose="02010600030101010101" pitchFamily="2" charset="-122"/>
              </a:rPr>
              <a:t>社群中，特别是理查德</a:t>
            </a:r>
            <a:r>
              <a:rPr lang="en-US" altLang="zh-CN" sz="2000" dirty="0">
                <a:ea typeface="宋体" panose="02010600030101010101" pitchFamily="2" charset="-122"/>
              </a:rPr>
              <a:t>·</a:t>
            </a:r>
            <a:r>
              <a:rPr lang="zh-CN" altLang="en-US" sz="2000" dirty="0">
                <a:ea typeface="宋体" panose="02010600030101010101" pitchFamily="2" charset="-122"/>
              </a:rPr>
              <a:t>斯托曼与自由软件基金会的成员，主张应该使用开放源代码的软件来作为</a:t>
            </a:r>
            <a:r>
              <a:rPr lang="en-US" altLang="zh-CN" sz="2000" dirty="0">
                <a:ea typeface="宋体" panose="02010600030101010101" pitchFamily="2" charset="-122"/>
              </a:rPr>
              <a:t>Linux</a:t>
            </a:r>
            <a:r>
              <a:rPr lang="zh-CN" altLang="en-US" sz="2000" dirty="0">
                <a:ea typeface="宋体" panose="02010600030101010101" pitchFamily="2" charset="-122"/>
              </a:rPr>
              <a:t>核心的版本控制系统。林纳斯</a:t>
            </a:r>
            <a:r>
              <a:rPr lang="en-US" altLang="zh-CN" sz="2000" dirty="0">
                <a:ea typeface="宋体" panose="02010600030101010101" pitchFamily="2" charset="-122"/>
              </a:rPr>
              <a:t>·</a:t>
            </a:r>
            <a:r>
              <a:rPr lang="zh-CN" altLang="en-US" sz="2000" dirty="0">
                <a:ea typeface="宋体" panose="02010600030101010101" pitchFamily="2" charset="-122"/>
              </a:rPr>
              <a:t>托瓦兹曾考虑过采用现成软件作为版本控制系统（例如</a:t>
            </a:r>
            <a:r>
              <a:rPr lang="en-US" altLang="zh-CN" sz="2000" dirty="0">
                <a:ea typeface="宋体" panose="02010600030101010101" pitchFamily="2" charset="-122"/>
              </a:rPr>
              <a:t>Monotone</a:t>
            </a:r>
            <a:r>
              <a:rPr lang="zh-CN" altLang="en-US" sz="2000" dirty="0">
                <a:ea typeface="宋体" panose="02010600030101010101" pitchFamily="2" charset="-122"/>
              </a:rPr>
              <a:t>），但这些软件都存在一些问题，特别是性能不佳。现成的方案，如</a:t>
            </a:r>
            <a:r>
              <a:rPr lang="en-US" altLang="zh-CN" sz="2000" dirty="0">
                <a:ea typeface="宋体" panose="02010600030101010101" pitchFamily="2" charset="-122"/>
              </a:rPr>
              <a:t>CVS</a:t>
            </a:r>
            <a:r>
              <a:rPr lang="zh-CN" altLang="en-US" sz="2000" dirty="0">
                <a:ea typeface="宋体" panose="02010600030101010101" pitchFamily="2" charset="-122"/>
              </a:rPr>
              <a:t>的架构，受到林纳斯</a:t>
            </a:r>
            <a:r>
              <a:rPr lang="en-US" altLang="zh-CN" sz="2000" dirty="0">
                <a:ea typeface="宋体" panose="02010600030101010101" pitchFamily="2" charset="-122"/>
              </a:rPr>
              <a:t>·</a:t>
            </a:r>
            <a:r>
              <a:rPr lang="zh-CN" altLang="en-US" sz="2000" dirty="0">
                <a:ea typeface="宋体" panose="02010600030101010101" pitchFamily="2" charset="-122"/>
              </a:rPr>
              <a:t>托瓦兹的批评。</a:t>
            </a:r>
          </a:p>
          <a:p>
            <a:pPr>
              <a:lnSpc>
                <a:spcPts val="2800"/>
              </a:lnSpc>
            </a:pPr>
            <a:r>
              <a:rPr lang="en-US" altLang="zh-CN" sz="2000" dirty="0">
                <a:ea typeface="宋体" panose="02010600030101010101" pitchFamily="2" charset="-122"/>
              </a:rPr>
              <a:t>2005</a:t>
            </a:r>
            <a:r>
              <a:rPr lang="zh-CN" altLang="en-US" sz="2000" dirty="0">
                <a:ea typeface="宋体" panose="02010600030101010101" pitchFamily="2" charset="-122"/>
              </a:rPr>
              <a:t>年，安德鲁</a:t>
            </a:r>
            <a:r>
              <a:rPr lang="en-US" altLang="zh-CN" sz="2000" dirty="0">
                <a:ea typeface="宋体" panose="02010600030101010101" pitchFamily="2" charset="-122"/>
              </a:rPr>
              <a:t>·</a:t>
            </a:r>
            <a:r>
              <a:rPr lang="zh-CN" altLang="en-US" sz="2000" dirty="0">
                <a:ea typeface="宋体" panose="02010600030101010101" pitchFamily="2" charset="-122"/>
              </a:rPr>
              <a:t>垂鸠写了一个简单程序，可以连接</a:t>
            </a:r>
            <a:r>
              <a:rPr lang="en-US" altLang="zh-CN" sz="2000" dirty="0">
                <a:ea typeface="宋体" panose="02010600030101010101" pitchFamily="2" charset="-122"/>
              </a:rPr>
              <a:t>BitKeeper</a:t>
            </a:r>
            <a:r>
              <a:rPr lang="zh-CN" altLang="en-US" sz="2000" dirty="0">
                <a:ea typeface="宋体" panose="02010600030101010101" pitchFamily="2" charset="-122"/>
              </a:rPr>
              <a:t>的存储库，</a:t>
            </a:r>
            <a:r>
              <a:rPr lang="en-US" altLang="zh-CN" sz="2000" dirty="0">
                <a:ea typeface="宋体" panose="02010600030101010101" pitchFamily="2" charset="-122"/>
              </a:rPr>
              <a:t>BitKeeper</a:t>
            </a:r>
            <a:r>
              <a:rPr lang="zh-CN" altLang="en-US" sz="2000" dirty="0">
                <a:ea typeface="宋体" panose="02010600030101010101" pitchFamily="2" charset="-122"/>
              </a:rPr>
              <a:t>著作权拥有者拉里</a:t>
            </a:r>
            <a:r>
              <a:rPr lang="en-US" altLang="zh-CN" sz="2000" dirty="0">
                <a:ea typeface="宋体" panose="02010600030101010101" pitchFamily="2" charset="-122"/>
              </a:rPr>
              <a:t>·</a:t>
            </a:r>
            <a:r>
              <a:rPr lang="zh-CN" altLang="en-US" sz="2000" dirty="0">
                <a:ea typeface="宋体" panose="02010600030101010101" pitchFamily="2" charset="-122"/>
              </a:rPr>
              <a:t>麦沃伊认为安德鲁</a:t>
            </a:r>
            <a:r>
              <a:rPr lang="en-US" altLang="zh-CN" sz="2000" dirty="0">
                <a:ea typeface="宋体" panose="02010600030101010101" pitchFamily="2" charset="-122"/>
              </a:rPr>
              <a:t>·</a:t>
            </a:r>
            <a:r>
              <a:rPr lang="zh-CN" altLang="en-US" sz="2000" dirty="0">
                <a:ea typeface="宋体" panose="02010600030101010101" pitchFamily="2" charset="-122"/>
              </a:rPr>
              <a:t>垂鸠对</a:t>
            </a:r>
            <a:r>
              <a:rPr lang="en-US" altLang="zh-CN" sz="2000" dirty="0">
                <a:ea typeface="宋体" panose="02010600030101010101" pitchFamily="2" charset="-122"/>
              </a:rPr>
              <a:t>BitKeeper</a:t>
            </a:r>
            <a:r>
              <a:rPr lang="zh-CN" altLang="en-US" sz="2000" dirty="0">
                <a:ea typeface="宋体" panose="02010600030101010101" pitchFamily="2" charset="-122"/>
              </a:rPr>
              <a:t>内部使用的协议进行逆向工程，决定收回无偿使用</a:t>
            </a:r>
            <a:r>
              <a:rPr lang="en-US" altLang="zh-CN" sz="2000" dirty="0">
                <a:ea typeface="宋体" panose="02010600030101010101" pitchFamily="2" charset="-122"/>
              </a:rPr>
              <a:t>BitKeeper</a:t>
            </a:r>
            <a:r>
              <a:rPr lang="zh-CN" altLang="en-US" sz="2000" dirty="0">
                <a:ea typeface="宋体" panose="02010600030101010101" pitchFamily="2" charset="-122"/>
              </a:rPr>
              <a:t>的许可。</a:t>
            </a:r>
            <a:r>
              <a:rPr lang="en-US" altLang="zh-CN" sz="2000" dirty="0">
                <a:ea typeface="宋体" panose="02010600030101010101" pitchFamily="2" charset="-122"/>
              </a:rPr>
              <a:t>Linux</a:t>
            </a:r>
            <a:r>
              <a:rPr lang="zh-CN" altLang="en-US" sz="2000" dirty="0">
                <a:ea typeface="宋体" panose="02010600030101010101" pitchFamily="2" charset="-122"/>
              </a:rPr>
              <a:t>内核开发团队与</a:t>
            </a:r>
            <a:r>
              <a:rPr lang="en-US" altLang="zh-CN" sz="2000" dirty="0">
                <a:ea typeface="宋体" panose="02010600030101010101" pitchFamily="2" charset="-122"/>
              </a:rPr>
              <a:t>BitMover</a:t>
            </a:r>
            <a:r>
              <a:rPr lang="zh-CN" altLang="en-US" sz="2000" dirty="0">
                <a:ea typeface="宋体" panose="02010600030101010101" pitchFamily="2" charset="-122"/>
              </a:rPr>
              <a:t>公司进行磋商，但无法解决他们之间的歧见。林纳斯</a:t>
            </a:r>
            <a:r>
              <a:rPr lang="en-US" altLang="zh-CN" sz="2000" dirty="0">
                <a:ea typeface="宋体" panose="02010600030101010101" pitchFamily="2" charset="-122"/>
              </a:rPr>
              <a:t>·</a:t>
            </a:r>
            <a:r>
              <a:rPr lang="zh-CN" altLang="en-US" sz="2000" dirty="0">
                <a:ea typeface="宋体" panose="02010600030101010101" pitchFamily="2" charset="-122"/>
              </a:rPr>
              <a:t>托瓦兹决定自行开发版本控制系统替代</a:t>
            </a:r>
            <a:r>
              <a:rPr lang="en-US" altLang="zh-CN" sz="2000" dirty="0">
                <a:ea typeface="宋体" panose="02010600030101010101" pitchFamily="2" charset="-122"/>
              </a:rPr>
              <a:t>BitKeeper</a:t>
            </a:r>
            <a:r>
              <a:rPr lang="zh-CN" altLang="en-US" sz="2000" dirty="0">
                <a:ea typeface="宋体" panose="02010600030101010101" pitchFamily="2" charset="-122"/>
              </a:rPr>
              <a:t>，以十天的时间，编写出第一个</a:t>
            </a:r>
            <a:r>
              <a:rPr lang="en-US" altLang="zh-CN" sz="2000" dirty="0">
                <a:ea typeface="宋体" panose="02010600030101010101" pitchFamily="2" charset="-122"/>
              </a:rPr>
              <a:t>git</a:t>
            </a:r>
            <a:r>
              <a:rPr lang="zh-CN" altLang="en-US" sz="2000" dirty="0">
                <a:ea typeface="宋体" panose="02010600030101010101" pitchFamily="2" charset="-122"/>
              </a:rPr>
              <a:t>版本。</a:t>
            </a:r>
          </a:p>
        </p:txBody>
      </p:sp>
    </p:spTree>
    <p:extLst>
      <p:ext uri="{BB962C8B-B14F-4D97-AF65-F5344CB8AC3E}">
        <p14:creationId xmlns:p14="http://schemas.microsoft.com/office/powerpoint/2010/main" val="361589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3CFE2-98EF-481F-8BBF-9FAD8FB5CA45}"/>
              </a:ext>
            </a:extLst>
          </p:cNvPr>
          <p:cNvSpPr>
            <a:spLocks noGrp="1"/>
          </p:cNvSpPr>
          <p:nvPr>
            <p:ph type="title"/>
          </p:nvPr>
        </p:nvSpPr>
        <p:spPr/>
        <p:txBody>
          <a:bodyPr/>
          <a:lstStyle/>
          <a:p>
            <a:r>
              <a:rPr lang="en-US" altLang="zh-CN" dirty="0"/>
              <a:t>Git</a:t>
            </a:r>
            <a:r>
              <a:rPr lang="zh-CN" altLang="en-US" dirty="0"/>
              <a:t>名字的来源</a:t>
            </a:r>
          </a:p>
        </p:txBody>
      </p:sp>
      <p:sp>
        <p:nvSpPr>
          <p:cNvPr id="3" name="内容占位符 2">
            <a:extLst>
              <a:ext uri="{FF2B5EF4-FFF2-40B4-BE49-F238E27FC236}">
                <a16:creationId xmlns:a16="http://schemas.microsoft.com/office/drawing/2014/main" id="{0CA93FB1-F1B4-4B00-84A0-4598F351EE0B}"/>
              </a:ext>
            </a:extLst>
          </p:cNvPr>
          <p:cNvSpPr>
            <a:spLocks noGrp="1"/>
          </p:cNvSpPr>
          <p:nvPr>
            <p:ph idx="1"/>
          </p:nvPr>
        </p:nvSpPr>
        <p:spPr/>
        <p:txBody>
          <a:bodyPr/>
          <a:lstStyle/>
          <a:p>
            <a:r>
              <a:rPr lang="zh-CN" altLang="en-US" dirty="0"/>
              <a:t>林纳斯</a:t>
            </a:r>
            <a:r>
              <a:rPr lang="en-US" altLang="zh-CN" dirty="0"/>
              <a:t>·</a:t>
            </a:r>
            <a:r>
              <a:rPr lang="zh-CN" altLang="en-US" dirty="0"/>
              <a:t>托瓦兹自嘲地取了这个名字“</a:t>
            </a:r>
            <a:r>
              <a:rPr lang="en-US" altLang="zh-CN" dirty="0"/>
              <a:t>git”</a:t>
            </a:r>
            <a:r>
              <a:rPr lang="zh-CN" altLang="en-US" dirty="0"/>
              <a:t>，该词源自英国俚语，意思大约是“混账”</a:t>
            </a:r>
            <a:endParaRPr lang="en-US" altLang="zh-CN" dirty="0"/>
          </a:p>
          <a:p>
            <a:endParaRPr lang="en-US" altLang="zh-CN" dirty="0"/>
          </a:p>
          <a:p>
            <a:r>
              <a:rPr lang="en-US" altLang="zh-CN" dirty="0"/>
              <a:t>I'm an egotistical bastard, and I name all my projects after myself. First Linux, now git.</a:t>
            </a:r>
            <a:endParaRPr lang="zh-CN" altLang="en-US" dirty="0"/>
          </a:p>
        </p:txBody>
      </p:sp>
    </p:spTree>
    <p:extLst>
      <p:ext uri="{BB962C8B-B14F-4D97-AF65-F5344CB8AC3E}">
        <p14:creationId xmlns:p14="http://schemas.microsoft.com/office/powerpoint/2010/main" val="27583054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论文">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1308</Words>
  <Application>Microsoft Office PowerPoint</Application>
  <PresentationFormat>宽屏</PresentationFormat>
  <Paragraphs>220</Paragraphs>
  <Slides>38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等线</vt:lpstr>
      <vt:lpstr>宋体</vt:lpstr>
      <vt:lpstr>Arial</vt:lpstr>
      <vt:lpstr>Consolas</vt:lpstr>
      <vt:lpstr>Times New Roman</vt:lpstr>
      <vt:lpstr>Office 主题​​</vt:lpstr>
      <vt:lpstr>Git的使用</vt:lpstr>
      <vt:lpstr>目录</vt:lpstr>
      <vt:lpstr>什么是版本控制？</vt:lpstr>
      <vt:lpstr>为什么要使用版本控制系统</vt:lpstr>
      <vt:lpstr>版本控制的发展史</vt:lpstr>
      <vt:lpstr>版本控制的发展史</vt:lpstr>
      <vt:lpstr>版本控制的发展史</vt:lpstr>
      <vt:lpstr>Git的起源</vt:lpstr>
      <vt:lpstr>Git名字的来源</vt:lpstr>
      <vt:lpstr>Git的概念</vt:lpstr>
      <vt:lpstr>Git的基本操作</vt:lpstr>
      <vt:lpstr>Git的工作流程--从新建仓库开始</vt:lpstr>
      <vt:lpstr>Git的工作流程--从克隆一个仓库开始</vt:lpstr>
      <vt:lpstr>Git配置</vt:lpstr>
      <vt:lpstr>Git标签</vt:lpstr>
      <vt:lpstr>Git fetch</vt:lpstr>
      <vt:lpstr>Git高级应用</vt:lpstr>
      <vt:lpstr>忽略文件</vt:lpstr>
      <vt:lpstr>PowerPoint 演示文稿</vt:lpstr>
      <vt:lpstr>如何忽略已经纳入版本管理的文件？</vt:lpstr>
      <vt:lpstr>玩转Remote</vt:lpstr>
      <vt:lpstr>查看当前的远程库</vt:lpstr>
      <vt:lpstr>重命名远程仓库</vt:lpstr>
      <vt:lpstr>显式的推送信息到某个远程仓库</vt:lpstr>
      <vt:lpstr>PowerPoint 演示文稿</vt:lpstr>
      <vt:lpstr>Git储藏区</vt:lpstr>
      <vt:lpstr>合并分支</vt:lpstr>
      <vt:lpstr>PowerPoint 演示文稿</vt:lpstr>
      <vt:lpstr>Rebase变基</vt:lpstr>
      <vt:lpstr>Merge vs Rebase</vt:lpstr>
      <vt:lpstr>HEAD</vt:lpstr>
      <vt:lpstr>PowerPoint 演示文稿</vt:lpstr>
      <vt:lpstr>撤消更改</vt:lpstr>
      <vt:lpstr>回退版本</vt:lpstr>
      <vt:lpstr>git log查看提交日志</vt:lpstr>
      <vt:lpstr>Cherry Pick</vt:lpstr>
      <vt:lpstr>子模块</vt:lpstr>
      <vt:lpstr>git原理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Git的使用</dc:title>
  <dc:creator>Wang Jianghao</dc:creator>
  <cp:lastModifiedBy>Wang Jianghao</cp:lastModifiedBy>
  <cp:revision>50</cp:revision>
  <dcterms:created xsi:type="dcterms:W3CDTF">2018-11-26T10:55:58Z</dcterms:created>
  <dcterms:modified xsi:type="dcterms:W3CDTF">2018-11-29T15:46:30Z</dcterms:modified>
</cp:coreProperties>
</file>