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61" r:id="rId5"/>
    <p:sldId id="260" r:id="rId6"/>
    <p:sldId id="270" r:id="rId7"/>
    <p:sldId id="271" r:id="rId8"/>
    <p:sldId id="259" r:id="rId9"/>
    <p:sldId id="273" r:id="rId10"/>
    <p:sldId id="262" r:id="rId11"/>
    <p:sldId id="263" r:id="rId12"/>
    <p:sldId id="264" r:id="rId13"/>
    <p:sldId id="265" r:id="rId14"/>
    <p:sldId id="266" r:id="rId15"/>
    <p:sldId id="274" r:id="rId16"/>
    <p:sldId id="288" r:id="rId17"/>
    <p:sldId id="267" r:id="rId18"/>
    <p:sldId id="275" r:id="rId19"/>
    <p:sldId id="282" r:id="rId20"/>
    <p:sldId id="283" r:id="rId21"/>
    <p:sldId id="276" r:id="rId22"/>
    <p:sldId id="284" r:id="rId23"/>
    <p:sldId id="285" r:id="rId24"/>
    <p:sldId id="286" r:id="rId25"/>
    <p:sldId id="277" r:id="rId26"/>
    <p:sldId id="289" r:id="rId27"/>
    <p:sldId id="291" r:id="rId28"/>
    <p:sldId id="290" r:id="rId29"/>
    <p:sldId id="278" r:id="rId30"/>
    <p:sldId id="279" r:id="rId31"/>
    <p:sldId id="280" r:id="rId32"/>
    <p:sldId id="281"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88" autoAdjust="0"/>
    <p:restoredTop sz="94624"/>
  </p:normalViewPr>
  <p:slideViewPr>
    <p:cSldViewPr snapToGrid="0">
      <p:cViewPr>
        <p:scale>
          <a:sx n="75" d="100"/>
          <a:sy n="75" d="100"/>
        </p:scale>
        <p:origin x="1152" y="848"/>
      </p:cViewPr>
      <p:guideLst/>
    </p:cSldViewPr>
  </p:slideViewPr>
  <p:notesTextViewPr>
    <p:cViewPr>
      <p:scale>
        <a:sx n="1" d="1"/>
        <a:sy n="1" d="1"/>
      </p:scale>
      <p:origin x="0" y="0"/>
    </p:cViewPr>
  </p:notesTextViewPr>
  <p:sorterViewPr>
    <p:cViewPr>
      <p:scale>
        <a:sx n="200" d="100"/>
        <a:sy n="200" d="100"/>
      </p:scale>
      <p:origin x="0" y="-14796"/>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02D5C2-A43E-4C9E-BA04-4F76A9711DE5}" type="datetimeFigureOut">
              <a:rPr lang="zh-CN" altLang="en-US" smtClean="0"/>
              <a:t>2018/11/28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77CD6-0094-4054-9435-8F7FAE1CD741}" type="slidenum">
              <a:rPr lang="zh-CN" altLang="en-US" smtClean="0"/>
              <a:t>‹#›</a:t>
            </a:fld>
            <a:endParaRPr lang="zh-CN" altLang="en-US"/>
          </a:p>
        </p:txBody>
      </p:sp>
    </p:spTree>
    <p:extLst>
      <p:ext uri="{BB962C8B-B14F-4D97-AF65-F5344CB8AC3E}">
        <p14:creationId xmlns:p14="http://schemas.microsoft.com/office/powerpoint/2010/main" val="1976885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B77CD6-0094-4054-9435-8F7FAE1CD741}" type="slidenum">
              <a:rPr lang="zh-CN" altLang="en-US" smtClean="0"/>
              <a:t>3</a:t>
            </a:fld>
            <a:endParaRPr lang="zh-CN" altLang="en-US"/>
          </a:p>
        </p:txBody>
      </p:sp>
    </p:spTree>
    <p:extLst>
      <p:ext uri="{BB962C8B-B14F-4D97-AF65-F5344CB8AC3E}">
        <p14:creationId xmlns:p14="http://schemas.microsoft.com/office/powerpoint/2010/main" val="4058447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044BCB2-042C-43AE-8883-A81EFD35906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662E3D04-8916-43E4-8C17-FC786DE0B9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2E0B7DAA-EA37-44BE-9BA7-952026E6C10B}"/>
              </a:ext>
            </a:extLst>
          </p:cNvPr>
          <p:cNvSpPr>
            <a:spLocks noGrp="1"/>
          </p:cNvSpPr>
          <p:nvPr>
            <p:ph type="dt" sz="half" idx="10"/>
          </p:nvPr>
        </p:nvSpPr>
        <p:spPr/>
        <p:txBody>
          <a:bodyPr/>
          <a:lstStyle/>
          <a:p>
            <a:fld id="{C644BD20-44D0-4038-94E9-A3097F45C8CC}" type="datetimeFigureOut">
              <a:rPr lang="zh-CN" altLang="en-US" smtClean="0"/>
              <a:t>2018/11/28</a:t>
            </a:fld>
            <a:endParaRPr lang="zh-CN" altLang="en-US"/>
          </a:p>
        </p:txBody>
      </p:sp>
      <p:sp>
        <p:nvSpPr>
          <p:cNvPr id="5" name="页脚占位符 4">
            <a:extLst>
              <a:ext uri="{FF2B5EF4-FFF2-40B4-BE49-F238E27FC236}">
                <a16:creationId xmlns:a16="http://schemas.microsoft.com/office/drawing/2014/main" xmlns="" id="{E4117DDD-97AB-4A8C-9586-9988908218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D3796EAC-7CFF-44E5-8600-2A5DA28FCEE7}"/>
              </a:ext>
            </a:extLst>
          </p:cNvPr>
          <p:cNvSpPr>
            <a:spLocks noGrp="1"/>
          </p:cNvSpPr>
          <p:nvPr>
            <p:ph type="sldNum" sz="quarter" idx="12"/>
          </p:nvPr>
        </p:nvSpPr>
        <p:spPr/>
        <p:txBody>
          <a:bodyPr/>
          <a:lstStyle/>
          <a:p>
            <a:fld id="{A7777B3D-F4C9-48E0-A300-8B6DF36BA472}" type="slidenum">
              <a:rPr lang="zh-CN" altLang="en-US" smtClean="0"/>
              <a:t>‹#›</a:t>
            </a:fld>
            <a:endParaRPr lang="zh-CN" altLang="en-US"/>
          </a:p>
        </p:txBody>
      </p:sp>
    </p:spTree>
    <p:extLst>
      <p:ext uri="{BB962C8B-B14F-4D97-AF65-F5344CB8AC3E}">
        <p14:creationId xmlns:p14="http://schemas.microsoft.com/office/powerpoint/2010/main" val="1140108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9E48725-1933-472A-82B6-4003886322E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34AF9D79-5439-48FC-BD54-C9A8301DC0F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8EC74483-1D38-493A-83AF-504376074B8D}"/>
              </a:ext>
            </a:extLst>
          </p:cNvPr>
          <p:cNvSpPr>
            <a:spLocks noGrp="1"/>
          </p:cNvSpPr>
          <p:nvPr>
            <p:ph type="dt" sz="half" idx="10"/>
          </p:nvPr>
        </p:nvSpPr>
        <p:spPr/>
        <p:txBody>
          <a:bodyPr/>
          <a:lstStyle/>
          <a:p>
            <a:fld id="{C644BD20-44D0-4038-94E9-A3097F45C8CC}" type="datetimeFigureOut">
              <a:rPr lang="zh-CN" altLang="en-US" smtClean="0"/>
              <a:t>2018/11/28</a:t>
            </a:fld>
            <a:endParaRPr lang="zh-CN" altLang="en-US"/>
          </a:p>
        </p:txBody>
      </p:sp>
      <p:sp>
        <p:nvSpPr>
          <p:cNvPr id="5" name="页脚占位符 4">
            <a:extLst>
              <a:ext uri="{FF2B5EF4-FFF2-40B4-BE49-F238E27FC236}">
                <a16:creationId xmlns:a16="http://schemas.microsoft.com/office/drawing/2014/main" xmlns="" id="{6206A482-62AF-4865-BB86-FFE1F01AC3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87EB2F53-9FF0-4455-9FE9-8FC437C39D29}"/>
              </a:ext>
            </a:extLst>
          </p:cNvPr>
          <p:cNvSpPr>
            <a:spLocks noGrp="1"/>
          </p:cNvSpPr>
          <p:nvPr>
            <p:ph type="sldNum" sz="quarter" idx="12"/>
          </p:nvPr>
        </p:nvSpPr>
        <p:spPr/>
        <p:txBody>
          <a:bodyPr/>
          <a:lstStyle/>
          <a:p>
            <a:fld id="{A7777B3D-F4C9-48E0-A300-8B6DF36BA472}" type="slidenum">
              <a:rPr lang="zh-CN" altLang="en-US" smtClean="0"/>
              <a:t>‹#›</a:t>
            </a:fld>
            <a:endParaRPr lang="zh-CN" altLang="en-US"/>
          </a:p>
        </p:txBody>
      </p:sp>
    </p:spTree>
    <p:extLst>
      <p:ext uri="{BB962C8B-B14F-4D97-AF65-F5344CB8AC3E}">
        <p14:creationId xmlns:p14="http://schemas.microsoft.com/office/powerpoint/2010/main" val="1881005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DE3CC716-12C3-4100-84A1-D083A5F2C57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7EF8F5C0-DD97-4251-BA25-1F948C2148D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75A670AA-9B37-4EBE-B505-57CABFEA509F}"/>
              </a:ext>
            </a:extLst>
          </p:cNvPr>
          <p:cNvSpPr>
            <a:spLocks noGrp="1"/>
          </p:cNvSpPr>
          <p:nvPr>
            <p:ph type="dt" sz="half" idx="10"/>
          </p:nvPr>
        </p:nvSpPr>
        <p:spPr/>
        <p:txBody>
          <a:bodyPr/>
          <a:lstStyle/>
          <a:p>
            <a:fld id="{C644BD20-44D0-4038-94E9-A3097F45C8CC}" type="datetimeFigureOut">
              <a:rPr lang="zh-CN" altLang="en-US" smtClean="0"/>
              <a:t>2018/11/28</a:t>
            </a:fld>
            <a:endParaRPr lang="zh-CN" altLang="en-US"/>
          </a:p>
        </p:txBody>
      </p:sp>
      <p:sp>
        <p:nvSpPr>
          <p:cNvPr id="5" name="页脚占位符 4">
            <a:extLst>
              <a:ext uri="{FF2B5EF4-FFF2-40B4-BE49-F238E27FC236}">
                <a16:creationId xmlns:a16="http://schemas.microsoft.com/office/drawing/2014/main" xmlns="" id="{B1D7A3E4-5B67-438F-96C7-23B1D792AD6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B0273346-8262-40D7-9F2E-34F2844B98D6}"/>
              </a:ext>
            </a:extLst>
          </p:cNvPr>
          <p:cNvSpPr>
            <a:spLocks noGrp="1"/>
          </p:cNvSpPr>
          <p:nvPr>
            <p:ph type="sldNum" sz="quarter" idx="12"/>
          </p:nvPr>
        </p:nvSpPr>
        <p:spPr/>
        <p:txBody>
          <a:bodyPr/>
          <a:lstStyle/>
          <a:p>
            <a:fld id="{A7777B3D-F4C9-48E0-A300-8B6DF36BA472}" type="slidenum">
              <a:rPr lang="zh-CN" altLang="en-US" smtClean="0"/>
              <a:t>‹#›</a:t>
            </a:fld>
            <a:endParaRPr lang="zh-CN" altLang="en-US"/>
          </a:p>
        </p:txBody>
      </p:sp>
    </p:spTree>
    <p:extLst>
      <p:ext uri="{BB962C8B-B14F-4D97-AF65-F5344CB8AC3E}">
        <p14:creationId xmlns:p14="http://schemas.microsoft.com/office/powerpoint/2010/main" val="3086402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09DCBC2-3C9F-4ECD-8DB9-FF31A89C97C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06121898-DCEF-41C6-B727-D89872E06A9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975C3C0D-A507-44F4-B673-FCB436CC042B}"/>
              </a:ext>
            </a:extLst>
          </p:cNvPr>
          <p:cNvSpPr>
            <a:spLocks noGrp="1"/>
          </p:cNvSpPr>
          <p:nvPr>
            <p:ph type="dt" sz="half" idx="10"/>
          </p:nvPr>
        </p:nvSpPr>
        <p:spPr/>
        <p:txBody>
          <a:bodyPr/>
          <a:lstStyle/>
          <a:p>
            <a:fld id="{C644BD20-44D0-4038-94E9-A3097F45C8CC}" type="datetimeFigureOut">
              <a:rPr lang="zh-CN" altLang="en-US" smtClean="0"/>
              <a:t>2018/11/28</a:t>
            </a:fld>
            <a:endParaRPr lang="zh-CN" altLang="en-US"/>
          </a:p>
        </p:txBody>
      </p:sp>
      <p:sp>
        <p:nvSpPr>
          <p:cNvPr id="5" name="页脚占位符 4">
            <a:extLst>
              <a:ext uri="{FF2B5EF4-FFF2-40B4-BE49-F238E27FC236}">
                <a16:creationId xmlns:a16="http://schemas.microsoft.com/office/drawing/2014/main" xmlns="" id="{5010E27F-DDA5-42A8-9B95-3FB014BCF16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B554A336-F87C-4855-ADB9-A8B6764CAD0A}"/>
              </a:ext>
            </a:extLst>
          </p:cNvPr>
          <p:cNvSpPr>
            <a:spLocks noGrp="1"/>
          </p:cNvSpPr>
          <p:nvPr>
            <p:ph type="sldNum" sz="quarter" idx="12"/>
          </p:nvPr>
        </p:nvSpPr>
        <p:spPr/>
        <p:txBody>
          <a:bodyPr/>
          <a:lstStyle/>
          <a:p>
            <a:fld id="{A7777B3D-F4C9-48E0-A300-8B6DF36BA472}" type="slidenum">
              <a:rPr lang="zh-CN" altLang="en-US" smtClean="0"/>
              <a:t>‹#›</a:t>
            </a:fld>
            <a:endParaRPr lang="zh-CN" altLang="en-US"/>
          </a:p>
        </p:txBody>
      </p:sp>
    </p:spTree>
    <p:extLst>
      <p:ext uri="{BB962C8B-B14F-4D97-AF65-F5344CB8AC3E}">
        <p14:creationId xmlns:p14="http://schemas.microsoft.com/office/powerpoint/2010/main" val="1125182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FFEF0E2-999E-438F-AAF9-85BC00DD45D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EC7DEC8D-04C0-4484-A756-3976477B2E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93610AFE-F914-40D7-AB90-0BE29752D72C}"/>
              </a:ext>
            </a:extLst>
          </p:cNvPr>
          <p:cNvSpPr>
            <a:spLocks noGrp="1"/>
          </p:cNvSpPr>
          <p:nvPr>
            <p:ph type="dt" sz="half" idx="10"/>
          </p:nvPr>
        </p:nvSpPr>
        <p:spPr/>
        <p:txBody>
          <a:bodyPr/>
          <a:lstStyle/>
          <a:p>
            <a:fld id="{C644BD20-44D0-4038-94E9-A3097F45C8CC}" type="datetimeFigureOut">
              <a:rPr lang="zh-CN" altLang="en-US" smtClean="0"/>
              <a:t>2018/11/28</a:t>
            </a:fld>
            <a:endParaRPr lang="zh-CN" altLang="en-US"/>
          </a:p>
        </p:txBody>
      </p:sp>
      <p:sp>
        <p:nvSpPr>
          <p:cNvPr id="5" name="页脚占位符 4">
            <a:extLst>
              <a:ext uri="{FF2B5EF4-FFF2-40B4-BE49-F238E27FC236}">
                <a16:creationId xmlns:a16="http://schemas.microsoft.com/office/drawing/2014/main" xmlns="" id="{179B637A-AEC6-4787-A3F4-7D46F32E8E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E3D2DD4F-A861-48D3-991D-6A2AA9ACC1F4}"/>
              </a:ext>
            </a:extLst>
          </p:cNvPr>
          <p:cNvSpPr>
            <a:spLocks noGrp="1"/>
          </p:cNvSpPr>
          <p:nvPr>
            <p:ph type="sldNum" sz="quarter" idx="12"/>
          </p:nvPr>
        </p:nvSpPr>
        <p:spPr/>
        <p:txBody>
          <a:bodyPr/>
          <a:lstStyle/>
          <a:p>
            <a:fld id="{A7777B3D-F4C9-48E0-A300-8B6DF36BA472}" type="slidenum">
              <a:rPr lang="zh-CN" altLang="en-US" smtClean="0"/>
              <a:t>‹#›</a:t>
            </a:fld>
            <a:endParaRPr lang="zh-CN" altLang="en-US"/>
          </a:p>
        </p:txBody>
      </p:sp>
    </p:spTree>
    <p:extLst>
      <p:ext uri="{BB962C8B-B14F-4D97-AF65-F5344CB8AC3E}">
        <p14:creationId xmlns:p14="http://schemas.microsoft.com/office/powerpoint/2010/main" val="2110977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43FD66A-704C-4372-B93D-071A7047EA1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A21AF224-4817-4300-8ED1-5CEE99260904}"/>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0AC223CC-734E-4028-8B5D-019B8B06F72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249FD5CA-CAFA-46EE-9C28-0FCB7D24909A}"/>
              </a:ext>
            </a:extLst>
          </p:cNvPr>
          <p:cNvSpPr>
            <a:spLocks noGrp="1"/>
          </p:cNvSpPr>
          <p:nvPr>
            <p:ph type="dt" sz="half" idx="10"/>
          </p:nvPr>
        </p:nvSpPr>
        <p:spPr/>
        <p:txBody>
          <a:bodyPr/>
          <a:lstStyle/>
          <a:p>
            <a:fld id="{C644BD20-44D0-4038-94E9-A3097F45C8CC}" type="datetimeFigureOut">
              <a:rPr lang="zh-CN" altLang="en-US" smtClean="0"/>
              <a:t>2018/11/28</a:t>
            </a:fld>
            <a:endParaRPr lang="zh-CN" altLang="en-US"/>
          </a:p>
        </p:txBody>
      </p:sp>
      <p:sp>
        <p:nvSpPr>
          <p:cNvPr id="6" name="页脚占位符 5">
            <a:extLst>
              <a:ext uri="{FF2B5EF4-FFF2-40B4-BE49-F238E27FC236}">
                <a16:creationId xmlns:a16="http://schemas.microsoft.com/office/drawing/2014/main" xmlns="" id="{56825C09-3C8F-4FDE-9028-0EC4DA6A0A6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5BB147AD-02CB-4FEF-9803-3AD747F4A9DA}"/>
              </a:ext>
            </a:extLst>
          </p:cNvPr>
          <p:cNvSpPr>
            <a:spLocks noGrp="1"/>
          </p:cNvSpPr>
          <p:nvPr>
            <p:ph type="sldNum" sz="quarter" idx="12"/>
          </p:nvPr>
        </p:nvSpPr>
        <p:spPr/>
        <p:txBody>
          <a:bodyPr/>
          <a:lstStyle/>
          <a:p>
            <a:fld id="{A7777B3D-F4C9-48E0-A300-8B6DF36BA472}" type="slidenum">
              <a:rPr lang="zh-CN" altLang="en-US" smtClean="0"/>
              <a:t>‹#›</a:t>
            </a:fld>
            <a:endParaRPr lang="zh-CN" altLang="en-US"/>
          </a:p>
        </p:txBody>
      </p:sp>
    </p:spTree>
    <p:extLst>
      <p:ext uri="{BB962C8B-B14F-4D97-AF65-F5344CB8AC3E}">
        <p14:creationId xmlns:p14="http://schemas.microsoft.com/office/powerpoint/2010/main" val="3640089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4267D9E-06D9-4EF2-A0E8-79C7096F888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B09CBB3F-04ED-4E96-85BC-45D2FE8ADE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66ED13ED-265D-4C02-B04A-2DC92E4D28A5}"/>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AF143136-1F37-41CF-AEAA-FCAA842E5C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EF7ABDDA-2961-4E13-89FF-843F08F6AE0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D43BFE62-F4DC-4ABC-A464-371FF95799C2}"/>
              </a:ext>
            </a:extLst>
          </p:cNvPr>
          <p:cNvSpPr>
            <a:spLocks noGrp="1"/>
          </p:cNvSpPr>
          <p:nvPr>
            <p:ph type="dt" sz="half" idx="10"/>
          </p:nvPr>
        </p:nvSpPr>
        <p:spPr/>
        <p:txBody>
          <a:bodyPr/>
          <a:lstStyle/>
          <a:p>
            <a:fld id="{C644BD20-44D0-4038-94E9-A3097F45C8CC}" type="datetimeFigureOut">
              <a:rPr lang="zh-CN" altLang="en-US" smtClean="0"/>
              <a:t>2018/11/28</a:t>
            </a:fld>
            <a:endParaRPr lang="zh-CN" altLang="en-US"/>
          </a:p>
        </p:txBody>
      </p:sp>
      <p:sp>
        <p:nvSpPr>
          <p:cNvPr id="8" name="页脚占位符 7">
            <a:extLst>
              <a:ext uri="{FF2B5EF4-FFF2-40B4-BE49-F238E27FC236}">
                <a16:creationId xmlns:a16="http://schemas.microsoft.com/office/drawing/2014/main" xmlns="" id="{086EE1FA-143B-4CE2-9DBF-64A45E0315E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351D4531-8456-433C-83F1-59DFEE1208E7}"/>
              </a:ext>
            </a:extLst>
          </p:cNvPr>
          <p:cNvSpPr>
            <a:spLocks noGrp="1"/>
          </p:cNvSpPr>
          <p:nvPr>
            <p:ph type="sldNum" sz="quarter" idx="12"/>
          </p:nvPr>
        </p:nvSpPr>
        <p:spPr/>
        <p:txBody>
          <a:bodyPr/>
          <a:lstStyle/>
          <a:p>
            <a:fld id="{A7777B3D-F4C9-48E0-A300-8B6DF36BA472}" type="slidenum">
              <a:rPr lang="zh-CN" altLang="en-US" smtClean="0"/>
              <a:t>‹#›</a:t>
            </a:fld>
            <a:endParaRPr lang="zh-CN" altLang="en-US"/>
          </a:p>
        </p:txBody>
      </p:sp>
    </p:spTree>
    <p:extLst>
      <p:ext uri="{BB962C8B-B14F-4D97-AF65-F5344CB8AC3E}">
        <p14:creationId xmlns:p14="http://schemas.microsoft.com/office/powerpoint/2010/main" val="3933704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6F4C699-002A-4B86-AF6B-2EB9D59D136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86777CDD-E07E-45E9-9191-44C58ADA654C}"/>
              </a:ext>
            </a:extLst>
          </p:cNvPr>
          <p:cNvSpPr>
            <a:spLocks noGrp="1"/>
          </p:cNvSpPr>
          <p:nvPr>
            <p:ph type="dt" sz="half" idx="10"/>
          </p:nvPr>
        </p:nvSpPr>
        <p:spPr/>
        <p:txBody>
          <a:bodyPr/>
          <a:lstStyle/>
          <a:p>
            <a:fld id="{C644BD20-44D0-4038-94E9-A3097F45C8CC}" type="datetimeFigureOut">
              <a:rPr lang="zh-CN" altLang="en-US" smtClean="0"/>
              <a:t>2018/11/28</a:t>
            </a:fld>
            <a:endParaRPr lang="zh-CN" altLang="en-US"/>
          </a:p>
        </p:txBody>
      </p:sp>
      <p:sp>
        <p:nvSpPr>
          <p:cNvPr id="4" name="页脚占位符 3">
            <a:extLst>
              <a:ext uri="{FF2B5EF4-FFF2-40B4-BE49-F238E27FC236}">
                <a16:creationId xmlns:a16="http://schemas.microsoft.com/office/drawing/2014/main" xmlns="" id="{067DCFFC-4B6F-45D6-9EB4-08DFCC5354E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C012F4C3-B876-498A-9A10-ACB421C1F579}"/>
              </a:ext>
            </a:extLst>
          </p:cNvPr>
          <p:cNvSpPr>
            <a:spLocks noGrp="1"/>
          </p:cNvSpPr>
          <p:nvPr>
            <p:ph type="sldNum" sz="quarter" idx="12"/>
          </p:nvPr>
        </p:nvSpPr>
        <p:spPr/>
        <p:txBody>
          <a:bodyPr/>
          <a:lstStyle/>
          <a:p>
            <a:fld id="{A7777B3D-F4C9-48E0-A300-8B6DF36BA472}" type="slidenum">
              <a:rPr lang="zh-CN" altLang="en-US" smtClean="0"/>
              <a:t>‹#›</a:t>
            </a:fld>
            <a:endParaRPr lang="zh-CN" altLang="en-US"/>
          </a:p>
        </p:txBody>
      </p:sp>
    </p:spTree>
    <p:extLst>
      <p:ext uri="{BB962C8B-B14F-4D97-AF65-F5344CB8AC3E}">
        <p14:creationId xmlns:p14="http://schemas.microsoft.com/office/powerpoint/2010/main" val="4197010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240A8293-E280-4781-90D3-BE7F240B9893}"/>
              </a:ext>
            </a:extLst>
          </p:cNvPr>
          <p:cNvSpPr>
            <a:spLocks noGrp="1"/>
          </p:cNvSpPr>
          <p:nvPr>
            <p:ph type="dt" sz="half" idx="10"/>
          </p:nvPr>
        </p:nvSpPr>
        <p:spPr/>
        <p:txBody>
          <a:bodyPr/>
          <a:lstStyle/>
          <a:p>
            <a:fld id="{C644BD20-44D0-4038-94E9-A3097F45C8CC}" type="datetimeFigureOut">
              <a:rPr lang="zh-CN" altLang="en-US" smtClean="0"/>
              <a:t>2018/11/28</a:t>
            </a:fld>
            <a:endParaRPr lang="zh-CN" altLang="en-US"/>
          </a:p>
        </p:txBody>
      </p:sp>
      <p:sp>
        <p:nvSpPr>
          <p:cNvPr id="3" name="页脚占位符 2">
            <a:extLst>
              <a:ext uri="{FF2B5EF4-FFF2-40B4-BE49-F238E27FC236}">
                <a16:creationId xmlns:a16="http://schemas.microsoft.com/office/drawing/2014/main" xmlns="" id="{D3C48F1A-05C2-41A9-BA9C-F12DEAE3CAD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E741DD6E-F035-4C0B-A0BA-83E81E4B4422}"/>
              </a:ext>
            </a:extLst>
          </p:cNvPr>
          <p:cNvSpPr>
            <a:spLocks noGrp="1"/>
          </p:cNvSpPr>
          <p:nvPr>
            <p:ph type="sldNum" sz="quarter" idx="12"/>
          </p:nvPr>
        </p:nvSpPr>
        <p:spPr/>
        <p:txBody>
          <a:bodyPr/>
          <a:lstStyle/>
          <a:p>
            <a:fld id="{A7777B3D-F4C9-48E0-A300-8B6DF36BA472}" type="slidenum">
              <a:rPr lang="zh-CN" altLang="en-US" smtClean="0"/>
              <a:t>‹#›</a:t>
            </a:fld>
            <a:endParaRPr lang="zh-CN" altLang="en-US"/>
          </a:p>
        </p:txBody>
      </p:sp>
    </p:spTree>
    <p:extLst>
      <p:ext uri="{BB962C8B-B14F-4D97-AF65-F5344CB8AC3E}">
        <p14:creationId xmlns:p14="http://schemas.microsoft.com/office/powerpoint/2010/main" val="4078517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DAB6619-2368-44CF-9056-FCEAEBC7579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B8FA17FE-BF07-45C5-9719-4601D65939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3EDD9014-DFBB-4A24-9121-4F85357925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1EC27A94-E214-450E-BA28-F06AF627D545}"/>
              </a:ext>
            </a:extLst>
          </p:cNvPr>
          <p:cNvSpPr>
            <a:spLocks noGrp="1"/>
          </p:cNvSpPr>
          <p:nvPr>
            <p:ph type="dt" sz="half" idx="10"/>
          </p:nvPr>
        </p:nvSpPr>
        <p:spPr/>
        <p:txBody>
          <a:bodyPr/>
          <a:lstStyle/>
          <a:p>
            <a:fld id="{C644BD20-44D0-4038-94E9-A3097F45C8CC}" type="datetimeFigureOut">
              <a:rPr lang="zh-CN" altLang="en-US" smtClean="0"/>
              <a:t>2018/11/28</a:t>
            </a:fld>
            <a:endParaRPr lang="zh-CN" altLang="en-US"/>
          </a:p>
        </p:txBody>
      </p:sp>
      <p:sp>
        <p:nvSpPr>
          <p:cNvPr id="6" name="页脚占位符 5">
            <a:extLst>
              <a:ext uri="{FF2B5EF4-FFF2-40B4-BE49-F238E27FC236}">
                <a16:creationId xmlns:a16="http://schemas.microsoft.com/office/drawing/2014/main" xmlns="" id="{C781FF70-9202-4CE3-846C-225CBA8D064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C20179E8-0004-4E2A-841E-908C6A6861B8}"/>
              </a:ext>
            </a:extLst>
          </p:cNvPr>
          <p:cNvSpPr>
            <a:spLocks noGrp="1"/>
          </p:cNvSpPr>
          <p:nvPr>
            <p:ph type="sldNum" sz="quarter" idx="12"/>
          </p:nvPr>
        </p:nvSpPr>
        <p:spPr/>
        <p:txBody>
          <a:bodyPr/>
          <a:lstStyle/>
          <a:p>
            <a:fld id="{A7777B3D-F4C9-48E0-A300-8B6DF36BA472}" type="slidenum">
              <a:rPr lang="zh-CN" altLang="en-US" smtClean="0"/>
              <a:t>‹#›</a:t>
            </a:fld>
            <a:endParaRPr lang="zh-CN" altLang="en-US"/>
          </a:p>
        </p:txBody>
      </p:sp>
    </p:spTree>
    <p:extLst>
      <p:ext uri="{BB962C8B-B14F-4D97-AF65-F5344CB8AC3E}">
        <p14:creationId xmlns:p14="http://schemas.microsoft.com/office/powerpoint/2010/main" val="1300982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4F3044D-815C-4537-A666-FFBF734A62B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3B8C8BC5-F9B3-40C5-8139-D69B4E891F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B45388DF-2E1C-4192-81D4-DFC6DB418F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2D734718-2E1E-457E-847D-DEAD4A5AD00D}"/>
              </a:ext>
            </a:extLst>
          </p:cNvPr>
          <p:cNvSpPr>
            <a:spLocks noGrp="1"/>
          </p:cNvSpPr>
          <p:nvPr>
            <p:ph type="dt" sz="half" idx="10"/>
          </p:nvPr>
        </p:nvSpPr>
        <p:spPr/>
        <p:txBody>
          <a:bodyPr/>
          <a:lstStyle/>
          <a:p>
            <a:fld id="{C644BD20-44D0-4038-94E9-A3097F45C8CC}" type="datetimeFigureOut">
              <a:rPr lang="zh-CN" altLang="en-US" smtClean="0"/>
              <a:t>2018/11/28</a:t>
            </a:fld>
            <a:endParaRPr lang="zh-CN" altLang="en-US"/>
          </a:p>
        </p:txBody>
      </p:sp>
      <p:sp>
        <p:nvSpPr>
          <p:cNvPr id="6" name="页脚占位符 5">
            <a:extLst>
              <a:ext uri="{FF2B5EF4-FFF2-40B4-BE49-F238E27FC236}">
                <a16:creationId xmlns:a16="http://schemas.microsoft.com/office/drawing/2014/main" xmlns="" id="{FD6C6301-D7B6-4185-8554-A53DD573408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6627AB79-6B49-4693-96D7-C5A062EDD486}"/>
              </a:ext>
            </a:extLst>
          </p:cNvPr>
          <p:cNvSpPr>
            <a:spLocks noGrp="1"/>
          </p:cNvSpPr>
          <p:nvPr>
            <p:ph type="sldNum" sz="quarter" idx="12"/>
          </p:nvPr>
        </p:nvSpPr>
        <p:spPr/>
        <p:txBody>
          <a:bodyPr/>
          <a:lstStyle/>
          <a:p>
            <a:fld id="{A7777B3D-F4C9-48E0-A300-8B6DF36BA472}" type="slidenum">
              <a:rPr lang="zh-CN" altLang="en-US" smtClean="0"/>
              <a:t>‹#›</a:t>
            </a:fld>
            <a:endParaRPr lang="zh-CN" altLang="en-US"/>
          </a:p>
        </p:txBody>
      </p:sp>
    </p:spTree>
    <p:extLst>
      <p:ext uri="{BB962C8B-B14F-4D97-AF65-F5344CB8AC3E}">
        <p14:creationId xmlns:p14="http://schemas.microsoft.com/office/powerpoint/2010/main" val="2249744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082734F7-517D-4A0A-9EAC-2A8BE9ACC4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9FDDBEB1-A287-4FD5-8DA5-E8D5431E39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3B6A491F-EE08-48AD-8D03-A70CABF22D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44BD20-44D0-4038-94E9-A3097F45C8CC}" type="datetimeFigureOut">
              <a:rPr lang="zh-CN" altLang="en-US" smtClean="0"/>
              <a:t>2018/11/28</a:t>
            </a:fld>
            <a:endParaRPr lang="zh-CN" altLang="en-US"/>
          </a:p>
        </p:txBody>
      </p:sp>
      <p:sp>
        <p:nvSpPr>
          <p:cNvPr id="5" name="页脚占位符 4">
            <a:extLst>
              <a:ext uri="{FF2B5EF4-FFF2-40B4-BE49-F238E27FC236}">
                <a16:creationId xmlns:a16="http://schemas.microsoft.com/office/drawing/2014/main" xmlns="" id="{06130D3F-B722-4BE5-8876-2EA5332448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16203E28-AB90-4F94-8E4A-379C4F81F5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777B3D-F4C9-48E0-A300-8B6DF36BA472}" type="slidenum">
              <a:rPr lang="zh-CN" altLang="en-US" smtClean="0"/>
              <a:t>‹#›</a:t>
            </a:fld>
            <a:endParaRPr lang="zh-CN" altLang="en-US"/>
          </a:p>
        </p:txBody>
      </p:sp>
    </p:spTree>
    <p:extLst>
      <p:ext uri="{BB962C8B-B14F-4D97-AF65-F5344CB8AC3E}">
        <p14:creationId xmlns:p14="http://schemas.microsoft.com/office/powerpoint/2010/main" val="202389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C1B3437-F901-430F-A20A-5F39FBF083E8}"/>
              </a:ext>
            </a:extLst>
          </p:cNvPr>
          <p:cNvSpPr>
            <a:spLocks noGrp="1"/>
          </p:cNvSpPr>
          <p:nvPr>
            <p:ph type="ctrTitle"/>
          </p:nvPr>
        </p:nvSpPr>
        <p:spPr/>
        <p:txBody>
          <a:bodyPr/>
          <a:lstStyle/>
          <a:p>
            <a:r>
              <a:rPr lang="en-US" altLang="zh-CN" dirty="0"/>
              <a:t>Git</a:t>
            </a:r>
            <a:r>
              <a:rPr lang="zh-CN" altLang="en-US" dirty="0"/>
              <a:t>的使用</a:t>
            </a:r>
          </a:p>
        </p:txBody>
      </p:sp>
      <p:sp>
        <p:nvSpPr>
          <p:cNvPr id="3" name="副标题 2">
            <a:extLst>
              <a:ext uri="{FF2B5EF4-FFF2-40B4-BE49-F238E27FC236}">
                <a16:creationId xmlns:a16="http://schemas.microsoft.com/office/drawing/2014/main" xmlns="" id="{C2E76827-10F2-4A8D-9160-4055EDCEA050}"/>
              </a:ext>
            </a:extLst>
          </p:cNvPr>
          <p:cNvSpPr>
            <a:spLocks noGrp="1"/>
          </p:cNvSpPr>
          <p:nvPr>
            <p:ph type="subTitle" idx="1"/>
          </p:nvPr>
        </p:nvSpPr>
        <p:spPr/>
        <p:txBody>
          <a:bodyPr/>
          <a:lstStyle/>
          <a:p>
            <a:r>
              <a:rPr lang="en-US" altLang="zh-CN" dirty="0"/>
              <a:t>Wang Jianghao</a:t>
            </a:r>
            <a:endParaRPr lang="zh-CN" altLang="en-US" dirty="0"/>
          </a:p>
        </p:txBody>
      </p:sp>
    </p:spTree>
    <p:extLst>
      <p:ext uri="{BB962C8B-B14F-4D97-AF65-F5344CB8AC3E}">
        <p14:creationId xmlns:p14="http://schemas.microsoft.com/office/powerpoint/2010/main" val="455130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6F1F517-6737-4685-A312-CEABAFF80994}"/>
              </a:ext>
            </a:extLst>
          </p:cNvPr>
          <p:cNvSpPr>
            <a:spLocks noGrp="1"/>
          </p:cNvSpPr>
          <p:nvPr>
            <p:ph type="title"/>
          </p:nvPr>
        </p:nvSpPr>
        <p:spPr/>
        <p:txBody>
          <a:bodyPr/>
          <a:lstStyle/>
          <a:p>
            <a:r>
              <a:rPr lang="en-US" altLang="zh-CN" dirty="0"/>
              <a:t>Git</a:t>
            </a:r>
            <a:r>
              <a:rPr lang="zh-CN" altLang="en-US" dirty="0"/>
              <a:t>的概念</a:t>
            </a:r>
          </a:p>
        </p:txBody>
      </p:sp>
      <p:sp>
        <p:nvSpPr>
          <p:cNvPr id="3" name="内容占位符 2">
            <a:extLst>
              <a:ext uri="{FF2B5EF4-FFF2-40B4-BE49-F238E27FC236}">
                <a16:creationId xmlns:a16="http://schemas.microsoft.com/office/drawing/2014/main" xmlns="" id="{C76CF721-9F87-4C37-854B-743F43361521}"/>
              </a:ext>
            </a:extLst>
          </p:cNvPr>
          <p:cNvSpPr>
            <a:spLocks noGrp="1"/>
          </p:cNvSpPr>
          <p:nvPr>
            <p:ph idx="1"/>
          </p:nvPr>
        </p:nvSpPr>
        <p:spPr>
          <a:xfrm>
            <a:off x="718167" y="1772304"/>
            <a:ext cx="10515600" cy="2764185"/>
          </a:xfrm>
        </p:spPr>
        <p:txBody>
          <a:bodyPr/>
          <a:lstStyle/>
          <a:p>
            <a:r>
              <a:rPr lang="en-US" altLang="zh-CN" dirty="0"/>
              <a:t>Repository(</a:t>
            </a:r>
            <a:r>
              <a:rPr lang="zh-CN" altLang="en-US" dirty="0"/>
              <a:t>仓库</a:t>
            </a:r>
            <a:r>
              <a:rPr lang="en-US" altLang="zh-CN" dirty="0"/>
              <a:t>)</a:t>
            </a:r>
          </a:p>
          <a:p>
            <a:r>
              <a:rPr lang="en-US" altLang="zh-CN" dirty="0"/>
              <a:t>Revision(</a:t>
            </a:r>
            <a:r>
              <a:rPr lang="zh-CN" altLang="en-US" dirty="0"/>
              <a:t>修订版本</a:t>
            </a:r>
            <a:r>
              <a:rPr lang="en-US" altLang="zh-CN" dirty="0"/>
              <a:t>)</a:t>
            </a:r>
          </a:p>
          <a:p>
            <a:r>
              <a:rPr lang="en-US" altLang="zh-CN" dirty="0"/>
              <a:t>Commit(</a:t>
            </a:r>
            <a:r>
              <a:rPr lang="zh-CN" altLang="en-US" dirty="0"/>
              <a:t>提交</a:t>
            </a:r>
            <a:r>
              <a:rPr lang="en-US" altLang="zh-CN" dirty="0"/>
              <a:t>)</a:t>
            </a:r>
          </a:p>
          <a:p>
            <a:r>
              <a:rPr lang="en-US" altLang="zh-CN" dirty="0"/>
              <a:t>Local/Remote Repository(</a:t>
            </a:r>
            <a:r>
              <a:rPr lang="zh-CN" altLang="en-US" dirty="0"/>
              <a:t>本地</a:t>
            </a:r>
            <a:r>
              <a:rPr lang="en-US" altLang="zh-CN" dirty="0"/>
              <a:t>/</a:t>
            </a:r>
            <a:r>
              <a:rPr lang="zh-CN" altLang="en-US" dirty="0"/>
              <a:t>远程仓库</a:t>
            </a:r>
            <a:r>
              <a:rPr lang="en-US" altLang="zh-CN" dirty="0"/>
              <a:t>)</a:t>
            </a:r>
          </a:p>
          <a:p>
            <a:r>
              <a:rPr lang="en-US" altLang="zh-CN" dirty="0"/>
              <a:t>Branch(</a:t>
            </a:r>
            <a:r>
              <a:rPr lang="zh-CN" altLang="en-US" dirty="0"/>
              <a:t>分支</a:t>
            </a:r>
            <a:r>
              <a:rPr lang="en-US" altLang="zh-CN" dirty="0"/>
              <a:t>)</a:t>
            </a:r>
          </a:p>
          <a:p>
            <a:endParaRPr lang="en-US" altLang="zh-CN" dirty="0"/>
          </a:p>
          <a:p>
            <a:endParaRPr lang="en-US" altLang="zh-CN" dirty="0"/>
          </a:p>
          <a:p>
            <a:endParaRPr lang="zh-CN" altLang="en-US" dirty="0"/>
          </a:p>
        </p:txBody>
      </p:sp>
      <p:pic>
        <p:nvPicPr>
          <p:cNvPr id="5" name="Picture 2" descr="http://chping.website/images/git/git_img1.png">
            <a:extLst>
              <a:ext uri="{FF2B5EF4-FFF2-40B4-BE49-F238E27FC236}">
                <a16:creationId xmlns:a16="http://schemas.microsoft.com/office/drawing/2014/main" xmlns="" id="{0ECF5BDA-3092-4938-80F2-9C899B39E2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3993" y="4114978"/>
            <a:ext cx="8798695" cy="2552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9784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608876D-33FE-4E3D-BFB4-28FFEBED3E51}"/>
              </a:ext>
            </a:extLst>
          </p:cNvPr>
          <p:cNvSpPr>
            <a:spLocks noGrp="1"/>
          </p:cNvSpPr>
          <p:nvPr>
            <p:ph type="title"/>
          </p:nvPr>
        </p:nvSpPr>
        <p:spPr/>
        <p:txBody>
          <a:bodyPr/>
          <a:lstStyle/>
          <a:p>
            <a:r>
              <a:rPr lang="en-US" altLang="zh-CN" dirty="0"/>
              <a:t>Git</a:t>
            </a:r>
            <a:r>
              <a:rPr lang="zh-CN" altLang="en-US" dirty="0"/>
              <a:t>的基本操作</a:t>
            </a:r>
          </a:p>
        </p:txBody>
      </p:sp>
      <p:graphicFrame>
        <p:nvGraphicFramePr>
          <p:cNvPr id="4" name="表格 3">
            <a:extLst>
              <a:ext uri="{FF2B5EF4-FFF2-40B4-BE49-F238E27FC236}">
                <a16:creationId xmlns:a16="http://schemas.microsoft.com/office/drawing/2014/main" xmlns="" id="{D7D0F83E-15F3-4CCC-B882-EC664A5F6EF7}"/>
              </a:ext>
            </a:extLst>
          </p:cNvPr>
          <p:cNvGraphicFramePr>
            <a:graphicFrameLocks noGrp="1"/>
          </p:cNvGraphicFramePr>
          <p:nvPr>
            <p:extLst>
              <p:ext uri="{D42A27DB-BD31-4B8C-83A1-F6EECF244321}">
                <p14:modId xmlns:p14="http://schemas.microsoft.com/office/powerpoint/2010/main" val="878566940"/>
              </p:ext>
            </p:extLst>
          </p:nvPr>
        </p:nvGraphicFramePr>
        <p:xfrm>
          <a:off x="1108724" y="1615094"/>
          <a:ext cx="8128000" cy="4820920"/>
        </p:xfrm>
        <a:graphic>
          <a:graphicData uri="http://schemas.openxmlformats.org/drawingml/2006/table">
            <a:tbl>
              <a:tblPr firstRow="1" bandRow="1">
                <a:tableStyleId>{93296810-A885-4BE3-A3E7-6D5BEEA58F35}</a:tableStyleId>
              </a:tblPr>
              <a:tblGrid>
                <a:gridCol w="1554578">
                  <a:extLst>
                    <a:ext uri="{9D8B030D-6E8A-4147-A177-3AD203B41FA5}">
                      <a16:colId xmlns:a16="http://schemas.microsoft.com/office/drawing/2014/main" xmlns="" val="2936999390"/>
                    </a:ext>
                  </a:extLst>
                </a:gridCol>
                <a:gridCol w="6573422">
                  <a:extLst>
                    <a:ext uri="{9D8B030D-6E8A-4147-A177-3AD203B41FA5}">
                      <a16:colId xmlns:a16="http://schemas.microsoft.com/office/drawing/2014/main" xmlns="" val="3969583795"/>
                    </a:ext>
                  </a:extLst>
                </a:gridCol>
              </a:tblGrid>
              <a:tr h="370840">
                <a:tc>
                  <a:txBody>
                    <a:bodyPr/>
                    <a:lstStyle/>
                    <a:p>
                      <a:r>
                        <a:rPr lang="en-US" altLang="zh-CN" dirty="0"/>
                        <a:t>git</a:t>
                      </a:r>
                      <a:r>
                        <a:rPr lang="zh-CN" altLang="en-US" dirty="0"/>
                        <a:t>命令</a:t>
                      </a:r>
                    </a:p>
                  </a:txBody>
                  <a:tcPr/>
                </a:tc>
                <a:tc>
                  <a:txBody>
                    <a:bodyPr/>
                    <a:lstStyle/>
                    <a:p>
                      <a:r>
                        <a:rPr lang="zh-CN" altLang="en-US" dirty="0"/>
                        <a:t>作用</a:t>
                      </a:r>
                    </a:p>
                  </a:txBody>
                  <a:tcPr/>
                </a:tc>
                <a:extLst>
                  <a:ext uri="{0D108BD9-81ED-4DB2-BD59-A6C34878D82A}">
                    <a16:rowId xmlns:a16="http://schemas.microsoft.com/office/drawing/2014/main" xmlns="" val="746181096"/>
                  </a:ext>
                </a:extLst>
              </a:tr>
              <a:tr h="370840">
                <a:tc>
                  <a:txBody>
                    <a:bodyPr/>
                    <a:lstStyle/>
                    <a:p>
                      <a:r>
                        <a:rPr lang="en-US" altLang="zh-CN" dirty="0"/>
                        <a:t>git init </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初始化一个仓库</a:t>
                      </a:r>
                      <a:endParaRPr lang="en-US" altLang="zh-CN" dirty="0"/>
                    </a:p>
                  </a:txBody>
                  <a:tcPr/>
                </a:tc>
                <a:extLst>
                  <a:ext uri="{0D108BD9-81ED-4DB2-BD59-A6C34878D82A}">
                    <a16:rowId xmlns:a16="http://schemas.microsoft.com/office/drawing/2014/main" xmlns="" val="1419196499"/>
                  </a:ext>
                </a:extLst>
              </a:tr>
              <a:tr h="370840">
                <a:tc>
                  <a:txBody>
                    <a:bodyPr/>
                    <a:lstStyle/>
                    <a:p>
                      <a:r>
                        <a:rPr lang="en-US" altLang="zh-CN" dirty="0"/>
                        <a:t>git clone</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克隆一个仓库</a:t>
                      </a:r>
                      <a:endParaRPr lang="en-US" altLang="zh-CN" dirty="0"/>
                    </a:p>
                  </a:txBody>
                  <a:tcPr/>
                </a:tc>
                <a:extLst>
                  <a:ext uri="{0D108BD9-81ED-4DB2-BD59-A6C34878D82A}">
                    <a16:rowId xmlns:a16="http://schemas.microsoft.com/office/drawing/2014/main" xmlns="" val="1661427430"/>
                  </a:ext>
                </a:extLst>
              </a:tr>
              <a:tr h="370840">
                <a:tc>
                  <a:txBody>
                    <a:bodyPr/>
                    <a:lstStyle/>
                    <a:p>
                      <a:r>
                        <a:rPr lang="en-US" altLang="zh-CN" dirty="0"/>
                        <a:t>git add/rm </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将改变提交暂存</a:t>
                      </a:r>
                      <a:r>
                        <a:rPr lang="en-US" altLang="zh-CN" dirty="0"/>
                        <a:t>/</a:t>
                      </a:r>
                      <a:r>
                        <a:rPr lang="zh-CN" altLang="en-US" dirty="0"/>
                        <a:t>删除一个文件</a:t>
                      </a:r>
                      <a:endParaRPr lang="en-US" altLang="zh-CN" dirty="0"/>
                    </a:p>
                  </a:txBody>
                  <a:tcPr/>
                </a:tc>
                <a:extLst>
                  <a:ext uri="{0D108BD9-81ED-4DB2-BD59-A6C34878D82A}">
                    <a16:rowId xmlns:a16="http://schemas.microsoft.com/office/drawing/2014/main" xmlns="" val="21297169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git commit</a:t>
                      </a:r>
                    </a:p>
                  </a:txBody>
                  <a:tcPr/>
                </a:tc>
                <a:tc>
                  <a:txBody>
                    <a:bodyPr/>
                    <a:lstStyle/>
                    <a:p>
                      <a:r>
                        <a:rPr lang="zh-CN" altLang="en-US" dirty="0"/>
                        <a:t>将暂存的更改提交到</a:t>
                      </a:r>
                    </a:p>
                  </a:txBody>
                  <a:tcPr/>
                </a:tc>
                <a:extLst>
                  <a:ext uri="{0D108BD9-81ED-4DB2-BD59-A6C34878D82A}">
                    <a16:rowId xmlns:a16="http://schemas.microsoft.com/office/drawing/2014/main" xmlns="" val="3552340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git push</a:t>
                      </a:r>
                    </a:p>
                  </a:txBody>
                  <a:tcPr/>
                </a:tc>
                <a:tc>
                  <a:txBody>
                    <a:bodyPr/>
                    <a:lstStyle/>
                    <a:p>
                      <a:r>
                        <a:rPr lang="zh-CN" altLang="en-US" dirty="0"/>
                        <a:t>将本地分支的更改推送到上游远程仓库的对应分支</a:t>
                      </a:r>
                    </a:p>
                  </a:txBody>
                  <a:tcPr/>
                </a:tc>
                <a:extLst>
                  <a:ext uri="{0D108BD9-81ED-4DB2-BD59-A6C34878D82A}">
                    <a16:rowId xmlns:a16="http://schemas.microsoft.com/office/drawing/2014/main" xmlns="" val="32638149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git pull</a:t>
                      </a:r>
                    </a:p>
                  </a:txBody>
                  <a:tcPr/>
                </a:tc>
                <a:tc>
                  <a:txBody>
                    <a:bodyPr/>
                    <a:lstStyle/>
                    <a:p>
                      <a:r>
                        <a:rPr lang="zh-CN" altLang="en-US" dirty="0"/>
                        <a:t>将上游远程仓库的对应分支的更改拉取到本地</a:t>
                      </a:r>
                    </a:p>
                  </a:txBody>
                  <a:tcPr/>
                </a:tc>
                <a:extLst>
                  <a:ext uri="{0D108BD9-81ED-4DB2-BD59-A6C34878D82A}">
                    <a16:rowId xmlns:a16="http://schemas.microsoft.com/office/drawing/2014/main" xmlns="" val="17186112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git checkout</a:t>
                      </a:r>
                    </a:p>
                  </a:txBody>
                  <a:tcPr/>
                </a:tc>
                <a:tc>
                  <a:txBody>
                    <a:bodyPr/>
                    <a:lstStyle/>
                    <a:p>
                      <a:r>
                        <a:rPr lang="zh-CN" altLang="en-US" dirty="0"/>
                        <a:t>切换分支</a:t>
                      </a:r>
                    </a:p>
                  </a:txBody>
                  <a:tcPr/>
                </a:tc>
                <a:extLst>
                  <a:ext uri="{0D108BD9-81ED-4DB2-BD59-A6C34878D82A}">
                    <a16:rowId xmlns:a16="http://schemas.microsoft.com/office/drawing/2014/main" xmlns="" val="35345781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git branch</a:t>
                      </a:r>
                      <a:endParaRPr lang="zh-CN" altLang="en-US" dirty="0"/>
                    </a:p>
                  </a:txBody>
                  <a:tcPr/>
                </a:tc>
                <a:tc>
                  <a:txBody>
                    <a:bodyPr/>
                    <a:lstStyle/>
                    <a:p>
                      <a:r>
                        <a:rPr lang="zh-CN" altLang="en-US" dirty="0"/>
                        <a:t>对分支进行操作</a:t>
                      </a:r>
                    </a:p>
                  </a:txBody>
                  <a:tcPr/>
                </a:tc>
                <a:extLst>
                  <a:ext uri="{0D108BD9-81ED-4DB2-BD59-A6C34878D82A}">
                    <a16:rowId xmlns:a16="http://schemas.microsoft.com/office/drawing/2014/main" xmlns="" val="12162838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git status</a:t>
                      </a:r>
                      <a:endParaRPr lang="zh-CN" altLang="en-US" dirty="0"/>
                    </a:p>
                  </a:txBody>
                  <a:tcPr/>
                </a:tc>
                <a:tc>
                  <a:txBody>
                    <a:bodyPr/>
                    <a:lstStyle/>
                    <a:p>
                      <a:r>
                        <a:rPr lang="zh-CN" altLang="en-US" dirty="0"/>
                        <a:t>查看当前分支状态</a:t>
                      </a:r>
                    </a:p>
                  </a:txBody>
                  <a:tcPr/>
                </a:tc>
                <a:extLst>
                  <a:ext uri="{0D108BD9-81ED-4DB2-BD59-A6C34878D82A}">
                    <a16:rowId xmlns:a16="http://schemas.microsoft.com/office/drawing/2014/main" xmlns="" val="259132589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git config</a:t>
                      </a:r>
                      <a:endParaRPr lang="zh-CN" altLang="en-US" dirty="0"/>
                    </a:p>
                  </a:txBody>
                  <a:tcPr/>
                </a:tc>
                <a:tc>
                  <a:txBody>
                    <a:bodyPr/>
                    <a:lstStyle/>
                    <a:p>
                      <a:r>
                        <a:rPr lang="zh-CN" altLang="en-US" dirty="0"/>
                        <a:t>对</a:t>
                      </a:r>
                      <a:r>
                        <a:rPr lang="en-US" altLang="zh-CN" dirty="0"/>
                        <a:t>git</a:t>
                      </a:r>
                      <a:r>
                        <a:rPr lang="zh-CN" altLang="en-US" dirty="0"/>
                        <a:t>进行设置</a:t>
                      </a:r>
                    </a:p>
                  </a:txBody>
                  <a:tcPr/>
                </a:tc>
                <a:extLst>
                  <a:ext uri="{0D108BD9-81ED-4DB2-BD59-A6C34878D82A}">
                    <a16:rowId xmlns:a16="http://schemas.microsoft.com/office/drawing/2014/main" xmlns="" val="271889161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git tag</a:t>
                      </a:r>
                      <a:endParaRPr lang="zh-CN" altLang="en-US" dirty="0"/>
                    </a:p>
                  </a:txBody>
                  <a:tcPr/>
                </a:tc>
                <a:tc>
                  <a:txBody>
                    <a:bodyPr/>
                    <a:lstStyle/>
                    <a:p>
                      <a:r>
                        <a:rPr lang="zh-CN" altLang="en-US" dirty="0" smtClean="0"/>
                        <a:t>添加标签</a:t>
                      </a:r>
                      <a:endParaRPr lang="zh-CN" altLang="en-US" dirty="0"/>
                    </a:p>
                  </a:txBody>
                  <a:tcPr/>
                </a:tc>
                <a:extLst>
                  <a:ext uri="{0D108BD9-81ED-4DB2-BD59-A6C34878D82A}">
                    <a16:rowId xmlns:a16="http://schemas.microsoft.com/office/drawing/2014/main" xmlns="" val="78830887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git</a:t>
                      </a:r>
                      <a:r>
                        <a:rPr lang="en-US" altLang="zh-CN" dirty="0" smtClean="0"/>
                        <a:t> fetch</a:t>
                      </a:r>
                      <a:endParaRPr lang="zh-CN" altLang="en-US" dirty="0"/>
                    </a:p>
                  </a:txBody>
                  <a:tcPr/>
                </a:tc>
                <a:tc>
                  <a:txBody>
                    <a:bodyPr/>
                    <a:lstStyle/>
                    <a:p>
                      <a:r>
                        <a:rPr lang="zh-CN" altLang="en-US" dirty="0" smtClean="0"/>
                        <a:t>从远程仓库获取本地仓库没有的分支和标签</a:t>
                      </a:r>
                      <a:endParaRPr lang="zh-CN" altLang="en-US" dirty="0"/>
                    </a:p>
                  </a:txBody>
                  <a:tcPr/>
                </a:tc>
              </a:tr>
            </a:tbl>
          </a:graphicData>
        </a:graphic>
      </p:graphicFrame>
    </p:spTree>
    <p:extLst>
      <p:ext uri="{BB962C8B-B14F-4D97-AF65-F5344CB8AC3E}">
        <p14:creationId xmlns:p14="http://schemas.microsoft.com/office/powerpoint/2010/main" val="258513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BE1DCDD-79C6-44FA-9D6D-C8EAAB251B86}"/>
              </a:ext>
            </a:extLst>
          </p:cNvPr>
          <p:cNvSpPr>
            <a:spLocks noGrp="1"/>
          </p:cNvSpPr>
          <p:nvPr>
            <p:ph type="title"/>
          </p:nvPr>
        </p:nvSpPr>
        <p:spPr/>
        <p:txBody>
          <a:bodyPr/>
          <a:lstStyle/>
          <a:p>
            <a:r>
              <a:rPr lang="en-US" altLang="zh-CN" dirty="0"/>
              <a:t>Git</a:t>
            </a:r>
            <a:r>
              <a:rPr lang="zh-CN" altLang="en-US" dirty="0"/>
              <a:t>的工作流程</a:t>
            </a:r>
            <a:r>
              <a:rPr lang="en-US" altLang="zh-CN" dirty="0"/>
              <a:t>--</a:t>
            </a:r>
            <a:r>
              <a:rPr lang="zh-CN" altLang="en-US" dirty="0"/>
              <a:t>从新建仓库开始</a:t>
            </a:r>
          </a:p>
        </p:txBody>
      </p:sp>
      <p:pic>
        <p:nvPicPr>
          <p:cNvPr id="4" name="图片 3">
            <a:extLst>
              <a:ext uri="{FF2B5EF4-FFF2-40B4-BE49-F238E27FC236}">
                <a16:creationId xmlns:a16="http://schemas.microsoft.com/office/drawing/2014/main" xmlns="" id="{670202B9-FE9C-439E-AFDF-685558CE5BDE}"/>
              </a:ext>
            </a:extLst>
          </p:cNvPr>
          <p:cNvPicPr>
            <a:picLocks noChangeAspect="1"/>
          </p:cNvPicPr>
          <p:nvPr/>
        </p:nvPicPr>
        <p:blipFill>
          <a:blip r:embed="rId2"/>
          <a:stretch>
            <a:fillRect/>
          </a:stretch>
        </p:blipFill>
        <p:spPr>
          <a:xfrm>
            <a:off x="838200" y="1782562"/>
            <a:ext cx="9467850" cy="2209800"/>
          </a:xfrm>
          <a:prstGeom prst="rect">
            <a:avLst/>
          </a:prstGeom>
        </p:spPr>
      </p:pic>
    </p:spTree>
    <p:extLst>
      <p:ext uri="{BB962C8B-B14F-4D97-AF65-F5344CB8AC3E}">
        <p14:creationId xmlns:p14="http://schemas.microsoft.com/office/powerpoint/2010/main" val="409203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24A6C0E-4DC5-48F0-A304-F60598FEFFA4}"/>
              </a:ext>
            </a:extLst>
          </p:cNvPr>
          <p:cNvSpPr>
            <a:spLocks noGrp="1"/>
          </p:cNvSpPr>
          <p:nvPr>
            <p:ph type="title"/>
          </p:nvPr>
        </p:nvSpPr>
        <p:spPr/>
        <p:txBody>
          <a:bodyPr/>
          <a:lstStyle/>
          <a:p>
            <a:r>
              <a:rPr lang="en-US" altLang="zh-CN" dirty="0"/>
              <a:t>Git</a:t>
            </a:r>
            <a:r>
              <a:rPr lang="zh-CN" altLang="en-US" dirty="0"/>
              <a:t>的工作流程</a:t>
            </a:r>
            <a:r>
              <a:rPr lang="en-US" altLang="zh-CN" dirty="0"/>
              <a:t>--</a:t>
            </a:r>
            <a:r>
              <a:rPr lang="zh-CN" altLang="en-US" dirty="0"/>
              <a:t>从克隆一个仓库开始</a:t>
            </a:r>
          </a:p>
        </p:txBody>
      </p:sp>
      <p:pic>
        <p:nvPicPr>
          <p:cNvPr id="4" name="图片 3">
            <a:extLst>
              <a:ext uri="{FF2B5EF4-FFF2-40B4-BE49-F238E27FC236}">
                <a16:creationId xmlns:a16="http://schemas.microsoft.com/office/drawing/2014/main" xmlns="" id="{B7C3CF60-F3F3-4681-873F-6F8EDC1C79F0}"/>
              </a:ext>
            </a:extLst>
          </p:cNvPr>
          <p:cNvPicPr>
            <a:picLocks noChangeAspect="1"/>
          </p:cNvPicPr>
          <p:nvPr/>
        </p:nvPicPr>
        <p:blipFill>
          <a:blip r:embed="rId2"/>
          <a:stretch>
            <a:fillRect/>
          </a:stretch>
        </p:blipFill>
        <p:spPr>
          <a:xfrm>
            <a:off x="1110403" y="1941527"/>
            <a:ext cx="8905875" cy="2495550"/>
          </a:xfrm>
          <a:prstGeom prst="rect">
            <a:avLst/>
          </a:prstGeom>
        </p:spPr>
      </p:pic>
    </p:spTree>
    <p:extLst>
      <p:ext uri="{BB962C8B-B14F-4D97-AF65-F5344CB8AC3E}">
        <p14:creationId xmlns:p14="http://schemas.microsoft.com/office/powerpoint/2010/main" val="2679827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F70BB77-D6D6-4BE8-9C5E-607250C1DB00}"/>
              </a:ext>
            </a:extLst>
          </p:cNvPr>
          <p:cNvSpPr>
            <a:spLocks noGrp="1"/>
          </p:cNvSpPr>
          <p:nvPr>
            <p:ph type="title"/>
          </p:nvPr>
        </p:nvSpPr>
        <p:spPr/>
        <p:txBody>
          <a:bodyPr/>
          <a:lstStyle/>
          <a:p>
            <a:r>
              <a:rPr lang="en-US" altLang="zh-CN" dirty="0"/>
              <a:t>Git</a:t>
            </a:r>
            <a:r>
              <a:rPr lang="zh-CN" altLang="en-US" dirty="0"/>
              <a:t>配置</a:t>
            </a:r>
          </a:p>
        </p:txBody>
      </p:sp>
      <p:sp>
        <p:nvSpPr>
          <p:cNvPr id="8" name="矩形 7">
            <a:extLst>
              <a:ext uri="{FF2B5EF4-FFF2-40B4-BE49-F238E27FC236}">
                <a16:creationId xmlns:a16="http://schemas.microsoft.com/office/drawing/2014/main" xmlns="" id="{A017BC66-3574-420A-A8B6-96BD7A7E005A}"/>
              </a:ext>
            </a:extLst>
          </p:cNvPr>
          <p:cNvSpPr/>
          <p:nvPr/>
        </p:nvSpPr>
        <p:spPr>
          <a:xfrm>
            <a:off x="757562" y="1838559"/>
            <a:ext cx="9220940" cy="2585323"/>
          </a:xfrm>
          <a:prstGeom prst="rect">
            <a:avLst/>
          </a:prstGeom>
          <a:ln w="28575"/>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dirty="0">
                <a:solidFill>
                  <a:srgbClr val="24292E"/>
                </a:solidFill>
                <a:latin typeface="Consolas" panose="020B0609020204030204" pitchFamily="49" charset="0"/>
              </a:rPr>
              <a:t>git config --global user.name “Wang Jianghao”  </a:t>
            </a:r>
            <a:r>
              <a:rPr lang="en-US" altLang="zh-CN" dirty="0">
                <a:solidFill>
                  <a:srgbClr val="6A737D"/>
                </a:solidFill>
                <a:latin typeface="Consolas" panose="020B0609020204030204" pitchFamily="49" charset="0"/>
              </a:rPr>
              <a:t># </a:t>
            </a:r>
            <a:r>
              <a:rPr lang="zh-CN" altLang="en-US" dirty="0">
                <a:solidFill>
                  <a:srgbClr val="6A737D"/>
                </a:solidFill>
                <a:latin typeface="Consolas" panose="020B0609020204030204" pitchFamily="49" charset="0"/>
              </a:rPr>
              <a:t>设置用户名</a:t>
            </a:r>
            <a:endParaRPr lang="zh-CN" altLang="en-US" dirty="0">
              <a:solidFill>
                <a:srgbClr val="24292E"/>
              </a:solidFill>
              <a:latin typeface="Consolas" panose="020B0609020204030204" pitchFamily="49" charset="0"/>
            </a:endParaRPr>
          </a:p>
          <a:p>
            <a:r>
              <a:rPr lang="en-US" altLang="zh-CN" dirty="0">
                <a:solidFill>
                  <a:srgbClr val="24292E"/>
                </a:solidFill>
                <a:latin typeface="Consolas" panose="020B0609020204030204" pitchFamily="49" charset="0"/>
              </a:rPr>
              <a:t>git config --global user.email wangjianghao@matridx.com  </a:t>
            </a:r>
            <a:r>
              <a:rPr lang="en-US" altLang="zh-CN" dirty="0">
                <a:solidFill>
                  <a:srgbClr val="6A737D"/>
                </a:solidFill>
                <a:latin typeface="Consolas" panose="020B0609020204030204" pitchFamily="49" charset="0"/>
              </a:rPr>
              <a:t># </a:t>
            </a:r>
            <a:r>
              <a:rPr lang="zh-CN" altLang="en-US" dirty="0">
                <a:solidFill>
                  <a:srgbClr val="6A737D"/>
                </a:solidFill>
                <a:latin typeface="Consolas" panose="020B0609020204030204" pitchFamily="49" charset="0"/>
              </a:rPr>
              <a:t>设置用户邮箱</a:t>
            </a:r>
            <a:endParaRPr lang="zh-CN" altLang="en-US" dirty="0">
              <a:solidFill>
                <a:srgbClr val="24292E"/>
              </a:solidFill>
              <a:latin typeface="Consolas" panose="020B0609020204030204" pitchFamily="49" charset="0"/>
            </a:endParaRPr>
          </a:p>
          <a:p>
            <a:r>
              <a:rPr lang="zh-CN" altLang="en-US" dirty="0">
                <a:solidFill>
                  <a:srgbClr val="24292E"/>
                </a:solidFill>
                <a:latin typeface="Consolas" panose="020B0609020204030204" pitchFamily="49" charset="0"/>
              </a:rPr>
              <a:t/>
            </a:r>
            <a:br>
              <a:rPr lang="zh-CN" altLang="en-US" dirty="0">
                <a:solidFill>
                  <a:srgbClr val="24292E"/>
                </a:solidFill>
                <a:latin typeface="Consolas" panose="020B0609020204030204" pitchFamily="49" charset="0"/>
              </a:rPr>
            </a:br>
            <a:r>
              <a:rPr lang="en-US" altLang="zh-CN" dirty="0">
                <a:solidFill>
                  <a:srgbClr val="24292E"/>
                </a:solidFill>
                <a:latin typeface="Consolas" panose="020B0609020204030204" pitchFamily="49" charset="0"/>
              </a:rPr>
              <a:t>git config </a:t>
            </a:r>
            <a:r>
              <a:rPr lang="en-US" altLang="zh-CN" dirty="0" err="1">
                <a:solidFill>
                  <a:srgbClr val="24292E"/>
                </a:solidFill>
                <a:latin typeface="Consolas" panose="020B0609020204030204" pitchFamily="49" charset="0"/>
              </a:rPr>
              <a:t>credential.helper</a:t>
            </a:r>
            <a:r>
              <a:rPr lang="en-US" altLang="zh-CN" dirty="0">
                <a:solidFill>
                  <a:srgbClr val="24292E"/>
                </a:solidFill>
                <a:latin typeface="Consolas" panose="020B0609020204030204" pitchFamily="49" charset="0"/>
              </a:rPr>
              <a:t> store   </a:t>
            </a:r>
            <a:r>
              <a:rPr lang="en-US" altLang="zh-CN" dirty="0">
                <a:solidFill>
                  <a:srgbClr val="6A737D"/>
                </a:solidFill>
                <a:latin typeface="Consolas" panose="020B0609020204030204" pitchFamily="49" charset="0"/>
              </a:rPr>
              <a:t># </a:t>
            </a:r>
            <a:r>
              <a:rPr lang="zh-CN" altLang="en-US" dirty="0">
                <a:solidFill>
                  <a:srgbClr val="6A737D"/>
                </a:solidFill>
                <a:latin typeface="Consolas" panose="020B0609020204030204" pitchFamily="49" charset="0"/>
              </a:rPr>
              <a:t>记住密码</a:t>
            </a:r>
            <a:endParaRPr lang="zh-CN" altLang="en-US" dirty="0">
              <a:solidFill>
                <a:srgbClr val="24292E"/>
              </a:solidFill>
              <a:latin typeface="Consolas" panose="020B0609020204030204" pitchFamily="49" charset="0"/>
            </a:endParaRPr>
          </a:p>
          <a:p>
            <a:r>
              <a:rPr lang="en-US" altLang="zh-CN" dirty="0">
                <a:solidFill>
                  <a:srgbClr val="24292E"/>
                </a:solidFill>
                <a:latin typeface="Consolas" panose="020B0609020204030204" pitchFamily="49" charset="0"/>
              </a:rPr>
              <a:t>git config --global alias.st status  </a:t>
            </a:r>
            <a:r>
              <a:rPr lang="en-US" altLang="zh-CN" dirty="0">
                <a:solidFill>
                  <a:srgbClr val="6A737D"/>
                </a:solidFill>
                <a:latin typeface="Consolas" panose="020B0609020204030204" pitchFamily="49" charset="0"/>
              </a:rPr>
              <a:t># </a:t>
            </a:r>
            <a:r>
              <a:rPr lang="zh-CN" altLang="en-US" dirty="0">
                <a:solidFill>
                  <a:srgbClr val="6A737D"/>
                </a:solidFill>
                <a:latin typeface="Consolas" panose="020B0609020204030204" pitchFamily="49" charset="0"/>
              </a:rPr>
              <a:t>设置别名</a:t>
            </a:r>
            <a:endParaRPr lang="zh-CN" altLang="en-US" dirty="0">
              <a:solidFill>
                <a:srgbClr val="24292E"/>
              </a:solidFill>
              <a:latin typeface="Consolas" panose="020B0609020204030204" pitchFamily="49" charset="0"/>
            </a:endParaRPr>
          </a:p>
          <a:p>
            <a:r>
              <a:rPr lang="zh-CN" altLang="en-US" dirty="0">
                <a:solidFill>
                  <a:srgbClr val="24292E"/>
                </a:solidFill>
                <a:latin typeface="Consolas" panose="020B0609020204030204" pitchFamily="49" charset="0"/>
              </a:rPr>
              <a:t/>
            </a:r>
            <a:br>
              <a:rPr lang="zh-CN" altLang="en-US" dirty="0">
                <a:solidFill>
                  <a:srgbClr val="24292E"/>
                </a:solidFill>
                <a:latin typeface="Consolas" panose="020B0609020204030204" pitchFamily="49" charset="0"/>
              </a:rPr>
            </a:br>
            <a:r>
              <a:rPr lang="en-US" altLang="zh-CN" dirty="0">
                <a:solidFill>
                  <a:srgbClr val="6A737D"/>
                </a:solidFill>
                <a:latin typeface="Consolas" panose="020B0609020204030204" pitchFamily="49" charset="0"/>
              </a:rPr>
              <a:t># --system(</a:t>
            </a:r>
            <a:r>
              <a:rPr lang="zh-CN" altLang="en-US" dirty="0">
                <a:solidFill>
                  <a:srgbClr val="6A737D"/>
                </a:solidFill>
                <a:latin typeface="Consolas" panose="020B0609020204030204" pitchFamily="49" charset="0"/>
              </a:rPr>
              <a:t>对整个系统的所有用户生效</a:t>
            </a:r>
            <a:r>
              <a:rPr lang="en-US" altLang="zh-CN" dirty="0">
                <a:solidFill>
                  <a:srgbClr val="6A737D"/>
                </a:solidFill>
                <a:latin typeface="Consolas" panose="020B0609020204030204" pitchFamily="49" charset="0"/>
              </a:rPr>
              <a:t>)</a:t>
            </a:r>
            <a:endParaRPr lang="zh-CN" altLang="en-US" dirty="0">
              <a:solidFill>
                <a:srgbClr val="24292E"/>
              </a:solidFill>
              <a:latin typeface="Consolas" panose="020B0609020204030204" pitchFamily="49" charset="0"/>
            </a:endParaRPr>
          </a:p>
          <a:p>
            <a:r>
              <a:rPr lang="en-US" altLang="zh-CN" dirty="0">
                <a:solidFill>
                  <a:srgbClr val="6A737D"/>
                </a:solidFill>
                <a:latin typeface="Consolas" panose="020B0609020204030204" pitchFamily="49" charset="0"/>
              </a:rPr>
              <a:t># --global(</a:t>
            </a:r>
            <a:r>
              <a:rPr lang="zh-CN" altLang="en-US" dirty="0">
                <a:solidFill>
                  <a:srgbClr val="6A737D"/>
                </a:solidFill>
                <a:latin typeface="Consolas" panose="020B0609020204030204" pitchFamily="49" charset="0"/>
              </a:rPr>
              <a:t>对当前用户的所有仓库生效</a:t>
            </a:r>
            <a:r>
              <a:rPr lang="en-US" altLang="zh-CN" dirty="0">
                <a:solidFill>
                  <a:srgbClr val="6A737D"/>
                </a:solidFill>
                <a:latin typeface="Consolas" panose="020B0609020204030204" pitchFamily="49" charset="0"/>
              </a:rPr>
              <a:t>)</a:t>
            </a:r>
            <a:endParaRPr lang="zh-CN" altLang="en-US" dirty="0">
              <a:solidFill>
                <a:srgbClr val="24292E"/>
              </a:solidFill>
              <a:latin typeface="Consolas" panose="020B0609020204030204" pitchFamily="49" charset="0"/>
            </a:endParaRPr>
          </a:p>
          <a:p>
            <a:r>
              <a:rPr lang="en-US" altLang="zh-CN" dirty="0">
                <a:solidFill>
                  <a:srgbClr val="6A737D"/>
                </a:solidFill>
                <a:latin typeface="Consolas" panose="020B0609020204030204" pitchFamily="49" charset="0"/>
              </a:rPr>
              <a:t># --local(</a:t>
            </a:r>
            <a:r>
              <a:rPr lang="zh-CN" altLang="en-US" dirty="0">
                <a:solidFill>
                  <a:srgbClr val="6A737D"/>
                </a:solidFill>
                <a:latin typeface="Consolas" panose="020B0609020204030204" pitchFamily="49" charset="0"/>
              </a:rPr>
              <a:t>对当前仓库生效</a:t>
            </a:r>
            <a:r>
              <a:rPr lang="en-US" altLang="zh-CN" dirty="0">
                <a:solidFill>
                  <a:srgbClr val="6A737D"/>
                </a:solidFill>
                <a:latin typeface="Consolas" panose="020B0609020204030204" pitchFamily="49" charset="0"/>
              </a:rPr>
              <a:t>)</a:t>
            </a:r>
            <a:endParaRPr lang="zh-CN" altLang="en-US" dirty="0">
              <a:solidFill>
                <a:srgbClr val="24292E"/>
              </a:solidFill>
              <a:latin typeface="Consolas" panose="020B0609020204030204" pitchFamily="49" charset="0"/>
            </a:endParaRPr>
          </a:p>
        </p:txBody>
      </p:sp>
    </p:spTree>
    <p:extLst>
      <p:ext uri="{BB962C8B-B14F-4D97-AF65-F5344CB8AC3E}">
        <p14:creationId xmlns:p14="http://schemas.microsoft.com/office/powerpoint/2010/main" val="3750886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DAFE4CC-8247-4B2F-8A82-E90AA4E35AA0}"/>
              </a:ext>
            </a:extLst>
          </p:cNvPr>
          <p:cNvSpPr>
            <a:spLocks noGrp="1"/>
          </p:cNvSpPr>
          <p:nvPr>
            <p:ph type="title"/>
          </p:nvPr>
        </p:nvSpPr>
        <p:spPr/>
        <p:txBody>
          <a:bodyPr/>
          <a:lstStyle/>
          <a:p>
            <a:r>
              <a:rPr lang="en-US" altLang="zh-CN" dirty="0"/>
              <a:t>Git</a:t>
            </a:r>
            <a:r>
              <a:rPr lang="zh-CN" altLang="en-US" dirty="0"/>
              <a:t>标签</a:t>
            </a:r>
          </a:p>
        </p:txBody>
      </p:sp>
      <p:sp>
        <p:nvSpPr>
          <p:cNvPr id="3" name="内容占位符 2">
            <a:extLst>
              <a:ext uri="{FF2B5EF4-FFF2-40B4-BE49-F238E27FC236}">
                <a16:creationId xmlns:a16="http://schemas.microsoft.com/office/drawing/2014/main" xmlns="" id="{589376C7-1FB4-4418-A812-4714163B2851}"/>
              </a:ext>
            </a:extLst>
          </p:cNvPr>
          <p:cNvSpPr>
            <a:spLocks noGrp="1"/>
          </p:cNvSpPr>
          <p:nvPr>
            <p:ph idx="1"/>
          </p:nvPr>
        </p:nvSpPr>
        <p:spPr/>
        <p:txBody>
          <a:bodyPr/>
          <a:lstStyle/>
          <a:p>
            <a:r>
              <a:rPr lang="zh-CN" altLang="en-US" dirty="0"/>
              <a:t>查看所有标签</a:t>
            </a:r>
            <a:endParaRPr lang="en-US" altLang="zh-CN" dirty="0"/>
          </a:p>
          <a:p>
            <a:pPr lvl="1"/>
            <a:r>
              <a:rPr lang="en-US" altLang="zh-CN" dirty="0" err="1"/>
              <a:t>git</a:t>
            </a:r>
            <a:r>
              <a:rPr lang="en-US" altLang="zh-CN" dirty="0"/>
              <a:t> </a:t>
            </a:r>
            <a:r>
              <a:rPr lang="en-US" altLang="zh-CN" dirty="0" smtClean="0"/>
              <a:t>tag</a:t>
            </a:r>
            <a:endParaRPr lang="zh-CN" altLang="en-US" dirty="0" smtClean="0"/>
          </a:p>
          <a:p>
            <a:pPr lvl="1"/>
            <a:endParaRPr lang="en-US" altLang="zh-CN" dirty="0"/>
          </a:p>
          <a:p>
            <a:r>
              <a:rPr lang="zh-CN" altLang="en-US" dirty="0"/>
              <a:t>轻量标签</a:t>
            </a:r>
            <a:endParaRPr lang="en-US" altLang="zh-CN" dirty="0"/>
          </a:p>
          <a:p>
            <a:pPr lvl="1"/>
            <a:r>
              <a:rPr lang="en-US" altLang="zh-CN" dirty="0"/>
              <a:t>git tag </a:t>
            </a:r>
            <a:r>
              <a:rPr lang="en-US" altLang="zh-CN" dirty="0" smtClean="0"/>
              <a:t>v1.1</a:t>
            </a:r>
            <a:endParaRPr lang="zh-CN" altLang="en-US" dirty="0" smtClean="0"/>
          </a:p>
          <a:p>
            <a:pPr lvl="1"/>
            <a:r>
              <a:rPr lang="zh-CN" altLang="en-US" dirty="0" smtClean="0"/>
              <a:t>对某个提交的引用</a:t>
            </a:r>
            <a:endParaRPr lang="zh-CN" altLang="en-US" dirty="0" smtClean="0"/>
          </a:p>
          <a:p>
            <a:pPr lvl="1"/>
            <a:endParaRPr lang="en-US" altLang="zh-CN" dirty="0"/>
          </a:p>
          <a:p>
            <a:r>
              <a:rPr lang="zh-CN" altLang="en-US" dirty="0"/>
              <a:t>附注标签</a:t>
            </a:r>
            <a:endParaRPr lang="en-US" altLang="zh-CN" dirty="0"/>
          </a:p>
          <a:p>
            <a:pPr lvl="1"/>
            <a:r>
              <a:rPr lang="en-US" altLang="zh-CN" dirty="0"/>
              <a:t>git tag -a v1.4 -m ‘my version 1.4</a:t>
            </a:r>
            <a:r>
              <a:rPr lang="en-US" altLang="zh-CN" dirty="0" smtClean="0"/>
              <a:t>’</a:t>
            </a:r>
            <a:endParaRPr lang="zh-CN" altLang="en-US" dirty="0" smtClean="0"/>
          </a:p>
          <a:p>
            <a:pPr lvl="1"/>
            <a:r>
              <a:rPr lang="zh-CN" altLang="en-US" dirty="0" smtClean="0"/>
              <a:t>完整的对象</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3781332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G</a:t>
            </a:r>
            <a:r>
              <a:rPr kumimoji="1" lang="en-US" altLang="zh-CN" dirty="0" err="1" smtClean="0"/>
              <a:t>it</a:t>
            </a:r>
            <a:r>
              <a:rPr kumimoji="1" lang="en-US" altLang="zh-CN" dirty="0" smtClean="0"/>
              <a:t> fetch</a:t>
            </a:r>
            <a:endParaRPr kumimoji="1" lang="zh-CN" altLang="en-US" dirty="0"/>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1097440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6BA664A-18F0-4DFA-AE3F-1F0E1B35C30E}"/>
              </a:ext>
            </a:extLst>
          </p:cNvPr>
          <p:cNvSpPr>
            <a:spLocks noGrp="1"/>
          </p:cNvSpPr>
          <p:nvPr>
            <p:ph type="title"/>
          </p:nvPr>
        </p:nvSpPr>
        <p:spPr/>
        <p:txBody>
          <a:bodyPr/>
          <a:lstStyle/>
          <a:p>
            <a:r>
              <a:rPr lang="en-US" altLang="zh-CN" dirty="0"/>
              <a:t>Git</a:t>
            </a:r>
            <a:r>
              <a:rPr lang="zh-CN" altLang="en-US" dirty="0"/>
              <a:t>高级应用</a:t>
            </a:r>
          </a:p>
        </p:txBody>
      </p:sp>
      <p:sp>
        <p:nvSpPr>
          <p:cNvPr id="3" name="内容占位符 2">
            <a:extLst>
              <a:ext uri="{FF2B5EF4-FFF2-40B4-BE49-F238E27FC236}">
                <a16:creationId xmlns:a16="http://schemas.microsoft.com/office/drawing/2014/main" xmlns="" id="{694A9721-0EDB-4D41-B34F-1AD1D6C5CD94}"/>
              </a:ext>
            </a:extLst>
          </p:cNvPr>
          <p:cNvSpPr>
            <a:spLocks noGrp="1"/>
          </p:cNvSpPr>
          <p:nvPr>
            <p:ph idx="1"/>
          </p:nvPr>
        </p:nvSpPr>
        <p:spPr/>
        <p:txBody>
          <a:bodyPr/>
          <a:lstStyle/>
          <a:p>
            <a:r>
              <a:rPr lang="en-US" altLang="zh-CN" dirty="0"/>
              <a:t>.</a:t>
            </a:r>
            <a:r>
              <a:rPr lang="en-US" altLang="zh-CN" dirty="0" err="1"/>
              <a:t>gitignore</a:t>
            </a:r>
            <a:r>
              <a:rPr lang="zh-CN" altLang="en-US" dirty="0"/>
              <a:t>文件</a:t>
            </a:r>
            <a:endParaRPr lang="en-US" altLang="zh-CN" dirty="0"/>
          </a:p>
          <a:p>
            <a:r>
              <a:rPr lang="zh-CN" altLang="en-US" dirty="0"/>
              <a:t>多个</a:t>
            </a:r>
            <a:r>
              <a:rPr lang="en-US" altLang="zh-CN" dirty="0"/>
              <a:t>remote</a:t>
            </a:r>
            <a:r>
              <a:rPr lang="zh-CN" altLang="en-US" dirty="0"/>
              <a:t>分支</a:t>
            </a:r>
            <a:endParaRPr lang="en-US" altLang="zh-CN" dirty="0"/>
          </a:p>
          <a:p>
            <a:r>
              <a:rPr lang="zh-CN" altLang="en-US" dirty="0"/>
              <a:t>合并分支</a:t>
            </a:r>
            <a:endParaRPr lang="en-US" altLang="zh-CN" dirty="0"/>
          </a:p>
          <a:p>
            <a:r>
              <a:rPr lang="en-US" altLang="zh-CN" dirty="0"/>
              <a:t>git stash</a:t>
            </a:r>
          </a:p>
          <a:p>
            <a:r>
              <a:rPr lang="en-US" altLang="zh-CN" dirty="0"/>
              <a:t>HEAD</a:t>
            </a:r>
          </a:p>
          <a:p>
            <a:r>
              <a:rPr lang="en-US" altLang="zh-CN" dirty="0"/>
              <a:t>Cherry </a:t>
            </a:r>
            <a:r>
              <a:rPr lang="en-US" altLang="zh-CN" dirty="0" smtClean="0"/>
              <a:t>pick</a:t>
            </a:r>
          </a:p>
          <a:p>
            <a:r>
              <a:rPr lang="en-US" altLang="zh-CN" dirty="0" smtClean="0"/>
              <a:t>rebase</a:t>
            </a:r>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1544935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A580E90-B3FF-44E6-B3DC-4848A7010113}"/>
              </a:ext>
            </a:extLst>
          </p:cNvPr>
          <p:cNvSpPr>
            <a:spLocks noGrp="1"/>
          </p:cNvSpPr>
          <p:nvPr>
            <p:ph type="title"/>
          </p:nvPr>
        </p:nvSpPr>
        <p:spPr/>
        <p:txBody>
          <a:bodyPr/>
          <a:lstStyle/>
          <a:p>
            <a:r>
              <a:rPr lang="zh-CN" altLang="en-US" dirty="0"/>
              <a:t>忽略文件</a:t>
            </a:r>
          </a:p>
        </p:txBody>
      </p:sp>
      <p:sp>
        <p:nvSpPr>
          <p:cNvPr id="3" name="内容占位符 2">
            <a:extLst>
              <a:ext uri="{FF2B5EF4-FFF2-40B4-BE49-F238E27FC236}">
                <a16:creationId xmlns:a16="http://schemas.microsoft.com/office/drawing/2014/main" xmlns="" id="{407AC736-9E32-4F5F-BC26-2FBEFD9B9077}"/>
              </a:ext>
            </a:extLst>
          </p:cNvPr>
          <p:cNvSpPr>
            <a:spLocks noGrp="1"/>
          </p:cNvSpPr>
          <p:nvPr>
            <p:ph idx="1"/>
          </p:nvPr>
        </p:nvSpPr>
        <p:spPr/>
        <p:txBody>
          <a:bodyPr/>
          <a:lstStyle/>
          <a:p>
            <a:r>
              <a:rPr lang="zh-CN" altLang="en-US" dirty="0" smtClean="0"/>
              <a:t>使用</a:t>
            </a:r>
            <a:r>
              <a:rPr lang="en-US" altLang="zh-CN" dirty="0" smtClean="0"/>
              <a:t>.</a:t>
            </a:r>
            <a:r>
              <a:rPr lang="en-US" altLang="zh-CN" dirty="0" err="1" smtClean="0"/>
              <a:t>gitignore</a:t>
            </a:r>
            <a:r>
              <a:rPr lang="zh-CN" altLang="en-US" dirty="0" smtClean="0"/>
              <a:t>可以使</a:t>
            </a:r>
            <a:r>
              <a:rPr lang="en-US" altLang="zh-CN" dirty="0" err="1" smtClean="0"/>
              <a:t>git</a:t>
            </a:r>
            <a:r>
              <a:rPr lang="zh-CN" altLang="en-US" dirty="0" smtClean="0"/>
              <a:t>将一些文件不纳入版本控制</a:t>
            </a:r>
          </a:p>
          <a:p>
            <a:r>
              <a:rPr lang="zh-CN" altLang="en-US" dirty="0" smtClean="0"/>
              <a:t>一些临时文件，数据库文件，本地脚本等</a:t>
            </a:r>
          </a:p>
          <a:p>
            <a:endParaRPr lang="zh-CN" altLang="en-US" dirty="0"/>
          </a:p>
        </p:txBody>
      </p:sp>
      <p:pic>
        <p:nvPicPr>
          <p:cNvPr id="4" name="图片 3"/>
          <p:cNvPicPr>
            <a:picLocks noChangeAspect="1"/>
          </p:cNvPicPr>
          <p:nvPr/>
        </p:nvPicPr>
        <p:blipFill rotWithShape="1">
          <a:blip r:embed="rId2"/>
          <a:srcRect t="26287" b="6156"/>
          <a:stretch/>
        </p:blipFill>
        <p:spPr>
          <a:xfrm>
            <a:off x="0" y="3505200"/>
            <a:ext cx="12192000" cy="3352800"/>
          </a:xfrm>
          <a:prstGeom prst="rect">
            <a:avLst/>
          </a:prstGeom>
          <a:ln>
            <a:solidFill>
              <a:schemeClr val="accent1"/>
            </a:solidFill>
          </a:ln>
        </p:spPr>
      </p:pic>
    </p:spTree>
    <p:extLst>
      <p:ext uri="{BB962C8B-B14F-4D97-AF65-F5344CB8AC3E}">
        <p14:creationId xmlns:p14="http://schemas.microsoft.com/office/powerpoint/2010/main" val="1513851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0" y="496255"/>
            <a:ext cx="12192000" cy="5899355"/>
          </a:xfrm>
          <a:prstGeom prst="rect">
            <a:avLst/>
          </a:prstGeom>
        </p:spPr>
      </p:pic>
    </p:spTree>
    <p:extLst>
      <p:ext uri="{BB962C8B-B14F-4D97-AF65-F5344CB8AC3E}">
        <p14:creationId xmlns:p14="http://schemas.microsoft.com/office/powerpoint/2010/main" val="1335884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6AF61BC-A334-4606-B4C1-2850054D0AB1}"/>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xmlns="" id="{47412E12-BE8D-424C-AD03-47159A41D6DE}"/>
              </a:ext>
            </a:extLst>
          </p:cNvPr>
          <p:cNvSpPr>
            <a:spLocks noGrp="1"/>
          </p:cNvSpPr>
          <p:nvPr>
            <p:ph idx="1"/>
          </p:nvPr>
        </p:nvSpPr>
        <p:spPr/>
        <p:txBody>
          <a:bodyPr/>
          <a:lstStyle/>
          <a:p>
            <a:r>
              <a:rPr lang="zh-CN" altLang="en-US" dirty="0"/>
              <a:t>版本控制与</a:t>
            </a:r>
            <a:r>
              <a:rPr lang="en-US" altLang="zh-CN" dirty="0"/>
              <a:t>Git</a:t>
            </a:r>
            <a:r>
              <a:rPr lang="zh-CN" altLang="en-US" dirty="0"/>
              <a:t>的起源</a:t>
            </a:r>
            <a:endParaRPr lang="en-US" altLang="zh-CN" dirty="0"/>
          </a:p>
          <a:p>
            <a:r>
              <a:rPr lang="en-US" altLang="zh-CN" dirty="0"/>
              <a:t>Git</a:t>
            </a:r>
            <a:r>
              <a:rPr lang="zh-CN" altLang="en-US" dirty="0"/>
              <a:t>的基础知识</a:t>
            </a:r>
            <a:endParaRPr lang="en-US" altLang="zh-CN" dirty="0"/>
          </a:p>
          <a:p>
            <a:r>
              <a:rPr lang="en-US" altLang="zh-CN" dirty="0"/>
              <a:t>Git</a:t>
            </a:r>
            <a:r>
              <a:rPr lang="zh-CN" altLang="en-US" dirty="0"/>
              <a:t>常用命令</a:t>
            </a:r>
            <a:endParaRPr lang="en-US" altLang="zh-CN" dirty="0"/>
          </a:p>
          <a:p>
            <a:r>
              <a:rPr lang="en-US" altLang="zh-CN" dirty="0"/>
              <a:t>Git</a:t>
            </a:r>
            <a:r>
              <a:rPr lang="zh-CN" altLang="en-US" dirty="0"/>
              <a:t>高级应用</a:t>
            </a:r>
          </a:p>
        </p:txBody>
      </p:sp>
    </p:spTree>
    <p:extLst>
      <p:ext uri="{BB962C8B-B14F-4D97-AF65-F5344CB8AC3E}">
        <p14:creationId xmlns:p14="http://schemas.microsoft.com/office/powerpoint/2010/main" val="17066386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952500" y="2271183"/>
            <a:ext cx="9575800" cy="1739900"/>
          </a:xfrm>
          <a:prstGeom prst="rect">
            <a:avLst/>
          </a:prstGeom>
        </p:spPr>
      </p:pic>
    </p:spTree>
    <p:extLst>
      <p:ext uri="{BB962C8B-B14F-4D97-AF65-F5344CB8AC3E}">
        <p14:creationId xmlns:p14="http://schemas.microsoft.com/office/powerpoint/2010/main" val="803445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656C41B-50BE-419D-BD7E-BD3A6D4F4BD0}"/>
              </a:ext>
            </a:extLst>
          </p:cNvPr>
          <p:cNvSpPr>
            <a:spLocks noGrp="1"/>
          </p:cNvSpPr>
          <p:nvPr>
            <p:ph type="title"/>
          </p:nvPr>
        </p:nvSpPr>
        <p:spPr/>
        <p:txBody>
          <a:bodyPr/>
          <a:lstStyle/>
          <a:p>
            <a:r>
              <a:rPr lang="zh-CN" altLang="en-US" dirty="0"/>
              <a:t>玩转</a:t>
            </a:r>
            <a:r>
              <a:rPr lang="en-US" altLang="zh-CN" dirty="0"/>
              <a:t>remote</a:t>
            </a:r>
            <a:endParaRPr lang="zh-CN" altLang="en-US" dirty="0"/>
          </a:p>
        </p:txBody>
      </p:sp>
      <p:sp>
        <p:nvSpPr>
          <p:cNvPr id="3" name="内容占位符 2">
            <a:extLst>
              <a:ext uri="{FF2B5EF4-FFF2-40B4-BE49-F238E27FC236}">
                <a16:creationId xmlns:a16="http://schemas.microsoft.com/office/drawing/2014/main" xmlns="" id="{D4B7392F-22E1-4CDF-83B6-7CCEC22932D9}"/>
              </a:ext>
            </a:extLst>
          </p:cNvPr>
          <p:cNvSpPr>
            <a:spLocks noGrp="1"/>
          </p:cNvSpPr>
          <p:nvPr>
            <p:ph idx="1"/>
          </p:nvPr>
        </p:nvSpPr>
        <p:spPr/>
        <p:txBody>
          <a:bodyPr/>
          <a:lstStyle/>
          <a:p>
            <a:r>
              <a:rPr lang="en-US" altLang="zh-CN" dirty="0" smtClean="0"/>
              <a:t>remote</a:t>
            </a:r>
            <a:r>
              <a:rPr lang="zh-CN" altLang="en-US" dirty="0" smtClean="0"/>
              <a:t>即远程仓库，如果我们</a:t>
            </a:r>
            <a:r>
              <a:rPr lang="en-US" altLang="zh-CN" dirty="0" smtClean="0"/>
              <a:t>clone</a:t>
            </a:r>
            <a:r>
              <a:rPr lang="zh-CN" altLang="en-US" dirty="0" smtClean="0"/>
              <a:t>了一个仓库，那么默认的</a:t>
            </a:r>
            <a:r>
              <a:rPr lang="en-US" altLang="zh-CN" dirty="0" smtClean="0"/>
              <a:t>remote</a:t>
            </a:r>
            <a:r>
              <a:rPr lang="zh-CN" altLang="en-US" dirty="0" smtClean="0"/>
              <a:t>就会是</a:t>
            </a:r>
            <a:r>
              <a:rPr lang="en-US" altLang="zh-CN" dirty="0" smtClean="0"/>
              <a:t>clone</a:t>
            </a:r>
            <a:r>
              <a:rPr lang="zh-CN" altLang="en-US" dirty="0" smtClean="0"/>
              <a:t>的那个，默认的</a:t>
            </a:r>
            <a:r>
              <a:rPr lang="en-US" altLang="zh-CN" dirty="0" smtClean="0"/>
              <a:t>remote</a:t>
            </a:r>
            <a:r>
              <a:rPr lang="zh-CN" altLang="en-US" dirty="0" smtClean="0"/>
              <a:t>名为</a:t>
            </a:r>
            <a:r>
              <a:rPr lang="en-US" altLang="zh-CN" dirty="0" smtClean="0"/>
              <a:t>origin</a:t>
            </a:r>
          </a:p>
          <a:p>
            <a:endParaRPr lang="zh-CN" altLang="en-US" dirty="0"/>
          </a:p>
        </p:txBody>
      </p:sp>
      <p:pic>
        <p:nvPicPr>
          <p:cNvPr id="4" name="图片 3"/>
          <p:cNvPicPr>
            <a:picLocks noChangeAspect="1"/>
          </p:cNvPicPr>
          <p:nvPr/>
        </p:nvPicPr>
        <p:blipFill>
          <a:blip r:embed="rId2"/>
          <a:stretch>
            <a:fillRect/>
          </a:stretch>
        </p:blipFill>
        <p:spPr>
          <a:xfrm>
            <a:off x="390502" y="3044559"/>
            <a:ext cx="11410996" cy="1324239"/>
          </a:xfrm>
          <a:prstGeom prst="rect">
            <a:avLst/>
          </a:prstGeom>
        </p:spPr>
      </p:pic>
    </p:spTree>
    <p:extLst>
      <p:ext uri="{BB962C8B-B14F-4D97-AF65-F5344CB8AC3E}">
        <p14:creationId xmlns:p14="http://schemas.microsoft.com/office/powerpoint/2010/main" val="3410902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590550" y="1056217"/>
            <a:ext cx="10299700" cy="1257300"/>
          </a:xfrm>
          <a:prstGeom prst="rect">
            <a:avLst/>
          </a:prstGeom>
        </p:spPr>
      </p:pic>
      <p:pic>
        <p:nvPicPr>
          <p:cNvPr id="5" name="图片 4"/>
          <p:cNvPicPr>
            <a:picLocks noChangeAspect="1"/>
          </p:cNvPicPr>
          <p:nvPr/>
        </p:nvPicPr>
        <p:blipFill>
          <a:blip r:embed="rId3"/>
          <a:stretch>
            <a:fillRect/>
          </a:stretch>
        </p:blipFill>
        <p:spPr>
          <a:xfrm>
            <a:off x="590550" y="3141133"/>
            <a:ext cx="10299700" cy="1727200"/>
          </a:xfrm>
          <a:prstGeom prst="rect">
            <a:avLst/>
          </a:prstGeom>
        </p:spPr>
      </p:pic>
    </p:spTree>
    <p:extLst>
      <p:ext uri="{BB962C8B-B14F-4D97-AF65-F5344CB8AC3E}">
        <p14:creationId xmlns:p14="http://schemas.microsoft.com/office/powerpoint/2010/main" val="673042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pic>
        <p:nvPicPr>
          <p:cNvPr id="4" name="图片 3"/>
          <p:cNvPicPr>
            <a:picLocks noChangeAspect="1"/>
          </p:cNvPicPr>
          <p:nvPr/>
        </p:nvPicPr>
        <p:blipFill>
          <a:blip r:embed="rId2"/>
          <a:stretch>
            <a:fillRect/>
          </a:stretch>
        </p:blipFill>
        <p:spPr>
          <a:xfrm>
            <a:off x="838200" y="2224617"/>
            <a:ext cx="10299700" cy="2476500"/>
          </a:xfrm>
          <a:prstGeom prst="rect">
            <a:avLst/>
          </a:prstGeom>
        </p:spPr>
      </p:pic>
    </p:spTree>
    <p:extLst>
      <p:ext uri="{BB962C8B-B14F-4D97-AF65-F5344CB8AC3E}">
        <p14:creationId xmlns:p14="http://schemas.microsoft.com/office/powerpoint/2010/main" val="86409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70935" y="1299811"/>
            <a:ext cx="11379200" cy="4075341"/>
          </a:xfrm>
          <a:prstGeom prst="rect">
            <a:avLst/>
          </a:prstGeom>
        </p:spPr>
      </p:pic>
    </p:spTree>
    <p:extLst>
      <p:ext uri="{BB962C8B-B14F-4D97-AF65-F5344CB8AC3E}">
        <p14:creationId xmlns:p14="http://schemas.microsoft.com/office/powerpoint/2010/main" val="11644252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B09B5B7-0277-4BA7-AB53-B74091205FB6}"/>
              </a:ext>
            </a:extLst>
          </p:cNvPr>
          <p:cNvSpPr>
            <a:spLocks noGrp="1"/>
          </p:cNvSpPr>
          <p:nvPr>
            <p:ph type="title"/>
          </p:nvPr>
        </p:nvSpPr>
        <p:spPr/>
        <p:txBody>
          <a:bodyPr/>
          <a:lstStyle/>
          <a:p>
            <a:r>
              <a:rPr lang="zh-CN" altLang="en-US" dirty="0"/>
              <a:t>合并分支</a:t>
            </a:r>
          </a:p>
        </p:txBody>
      </p:sp>
      <p:pic>
        <p:nvPicPr>
          <p:cNvPr id="1026" name="Picture 2" descr="https://git-scm.com/figures/18333fig0310-t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4" y="1690688"/>
            <a:ext cx="2181225" cy="10953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git-scm.com/figures/18333fig0311-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3357" y="1592262"/>
            <a:ext cx="2181225" cy="17716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git-scm.com/figures/18333fig0312-t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6533" y="1636713"/>
            <a:ext cx="2943225" cy="17811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git-scm.com/figures/18333fig0313-t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674" y="4284133"/>
            <a:ext cx="2962275" cy="24098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git-scm.com/figures/18333fig0314-t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33357" y="3788833"/>
            <a:ext cx="2952750" cy="290512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git-scm.com/figures/18333fig0315-tn.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46533" y="4317470"/>
            <a:ext cx="3695700" cy="2343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9428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pic>
        <p:nvPicPr>
          <p:cNvPr id="2050" name="Picture 2" descr="https://git-scm.com/figures/18333fig0317-t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3201" y="1957225"/>
            <a:ext cx="8229600" cy="4366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25558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Rebase</a:t>
            </a:r>
            <a:r>
              <a:rPr kumimoji="1" lang="zh-CN" altLang="en-US" dirty="0" smtClean="0"/>
              <a:t>变基</a:t>
            </a:r>
            <a:endParaRPr kumimoji="1" lang="zh-CN" altLang="en-US" dirty="0"/>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21273178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取消修改</a:t>
            </a:r>
            <a:endParaRPr kumimoji="1" lang="zh-CN" altLang="en-US" dirty="0"/>
          </a:p>
        </p:txBody>
      </p:sp>
      <p:sp>
        <p:nvSpPr>
          <p:cNvPr id="3" name="内容占位符 2"/>
          <p:cNvSpPr>
            <a:spLocks noGrp="1"/>
          </p:cNvSpPr>
          <p:nvPr>
            <p:ph idx="1"/>
          </p:nvPr>
        </p:nvSpPr>
        <p:spPr/>
        <p:txBody>
          <a:bodyPr/>
          <a:lstStyle/>
          <a:p>
            <a:r>
              <a:rPr kumimoji="1" lang="zh-CN" altLang="en-US" dirty="0" smtClean="0"/>
              <a:t>取消暂存</a:t>
            </a:r>
          </a:p>
          <a:p>
            <a:r>
              <a:rPr kumimoji="1" lang="zh-CN" altLang="en-US" dirty="0" smtClean="0"/>
              <a:t>取消对文件的修改</a:t>
            </a:r>
          </a:p>
          <a:p>
            <a:r>
              <a:rPr kumimoji="1" lang="zh-CN" altLang="en-US" dirty="0" smtClean="0"/>
              <a:t>取消</a:t>
            </a:r>
            <a:r>
              <a:rPr kumimoji="1" lang="en-US" altLang="zh-CN" dirty="0" smtClean="0"/>
              <a:t>commit</a:t>
            </a:r>
            <a:endParaRPr kumimoji="1" lang="zh-CN" altLang="en-US" dirty="0" smtClean="0"/>
          </a:p>
          <a:p>
            <a:endParaRPr kumimoji="1" lang="zh-CN" altLang="en-US" dirty="0"/>
          </a:p>
          <a:p>
            <a:r>
              <a:rPr kumimoji="1" lang="en-US" altLang="zh-CN" dirty="0" smtClean="0"/>
              <a:t>reset, revert, checkout</a:t>
            </a:r>
          </a:p>
          <a:p>
            <a:endParaRPr kumimoji="1" lang="en-US" altLang="zh-CN" dirty="0" smtClean="0"/>
          </a:p>
        </p:txBody>
      </p:sp>
    </p:spTree>
    <p:extLst>
      <p:ext uri="{BB962C8B-B14F-4D97-AF65-F5344CB8AC3E}">
        <p14:creationId xmlns:p14="http://schemas.microsoft.com/office/powerpoint/2010/main" val="15667129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8D9C9C7-1AB1-4C5B-8DE9-1AB9713C0CA4}"/>
              </a:ext>
            </a:extLst>
          </p:cNvPr>
          <p:cNvSpPr>
            <a:spLocks noGrp="1"/>
          </p:cNvSpPr>
          <p:nvPr>
            <p:ph type="title"/>
          </p:nvPr>
        </p:nvSpPr>
        <p:spPr/>
        <p:txBody>
          <a:bodyPr/>
          <a:lstStyle/>
          <a:p>
            <a:r>
              <a:rPr lang="en-US" altLang="zh-CN" dirty="0"/>
              <a:t>Git</a:t>
            </a:r>
            <a:r>
              <a:rPr lang="zh-CN" altLang="en-US" dirty="0"/>
              <a:t>储藏区</a:t>
            </a:r>
          </a:p>
        </p:txBody>
      </p:sp>
      <p:sp>
        <p:nvSpPr>
          <p:cNvPr id="3" name="内容占位符 2">
            <a:extLst>
              <a:ext uri="{FF2B5EF4-FFF2-40B4-BE49-F238E27FC236}">
                <a16:creationId xmlns:a16="http://schemas.microsoft.com/office/drawing/2014/main" xmlns="" id="{ED789114-E2A3-4CE3-9748-2C64FE76AA1F}"/>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947759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E61C1F9-8DFF-49A9-AB72-A799748B089A}"/>
              </a:ext>
            </a:extLst>
          </p:cNvPr>
          <p:cNvSpPr>
            <a:spLocks noGrp="1"/>
          </p:cNvSpPr>
          <p:nvPr>
            <p:ph type="title"/>
          </p:nvPr>
        </p:nvSpPr>
        <p:spPr/>
        <p:txBody>
          <a:bodyPr/>
          <a:lstStyle/>
          <a:p>
            <a:r>
              <a:rPr lang="zh-CN" altLang="en-US" dirty="0"/>
              <a:t>什么是版本控制？</a:t>
            </a:r>
          </a:p>
        </p:txBody>
      </p:sp>
      <p:sp>
        <p:nvSpPr>
          <p:cNvPr id="3" name="内容占位符 2">
            <a:extLst>
              <a:ext uri="{FF2B5EF4-FFF2-40B4-BE49-F238E27FC236}">
                <a16:creationId xmlns:a16="http://schemas.microsoft.com/office/drawing/2014/main" xmlns="" id="{F663EEF2-6DE8-4B23-931A-A41E765AD903}"/>
              </a:ext>
            </a:extLst>
          </p:cNvPr>
          <p:cNvSpPr>
            <a:spLocks noGrp="1"/>
          </p:cNvSpPr>
          <p:nvPr>
            <p:ph idx="1"/>
          </p:nvPr>
        </p:nvSpPr>
        <p:spPr>
          <a:xfrm>
            <a:off x="838200" y="1825625"/>
            <a:ext cx="4825753" cy="4351338"/>
          </a:xfrm>
        </p:spPr>
        <p:txBody>
          <a:bodyPr/>
          <a:lstStyle/>
          <a:p>
            <a:pPr>
              <a:lnSpc>
                <a:spcPts val="3360"/>
              </a:lnSpc>
            </a:pPr>
            <a:r>
              <a:rPr lang="zh-CN" altLang="en-US" dirty="0"/>
              <a:t>版本控制系统可以理解为一个“数据库”，它完整地保存一个项目的快照。</a:t>
            </a:r>
            <a:endParaRPr lang="en-US" altLang="zh-CN" dirty="0"/>
          </a:p>
          <a:p>
            <a:pPr>
              <a:lnSpc>
                <a:spcPts val="3360"/>
              </a:lnSpc>
            </a:pPr>
            <a:r>
              <a:rPr lang="zh-CN" altLang="en-US" dirty="0"/>
              <a:t>当你需要查看一个之前的快照（称之为“版本”）时，版本控制系统可以显示出当前版本与上一个版本之间的所有改动的细节。</a:t>
            </a:r>
            <a:endParaRPr lang="en-US" altLang="zh-CN" dirty="0"/>
          </a:p>
        </p:txBody>
      </p:sp>
      <p:pic>
        <p:nvPicPr>
          <p:cNvPr id="1026" name="Picture 2" descr="https://www.git-tower.com/learn/content/01-git/01-ebook/cn/01-command-line/02-basics/01-what-is-version-control/what-is-vcs.png">
            <a:extLst>
              <a:ext uri="{FF2B5EF4-FFF2-40B4-BE49-F238E27FC236}">
                <a16:creationId xmlns:a16="http://schemas.microsoft.com/office/drawing/2014/main" xmlns="" id="{C40CA247-58FF-47F7-A89F-42B360A536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3953" y="1825625"/>
            <a:ext cx="5900968" cy="4215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4801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1947EB6-856B-4314-919B-8C4E1B9400F9}"/>
              </a:ext>
            </a:extLst>
          </p:cNvPr>
          <p:cNvSpPr>
            <a:spLocks noGrp="1"/>
          </p:cNvSpPr>
          <p:nvPr>
            <p:ph type="title"/>
          </p:nvPr>
        </p:nvSpPr>
        <p:spPr/>
        <p:txBody>
          <a:bodyPr/>
          <a:lstStyle/>
          <a:p>
            <a:r>
              <a:rPr lang="en-US" altLang="zh-CN" dirty="0"/>
              <a:t>HEAD--</a:t>
            </a:r>
            <a:r>
              <a:rPr lang="zh-CN" altLang="en-US" dirty="0"/>
              <a:t>听过见过但是不知道是什么</a:t>
            </a:r>
          </a:p>
        </p:txBody>
      </p:sp>
      <p:sp>
        <p:nvSpPr>
          <p:cNvPr id="3" name="内容占位符 2">
            <a:extLst>
              <a:ext uri="{FF2B5EF4-FFF2-40B4-BE49-F238E27FC236}">
                <a16:creationId xmlns:a16="http://schemas.microsoft.com/office/drawing/2014/main" xmlns="" id="{1B510397-2BFF-421F-958E-8B9545D13250}"/>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3878481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6DA51C3-C06C-44DD-95F3-A2C7F6759BEE}"/>
              </a:ext>
            </a:extLst>
          </p:cNvPr>
          <p:cNvSpPr>
            <a:spLocks noGrp="1"/>
          </p:cNvSpPr>
          <p:nvPr>
            <p:ph type="title"/>
          </p:nvPr>
        </p:nvSpPr>
        <p:spPr/>
        <p:txBody>
          <a:bodyPr/>
          <a:lstStyle/>
          <a:p>
            <a:r>
              <a:rPr lang="en-US" altLang="zh-CN" dirty="0"/>
              <a:t>Cherry Pick--</a:t>
            </a:r>
            <a:r>
              <a:rPr lang="zh-CN" altLang="en-US" dirty="0"/>
              <a:t>不知道怎么翻成中文</a:t>
            </a:r>
          </a:p>
        </p:txBody>
      </p:sp>
      <p:sp>
        <p:nvSpPr>
          <p:cNvPr id="3" name="内容占位符 2">
            <a:extLst>
              <a:ext uri="{FF2B5EF4-FFF2-40B4-BE49-F238E27FC236}">
                <a16:creationId xmlns:a16="http://schemas.microsoft.com/office/drawing/2014/main" xmlns="" id="{BAF4612B-5658-43D7-B132-93090010270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8499831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0C61AC6-E442-4D1D-902E-82E05E57D11E}"/>
              </a:ext>
            </a:extLst>
          </p:cNvPr>
          <p:cNvSpPr>
            <a:spLocks noGrp="1"/>
          </p:cNvSpPr>
          <p:nvPr>
            <p:ph type="title"/>
          </p:nvPr>
        </p:nvSpPr>
        <p:spPr/>
        <p:txBody>
          <a:bodyPr/>
          <a:lstStyle/>
          <a:p>
            <a:r>
              <a:rPr lang="en-US" altLang="zh-CN" dirty="0"/>
              <a:t>git</a:t>
            </a:r>
            <a:r>
              <a:rPr lang="zh-CN" altLang="en-US" dirty="0"/>
              <a:t>原理</a:t>
            </a:r>
          </a:p>
        </p:txBody>
      </p:sp>
      <p:sp>
        <p:nvSpPr>
          <p:cNvPr id="3" name="内容占位符 2">
            <a:extLst>
              <a:ext uri="{FF2B5EF4-FFF2-40B4-BE49-F238E27FC236}">
                <a16:creationId xmlns:a16="http://schemas.microsoft.com/office/drawing/2014/main" xmlns="" id="{6AE86CCF-8597-45EE-875E-79B2C52F4E7D}"/>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906875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FC0932-31E4-4C4C-BB28-C73F17F3DFF2}"/>
              </a:ext>
            </a:extLst>
          </p:cNvPr>
          <p:cNvSpPr>
            <a:spLocks noGrp="1"/>
          </p:cNvSpPr>
          <p:nvPr>
            <p:ph type="title"/>
          </p:nvPr>
        </p:nvSpPr>
        <p:spPr/>
        <p:txBody>
          <a:bodyPr/>
          <a:lstStyle/>
          <a:p>
            <a:r>
              <a:rPr lang="zh-CN" altLang="en-US" dirty="0"/>
              <a:t>为什么要使用版本控制系统</a:t>
            </a:r>
          </a:p>
        </p:txBody>
      </p:sp>
      <p:sp>
        <p:nvSpPr>
          <p:cNvPr id="3" name="内容占位符 2">
            <a:extLst>
              <a:ext uri="{FF2B5EF4-FFF2-40B4-BE49-F238E27FC236}">
                <a16:creationId xmlns:a16="http://schemas.microsoft.com/office/drawing/2014/main" xmlns="" id="{E7726351-9B92-4A0E-934A-BA4E4D4FF6DF}"/>
              </a:ext>
            </a:extLst>
          </p:cNvPr>
          <p:cNvSpPr>
            <a:spLocks noGrp="1"/>
          </p:cNvSpPr>
          <p:nvPr>
            <p:ph idx="1"/>
          </p:nvPr>
        </p:nvSpPr>
        <p:spPr/>
        <p:txBody>
          <a:bodyPr/>
          <a:lstStyle/>
          <a:p>
            <a:r>
              <a:rPr lang="zh-CN" altLang="en-US" dirty="0"/>
              <a:t>协同合作</a:t>
            </a:r>
          </a:p>
          <a:p>
            <a:r>
              <a:rPr lang="zh-CN" altLang="en-US" dirty="0"/>
              <a:t>版本存储</a:t>
            </a:r>
            <a:endParaRPr lang="en-US" altLang="zh-CN" dirty="0"/>
          </a:p>
          <a:p>
            <a:r>
              <a:rPr lang="zh-CN" altLang="en-US" dirty="0"/>
              <a:t>恢复之前的版本</a:t>
            </a:r>
          </a:p>
          <a:p>
            <a:r>
              <a:rPr lang="zh-CN" altLang="en-US" dirty="0"/>
              <a:t>了解发生了什么</a:t>
            </a:r>
          </a:p>
          <a:p>
            <a:r>
              <a:rPr lang="zh-CN" altLang="en-US" dirty="0"/>
              <a:t>备份</a:t>
            </a:r>
          </a:p>
          <a:p>
            <a:pPr marL="0" indent="0">
              <a:buNone/>
            </a:pPr>
            <a:endParaRPr lang="zh-CN" altLang="en-US" dirty="0"/>
          </a:p>
        </p:txBody>
      </p:sp>
    </p:spTree>
    <p:extLst>
      <p:ext uri="{BB962C8B-B14F-4D97-AF65-F5344CB8AC3E}">
        <p14:creationId xmlns:p14="http://schemas.microsoft.com/office/powerpoint/2010/main" val="2411927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073E59A-B0F2-454F-962D-977B3510CDB3}"/>
              </a:ext>
            </a:extLst>
          </p:cNvPr>
          <p:cNvSpPr>
            <a:spLocks noGrp="1"/>
          </p:cNvSpPr>
          <p:nvPr>
            <p:ph type="title"/>
          </p:nvPr>
        </p:nvSpPr>
        <p:spPr/>
        <p:txBody>
          <a:bodyPr/>
          <a:lstStyle/>
          <a:p>
            <a:r>
              <a:rPr lang="zh-CN" altLang="en-US" dirty="0"/>
              <a:t>版本控制的发展史</a:t>
            </a:r>
          </a:p>
        </p:txBody>
      </p:sp>
      <p:sp>
        <p:nvSpPr>
          <p:cNvPr id="3" name="内容占位符 2">
            <a:extLst>
              <a:ext uri="{FF2B5EF4-FFF2-40B4-BE49-F238E27FC236}">
                <a16:creationId xmlns:a16="http://schemas.microsoft.com/office/drawing/2014/main" xmlns="" id="{C50AE525-2934-41B4-AC8A-E77E29E4C692}"/>
              </a:ext>
            </a:extLst>
          </p:cNvPr>
          <p:cNvSpPr>
            <a:spLocks noGrp="1"/>
          </p:cNvSpPr>
          <p:nvPr>
            <p:ph idx="1"/>
          </p:nvPr>
        </p:nvSpPr>
        <p:spPr>
          <a:xfrm>
            <a:off x="838200" y="1825625"/>
            <a:ext cx="5518212" cy="4351338"/>
          </a:xfrm>
        </p:spPr>
        <p:txBody>
          <a:bodyPr/>
          <a:lstStyle/>
          <a:p>
            <a:r>
              <a:rPr lang="zh-CN" altLang="en-US" dirty="0"/>
              <a:t>第一代</a:t>
            </a:r>
            <a:r>
              <a:rPr lang="en-US" altLang="zh-CN" dirty="0"/>
              <a:t>: </a:t>
            </a:r>
            <a:r>
              <a:rPr lang="zh-CN" altLang="en-US" dirty="0"/>
              <a:t>本地式</a:t>
            </a:r>
            <a:endParaRPr lang="en-US" altLang="zh-CN" dirty="0"/>
          </a:p>
          <a:p>
            <a:pPr lvl="1"/>
            <a:r>
              <a:rPr lang="en-US" altLang="zh-CN" sz="1800" dirty="0"/>
              <a:t>SCCS(1972)</a:t>
            </a:r>
            <a:r>
              <a:rPr lang="zh-CN" altLang="en-US" sz="1800" dirty="0"/>
              <a:t>、 </a:t>
            </a:r>
            <a:r>
              <a:rPr lang="en-US" altLang="zh-CN" sz="1800" dirty="0"/>
              <a:t>PVCS(1985)</a:t>
            </a:r>
          </a:p>
          <a:p>
            <a:pPr lvl="1"/>
            <a:r>
              <a:rPr lang="zh-CN" altLang="en-US" sz="1800" dirty="0"/>
              <a:t>无法让多人同时对一个版本库进行修改</a:t>
            </a:r>
            <a:endParaRPr lang="en-US" altLang="zh-CN" sz="1800" dirty="0"/>
          </a:p>
          <a:p>
            <a:r>
              <a:rPr lang="zh-CN" altLang="en-US" dirty="0"/>
              <a:t>第二代</a:t>
            </a:r>
            <a:r>
              <a:rPr lang="en-US" altLang="zh-CN" dirty="0"/>
              <a:t>: </a:t>
            </a:r>
            <a:r>
              <a:rPr lang="zh-CN" altLang="en-US" dirty="0"/>
              <a:t>客户端</a:t>
            </a:r>
            <a:r>
              <a:rPr lang="en-US" altLang="zh-CN" dirty="0"/>
              <a:t>-</a:t>
            </a:r>
            <a:r>
              <a:rPr lang="zh-CN" altLang="en-US" dirty="0"/>
              <a:t>服务器式</a:t>
            </a:r>
            <a:endParaRPr lang="en-US" altLang="zh-CN" dirty="0"/>
          </a:p>
          <a:p>
            <a:pPr lvl="1"/>
            <a:r>
              <a:rPr lang="en-US" altLang="zh-CN" sz="1800" dirty="0"/>
              <a:t>CVS(1986), ClearCase(1992), Visual SourceSafe(1994), Perforce(1995), Subversion(2000)</a:t>
            </a:r>
          </a:p>
          <a:p>
            <a:pPr lvl="1"/>
            <a:r>
              <a:rPr lang="zh-CN" altLang="en-US" sz="1800" dirty="0"/>
              <a:t>对服务器的依赖太严重</a:t>
            </a:r>
            <a:endParaRPr lang="en-US" altLang="zh-CN" sz="1800" dirty="0"/>
          </a:p>
          <a:p>
            <a:r>
              <a:rPr lang="zh-CN" altLang="en-US" dirty="0"/>
              <a:t>第三代</a:t>
            </a:r>
            <a:r>
              <a:rPr lang="en-US" altLang="zh-CN" dirty="0"/>
              <a:t>: </a:t>
            </a:r>
            <a:r>
              <a:rPr lang="zh-CN" altLang="en-US" dirty="0"/>
              <a:t>分布式</a:t>
            </a:r>
            <a:endParaRPr lang="en-US" altLang="zh-CN" dirty="0"/>
          </a:p>
          <a:p>
            <a:pPr lvl="1"/>
            <a:r>
              <a:rPr lang="en-US" altLang="zh-CN" sz="1800" dirty="0"/>
              <a:t>Git(2005), Mercurial(2005)</a:t>
            </a:r>
          </a:p>
          <a:p>
            <a:pPr lvl="1"/>
            <a:r>
              <a:rPr lang="zh-CN" altLang="en-US" sz="1800" dirty="0"/>
              <a:t>学习曲线比较陡峭</a:t>
            </a:r>
          </a:p>
        </p:txBody>
      </p:sp>
      <p:pic>
        <p:nvPicPr>
          <p:cNvPr id="9" name="Picture 4" descr="æ¬å°çæ¬æ§å¶å¾è§£">
            <a:extLst>
              <a:ext uri="{FF2B5EF4-FFF2-40B4-BE49-F238E27FC236}">
                <a16:creationId xmlns:a16="http://schemas.microsoft.com/office/drawing/2014/main" xmlns="" id="{8E286639-30B8-4F07-AE94-D8333F4F89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2640" y="1500326"/>
            <a:ext cx="4904913" cy="4187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4173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073E59A-B0F2-454F-962D-977B3510CDB3}"/>
              </a:ext>
            </a:extLst>
          </p:cNvPr>
          <p:cNvSpPr>
            <a:spLocks noGrp="1"/>
          </p:cNvSpPr>
          <p:nvPr>
            <p:ph type="title"/>
          </p:nvPr>
        </p:nvSpPr>
        <p:spPr/>
        <p:txBody>
          <a:bodyPr/>
          <a:lstStyle/>
          <a:p>
            <a:r>
              <a:rPr lang="zh-CN" altLang="en-US" dirty="0"/>
              <a:t>版本控制的发展史</a:t>
            </a:r>
          </a:p>
        </p:txBody>
      </p:sp>
      <p:sp>
        <p:nvSpPr>
          <p:cNvPr id="3" name="内容占位符 2">
            <a:extLst>
              <a:ext uri="{FF2B5EF4-FFF2-40B4-BE49-F238E27FC236}">
                <a16:creationId xmlns:a16="http://schemas.microsoft.com/office/drawing/2014/main" xmlns="" id="{C50AE525-2934-41B4-AC8A-E77E29E4C692}"/>
              </a:ext>
            </a:extLst>
          </p:cNvPr>
          <p:cNvSpPr>
            <a:spLocks noGrp="1"/>
          </p:cNvSpPr>
          <p:nvPr>
            <p:ph idx="1"/>
          </p:nvPr>
        </p:nvSpPr>
        <p:spPr>
          <a:xfrm>
            <a:off x="838200" y="1825625"/>
            <a:ext cx="5518212" cy="4351338"/>
          </a:xfrm>
        </p:spPr>
        <p:txBody>
          <a:bodyPr/>
          <a:lstStyle/>
          <a:p>
            <a:r>
              <a:rPr lang="zh-CN" altLang="en-US" dirty="0"/>
              <a:t>第一代</a:t>
            </a:r>
            <a:r>
              <a:rPr lang="en-US" altLang="zh-CN" dirty="0"/>
              <a:t>: </a:t>
            </a:r>
            <a:r>
              <a:rPr lang="zh-CN" altLang="en-US" dirty="0"/>
              <a:t>本地式</a:t>
            </a:r>
            <a:endParaRPr lang="en-US" altLang="zh-CN" dirty="0"/>
          </a:p>
          <a:p>
            <a:pPr lvl="1"/>
            <a:r>
              <a:rPr lang="en-US" altLang="zh-CN" sz="1800" dirty="0"/>
              <a:t>SCCS(1972)</a:t>
            </a:r>
            <a:r>
              <a:rPr lang="zh-CN" altLang="en-US" sz="1800" dirty="0"/>
              <a:t>、 </a:t>
            </a:r>
            <a:r>
              <a:rPr lang="en-US" altLang="zh-CN" sz="1800" dirty="0"/>
              <a:t>PVCS(1985)</a:t>
            </a:r>
          </a:p>
          <a:p>
            <a:pPr lvl="1"/>
            <a:r>
              <a:rPr lang="zh-CN" altLang="en-US" sz="1800" dirty="0"/>
              <a:t>无法让多人同时对一个版本库进行修改</a:t>
            </a:r>
            <a:endParaRPr lang="en-US" altLang="zh-CN" sz="1800" dirty="0"/>
          </a:p>
          <a:p>
            <a:r>
              <a:rPr lang="zh-CN" altLang="en-US" dirty="0"/>
              <a:t>第二代</a:t>
            </a:r>
            <a:r>
              <a:rPr lang="en-US" altLang="zh-CN" dirty="0"/>
              <a:t>: </a:t>
            </a:r>
            <a:r>
              <a:rPr lang="zh-CN" altLang="en-US" dirty="0"/>
              <a:t>客户端</a:t>
            </a:r>
            <a:r>
              <a:rPr lang="en-US" altLang="zh-CN" dirty="0"/>
              <a:t>-</a:t>
            </a:r>
            <a:r>
              <a:rPr lang="zh-CN" altLang="en-US" dirty="0"/>
              <a:t>服务器式</a:t>
            </a:r>
            <a:endParaRPr lang="en-US" altLang="zh-CN" dirty="0"/>
          </a:p>
          <a:p>
            <a:pPr lvl="1"/>
            <a:r>
              <a:rPr lang="en-US" altLang="zh-CN" sz="1800" dirty="0"/>
              <a:t>CVS(1986), ClearCase(1992), Visual SourceSafe(1994), Perforce(1995), Subversion(2000)</a:t>
            </a:r>
          </a:p>
          <a:p>
            <a:pPr lvl="1"/>
            <a:r>
              <a:rPr lang="zh-CN" altLang="en-US" sz="1800" dirty="0"/>
              <a:t>对服务器的依赖太严重</a:t>
            </a:r>
            <a:endParaRPr lang="en-US" altLang="zh-CN" sz="1800" dirty="0"/>
          </a:p>
          <a:p>
            <a:r>
              <a:rPr lang="zh-CN" altLang="en-US" dirty="0"/>
              <a:t>第三代</a:t>
            </a:r>
            <a:r>
              <a:rPr lang="en-US" altLang="zh-CN" dirty="0"/>
              <a:t>: </a:t>
            </a:r>
            <a:r>
              <a:rPr lang="zh-CN" altLang="en-US" dirty="0"/>
              <a:t>分布式</a:t>
            </a:r>
            <a:endParaRPr lang="en-US" altLang="zh-CN" dirty="0"/>
          </a:p>
          <a:p>
            <a:pPr lvl="1"/>
            <a:r>
              <a:rPr lang="en-US" altLang="zh-CN" sz="1800" dirty="0"/>
              <a:t>Git(2005), Mercurial(2005)</a:t>
            </a:r>
          </a:p>
          <a:p>
            <a:pPr lvl="1"/>
            <a:r>
              <a:rPr lang="zh-CN" altLang="en-US" sz="1800" dirty="0"/>
              <a:t>学习曲线比较陡峭</a:t>
            </a:r>
          </a:p>
        </p:txBody>
      </p:sp>
      <p:pic>
        <p:nvPicPr>
          <p:cNvPr id="5" name="Picture 6" descr="éä¸­åççæ¬æ§å¶å¾è§£">
            <a:extLst>
              <a:ext uri="{FF2B5EF4-FFF2-40B4-BE49-F238E27FC236}">
                <a16:creationId xmlns:a16="http://schemas.microsoft.com/office/drawing/2014/main" xmlns="" id="{949FB809-6430-488F-8861-11998F67EF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8556" y="1690688"/>
            <a:ext cx="5268897" cy="3661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16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073E59A-B0F2-454F-962D-977B3510CDB3}"/>
              </a:ext>
            </a:extLst>
          </p:cNvPr>
          <p:cNvSpPr>
            <a:spLocks noGrp="1"/>
          </p:cNvSpPr>
          <p:nvPr>
            <p:ph type="title"/>
          </p:nvPr>
        </p:nvSpPr>
        <p:spPr/>
        <p:txBody>
          <a:bodyPr/>
          <a:lstStyle/>
          <a:p>
            <a:r>
              <a:rPr lang="zh-CN" altLang="en-US" dirty="0"/>
              <a:t>版本控制的发展史</a:t>
            </a:r>
          </a:p>
        </p:txBody>
      </p:sp>
      <p:sp>
        <p:nvSpPr>
          <p:cNvPr id="3" name="内容占位符 2">
            <a:extLst>
              <a:ext uri="{FF2B5EF4-FFF2-40B4-BE49-F238E27FC236}">
                <a16:creationId xmlns:a16="http://schemas.microsoft.com/office/drawing/2014/main" xmlns="" id="{C50AE525-2934-41B4-AC8A-E77E29E4C692}"/>
              </a:ext>
            </a:extLst>
          </p:cNvPr>
          <p:cNvSpPr>
            <a:spLocks noGrp="1"/>
          </p:cNvSpPr>
          <p:nvPr>
            <p:ph idx="1"/>
          </p:nvPr>
        </p:nvSpPr>
        <p:spPr>
          <a:xfrm>
            <a:off x="838200" y="1825625"/>
            <a:ext cx="5518212" cy="4351338"/>
          </a:xfrm>
        </p:spPr>
        <p:txBody>
          <a:bodyPr/>
          <a:lstStyle/>
          <a:p>
            <a:r>
              <a:rPr lang="zh-CN" altLang="en-US" dirty="0"/>
              <a:t>第一代</a:t>
            </a:r>
            <a:r>
              <a:rPr lang="en-US" altLang="zh-CN" dirty="0"/>
              <a:t>: </a:t>
            </a:r>
            <a:r>
              <a:rPr lang="zh-CN" altLang="en-US" dirty="0"/>
              <a:t>本地式</a:t>
            </a:r>
            <a:endParaRPr lang="en-US" altLang="zh-CN" dirty="0"/>
          </a:p>
          <a:p>
            <a:pPr lvl="1"/>
            <a:r>
              <a:rPr lang="en-US" altLang="zh-CN" sz="1800" dirty="0"/>
              <a:t>SCCS(1972)</a:t>
            </a:r>
            <a:r>
              <a:rPr lang="zh-CN" altLang="en-US" sz="1800" dirty="0"/>
              <a:t>、 </a:t>
            </a:r>
            <a:r>
              <a:rPr lang="en-US" altLang="zh-CN" sz="1800" dirty="0"/>
              <a:t>PVCS(1985)</a:t>
            </a:r>
          </a:p>
          <a:p>
            <a:pPr lvl="1"/>
            <a:r>
              <a:rPr lang="zh-CN" altLang="en-US" sz="1800" dirty="0"/>
              <a:t>无法让多人同时对一个版本库进行修改</a:t>
            </a:r>
            <a:endParaRPr lang="en-US" altLang="zh-CN" sz="1800" dirty="0"/>
          </a:p>
          <a:p>
            <a:r>
              <a:rPr lang="zh-CN" altLang="en-US" dirty="0"/>
              <a:t>第二代</a:t>
            </a:r>
            <a:r>
              <a:rPr lang="en-US" altLang="zh-CN" dirty="0"/>
              <a:t>: </a:t>
            </a:r>
            <a:r>
              <a:rPr lang="zh-CN" altLang="en-US" dirty="0"/>
              <a:t>客户端</a:t>
            </a:r>
            <a:r>
              <a:rPr lang="en-US" altLang="zh-CN" dirty="0"/>
              <a:t>-</a:t>
            </a:r>
            <a:r>
              <a:rPr lang="zh-CN" altLang="en-US" dirty="0"/>
              <a:t>服务器式</a:t>
            </a:r>
            <a:endParaRPr lang="en-US" altLang="zh-CN" dirty="0"/>
          </a:p>
          <a:p>
            <a:pPr lvl="1"/>
            <a:r>
              <a:rPr lang="en-US" altLang="zh-CN" sz="1800" dirty="0"/>
              <a:t>CVS(1986), ClearCase(1992), Visual SourceSafe(1994), Perforce(1995), Subversion(2000)</a:t>
            </a:r>
          </a:p>
          <a:p>
            <a:pPr lvl="1"/>
            <a:r>
              <a:rPr lang="zh-CN" altLang="en-US" sz="1800" dirty="0"/>
              <a:t>对服务器的依赖太严重</a:t>
            </a:r>
            <a:endParaRPr lang="en-US" altLang="zh-CN" sz="1800" dirty="0"/>
          </a:p>
          <a:p>
            <a:r>
              <a:rPr lang="zh-CN" altLang="en-US" dirty="0"/>
              <a:t>第三代</a:t>
            </a:r>
            <a:r>
              <a:rPr lang="en-US" altLang="zh-CN" dirty="0"/>
              <a:t>: </a:t>
            </a:r>
            <a:r>
              <a:rPr lang="zh-CN" altLang="en-US" dirty="0"/>
              <a:t>分布式</a:t>
            </a:r>
            <a:endParaRPr lang="en-US" altLang="zh-CN" dirty="0"/>
          </a:p>
          <a:p>
            <a:pPr lvl="1"/>
            <a:r>
              <a:rPr lang="en-US" altLang="zh-CN" sz="1800" dirty="0"/>
              <a:t>Git(2005), Mercurial(2005)</a:t>
            </a:r>
          </a:p>
          <a:p>
            <a:pPr lvl="1"/>
            <a:r>
              <a:rPr lang="zh-CN" altLang="en-US" sz="1800" dirty="0"/>
              <a:t>学习曲线比较陡峭</a:t>
            </a:r>
          </a:p>
        </p:txBody>
      </p:sp>
      <p:pic>
        <p:nvPicPr>
          <p:cNvPr id="5" name="Picture 2" descr="åå¸å¼çæ¬æ§å¶å¾è§£">
            <a:extLst>
              <a:ext uri="{FF2B5EF4-FFF2-40B4-BE49-F238E27FC236}">
                <a16:creationId xmlns:a16="http://schemas.microsoft.com/office/drawing/2014/main" xmlns="" id="{BF4F4675-8F35-45EF-AAA1-E345E017DE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5887" y="62144"/>
            <a:ext cx="57261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2145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CAFD403-1136-4AB5-A311-057C6E6BB774}"/>
              </a:ext>
            </a:extLst>
          </p:cNvPr>
          <p:cNvSpPr>
            <a:spLocks noGrp="1"/>
          </p:cNvSpPr>
          <p:nvPr>
            <p:ph type="title"/>
          </p:nvPr>
        </p:nvSpPr>
        <p:spPr/>
        <p:txBody>
          <a:bodyPr/>
          <a:lstStyle/>
          <a:p>
            <a:r>
              <a:rPr lang="en-US" altLang="zh-CN" dirty="0"/>
              <a:t>Git</a:t>
            </a:r>
            <a:r>
              <a:rPr lang="zh-CN" altLang="en-US" dirty="0"/>
              <a:t>的起源</a:t>
            </a:r>
          </a:p>
        </p:txBody>
      </p:sp>
      <p:sp>
        <p:nvSpPr>
          <p:cNvPr id="3" name="内容占位符 2">
            <a:extLst>
              <a:ext uri="{FF2B5EF4-FFF2-40B4-BE49-F238E27FC236}">
                <a16:creationId xmlns:a16="http://schemas.microsoft.com/office/drawing/2014/main" xmlns="" id="{630E8192-35D5-4F9B-B7A1-9B5F4ECFEE39}"/>
              </a:ext>
            </a:extLst>
          </p:cNvPr>
          <p:cNvSpPr>
            <a:spLocks noGrp="1"/>
          </p:cNvSpPr>
          <p:nvPr>
            <p:ph idx="1"/>
          </p:nvPr>
        </p:nvSpPr>
        <p:spPr/>
        <p:txBody>
          <a:bodyPr>
            <a:normAutofit/>
          </a:bodyPr>
          <a:lstStyle/>
          <a:p>
            <a:pPr>
              <a:lnSpc>
                <a:spcPts val="2800"/>
              </a:lnSpc>
            </a:pPr>
            <a:r>
              <a:rPr lang="zh-CN" altLang="en-US" sz="2000" dirty="0">
                <a:ea typeface="宋体" panose="02010600030101010101" pitchFamily="2" charset="-122"/>
              </a:rPr>
              <a:t>自</a:t>
            </a:r>
            <a:r>
              <a:rPr lang="en-US" altLang="zh-CN" sz="2000" dirty="0">
                <a:ea typeface="宋体" panose="02010600030101010101" pitchFamily="2" charset="-122"/>
              </a:rPr>
              <a:t>2002</a:t>
            </a:r>
            <a:r>
              <a:rPr lang="zh-CN" altLang="en-US" sz="2000" dirty="0">
                <a:ea typeface="宋体" panose="02010600030101010101" pitchFamily="2" charset="-122"/>
              </a:rPr>
              <a:t>年开始，林纳斯</a:t>
            </a:r>
            <a:r>
              <a:rPr lang="en-US" altLang="zh-CN" sz="2000" dirty="0">
                <a:ea typeface="宋体" panose="02010600030101010101" pitchFamily="2" charset="-122"/>
              </a:rPr>
              <a:t>·</a:t>
            </a:r>
            <a:r>
              <a:rPr lang="zh-CN" altLang="en-US" sz="2000" dirty="0">
                <a:ea typeface="宋体" panose="02010600030101010101" pitchFamily="2" charset="-122"/>
              </a:rPr>
              <a:t>托瓦兹决定使用</a:t>
            </a:r>
            <a:r>
              <a:rPr lang="en-US" altLang="zh-CN" sz="2000" dirty="0">
                <a:ea typeface="宋体" panose="02010600030101010101" pitchFamily="2" charset="-122"/>
              </a:rPr>
              <a:t>BitKeeper</a:t>
            </a:r>
            <a:r>
              <a:rPr lang="zh-CN" altLang="en-US" sz="2000" dirty="0">
                <a:ea typeface="宋体" panose="02010600030101010101" pitchFamily="2" charset="-122"/>
              </a:rPr>
              <a:t>作为</a:t>
            </a:r>
            <a:r>
              <a:rPr lang="en-US" altLang="zh-CN" sz="2000" dirty="0">
                <a:ea typeface="宋体" panose="02010600030101010101" pitchFamily="2" charset="-122"/>
              </a:rPr>
              <a:t>Linux</a:t>
            </a:r>
            <a:r>
              <a:rPr lang="zh-CN" altLang="en-US" sz="2000" dirty="0">
                <a:ea typeface="宋体" panose="02010600030101010101" pitchFamily="2" charset="-122"/>
              </a:rPr>
              <a:t>内核主要的版本控制系统用以维护代码。因为</a:t>
            </a:r>
            <a:r>
              <a:rPr lang="en-US" altLang="zh-CN" sz="2000" dirty="0">
                <a:ea typeface="宋体" panose="02010600030101010101" pitchFamily="2" charset="-122"/>
              </a:rPr>
              <a:t>BitKeeper</a:t>
            </a:r>
            <a:r>
              <a:rPr lang="zh-CN" altLang="en-US" sz="2000" dirty="0">
                <a:ea typeface="宋体" panose="02010600030101010101" pitchFamily="2" charset="-122"/>
              </a:rPr>
              <a:t>为专有软件，这个决定在社群中长期遭受质疑。在</a:t>
            </a:r>
            <a:r>
              <a:rPr lang="en-US" altLang="zh-CN" sz="2000" dirty="0">
                <a:ea typeface="宋体" panose="02010600030101010101" pitchFamily="2" charset="-122"/>
              </a:rPr>
              <a:t>Linux</a:t>
            </a:r>
            <a:r>
              <a:rPr lang="zh-CN" altLang="en-US" sz="2000" dirty="0">
                <a:ea typeface="宋体" panose="02010600030101010101" pitchFamily="2" charset="-122"/>
              </a:rPr>
              <a:t>社群中，特别是理查德</a:t>
            </a:r>
            <a:r>
              <a:rPr lang="en-US" altLang="zh-CN" sz="2000" dirty="0">
                <a:ea typeface="宋体" panose="02010600030101010101" pitchFamily="2" charset="-122"/>
              </a:rPr>
              <a:t>·</a:t>
            </a:r>
            <a:r>
              <a:rPr lang="zh-CN" altLang="en-US" sz="2000" dirty="0">
                <a:ea typeface="宋体" panose="02010600030101010101" pitchFamily="2" charset="-122"/>
              </a:rPr>
              <a:t>斯托曼与自由软件基金会的成员，主张应该使用开放源代码的软件来作为</a:t>
            </a:r>
            <a:r>
              <a:rPr lang="en-US" altLang="zh-CN" sz="2000" dirty="0">
                <a:ea typeface="宋体" panose="02010600030101010101" pitchFamily="2" charset="-122"/>
              </a:rPr>
              <a:t>Linux</a:t>
            </a:r>
            <a:r>
              <a:rPr lang="zh-CN" altLang="en-US" sz="2000" dirty="0">
                <a:ea typeface="宋体" panose="02010600030101010101" pitchFamily="2" charset="-122"/>
              </a:rPr>
              <a:t>核心的版本控制系统。林纳斯</a:t>
            </a:r>
            <a:r>
              <a:rPr lang="en-US" altLang="zh-CN" sz="2000" dirty="0">
                <a:ea typeface="宋体" panose="02010600030101010101" pitchFamily="2" charset="-122"/>
              </a:rPr>
              <a:t>·</a:t>
            </a:r>
            <a:r>
              <a:rPr lang="zh-CN" altLang="en-US" sz="2000" dirty="0">
                <a:ea typeface="宋体" panose="02010600030101010101" pitchFamily="2" charset="-122"/>
              </a:rPr>
              <a:t>托瓦兹曾考虑过采用现成软件作为版本控制系统（例如</a:t>
            </a:r>
            <a:r>
              <a:rPr lang="en-US" altLang="zh-CN" sz="2000" dirty="0">
                <a:ea typeface="宋体" panose="02010600030101010101" pitchFamily="2" charset="-122"/>
              </a:rPr>
              <a:t>Monotone</a:t>
            </a:r>
            <a:r>
              <a:rPr lang="zh-CN" altLang="en-US" sz="2000" dirty="0">
                <a:ea typeface="宋体" panose="02010600030101010101" pitchFamily="2" charset="-122"/>
              </a:rPr>
              <a:t>），但这些软件都存在一些问题，特别是性能不佳。现成的方案，如</a:t>
            </a:r>
            <a:r>
              <a:rPr lang="en-US" altLang="zh-CN" sz="2000" dirty="0">
                <a:ea typeface="宋体" panose="02010600030101010101" pitchFamily="2" charset="-122"/>
              </a:rPr>
              <a:t>CVS</a:t>
            </a:r>
            <a:r>
              <a:rPr lang="zh-CN" altLang="en-US" sz="2000" dirty="0">
                <a:ea typeface="宋体" panose="02010600030101010101" pitchFamily="2" charset="-122"/>
              </a:rPr>
              <a:t>的架构，受到林纳斯</a:t>
            </a:r>
            <a:r>
              <a:rPr lang="en-US" altLang="zh-CN" sz="2000" dirty="0">
                <a:ea typeface="宋体" panose="02010600030101010101" pitchFamily="2" charset="-122"/>
              </a:rPr>
              <a:t>·</a:t>
            </a:r>
            <a:r>
              <a:rPr lang="zh-CN" altLang="en-US" sz="2000" dirty="0">
                <a:ea typeface="宋体" panose="02010600030101010101" pitchFamily="2" charset="-122"/>
              </a:rPr>
              <a:t>托瓦兹的批评。</a:t>
            </a:r>
          </a:p>
          <a:p>
            <a:pPr>
              <a:lnSpc>
                <a:spcPts val="2800"/>
              </a:lnSpc>
            </a:pPr>
            <a:r>
              <a:rPr lang="en-US" altLang="zh-CN" sz="2000" dirty="0">
                <a:ea typeface="宋体" panose="02010600030101010101" pitchFamily="2" charset="-122"/>
              </a:rPr>
              <a:t>2005</a:t>
            </a:r>
            <a:r>
              <a:rPr lang="zh-CN" altLang="en-US" sz="2000" dirty="0">
                <a:ea typeface="宋体" panose="02010600030101010101" pitchFamily="2" charset="-122"/>
              </a:rPr>
              <a:t>年，安德鲁</a:t>
            </a:r>
            <a:r>
              <a:rPr lang="en-US" altLang="zh-CN" sz="2000" dirty="0">
                <a:ea typeface="宋体" panose="02010600030101010101" pitchFamily="2" charset="-122"/>
              </a:rPr>
              <a:t>·</a:t>
            </a:r>
            <a:r>
              <a:rPr lang="zh-CN" altLang="en-US" sz="2000" dirty="0">
                <a:ea typeface="宋体" panose="02010600030101010101" pitchFamily="2" charset="-122"/>
              </a:rPr>
              <a:t>垂鸠写了一个简单程序，可以连接</a:t>
            </a:r>
            <a:r>
              <a:rPr lang="en-US" altLang="zh-CN" sz="2000" dirty="0">
                <a:ea typeface="宋体" panose="02010600030101010101" pitchFamily="2" charset="-122"/>
              </a:rPr>
              <a:t>BitKeeper</a:t>
            </a:r>
            <a:r>
              <a:rPr lang="zh-CN" altLang="en-US" sz="2000" dirty="0">
                <a:ea typeface="宋体" panose="02010600030101010101" pitchFamily="2" charset="-122"/>
              </a:rPr>
              <a:t>的存储库，</a:t>
            </a:r>
            <a:r>
              <a:rPr lang="en-US" altLang="zh-CN" sz="2000" dirty="0">
                <a:ea typeface="宋体" panose="02010600030101010101" pitchFamily="2" charset="-122"/>
              </a:rPr>
              <a:t>BitKeeper</a:t>
            </a:r>
            <a:r>
              <a:rPr lang="zh-CN" altLang="en-US" sz="2000" dirty="0">
                <a:ea typeface="宋体" panose="02010600030101010101" pitchFamily="2" charset="-122"/>
              </a:rPr>
              <a:t>著作权拥有者拉里</a:t>
            </a:r>
            <a:r>
              <a:rPr lang="en-US" altLang="zh-CN" sz="2000" dirty="0">
                <a:ea typeface="宋体" panose="02010600030101010101" pitchFamily="2" charset="-122"/>
              </a:rPr>
              <a:t>·</a:t>
            </a:r>
            <a:r>
              <a:rPr lang="zh-CN" altLang="en-US" sz="2000" dirty="0">
                <a:ea typeface="宋体" panose="02010600030101010101" pitchFamily="2" charset="-122"/>
              </a:rPr>
              <a:t>麦沃伊认为安德鲁</a:t>
            </a:r>
            <a:r>
              <a:rPr lang="en-US" altLang="zh-CN" sz="2000" dirty="0">
                <a:ea typeface="宋体" panose="02010600030101010101" pitchFamily="2" charset="-122"/>
              </a:rPr>
              <a:t>·</a:t>
            </a:r>
            <a:r>
              <a:rPr lang="zh-CN" altLang="en-US" sz="2000" dirty="0">
                <a:ea typeface="宋体" panose="02010600030101010101" pitchFamily="2" charset="-122"/>
              </a:rPr>
              <a:t>垂鸠对</a:t>
            </a:r>
            <a:r>
              <a:rPr lang="en-US" altLang="zh-CN" sz="2000" dirty="0">
                <a:ea typeface="宋体" panose="02010600030101010101" pitchFamily="2" charset="-122"/>
              </a:rPr>
              <a:t>BitKeeper</a:t>
            </a:r>
            <a:r>
              <a:rPr lang="zh-CN" altLang="en-US" sz="2000" dirty="0">
                <a:ea typeface="宋体" panose="02010600030101010101" pitchFamily="2" charset="-122"/>
              </a:rPr>
              <a:t>内部使用的协议进行逆向工程，决定收回无偿使用</a:t>
            </a:r>
            <a:r>
              <a:rPr lang="en-US" altLang="zh-CN" sz="2000" dirty="0">
                <a:ea typeface="宋体" panose="02010600030101010101" pitchFamily="2" charset="-122"/>
              </a:rPr>
              <a:t>BitKeeper</a:t>
            </a:r>
            <a:r>
              <a:rPr lang="zh-CN" altLang="en-US" sz="2000" dirty="0">
                <a:ea typeface="宋体" panose="02010600030101010101" pitchFamily="2" charset="-122"/>
              </a:rPr>
              <a:t>的许可。</a:t>
            </a:r>
            <a:r>
              <a:rPr lang="en-US" altLang="zh-CN" sz="2000" dirty="0">
                <a:ea typeface="宋体" panose="02010600030101010101" pitchFamily="2" charset="-122"/>
              </a:rPr>
              <a:t>Linux</a:t>
            </a:r>
            <a:r>
              <a:rPr lang="zh-CN" altLang="en-US" sz="2000" dirty="0">
                <a:ea typeface="宋体" panose="02010600030101010101" pitchFamily="2" charset="-122"/>
              </a:rPr>
              <a:t>内核开发团队与</a:t>
            </a:r>
            <a:r>
              <a:rPr lang="en-US" altLang="zh-CN" sz="2000" dirty="0">
                <a:ea typeface="宋体" panose="02010600030101010101" pitchFamily="2" charset="-122"/>
              </a:rPr>
              <a:t>BitMover</a:t>
            </a:r>
            <a:r>
              <a:rPr lang="zh-CN" altLang="en-US" sz="2000" dirty="0">
                <a:ea typeface="宋体" panose="02010600030101010101" pitchFamily="2" charset="-122"/>
              </a:rPr>
              <a:t>公司进行磋商，但无法解决他们之间的歧见。林纳斯</a:t>
            </a:r>
            <a:r>
              <a:rPr lang="en-US" altLang="zh-CN" sz="2000" dirty="0">
                <a:ea typeface="宋体" panose="02010600030101010101" pitchFamily="2" charset="-122"/>
              </a:rPr>
              <a:t>·</a:t>
            </a:r>
            <a:r>
              <a:rPr lang="zh-CN" altLang="en-US" sz="2000" dirty="0">
                <a:ea typeface="宋体" panose="02010600030101010101" pitchFamily="2" charset="-122"/>
              </a:rPr>
              <a:t>托瓦兹决定自行开发版本控制系统替代</a:t>
            </a:r>
            <a:r>
              <a:rPr lang="en-US" altLang="zh-CN" sz="2000" dirty="0">
                <a:ea typeface="宋体" panose="02010600030101010101" pitchFamily="2" charset="-122"/>
              </a:rPr>
              <a:t>BitKeeper</a:t>
            </a:r>
            <a:r>
              <a:rPr lang="zh-CN" altLang="en-US" sz="2000" dirty="0">
                <a:ea typeface="宋体" panose="02010600030101010101" pitchFamily="2" charset="-122"/>
              </a:rPr>
              <a:t>，以十天的时间，编写出第一个</a:t>
            </a:r>
            <a:r>
              <a:rPr lang="en-US" altLang="zh-CN" sz="2000" dirty="0">
                <a:ea typeface="宋体" panose="02010600030101010101" pitchFamily="2" charset="-122"/>
              </a:rPr>
              <a:t>git</a:t>
            </a:r>
            <a:r>
              <a:rPr lang="zh-CN" altLang="en-US" sz="2000" dirty="0">
                <a:ea typeface="宋体" panose="02010600030101010101" pitchFamily="2" charset="-122"/>
              </a:rPr>
              <a:t>版本。</a:t>
            </a:r>
          </a:p>
        </p:txBody>
      </p:sp>
    </p:spTree>
    <p:extLst>
      <p:ext uri="{BB962C8B-B14F-4D97-AF65-F5344CB8AC3E}">
        <p14:creationId xmlns:p14="http://schemas.microsoft.com/office/powerpoint/2010/main" val="3615899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C13CFE2-98EF-481F-8BBF-9FAD8FB5CA45}"/>
              </a:ext>
            </a:extLst>
          </p:cNvPr>
          <p:cNvSpPr>
            <a:spLocks noGrp="1"/>
          </p:cNvSpPr>
          <p:nvPr>
            <p:ph type="title"/>
          </p:nvPr>
        </p:nvSpPr>
        <p:spPr/>
        <p:txBody>
          <a:bodyPr/>
          <a:lstStyle/>
          <a:p>
            <a:r>
              <a:rPr lang="en-US" altLang="zh-CN" dirty="0"/>
              <a:t>Git</a:t>
            </a:r>
            <a:r>
              <a:rPr lang="zh-CN" altLang="en-US" dirty="0"/>
              <a:t>名字的来源</a:t>
            </a:r>
          </a:p>
        </p:txBody>
      </p:sp>
      <p:sp>
        <p:nvSpPr>
          <p:cNvPr id="3" name="内容占位符 2">
            <a:extLst>
              <a:ext uri="{FF2B5EF4-FFF2-40B4-BE49-F238E27FC236}">
                <a16:creationId xmlns:a16="http://schemas.microsoft.com/office/drawing/2014/main" xmlns="" id="{0CA93FB1-F1B4-4B00-84A0-4598F351EE0B}"/>
              </a:ext>
            </a:extLst>
          </p:cNvPr>
          <p:cNvSpPr>
            <a:spLocks noGrp="1"/>
          </p:cNvSpPr>
          <p:nvPr>
            <p:ph idx="1"/>
          </p:nvPr>
        </p:nvSpPr>
        <p:spPr/>
        <p:txBody>
          <a:bodyPr/>
          <a:lstStyle/>
          <a:p>
            <a:r>
              <a:rPr lang="zh-CN" altLang="en-US" dirty="0"/>
              <a:t>林纳斯</a:t>
            </a:r>
            <a:r>
              <a:rPr lang="en-US" altLang="zh-CN" dirty="0"/>
              <a:t>·</a:t>
            </a:r>
            <a:r>
              <a:rPr lang="zh-CN" altLang="en-US" dirty="0"/>
              <a:t>托瓦兹自嘲地取了这个名字“</a:t>
            </a:r>
            <a:r>
              <a:rPr lang="en-US" altLang="zh-CN" dirty="0"/>
              <a:t>git”</a:t>
            </a:r>
            <a:r>
              <a:rPr lang="zh-CN" altLang="en-US" dirty="0"/>
              <a:t>，该词源自英国俚语，意思大约是“混账”</a:t>
            </a:r>
            <a:endParaRPr lang="en-US" altLang="zh-CN" dirty="0"/>
          </a:p>
          <a:p>
            <a:endParaRPr lang="en-US" altLang="zh-CN" dirty="0"/>
          </a:p>
          <a:p>
            <a:r>
              <a:rPr lang="en-US" altLang="zh-CN" dirty="0"/>
              <a:t>I'm an egotistical bastard, and I name all my projects after myself. First Linux, now git.</a:t>
            </a:r>
            <a:endParaRPr lang="zh-CN" altLang="en-US" dirty="0"/>
          </a:p>
        </p:txBody>
      </p:sp>
    </p:spTree>
    <p:extLst>
      <p:ext uri="{BB962C8B-B14F-4D97-AF65-F5344CB8AC3E}">
        <p14:creationId xmlns:p14="http://schemas.microsoft.com/office/powerpoint/2010/main" val="275830540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论文">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TotalTime>
  <Words>929</Words>
  <Application>Microsoft Macintosh PowerPoint</Application>
  <PresentationFormat>宽屏</PresentationFormat>
  <Paragraphs>136</Paragraphs>
  <Slides>32</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32</vt:i4>
      </vt:variant>
    </vt:vector>
  </HeadingPairs>
  <TitlesOfParts>
    <vt:vector size="38" baseType="lpstr">
      <vt:lpstr>Consolas</vt:lpstr>
      <vt:lpstr>Times New Roman</vt:lpstr>
      <vt:lpstr>等线</vt:lpstr>
      <vt:lpstr>宋体</vt:lpstr>
      <vt:lpstr>Arial</vt:lpstr>
      <vt:lpstr>Office 主题​​</vt:lpstr>
      <vt:lpstr>Git的使用</vt:lpstr>
      <vt:lpstr>目录</vt:lpstr>
      <vt:lpstr>什么是版本控制？</vt:lpstr>
      <vt:lpstr>为什么要使用版本控制系统</vt:lpstr>
      <vt:lpstr>版本控制的发展史</vt:lpstr>
      <vt:lpstr>版本控制的发展史</vt:lpstr>
      <vt:lpstr>版本控制的发展史</vt:lpstr>
      <vt:lpstr>Git的起源</vt:lpstr>
      <vt:lpstr>Git名字的来源</vt:lpstr>
      <vt:lpstr>Git的概念</vt:lpstr>
      <vt:lpstr>Git的基本操作</vt:lpstr>
      <vt:lpstr>Git的工作流程--从新建仓库开始</vt:lpstr>
      <vt:lpstr>Git的工作流程--从克隆一个仓库开始</vt:lpstr>
      <vt:lpstr>Git配置</vt:lpstr>
      <vt:lpstr>Git标签</vt:lpstr>
      <vt:lpstr>Git fetch</vt:lpstr>
      <vt:lpstr>Git高级应用</vt:lpstr>
      <vt:lpstr>忽略文件</vt:lpstr>
      <vt:lpstr>PowerPoint 演示文稿</vt:lpstr>
      <vt:lpstr>PowerPoint 演示文稿</vt:lpstr>
      <vt:lpstr>玩转remote</vt:lpstr>
      <vt:lpstr>PowerPoint 演示文稿</vt:lpstr>
      <vt:lpstr>PowerPoint 演示文稿</vt:lpstr>
      <vt:lpstr>PowerPoint 演示文稿</vt:lpstr>
      <vt:lpstr>合并分支</vt:lpstr>
      <vt:lpstr>PowerPoint 演示文稿</vt:lpstr>
      <vt:lpstr>Rebase变基</vt:lpstr>
      <vt:lpstr>取消修改</vt:lpstr>
      <vt:lpstr>Git储藏区</vt:lpstr>
      <vt:lpstr>HEAD--听过见过但是不知道是什么</vt:lpstr>
      <vt:lpstr>Cherry Pick--不知道怎么翻成中文</vt:lpstr>
      <vt:lpstr>git原理</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Git的使用</dc:title>
  <dc:creator>Wang Jianghao</dc:creator>
  <cp:lastModifiedBy>Microsoft Office 用户</cp:lastModifiedBy>
  <cp:revision>28</cp:revision>
  <dcterms:created xsi:type="dcterms:W3CDTF">2018-11-26T10:55:58Z</dcterms:created>
  <dcterms:modified xsi:type="dcterms:W3CDTF">2018-11-28T08:34:19Z</dcterms:modified>
</cp:coreProperties>
</file>