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handoutMasterIdLst>
    <p:handoutMasterId r:id="rId29"/>
  </p:handoutMasterIdLst>
  <p:sldIdLst>
    <p:sldId id="289" r:id="rId2"/>
    <p:sldId id="1294" r:id="rId3"/>
    <p:sldId id="1248" r:id="rId4"/>
    <p:sldId id="1295" r:id="rId5"/>
    <p:sldId id="331" r:id="rId6"/>
    <p:sldId id="1247" r:id="rId7"/>
    <p:sldId id="1305" r:id="rId8"/>
    <p:sldId id="790" r:id="rId9"/>
    <p:sldId id="1296" r:id="rId10"/>
    <p:sldId id="916" r:id="rId11"/>
    <p:sldId id="321" r:id="rId12"/>
    <p:sldId id="263" r:id="rId13"/>
    <p:sldId id="266" r:id="rId14"/>
    <p:sldId id="269" r:id="rId15"/>
    <p:sldId id="268" r:id="rId16"/>
    <p:sldId id="267" r:id="rId17"/>
    <p:sldId id="1285" r:id="rId18"/>
    <p:sldId id="1297" r:id="rId19"/>
    <p:sldId id="1100" r:id="rId20"/>
    <p:sldId id="1302" r:id="rId21"/>
    <p:sldId id="1303" r:id="rId22"/>
    <p:sldId id="1304" r:id="rId23"/>
    <p:sldId id="1299" r:id="rId24"/>
    <p:sldId id="1298" r:id="rId25"/>
    <p:sldId id="1300" r:id="rId26"/>
    <p:sldId id="1251" r:id="rId27"/>
  </p:sldIdLst>
  <p:sldSz cx="9144000" cy="6858000" type="screen4x3"/>
  <p:notesSz cx="6934200" cy="9220200"/>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00"/>
    <a:srgbClr val="FEFEFE"/>
    <a:srgbClr val="FFE7F1"/>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86" autoAdjust="0"/>
    <p:restoredTop sz="50000" autoAdjust="0"/>
  </p:normalViewPr>
  <p:slideViewPr>
    <p:cSldViewPr snapToGrid="0">
      <p:cViewPr varScale="1">
        <p:scale>
          <a:sx n="177" d="100"/>
          <a:sy n="177" d="100"/>
        </p:scale>
        <p:origin x="4344" y="156"/>
      </p:cViewPr>
      <p:guideLst>
        <p:guide orient="horz" pos="24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0919" tIns="45459" rIns="90919" bIns="45459" numCol="1" anchor="t" anchorCtr="0" compatLnSpc="1">
            <a:prstTxWarp prst="textNoShape">
              <a:avLst/>
            </a:prstTxWarp>
          </a:bodyPr>
          <a:lstStyle>
            <a:lvl1pPr defTabSz="909638">
              <a:defRPr sz="1200">
                <a:latin typeface="Times New Roman" pitchFamily="-106" charset="0"/>
                <a:ea typeface="+mn-ea"/>
                <a:cs typeface="+mn-cs"/>
              </a:defRPr>
            </a:lvl1pPr>
          </a:lstStyle>
          <a:p>
            <a:pPr>
              <a:defRPr/>
            </a:pPr>
            <a:endParaRPr lang="en-US"/>
          </a:p>
        </p:txBody>
      </p:sp>
      <p:sp>
        <p:nvSpPr>
          <p:cNvPr id="5123"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0919" tIns="45459" rIns="90919" bIns="45459" numCol="1" anchor="t" anchorCtr="0" compatLnSpc="1">
            <a:prstTxWarp prst="textNoShape">
              <a:avLst/>
            </a:prstTxWarp>
          </a:bodyPr>
          <a:lstStyle>
            <a:lvl1pPr algn="r" defTabSz="909638">
              <a:defRPr sz="1200">
                <a:latin typeface="Times New Roman" pitchFamily="-106" charset="0"/>
                <a:ea typeface="+mn-ea"/>
                <a:cs typeface="+mn-cs"/>
              </a:defRPr>
            </a:lvl1pPr>
          </a:lstStyle>
          <a:p>
            <a:pPr>
              <a:defRPr/>
            </a:pPr>
            <a:endParaRPr lang="en-US"/>
          </a:p>
        </p:txBody>
      </p:sp>
      <p:sp>
        <p:nvSpPr>
          <p:cNvPr id="5124" name="Rectangle 4"/>
          <p:cNvSpPr>
            <a:spLocks noGrp="1" noChangeArrowheads="1"/>
          </p:cNvSpPr>
          <p:nvPr>
            <p:ph type="ftr" sz="quarter" idx="2"/>
          </p:nvPr>
        </p:nvSpPr>
        <p:spPr bwMode="auto">
          <a:xfrm>
            <a:off x="0" y="8759825"/>
            <a:ext cx="3005138" cy="460375"/>
          </a:xfrm>
          <a:prstGeom prst="rect">
            <a:avLst/>
          </a:prstGeom>
          <a:noFill/>
          <a:ln w="9525">
            <a:noFill/>
            <a:miter lim="800000"/>
            <a:headEnd/>
            <a:tailEnd/>
          </a:ln>
          <a:effectLst/>
        </p:spPr>
        <p:txBody>
          <a:bodyPr vert="horz" wrap="square" lIns="90919" tIns="45459" rIns="90919" bIns="45459" numCol="1" anchor="b" anchorCtr="0" compatLnSpc="1">
            <a:prstTxWarp prst="textNoShape">
              <a:avLst/>
            </a:prstTxWarp>
          </a:bodyPr>
          <a:lstStyle>
            <a:lvl1pPr defTabSz="909638">
              <a:defRPr sz="1200">
                <a:latin typeface="Times New Roman" pitchFamily="-106" charset="0"/>
                <a:ea typeface="+mn-ea"/>
                <a:cs typeface="+mn-cs"/>
              </a:defRPr>
            </a:lvl1pPr>
          </a:lstStyle>
          <a:p>
            <a:pPr>
              <a:defRPr/>
            </a:pPr>
            <a:endParaRPr lang="en-US"/>
          </a:p>
        </p:txBody>
      </p:sp>
      <p:sp>
        <p:nvSpPr>
          <p:cNvPr id="5125" name="Rectangle 5"/>
          <p:cNvSpPr>
            <a:spLocks noGrp="1" noChangeArrowheads="1"/>
          </p:cNvSpPr>
          <p:nvPr>
            <p:ph type="sldNum" sz="quarter" idx="3"/>
          </p:nvPr>
        </p:nvSpPr>
        <p:spPr bwMode="auto">
          <a:xfrm>
            <a:off x="3929063" y="8759825"/>
            <a:ext cx="3005137" cy="460375"/>
          </a:xfrm>
          <a:prstGeom prst="rect">
            <a:avLst/>
          </a:prstGeom>
          <a:noFill/>
          <a:ln w="9525">
            <a:noFill/>
            <a:miter lim="800000"/>
            <a:headEnd/>
            <a:tailEnd/>
          </a:ln>
          <a:effectLst/>
        </p:spPr>
        <p:txBody>
          <a:bodyPr vert="horz" wrap="square" lIns="90919" tIns="45459" rIns="90919" bIns="45459" numCol="1" anchor="b" anchorCtr="0" compatLnSpc="1">
            <a:prstTxWarp prst="textNoShape">
              <a:avLst/>
            </a:prstTxWarp>
          </a:bodyPr>
          <a:lstStyle>
            <a:lvl1pPr algn="r" defTabSz="909638">
              <a:defRPr sz="1200">
                <a:latin typeface="Times New Roman" charset="0"/>
              </a:defRPr>
            </a:lvl1pPr>
          </a:lstStyle>
          <a:p>
            <a:pPr>
              <a:defRPr/>
            </a:pPr>
            <a:fld id="{2CF861E5-3F0C-814F-9C41-7FFF5C8D19B7}" type="slidenum">
              <a:rPr lang="en-US"/>
              <a:pPr>
                <a:defRPr/>
              </a:pPr>
              <a:t>‹#›</a:t>
            </a:fld>
            <a:endParaRPr lang="en-US"/>
          </a:p>
        </p:txBody>
      </p:sp>
    </p:spTree>
    <p:extLst>
      <p:ext uri="{BB962C8B-B14F-4D97-AF65-F5344CB8AC3E}">
        <p14:creationId xmlns:p14="http://schemas.microsoft.com/office/powerpoint/2010/main" val="2622605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6" charset="0"/>
                <a:ea typeface="+mn-ea"/>
                <a:cs typeface="+mn-cs"/>
              </a:defRPr>
            </a:lvl1pPr>
          </a:lstStyle>
          <a:p>
            <a:pPr>
              <a:defRPr/>
            </a:pPr>
            <a:endParaRPr lang="en-US"/>
          </a:p>
        </p:txBody>
      </p:sp>
      <p:sp>
        <p:nvSpPr>
          <p:cNvPr id="112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6"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6" charset="0"/>
                <a:ea typeface="+mn-ea"/>
                <a:cs typeface="+mn-cs"/>
              </a:defRPr>
            </a:lvl1pPr>
          </a:lstStyle>
          <a:p>
            <a:pPr>
              <a:defRPr/>
            </a:pPr>
            <a:endParaRPr lang="en-US"/>
          </a:p>
        </p:txBody>
      </p:sp>
      <p:sp>
        <p:nvSpPr>
          <p:cNvPr id="11271"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9C4DEED3-9AA0-894F-98D5-50230DB7ED7D}" type="slidenum">
              <a:rPr lang="en-US"/>
              <a:pPr>
                <a:defRPr/>
              </a:pPr>
              <a:t>‹#›</a:t>
            </a:fld>
            <a:endParaRPr lang="en-US"/>
          </a:p>
        </p:txBody>
      </p:sp>
    </p:spTree>
    <p:extLst>
      <p:ext uri="{BB962C8B-B14F-4D97-AF65-F5344CB8AC3E}">
        <p14:creationId xmlns:p14="http://schemas.microsoft.com/office/powerpoint/2010/main" val="25856868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4CC6918-BABD-E946-93A5-F65190EAB5E4}" type="slidenum">
              <a:rPr lang="en-US" sz="1200">
                <a:latin typeface="Times New Roman" charset="0"/>
              </a:rPr>
              <a:pPr eaLnBrk="1" hangingPunct="1"/>
              <a:t>3</a:t>
            </a:fld>
            <a:endParaRPr lang="en-US" sz="1200">
              <a:latin typeface="Times New Roman" charset="0"/>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63464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4DEED3-9AA0-894F-98D5-50230DB7ED7D}" type="slidenum">
              <a:rPr lang="en-US" smtClean="0"/>
              <a:pPr>
                <a:defRPr/>
              </a:pPr>
              <a:t>17</a:t>
            </a:fld>
            <a:endParaRPr lang="en-US"/>
          </a:p>
        </p:txBody>
      </p:sp>
    </p:spTree>
    <p:extLst>
      <p:ext uri="{BB962C8B-B14F-4D97-AF65-F5344CB8AC3E}">
        <p14:creationId xmlns:p14="http://schemas.microsoft.com/office/powerpoint/2010/main" val="307720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www.wolframalpha.com</a:t>
            </a:r>
            <a:r>
              <a:rPr lang="en-US" dirty="0"/>
              <a:t>/input/?</a:t>
            </a:r>
            <a:r>
              <a:rPr lang="en-US" dirty="0" err="1"/>
              <a:t>i</a:t>
            </a:r>
            <a:r>
              <a:rPr lang="en-US" dirty="0"/>
              <a:t>=days+since+10th+October+2011</a:t>
            </a:r>
          </a:p>
        </p:txBody>
      </p:sp>
      <p:sp>
        <p:nvSpPr>
          <p:cNvPr id="4" name="Slide Number Placeholder 3"/>
          <p:cNvSpPr>
            <a:spLocks noGrp="1"/>
          </p:cNvSpPr>
          <p:nvPr>
            <p:ph type="sldNum" sz="quarter" idx="10"/>
          </p:nvPr>
        </p:nvSpPr>
        <p:spPr/>
        <p:txBody>
          <a:bodyPr/>
          <a:lstStyle/>
          <a:p>
            <a:pPr>
              <a:defRPr/>
            </a:pPr>
            <a:fld id="{9C4DEED3-9AA0-894F-98D5-50230DB7ED7D}" type="slidenum">
              <a:rPr lang="en-US" smtClean="0"/>
              <a:pPr>
                <a:defRPr/>
              </a:pPr>
              <a:t>19</a:t>
            </a:fld>
            <a:endParaRPr lang="en-US"/>
          </a:p>
        </p:txBody>
      </p:sp>
    </p:spTree>
    <p:extLst>
      <p:ext uri="{BB962C8B-B14F-4D97-AF65-F5344CB8AC3E}">
        <p14:creationId xmlns:p14="http://schemas.microsoft.com/office/powerpoint/2010/main" val="143752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www.wolframalpha.com</a:t>
            </a:r>
            <a:r>
              <a:rPr lang="en-US" dirty="0"/>
              <a:t>/input/?</a:t>
            </a:r>
            <a:r>
              <a:rPr lang="en-US" dirty="0" err="1"/>
              <a:t>i</a:t>
            </a:r>
            <a:r>
              <a:rPr lang="en-US" dirty="0"/>
              <a:t>=days+since+10th+October+2011</a:t>
            </a:r>
          </a:p>
        </p:txBody>
      </p:sp>
      <p:sp>
        <p:nvSpPr>
          <p:cNvPr id="4" name="Slide Number Placeholder 3"/>
          <p:cNvSpPr>
            <a:spLocks noGrp="1"/>
          </p:cNvSpPr>
          <p:nvPr>
            <p:ph type="sldNum" sz="quarter" idx="10"/>
          </p:nvPr>
        </p:nvSpPr>
        <p:spPr/>
        <p:txBody>
          <a:bodyPr/>
          <a:lstStyle/>
          <a:p>
            <a:pPr>
              <a:defRPr/>
            </a:pPr>
            <a:fld id="{9C4DEED3-9AA0-894F-98D5-50230DB7ED7D}" type="slidenum">
              <a:rPr lang="en-US" smtClean="0"/>
              <a:pPr>
                <a:defRPr/>
              </a:pPr>
              <a:t>20</a:t>
            </a:fld>
            <a:endParaRPr lang="en-US"/>
          </a:p>
        </p:txBody>
      </p:sp>
    </p:spTree>
    <p:extLst>
      <p:ext uri="{BB962C8B-B14F-4D97-AF65-F5344CB8AC3E}">
        <p14:creationId xmlns:p14="http://schemas.microsoft.com/office/powerpoint/2010/main" val="41217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www.wolframalpha.com</a:t>
            </a:r>
            <a:r>
              <a:rPr lang="en-US" dirty="0"/>
              <a:t>/input/?</a:t>
            </a:r>
            <a:r>
              <a:rPr lang="en-US" dirty="0" err="1"/>
              <a:t>i</a:t>
            </a:r>
            <a:r>
              <a:rPr lang="en-US" dirty="0"/>
              <a:t>=days+since+10th+October+2011</a:t>
            </a:r>
          </a:p>
        </p:txBody>
      </p:sp>
      <p:sp>
        <p:nvSpPr>
          <p:cNvPr id="4" name="Slide Number Placeholder 3"/>
          <p:cNvSpPr>
            <a:spLocks noGrp="1"/>
          </p:cNvSpPr>
          <p:nvPr>
            <p:ph type="sldNum" sz="quarter" idx="10"/>
          </p:nvPr>
        </p:nvSpPr>
        <p:spPr/>
        <p:txBody>
          <a:bodyPr/>
          <a:lstStyle/>
          <a:p>
            <a:pPr>
              <a:defRPr/>
            </a:pPr>
            <a:fld id="{9C4DEED3-9AA0-894F-98D5-50230DB7ED7D}" type="slidenum">
              <a:rPr lang="en-US" smtClean="0"/>
              <a:pPr>
                <a:defRPr/>
              </a:pPr>
              <a:t>24</a:t>
            </a:fld>
            <a:endParaRPr lang="en-US"/>
          </a:p>
        </p:txBody>
      </p:sp>
    </p:spTree>
    <p:extLst>
      <p:ext uri="{BB962C8B-B14F-4D97-AF65-F5344CB8AC3E}">
        <p14:creationId xmlns:p14="http://schemas.microsoft.com/office/powerpoint/2010/main" val="2113292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8012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77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198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87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0668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6576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030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26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3855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0668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4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30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4876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36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619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223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0" y="22225"/>
            <a:ext cx="9144000" cy="6788150"/>
            <a:chOff x="0" y="22818"/>
            <a:chExt cx="9144000" cy="6788150"/>
          </a:xfrm>
        </p:grpSpPr>
        <p:pic>
          <p:nvPicPr>
            <p:cNvPr id="1031" name="Picture 106" descr="NASAmeatball_transp"/>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22818"/>
              <a:ext cx="838200" cy="69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381000" y="867368"/>
              <a:ext cx="8301038" cy="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3" name="Line 9"/>
            <p:cNvSpPr>
              <a:spLocks noChangeShapeType="1"/>
            </p:cNvSpPr>
            <p:nvPr userDrawn="1"/>
          </p:nvSpPr>
          <p:spPr bwMode="auto">
            <a:xfrm>
              <a:off x="533400" y="943568"/>
              <a:ext cx="8301038" cy="0"/>
            </a:xfrm>
            <a:prstGeom prst="line">
              <a:avLst/>
            </a:prstGeom>
            <a:noFill/>
            <a:ln w="28575">
              <a:solidFill>
                <a:srgbClr val="FF505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4" name="Line 67"/>
            <p:cNvSpPr>
              <a:spLocks noChangeShapeType="1"/>
            </p:cNvSpPr>
            <p:nvPr userDrawn="1"/>
          </p:nvSpPr>
          <p:spPr bwMode="auto">
            <a:xfrm>
              <a:off x="304800" y="6582368"/>
              <a:ext cx="7315200" cy="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 name="Line 68"/>
            <p:cNvSpPr>
              <a:spLocks noChangeShapeType="1"/>
            </p:cNvSpPr>
            <p:nvPr userDrawn="1"/>
          </p:nvSpPr>
          <p:spPr bwMode="auto">
            <a:xfrm>
              <a:off x="304800" y="6506168"/>
              <a:ext cx="7391400" cy="0"/>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pic>
          <p:nvPicPr>
            <p:cNvPr id="1036" name="Picture 69" descr="esto-logo"/>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7848600" y="6163268"/>
              <a:ext cx="12954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27" name="Rectangle 3"/>
          <p:cNvSpPr>
            <a:spLocks noGrp="1" noChangeArrowheads="1"/>
          </p:cNvSpPr>
          <p:nvPr>
            <p:ph type="body" idx="1"/>
          </p:nvPr>
        </p:nvSpPr>
        <p:spPr bwMode="auto">
          <a:xfrm>
            <a:off x="685800" y="1066800"/>
            <a:ext cx="777240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2"/>
          <p:cNvSpPr>
            <a:spLocks noChangeArrowheads="1"/>
          </p:cNvSpPr>
          <p:nvPr/>
        </p:nvSpPr>
        <p:spPr bwMode="auto">
          <a:xfrm>
            <a:off x="3924300" y="6553200"/>
            <a:ext cx="1295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fld id="{84B8E3FE-0DE2-9946-A21B-1E2DC54FF529}" type="slidenum">
              <a:rPr lang="en-US" sz="1200">
                <a:latin typeface="Times New Roman" charset="0"/>
              </a:rPr>
              <a:pPr algn="ctr"/>
              <a:t>‹#›</a:t>
            </a:fld>
            <a:endParaRPr lang="en-US" sz="1400">
              <a:latin typeface="Times New Roman" charset="0"/>
            </a:endParaRPr>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2400" b="1">
          <a:solidFill>
            <a:schemeClr val="accent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2pPr>
      <a:lvl3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3pPr>
      <a:lvl4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4pPr>
      <a:lvl5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5pPr>
      <a:lvl6pPr marL="457200" algn="ctr" rtl="0" fontAlgn="base">
        <a:spcBef>
          <a:spcPct val="0"/>
        </a:spcBef>
        <a:spcAft>
          <a:spcPct val="0"/>
        </a:spcAft>
        <a:defRPr sz="2400" b="1">
          <a:solidFill>
            <a:schemeClr val="accent2"/>
          </a:solidFill>
          <a:latin typeface="Geneva" charset="0"/>
        </a:defRPr>
      </a:lvl6pPr>
      <a:lvl7pPr marL="914400" algn="ctr" rtl="0" fontAlgn="base">
        <a:spcBef>
          <a:spcPct val="0"/>
        </a:spcBef>
        <a:spcAft>
          <a:spcPct val="0"/>
        </a:spcAft>
        <a:defRPr sz="2400" b="1">
          <a:solidFill>
            <a:schemeClr val="accent2"/>
          </a:solidFill>
          <a:latin typeface="Geneva" charset="0"/>
        </a:defRPr>
      </a:lvl7pPr>
      <a:lvl8pPr marL="1371600" algn="ctr" rtl="0" fontAlgn="base">
        <a:spcBef>
          <a:spcPct val="0"/>
        </a:spcBef>
        <a:spcAft>
          <a:spcPct val="0"/>
        </a:spcAft>
        <a:defRPr sz="2400" b="1">
          <a:solidFill>
            <a:schemeClr val="accent2"/>
          </a:solidFill>
          <a:latin typeface="Geneva" charset="0"/>
        </a:defRPr>
      </a:lvl8pPr>
      <a:lvl9pPr marL="1828800" algn="ctr" rtl="0" fontAlgn="base">
        <a:spcBef>
          <a:spcPct val="0"/>
        </a:spcBef>
        <a:spcAft>
          <a:spcPct val="0"/>
        </a:spcAft>
        <a:defRPr sz="2400" b="1">
          <a:solidFill>
            <a:schemeClr val="accent2"/>
          </a:solidFill>
          <a:latin typeface="Geneva"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128"/>
        </a:defRPr>
      </a:lvl5pPr>
      <a:lvl6pPr marL="2514600" indent="-228600" algn="l" rtl="0" fontAlgn="base">
        <a:spcBef>
          <a:spcPct val="20000"/>
        </a:spcBef>
        <a:spcAft>
          <a:spcPct val="0"/>
        </a:spcAft>
        <a:buChar char="»"/>
        <a:defRPr sz="1600">
          <a:solidFill>
            <a:schemeClr val="tx1"/>
          </a:solidFill>
          <a:latin typeface="+mn-lt"/>
          <a:ea typeface="ＭＳ Ｐゴシック" charset="-128"/>
        </a:defRPr>
      </a:lvl6pPr>
      <a:lvl7pPr marL="2971800" indent="-228600" algn="l" rtl="0" fontAlgn="base">
        <a:spcBef>
          <a:spcPct val="20000"/>
        </a:spcBef>
        <a:spcAft>
          <a:spcPct val="0"/>
        </a:spcAft>
        <a:buChar char="»"/>
        <a:defRPr sz="1600">
          <a:solidFill>
            <a:schemeClr val="tx1"/>
          </a:solidFill>
          <a:latin typeface="+mn-lt"/>
          <a:ea typeface="ＭＳ Ｐゴシック" charset="-128"/>
        </a:defRPr>
      </a:lvl7pPr>
      <a:lvl8pPr marL="3429000" indent="-228600" algn="l" rtl="0" fontAlgn="base">
        <a:spcBef>
          <a:spcPct val="20000"/>
        </a:spcBef>
        <a:spcAft>
          <a:spcPct val="0"/>
        </a:spcAft>
        <a:buChar char="»"/>
        <a:defRPr sz="1600">
          <a:solidFill>
            <a:schemeClr val="tx1"/>
          </a:solidFill>
          <a:latin typeface="+mn-lt"/>
          <a:ea typeface="ＭＳ Ｐゴシック" charset="-128"/>
        </a:defRPr>
      </a:lvl8pPr>
      <a:lvl9pPr marL="3886200" indent="-228600" algn="l" rtl="0" fontAlgn="base">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02/sys.2143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4"/>
          <p:cNvSpPr>
            <a:spLocks noGrp="1"/>
          </p:cNvSpPr>
          <p:nvPr>
            <p:ph type="ctrTitle"/>
          </p:nvPr>
        </p:nvSpPr>
        <p:spPr bwMode="auto">
          <a:xfrm>
            <a:off x="752475" y="1187450"/>
            <a:ext cx="7772400" cy="14700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dirty="0">
                <a:latin typeface="Geneva" charset="0"/>
                <a:ea typeface="ＭＳ Ｐゴシック" charset="0"/>
                <a:cs typeface="ＭＳ Ｐゴシック" charset="0"/>
              </a:rPr>
              <a:t>3D-CHESS: Decentralized, Distributed, Dynamic, and Context-aware Heterogeneous Sensor Systems</a:t>
            </a:r>
            <a:endParaRPr lang="en-US" sz="1600" b="0" dirty="0">
              <a:latin typeface="Calibri" charset="0"/>
              <a:ea typeface="ＭＳ Ｐゴシック" charset="0"/>
              <a:cs typeface="Arial" charset="0"/>
            </a:endParaRPr>
          </a:p>
        </p:txBody>
      </p:sp>
      <p:sp>
        <p:nvSpPr>
          <p:cNvPr id="4098" name="Subtitle 5"/>
          <p:cNvSpPr>
            <a:spLocks noGrp="1"/>
          </p:cNvSpPr>
          <p:nvPr>
            <p:ph type="subTitle" idx="1"/>
          </p:nvPr>
        </p:nvSpPr>
        <p:spPr>
          <a:xfrm>
            <a:off x="891529" y="2928492"/>
            <a:ext cx="7354378" cy="2403361"/>
          </a:xfrm>
        </p:spPr>
        <p:txBody>
          <a:bodyPr/>
          <a:lstStyle/>
          <a:p>
            <a:pPr eaLnBrk="1" hangingPunct="1"/>
            <a:r>
              <a:rPr lang="en-US" sz="2000" dirty="0">
                <a:latin typeface="Geneva" charset="0"/>
                <a:ea typeface="ＭＳ Ｐゴシック" charset="0"/>
                <a:cs typeface="ＭＳ Ｐゴシック" charset="0"/>
              </a:rPr>
              <a:t>Daniel Selva (PI, Texas A&amp;M University)</a:t>
            </a:r>
          </a:p>
          <a:p>
            <a:pPr eaLnBrk="1" hangingPunct="1"/>
            <a:r>
              <a:rPr lang="en-US" sz="2000" dirty="0">
                <a:latin typeface="Geneva" charset="0"/>
                <a:ea typeface="ＭＳ Ｐゴシック" charset="0"/>
                <a:cs typeface="ＭＳ Ｐゴシック" charset="0"/>
              </a:rPr>
              <a:t>George Allen (Co-I, Virginia Tech)</a:t>
            </a:r>
          </a:p>
          <a:p>
            <a:pPr eaLnBrk="1" hangingPunct="1"/>
            <a:r>
              <a:rPr lang="en-US" sz="2000" dirty="0">
                <a:latin typeface="Geneva"/>
                <a:ea typeface="ＭＳ Ｐゴシック" charset="0"/>
                <a:cs typeface="Geneva"/>
              </a:rPr>
              <a:t>Huilin Gao (Co-I, </a:t>
            </a:r>
            <a:r>
              <a:rPr lang="en-US" sz="2000" dirty="0">
                <a:latin typeface="Geneva" charset="0"/>
                <a:ea typeface="ＭＳ Ｐゴシック" charset="0"/>
                <a:cs typeface="ＭＳ Ｐゴシック" charset="0"/>
              </a:rPr>
              <a:t>Texas A&amp;M University)</a:t>
            </a:r>
          </a:p>
          <a:p>
            <a:pPr eaLnBrk="1" hangingPunct="1"/>
            <a:r>
              <a:rPr lang="en-US" sz="2000" dirty="0">
                <a:latin typeface="Geneva"/>
                <a:ea typeface="ＭＳ Ｐゴシック" charset="0"/>
                <a:cs typeface="Geneva"/>
              </a:rPr>
              <a:t>Ankur Mehta (Co-I, UCLA)</a:t>
            </a:r>
          </a:p>
          <a:p>
            <a:pPr eaLnBrk="1" hangingPunct="1"/>
            <a:r>
              <a:rPr lang="en-US" sz="2000" dirty="0">
                <a:latin typeface="Geneva"/>
                <a:ea typeface="ＭＳ Ｐゴシック" charset="0"/>
                <a:cs typeface="Geneva"/>
              </a:rPr>
              <a:t>Yizhou Sun (Co-I, UCLA)</a:t>
            </a:r>
          </a:p>
          <a:p>
            <a:pPr eaLnBrk="1" hangingPunct="1"/>
            <a:r>
              <a:rPr lang="en-US" sz="2000" dirty="0">
                <a:latin typeface="Geneva"/>
                <a:ea typeface="ＭＳ Ｐゴシック" charset="0"/>
                <a:cs typeface="Geneva"/>
              </a:rPr>
              <a:t>Cedric David (Co-I, JPL)</a:t>
            </a:r>
          </a:p>
          <a:p>
            <a:pPr eaLnBrk="1" hangingPunct="1"/>
            <a:endParaRPr lang="en-US" sz="2000" dirty="0">
              <a:latin typeface="Geneva" charset="0"/>
              <a:ea typeface="ＭＳ Ｐゴシック" charset="0"/>
              <a:cs typeface="ＭＳ Ｐゴシック" charset="0"/>
            </a:endParaRPr>
          </a:p>
          <a:p>
            <a:pPr eaLnBrk="1" hangingPunct="1"/>
            <a:r>
              <a:rPr lang="en-US" sz="2000" dirty="0">
                <a:latin typeface="Geneva" charset="0"/>
                <a:ea typeface="ＭＳ Ｐゴシック" charset="0"/>
                <a:cs typeface="ＭＳ Ｐゴシック" charset="0"/>
              </a:rPr>
              <a:t>AIST-21-0089 Kick-Off Meeting</a:t>
            </a:r>
          </a:p>
          <a:p>
            <a:pPr eaLnBrk="1" hangingPunct="1"/>
            <a:r>
              <a:rPr lang="en-US" sz="2000" dirty="0">
                <a:latin typeface="Geneva" charset="0"/>
                <a:ea typeface="ＭＳ Ｐゴシック" charset="0"/>
                <a:cs typeface="ＭＳ Ｐゴシック" charset="0"/>
              </a:rPr>
              <a:t>August 11,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55222"/>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Background/Objectives</a:t>
            </a:r>
          </a:p>
        </p:txBody>
      </p:sp>
      <p:pic>
        <p:nvPicPr>
          <p:cNvPr id="3" name="Picture 2">
            <a:extLst>
              <a:ext uri="{FF2B5EF4-FFF2-40B4-BE49-F238E27FC236}">
                <a16:creationId xmlns:a16="http://schemas.microsoft.com/office/drawing/2014/main" id="{9D14A37B-FC7D-466F-BB4A-F0296232D82B}"/>
              </a:ext>
            </a:extLst>
          </p:cNvPr>
          <p:cNvPicPr/>
          <p:nvPr/>
        </p:nvPicPr>
        <p:blipFill>
          <a:blip r:embed="rId2"/>
          <a:stretch>
            <a:fillRect/>
          </a:stretch>
        </p:blipFill>
        <p:spPr bwMode="auto">
          <a:xfrm>
            <a:off x="224787" y="4855546"/>
            <a:ext cx="4932680" cy="1581150"/>
          </a:xfrm>
          <a:prstGeom prst="rect">
            <a:avLst/>
          </a:prstGeom>
          <a:noFill/>
        </p:spPr>
      </p:pic>
      <p:sp>
        <p:nvSpPr>
          <p:cNvPr id="4" name="TextBox 3">
            <a:extLst>
              <a:ext uri="{FF2B5EF4-FFF2-40B4-BE49-F238E27FC236}">
                <a16:creationId xmlns:a16="http://schemas.microsoft.com/office/drawing/2014/main" id="{1498BEC4-BCCB-4CD0-BA6B-D0C5D12469E3}"/>
              </a:ext>
            </a:extLst>
          </p:cNvPr>
          <p:cNvSpPr txBox="1"/>
          <p:nvPr/>
        </p:nvSpPr>
        <p:spPr>
          <a:xfrm>
            <a:off x="259358" y="1081310"/>
            <a:ext cx="8527087" cy="584775"/>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Overarching Goal: To provide </a:t>
            </a:r>
            <a:r>
              <a:rPr lang="en-US" b="1" dirty="0"/>
              <a:t>proof of concept </a:t>
            </a:r>
            <a:r>
              <a:rPr lang="en-US" dirty="0"/>
              <a:t>(TRL 3) for a </a:t>
            </a:r>
            <a:r>
              <a:rPr lang="en-US" b="1" dirty="0"/>
              <a:t>context-aware</a:t>
            </a:r>
            <a:r>
              <a:rPr lang="en-US" dirty="0"/>
              <a:t> network of </a:t>
            </a:r>
            <a:r>
              <a:rPr lang="en-US" b="1" dirty="0"/>
              <a:t>heterogeneous</a:t>
            </a:r>
            <a:r>
              <a:rPr lang="en-US" dirty="0"/>
              <a:t> sensors, in the context of an </a:t>
            </a:r>
            <a:r>
              <a:rPr lang="en-US" b="1" dirty="0"/>
              <a:t>inland water ecosystem monitoring</a:t>
            </a:r>
            <a:r>
              <a:rPr lang="en-US" dirty="0"/>
              <a:t> mission</a:t>
            </a:r>
          </a:p>
        </p:txBody>
      </p:sp>
      <p:pic>
        <p:nvPicPr>
          <p:cNvPr id="5" name="Picture 4">
            <a:extLst>
              <a:ext uri="{FF2B5EF4-FFF2-40B4-BE49-F238E27FC236}">
                <a16:creationId xmlns:a16="http://schemas.microsoft.com/office/drawing/2014/main" id="{BC243717-C1F5-49DA-B0EB-49F393665310}"/>
              </a:ext>
            </a:extLst>
          </p:cNvPr>
          <p:cNvPicPr>
            <a:picLocks noChangeAspect="1"/>
          </p:cNvPicPr>
          <p:nvPr/>
        </p:nvPicPr>
        <p:blipFill>
          <a:blip r:embed="rId3"/>
          <a:stretch>
            <a:fillRect/>
          </a:stretch>
        </p:blipFill>
        <p:spPr bwMode="auto">
          <a:xfrm>
            <a:off x="5493779" y="1865434"/>
            <a:ext cx="3425434" cy="2990112"/>
          </a:xfrm>
          <a:prstGeom prst="rect">
            <a:avLst/>
          </a:prstGeom>
          <a:noFill/>
          <a:ln>
            <a:noFill/>
          </a:ln>
        </p:spPr>
      </p:pic>
      <p:sp>
        <p:nvSpPr>
          <p:cNvPr id="7" name="Rectangle 6">
            <a:extLst>
              <a:ext uri="{FF2B5EF4-FFF2-40B4-BE49-F238E27FC236}">
                <a16:creationId xmlns:a16="http://schemas.microsoft.com/office/drawing/2014/main" id="{191903D0-2939-4247-BA3D-EC66DBC65F75}"/>
              </a:ext>
            </a:extLst>
          </p:cNvPr>
          <p:cNvSpPr/>
          <p:nvPr/>
        </p:nvSpPr>
        <p:spPr>
          <a:xfrm>
            <a:off x="164832" y="1899216"/>
            <a:ext cx="5209933" cy="2800767"/>
          </a:xfrm>
          <a:prstGeom prst="rect">
            <a:avLst/>
          </a:prstGeom>
        </p:spPr>
        <p:txBody>
          <a:bodyPr wrap="square">
            <a:spAutoFit/>
          </a:bodyPr>
          <a:lstStyle/>
          <a:p>
            <a:pPr marL="285750" indent="-285750">
              <a:buFont typeface="Arial" panose="020B0604020202020204" pitchFamily="34" charset="0"/>
              <a:buChar char="•"/>
            </a:pPr>
            <a:r>
              <a:rPr lang="en-US" dirty="0">
                <a:solidFill>
                  <a:schemeClr val="dk1"/>
                </a:solidFill>
                <a:latin typeface="+mn-lt"/>
                <a:ea typeface="+mn-ea"/>
                <a:cs typeface="+mn-cs"/>
              </a:rPr>
              <a:t>Inland water bodies can dramatically change states within minutes to hours. </a:t>
            </a:r>
          </a:p>
          <a:p>
            <a:pPr marL="285750" indent="-285750">
              <a:buFont typeface="Arial" panose="020B0604020202020204" pitchFamily="34" charset="0"/>
              <a:buChar char="•"/>
            </a:pPr>
            <a:r>
              <a:rPr lang="en-US" dirty="0">
                <a:solidFill>
                  <a:schemeClr val="dk1"/>
                </a:solidFill>
              </a:rPr>
              <a:t>These changes are increasingly extreme and difficult to predict due to climate change .</a:t>
            </a:r>
          </a:p>
          <a:p>
            <a:pPr marL="285750" indent="-285750">
              <a:buFont typeface="Arial" panose="020B0604020202020204" pitchFamily="34" charset="0"/>
              <a:buChar char="•"/>
            </a:pPr>
            <a:r>
              <a:rPr lang="en-US" dirty="0">
                <a:solidFill>
                  <a:schemeClr val="dk1"/>
                </a:solidFill>
                <a:latin typeface="+mn-lt"/>
                <a:ea typeface="+mn-ea"/>
                <a:cs typeface="+mn-cs"/>
              </a:rPr>
              <a:t>Need for high spatial, temporal, and/or spectral resolutions, from </a:t>
            </a:r>
            <a:r>
              <a:rPr lang="en-US" b="1" dirty="0">
                <a:solidFill>
                  <a:schemeClr val="dk1"/>
                </a:solidFill>
                <a:latin typeface="+mn-lt"/>
                <a:ea typeface="+mn-ea"/>
                <a:cs typeface="+mn-cs"/>
              </a:rPr>
              <a:t>heterogeneous</a:t>
            </a:r>
            <a:r>
              <a:rPr lang="en-US" dirty="0">
                <a:solidFill>
                  <a:schemeClr val="dk1"/>
                </a:solidFill>
                <a:latin typeface="+mn-lt"/>
                <a:ea typeface="+mn-ea"/>
                <a:cs typeface="+mn-cs"/>
              </a:rPr>
              <a:t> sensors.</a:t>
            </a:r>
          </a:p>
          <a:p>
            <a:pPr marL="285750" indent="-285750">
              <a:buFont typeface="Arial" panose="020B0604020202020204" pitchFamily="34" charset="0"/>
              <a:buChar char="•"/>
            </a:pPr>
            <a:r>
              <a:rPr lang="en-US" dirty="0">
                <a:solidFill>
                  <a:schemeClr val="dk1"/>
                </a:solidFill>
                <a:latin typeface="+mn-lt"/>
                <a:ea typeface="+mn-ea"/>
                <a:cs typeface="+mn-cs"/>
              </a:rPr>
              <a:t>To monitor and respond to a dynamic environment, significantly more </a:t>
            </a:r>
            <a:r>
              <a:rPr lang="en-US" b="1" dirty="0">
                <a:solidFill>
                  <a:schemeClr val="dk1"/>
                </a:solidFill>
                <a:latin typeface="+mn-lt"/>
                <a:ea typeface="+mn-ea"/>
                <a:cs typeface="+mn-cs"/>
              </a:rPr>
              <a:t>autonomy</a:t>
            </a:r>
            <a:r>
              <a:rPr lang="en-US" dirty="0">
                <a:solidFill>
                  <a:schemeClr val="dk1"/>
                </a:solidFill>
                <a:latin typeface="+mn-lt"/>
                <a:ea typeface="+mn-ea"/>
                <a:cs typeface="+mn-cs"/>
              </a:rPr>
              <a:t> is needed in the Earth observing systems.</a:t>
            </a:r>
          </a:p>
          <a:p>
            <a:pPr marL="285750" indent="-285750">
              <a:buFont typeface="Arial" panose="020B0604020202020204" pitchFamily="34" charset="0"/>
              <a:buChar char="•"/>
            </a:pPr>
            <a:r>
              <a:rPr lang="en-US" dirty="0">
                <a:solidFill>
                  <a:schemeClr val="dk1"/>
                </a:solidFill>
                <a:latin typeface="+mn-lt"/>
                <a:ea typeface="+mn-ea"/>
                <a:cs typeface="+mn-cs"/>
              </a:rPr>
              <a:t>Autonomy requires </a:t>
            </a:r>
            <a:r>
              <a:rPr lang="en-US" b="1" dirty="0">
                <a:solidFill>
                  <a:schemeClr val="dk1"/>
                </a:solidFill>
                <a:latin typeface="+mn-lt"/>
                <a:ea typeface="+mn-ea"/>
                <a:cs typeface="+mn-cs"/>
              </a:rPr>
              <a:t>context awareness </a:t>
            </a:r>
            <a:r>
              <a:rPr lang="en-US" dirty="0">
                <a:solidFill>
                  <a:schemeClr val="dk1"/>
                </a:solidFill>
                <a:latin typeface="+mn-lt"/>
                <a:ea typeface="+mn-ea"/>
                <a:cs typeface="+mn-cs"/>
              </a:rPr>
              <a:t>and </a:t>
            </a:r>
            <a:r>
              <a:rPr lang="en-US" b="1" dirty="0">
                <a:solidFill>
                  <a:schemeClr val="dk1"/>
                </a:solidFill>
                <a:latin typeface="+mn-lt"/>
                <a:ea typeface="+mn-ea"/>
                <a:cs typeface="+mn-cs"/>
              </a:rPr>
              <a:t>decentralized</a:t>
            </a:r>
            <a:r>
              <a:rPr lang="en-US" dirty="0">
                <a:solidFill>
                  <a:schemeClr val="dk1"/>
                </a:solidFill>
                <a:latin typeface="+mn-lt"/>
                <a:ea typeface="+mn-ea"/>
                <a:cs typeface="+mn-cs"/>
              </a:rPr>
              <a:t> coordination.</a:t>
            </a:r>
          </a:p>
        </p:txBody>
      </p:sp>
      <p:sp>
        <p:nvSpPr>
          <p:cNvPr id="12" name="Rectangle 11">
            <a:extLst>
              <a:ext uri="{FF2B5EF4-FFF2-40B4-BE49-F238E27FC236}">
                <a16:creationId xmlns:a16="http://schemas.microsoft.com/office/drawing/2014/main" id="{2E5B10EE-28B4-4804-89EB-33E7C8314C70}"/>
              </a:ext>
            </a:extLst>
          </p:cNvPr>
          <p:cNvSpPr/>
          <p:nvPr/>
        </p:nvSpPr>
        <p:spPr>
          <a:xfrm>
            <a:off x="5374765" y="4933115"/>
            <a:ext cx="3663461" cy="1600438"/>
          </a:xfrm>
          <a:prstGeom prst="rect">
            <a:avLst/>
          </a:prstGeom>
        </p:spPr>
        <p:txBody>
          <a:bodyPr wrap="square">
            <a:spAutoFit/>
          </a:bodyPr>
          <a:lstStyle/>
          <a:p>
            <a:r>
              <a:rPr lang="en-US" sz="1400" b="1" dirty="0">
                <a:solidFill>
                  <a:srgbClr val="000000"/>
                </a:solidFill>
                <a:latin typeface="Times New Roman" panose="02020603050405020304" pitchFamily="18" charset="0"/>
              </a:rPr>
              <a:t>Relevant to Objective O1</a:t>
            </a:r>
            <a:r>
              <a:rPr lang="en-US" sz="1400" dirty="0">
                <a:solidFill>
                  <a:srgbClr val="000000"/>
                </a:solidFill>
                <a:latin typeface="Times New Roman" panose="02020603050405020304" pitchFamily="18" charset="0"/>
              </a:rPr>
              <a:t>: Enable new observation measurements and new observing systems design and operations through intelligent, timely, dynamic, and coordinated distributed sensing." </a:t>
            </a:r>
          </a:p>
          <a:p>
            <a:r>
              <a:rPr lang="en-US" sz="1400" b="1" dirty="0">
                <a:solidFill>
                  <a:srgbClr val="000000"/>
                </a:solidFill>
                <a:latin typeface="Times New Roman" panose="02020603050405020304" pitchFamily="18" charset="0"/>
              </a:rPr>
              <a:t>Relevant missions</a:t>
            </a:r>
            <a:r>
              <a:rPr lang="en-US" sz="1400" dirty="0">
                <a:solidFill>
                  <a:srgbClr val="000000"/>
                </a:solidFill>
                <a:latin typeface="Times New Roman" panose="02020603050405020304" pitchFamily="18" charset="0"/>
              </a:rPr>
              <a:t>: SWOT, NISAR, Delta-X, SMASH</a:t>
            </a:r>
            <a:endParaRPr lang="en-US" sz="1400" dirty="0"/>
          </a:p>
        </p:txBody>
      </p:sp>
    </p:spTree>
    <p:extLst>
      <p:ext uri="{BB962C8B-B14F-4D97-AF65-F5344CB8AC3E}">
        <p14:creationId xmlns:p14="http://schemas.microsoft.com/office/powerpoint/2010/main" val="357773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21019" y="189089"/>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Background / Objectives</a:t>
            </a:r>
          </a:p>
        </p:txBody>
      </p:sp>
      <p:sp>
        <p:nvSpPr>
          <p:cNvPr id="2" name="Rectangle 1"/>
          <p:cNvSpPr/>
          <p:nvPr/>
        </p:nvSpPr>
        <p:spPr>
          <a:xfrm>
            <a:off x="435217" y="1141646"/>
            <a:ext cx="8273563" cy="3046988"/>
          </a:xfrm>
          <a:prstGeom prst="rect">
            <a:avLst/>
          </a:prstGeom>
        </p:spPr>
        <p:txBody>
          <a:bodyPr wrap="square">
            <a:spAutoFit/>
          </a:bodyPr>
          <a:lstStyle/>
          <a:p>
            <a:pPr marL="285750" indent="-285750">
              <a:buFont typeface="Arial" charset="0"/>
              <a:buChar char="•"/>
            </a:pPr>
            <a:r>
              <a:rPr lang="en-US" b="1" dirty="0"/>
              <a:t>Enabling technologies</a:t>
            </a:r>
            <a:r>
              <a:rPr lang="en-US" dirty="0"/>
              <a:t>: Knowledge graphs reasoning algorithms (</a:t>
            </a:r>
            <a:r>
              <a:rPr lang="en-US" dirty="0" err="1"/>
              <a:t>UniKER</a:t>
            </a:r>
            <a:r>
              <a:rPr lang="en-US" dirty="0"/>
              <a:t>) and decentralized planning algorithms (MCCBBA).</a:t>
            </a:r>
          </a:p>
          <a:p>
            <a:pPr marL="285750" indent="-285750">
              <a:buFont typeface="Arial" charset="0"/>
              <a:buChar char="•"/>
            </a:pPr>
            <a:r>
              <a:rPr lang="en-US" b="1" dirty="0"/>
              <a:t>Approach</a:t>
            </a:r>
            <a:r>
              <a:rPr lang="en-US" dirty="0"/>
              <a:t>: Multi-agent simulation (</a:t>
            </a:r>
            <a:r>
              <a:rPr lang="en-US" dirty="0" err="1"/>
              <a:t>simPy</a:t>
            </a:r>
            <a:r>
              <a:rPr lang="en-US" dirty="0"/>
              <a:t>) where each node consists of</a:t>
            </a:r>
          </a:p>
          <a:p>
            <a:pPr marL="742950" lvl="1" indent="-285750">
              <a:buFont typeface="Arial" charset="0"/>
              <a:buChar char="•"/>
            </a:pPr>
            <a:r>
              <a:rPr lang="en-US" dirty="0"/>
              <a:t>Engineering module (platform, sensors, and network simulators) using </a:t>
            </a:r>
            <a:r>
              <a:rPr lang="en-US" dirty="0" err="1"/>
              <a:t>EOSim</a:t>
            </a:r>
            <a:endParaRPr lang="en-US" dirty="0"/>
          </a:p>
          <a:p>
            <a:pPr marL="742950" lvl="1" indent="-285750">
              <a:buFont typeface="Arial" charset="0"/>
              <a:buChar char="•"/>
            </a:pPr>
            <a:r>
              <a:rPr lang="en-US" dirty="0"/>
              <a:t>Science module (science value models, on-board processors, predictive models)</a:t>
            </a:r>
          </a:p>
          <a:p>
            <a:pPr marL="742950" lvl="1" indent="-285750">
              <a:buFont typeface="Arial" charset="0"/>
              <a:buChar char="•"/>
            </a:pPr>
            <a:r>
              <a:rPr lang="en-US" dirty="0"/>
              <a:t>Decision-making module (knowledge-based reasoning, planning)</a:t>
            </a:r>
          </a:p>
          <a:p>
            <a:pPr marL="285750" indent="-285750">
              <a:buFont typeface="Arial" charset="0"/>
              <a:buChar char="•"/>
            </a:pPr>
            <a:r>
              <a:rPr lang="en-US" b="1" dirty="0"/>
              <a:t>Objectives</a:t>
            </a:r>
            <a:r>
              <a:rPr lang="en-US" dirty="0"/>
              <a:t>: Use multi-agent simulator to assess feasibility, scalability and value of the 3D-CHESS concept vs various benchmarks in the context of the relevance scenario</a:t>
            </a:r>
          </a:p>
          <a:p>
            <a:pPr marL="742950" lvl="1" indent="-285750">
              <a:buFont typeface="Arial" charset="0"/>
              <a:buChar char="•"/>
            </a:pPr>
            <a:r>
              <a:rPr lang="en-US" dirty="0"/>
              <a:t>Quantify the value of implementing 3D-CHESS compared to the status quo</a:t>
            </a:r>
          </a:p>
          <a:p>
            <a:pPr marL="742950" lvl="1" indent="-285750">
              <a:buFont typeface="Arial" charset="0"/>
              <a:buChar char="•"/>
            </a:pPr>
            <a:r>
              <a:rPr lang="en-US" dirty="0"/>
              <a:t>Study “transition” architectures (somewhere btw. 3D-CHESS and status quo)</a:t>
            </a:r>
          </a:p>
          <a:p>
            <a:pPr marL="742950" lvl="1" indent="-285750">
              <a:buFont typeface="Arial" charset="0"/>
              <a:buChar char="•"/>
            </a:pPr>
            <a:r>
              <a:rPr lang="en-US" dirty="0"/>
              <a:t>Study “federated” architectures (nodes owned &amp; operated by different agencies)</a:t>
            </a:r>
          </a:p>
          <a:p>
            <a:pPr marL="285750" indent="-285750">
              <a:buFont typeface="Arial" charset="0"/>
              <a:buChar char="•"/>
            </a:pPr>
            <a:endParaRPr lang="en-US" dirty="0"/>
          </a:p>
        </p:txBody>
      </p:sp>
      <p:pic>
        <p:nvPicPr>
          <p:cNvPr id="13" name="Picture 12">
            <a:extLst>
              <a:ext uri="{FF2B5EF4-FFF2-40B4-BE49-F238E27FC236}">
                <a16:creationId xmlns:a16="http://schemas.microsoft.com/office/drawing/2014/main" id="{8428D5F3-C739-4E75-8261-C0BFA64213B7}"/>
              </a:ext>
            </a:extLst>
          </p:cNvPr>
          <p:cNvPicPr>
            <a:picLocks noChangeAspect="1"/>
          </p:cNvPicPr>
          <p:nvPr/>
        </p:nvPicPr>
        <p:blipFill>
          <a:blip r:embed="rId2"/>
          <a:stretch>
            <a:fillRect/>
          </a:stretch>
        </p:blipFill>
        <p:spPr bwMode="auto">
          <a:xfrm>
            <a:off x="1036857" y="4080060"/>
            <a:ext cx="7070285" cy="20488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8F9F-7BF2-4C9D-93C5-8BACB223759E}"/>
              </a:ext>
            </a:extLst>
          </p:cNvPr>
          <p:cNvSpPr>
            <a:spLocks noGrp="1"/>
          </p:cNvSpPr>
          <p:nvPr>
            <p:ph type="title"/>
          </p:nvPr>
        </p:nvSpPr>
        <p:spPr/>
        <p:txBody>
          <a:bodyPr>
            <a:normAutofit/>
          </a:bodyPr>
          <a:lstStyle/>
          <a:p>
            <a:r>
              <a:rPr lang="en-US" dirty="0"/>
              <a:t>3D-CHESS: Concept of operations</a:t>
            </a:r>
          </a:p>
        </p:txBody>
      </p:sp>
      <p:pic>
        <p:nvPicPr>
          <p:cNvPr id="12" name="Content Placeholder 11">
            <a:extLst>
              <a:ext uri="{FF2B5EF4-FFF2-40B4-BE49-F238E27FC236}">
                <a16:creationId xmlns:a16="http://schemas.microsoft.com/office/drawing/2014/main" id="{C03E2059-E781-4F68-B1EB-8C85661896EC}"/>
              </a:ext>
            </a:extLst>
          </p:cNvPr>
          <p:cNvPicPr>
            <a:picLocks noGrp="1" noChangeAspect="1"/>
          </p:cNvPicPr>
          <p:nvPr>
            <p:ph idx="1"/>
          </p:nvPr>
        </p:nvPicPr>
        <p:blipFill>
          <a:blip r:embed="rId2"/>
          <a:stretch>
            <a:fillRect/>
          </a:stretch>
        </p:blipFill>
        <p:spPr>
          <a:xfrm>
            <a:off x="452387" y="2345622"/>
            <a:ext cx="3447821" cy="3263504"/>
          </a:xfrm>
          <a:prstGeom prst="rect">
            <a:avLst/>
          </a:prstGeom>
        </p:spPr>
      </p:pic>
      <p:sp>
        <p:nvSpPr>
          <p:cNvPr id="14" name="TextBox 13">
            <a:extLst>
              <a:ext uri="{FF2B5EF4-FFF2-40B4-BE49-F238E27FC236}">
                <a16:creationId xmlns:a16="http://schemas.microsoft.com/office/drawing/2014/main" id="{3375897E-C2ED-469D-94AF-15FDAB7907DB}"/>
              </a:ext>
            </a:extLst>
          </p:cNvPr>
          <p:cNvSpPr txBox="1"/>
          <p:nvPr/>
        </p:nvSpPr>
        <p:spPr>
          <a:xfrm>
            <a:off x="4712168" y="2992310"/>
            <a:ext cx="397944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500" dirty="0">
                <a:latin typeface="Times New Roman" panose="02020603050405020304" pitchFamily="18" charset="0"/>
                <a:ea typeface="Times" panose="02020603050405020304" pitchFamily="18" charset="0"/>
              </a:rPr>
              <a:t>Each node in the system conducts its </a:t>
            </a:r>
            <a:r>
              <a:rPr lang="en-US" sz="1500" b="1" dirty="0">
                <a:latin typeface="Times New Roman" panose="02020603050405020304" pitchFamily="18" charset="0"/>
                <a:ea typeface="Times" panose="02020603050405020304" pitchFamily="18" charset="0"/>
              </a:rPr>
              <a:t>nominal mission</a:t>
            </a:r>
            <a:r>
              <a:rPr lang="en-US" sz="1500" dirty="0">
                <a:latin typeface="Times New Roman" panose="02020603050405020304" pitchFamily="18" charset="0"/>
                <a:ea typeface="Times" panose="02020603050405020304" pitchFamily="18" charset="0"/>
              </a:rPr>
              <a:t>, following a </a:t>
            </a:r>
            <a:r>
              <a:rPr lang="en-US" sz="1500" b="1" dirty="0">
                <a:latin typeface="Times New Roman" panose="02020603050405020304" pitchFamily="18" charset="0"/>
                <a:ea typeface="Times" panose="02020603050405020304" pitchFamily="18" charset="0"/>
              </a:rPr>
              <a:t>default plan </a:t>
            </a:r>
            <a:r>
              <a:rPr lang="en-US" sz="1500" dirty="0">
                <a:latin typeface="Times New Roman" panose="02020603050405020304" pitchFamily="18" charset="0"/>
                <a:ea typeface="Times" panose="02020603050405020304" pitchFamily="18" charset="0"/>
              </a:rPr>
              <a:t>(e.g., provide global coordinated observations of inland water quantity and quality.) </a:t>
            </a:r>
          </a:p>
          <a:p>
            <a:endParaRPr lang="en-US" sz="1500" dirty="0">
              <a:latin typeface="Times New Roman" panose="02020603050405020304" pitchFamily="18" charset="0"/>
              <a:ea typeface="Times" panose="02020603050405020304" pitchFamily="18" charset="0"/>
            </a:endParaRPr>
          </a:p>
          <a:p>
            <a:r>
              <a:rPr lang="en-US" sz="1500" dirty="0">
                <a:latin typeface="Times New Roman" panose="02020603050405020304" pitchFamily="18" charset="0"/>
                <a:ea typeface="Times" panose="02020603050405020304" pitchFamily="18" charset="0"/>
              </a:rPr>
              <a:t>Nodes can be in space, air, or ground, and they can perform one or more functions (observation, data processing, communication) </a:t>
            </a:r>
          </a:p>
          <a:p>
            <a:endParaRPr lang="en-US" sz="1500" dirty="0">
              <a:latin typeface="Times New Roman" panose="02020603050405020304" pitchFamily="18" charset="0"/>
              <a:ea typeface="Times" panose="02020603050405020304" pitchFamily="18" charset="0"/>
            </a:endParaRPr>
          </a:p>
          <a:p>
            <a:r>
              <a:rPr lang="en-US" sz="1500" dirty="0">
                <a:latin typeface="Times New Roman" panose="02020603050405020304" pitchFamily="18" charset="0"/>
                <a:ea typeface="Times" panose="02020603050405020304" pitchFamily="18" charset="0"/>
              </a:rPr>
              <a:t>Nodes with </a:t>
            </a:r>
            <a:r>
              <a:rPr lang="en-US" sz="1500" b="1" dirty="0">
                <a:latin typeface="Times New Roman" panose="02020603050405020304" pitchFamily="18" charset="0"/>
                <a:ea typeface="Times" panose="02020603050405020304" pitchFamily="18" charset="0"/>
              </a:rPr>
              <a:t>data processing </a:t>
            </a:r>
            <a:r>
              <a:rPr lang="en-US" sz="1500" dirty="0">
                <a:latin typeface="Times New Roman" panose="02020603050405020304" pitchFamily="18" charset="0"/>
                <a:ea typeface="Times" panose="02020603050405020304" pitchFamily="18" charset="0"/>
              </a:rPr>
              <a:t>capabilities process the data on board in real time and look for events of interest. </a:t>
            </a:r>
            <a:endParaRPr lang="en-US" sz="1500" dirty="0"/>
          </a:p>
        </p:txBody>
      </p:sp>
      <p:sp>
        <p:nvSpPr>
          <p:cNvPr id="15" name="TextBox 14">
            <a:extLst>
              <a:ext uri="{FF2B5EF4-FFF2-40B4-BE49-F238E27FC236}">
                <a16:creationId xmlns:a16="http://schemas.microsoft.com/office/drawing/2014/main" id="{2A61DC7C-E6D5-458F-8A0A-3C0AA51BC584}"/>
              </a:ext>
            </a:extLst>
          </p:cNvPr>
          <p:cNvSpPr txBox="1"/>
          <p:nvPr/>
        </p:nvSpPr>
        <p:spPr>
          <a:xfrm>
            <a:off x="4712167" y="2361329"/>
            <a:ext cx="4326826" cy="369332"/>
          </a:xfrm>
          <a:prstGeom prst="rect">
            <a:avLst/>
          </a:prstGeom>
          <a:noFill/>
        </p:spPr>
        <p:txBody>
          <a:bodyPr wrap="none" rtlCol="0">
            <a:spAutoFit/>
          </a:bodyPr>
          <a:lstStyle/>
          <a:p>
            <a:r>
              <a:rPr lang="en-US" sz="1800" b="1" dirty="0">
                <a:latin typeface="+mj-lt"/>
              </a:rPr>
              <a:t>1 – Default missions; data processing</a:t>
            </a:r>
          </a:p>
        </p:txBody>
      </p:sp>
    </p:spTree>
    <p:extLst>
      <p:ext uri="{BB962C8B-B14F-4D97-AF65-F5344CB8AC3E}">
        <p14:creationId xmlns:p14="http://schemas.microsoft.com/office/powerpoint/2010/main" val="366291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1537FCBA-5FEE-1B90-A40F-027A2EA5373C}"/>
              </a:ext>
            </a:extLst>
          </p:cNvPr>
          <p:cNvPicPr>
            <a:picLocks noChangeAspect="1"/>
          </p:cNvPicPr>
          <p:nvPr/>
        </p:nvPicPr>
        <p:blipFill>
          <a:blip r:embed="rId2"/>
          <a:stretch>
            <a:fillRect/>
          </a:stretch>
        </p:blipFill>
        <p:spPr>
          <a:xfrm>
            <a:off x="173031" y="1698944"/>
            <a:ext cx="4370119" cy="4253410"/>
          </a:xfrm>
          <a:prstGeom prst="rect">
            <a:avLst/>
          </a:prstGeom>
        </p:spPr>
      </p:pic>
      <p:sp>
        <p:nvSpPr>
          <p:cNvPr id="2" name="Title 1">
            <a:extLst>
              <a:ext uri="{FF2B5EF4-FFF2-40B4-BE49-F238E27FC236}">
                <a16:creationId xmlns:a16="http://schemas.microsoft.com/office/drawing/2014/main" id="{86FF8F9F-7BF2-4C9D-93C5-8BACB223759E}"/>
              </a:ext>
            </a:extLst>
          </p:cNvPr>
          <p:cNvSpPr>
            <a:spLocks noGrp="1"/>
          </p:cNvSpPr>
          <p:nvPr>
            <p:ph type="title"/>
          </p:nvPr>
        </p:nvSpPr>
        <p:spPr/>
        <p:txBody>
          <a:bodyPr>
            <a:normAutofit/>
          </a:bodyPr>
          <a:lstStyle/>
          <a:p>
            <a:r>
              <a:rPr lang="en-US" dirty="0"/>
              <a:t>3D-CHESS: Concept of operations</a:t>
            </a:r>
          </a:p>
        </p:txBody>
      </p:sp>
      <p:sp>
        <p:nvSpPr>
          <p:cNvPr id="14" name="TextBox 13">
            <a:extLst>
              <a:ext uri="{FF2B5EF4-FFF2-40B4-BE49-F238E27FC236}">
                <a16:creationId xmlns:a16="http://schemas.microsoft.com/office/drawing/2014/main" id="{3375897E-C2ED-469D-94AF-15FDAB7907DB}"/>
              </a:ext>
            </a:extLst>
          </p:cNvPr>
          <p:cNvSpPr txBox="1"/>
          <p:nvPr/>
        </p:nvSpPr>
        <p:spPr>
          <a:xfrm>
            <a:off x="4315126" y="2855150"/>
            <a:ext cx="4573203" cy="12464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500" dirty="0">
                <a:latin typeface="Times New Roman" panose="02020603050405020304" pitchFamily="18" charset="0"/>
                <a:ea typeface="Times" panose="02020603050405020304" pitchFamily="18" charset="0"/>
              </a:rPr>
              <a:t>A node in the network detects (or predicts) an </a:t>
            </a:r>
            <a:r>
              <a:rPr lang="en-US" sz="1500" b="1" dirty="0">
                <a:latin typeface="Times New Roman" panose="02020603050405020304" pitchFamily="18" charset="0"/>
                <a:ea typeface="Times" panose="02020603050405020304" pitchFamily="18" charset="0"/>
              </a:rPr>
              <a:t>event of interest</a:t>
            </a:r>
            <a:r>
              <a:rPr lang="en-US" sz="1500" dirty="0">
                <a:latin typeface="Times New Roman" panose="02020603050405020304" pitchFamily="18" charset="0"/>
                <a:ea typeface="Times" panose="02020603050405020304" pitchFamily="18" charset="0"/>
              </a:rPr>
              <a:t> (e.g., a flood or a new intermittent river) at a certain location. </a:t>
            </a:r>
          </a:p>
          <a:p>
            <a:endParaRPr lang="en-US" sz="1500" dirty="0">
              <a:latin typeface="Times New Roman" panose="02020603050405020304" pitchFamily="18" charset="0"/>
              <a:ea typeface="Times" panose="02020603050405020304" pitchFamily="18" charset="0"/>
            </a:endParaRPr>
          </a:p>
          <a:p>
            <a:r>
              <a:rPr lang="en-US" sz="1500" dirty="0">
                <a:latin typeface="Times New Roman" panose="02020603050405020304" pitchFamily="18" charset="0"/>
                <a:ea typeface="Times" panose="02020603050405020304" pitchFamily="18" charset="0"/>
              </a:rPr>
              <a:t>It sends a </a:t>
            </a:r>
            <a:r>
              <a:rPr lang="en-US" sz="1500" b="1" dirty="0">
                <a:latin typeface="Times New Roman" panose="02020603050405020304" pitchFamily="18" charset="0"/>
                <a:ea typeface="Times" panose="02020603050405020304" pitchFamily="18" charset="0"/>
              </a:rPr>
              <a:t>Task Request </a:t>
            </a:r>
            <a:r>
              <a:rPr lang="en-US" sz="1500" dirty="0">
                <a:latin typeface="Times New Roman" panose="02020603050405020304" pitchFamily="18" charset="0"/>
                <a:ea typeface="Times" panose="02020603050405020304" pitchFamily="18" charset="0"/>
              </a:rPr>
              <a:t>to the network.</a:t>
            </a:r>
            <a:endParaRPr lang="en-US" sz="1500" dirty="0"/>
          </a:p>
        </p:txBody>
      </p:sp>
      <p:sp>
        <p:nvSpPr>
          <p:cNvPr id="6" name="TextBox 5">
            <a:extLst>
              <a:ext uri="{FF2B5EF4-FFF2-40B4-BE49-F238E27FC236}">
                <a16:creationId xmlns:a16="http://schemas.microsoft.com/office/drawing/2014/main" id="{14242CEA-A223-40E8-85FD-581F8FC01E65}"/>
              </a:ext>
            </a:extLst>
          </p:cNvPr>
          <p:cNvSpPr txBox="1"/>
          <p:nvPr/>
        </p:nvSpPr>
        <p:spPr>
          <a:xfrm>
            <a:off x="4235718" y="2330664"/>
            <a:ext cx="4249881" cy="369332"/>
          </a:xfrm>
          <a:prstGeom prst="rect">
            <a:avLst/>
          </a:prstGeom>
          <a:noFill/>
        </p:spPr>
        <p:txBody>
          <a:bodyPr wrap="none" rtlCol="0">
            <a:spAutoFit/>
          </a:bodyPr>
          <a:lstStyle/>
          <a:p>
            <a:r>
              <a:rPr lang="en-US" sz="1800" b="1" dirty="0">
                <a:latin typeface="+mj-lt"/>
              </a:rPr>
              <a:t>2 – Event detected; task request sent</a:t>
            </a:r>
          </a:p>
        </p:txBody>
      </p:sp>
      <mc:AlternateContent xmlns:mc="http://schemas.openxmlformats.org/markup-compatibility/2006" xmlns:a14="http://schemas.microsoft.com/office/drawing/2010/main">
        <mc:Choice Requires="a14">
          <p:sp>
            <p:nvSpPr>
              <p:cNvPr id="7" name="Flowchart: Document 6">
                <a:extLst>
                  <a:ext uri="{FF2B5EF4-FFF2-40B4-BE49-F238E27FC236}">
                    <a16:creationId xmlns:a16="http://schemas.microsoft.com/office/drawing/2014/main" id="{7443FCD9-AEDC-49FB-A9EB-83254D140D03}"/>
                  </a:ext>
                </a:extLst>
              </p:cNvPr>
              <p:cNvSpPr/>
              <p:nvPr/>
            </p:nvSpPr>
            <p:spPr>
              <a:xfrm>
                <a:off x="5113716" y="4669598"/>
                <a:ext cx="3089710" cy="594711"/>
              </a:xfrm>
              <a:prstGeom prst="flowChartDocumen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Task</a:t>
                </a:r>
                <a:r>
                  <a:rPr lang="en-US" sz="1200" dirty="0"/>
                  <a:t>: Measure “water quality” at </a:t>
                </a:r>
                <a:r>
                  <a:rPr lang="en-US" sz="1200" i="1" dirty="0"/>
                  <a:t>{</a:t>
                </a:r>
                <a:r>
                  <a:rPr lang="en-US" sz="1200" i="1" dirty="0" err="1"/>
                  <a:t>lat,lon</a:t>
                </a:r>
                <a:r>
                  <a:rPr lang="en-US" sz="1200" i="1" dirty="0"/>
                  <a:t>} </a:t>
                </a:r>
                <a:r>
                  <a:rPr lang="en-US" sz="1200" dirty="0"/>
                  <a:t>with </a:t>
                </a:r>
                <a14:m>
                  <m:oMath xmlns:m="http://schemas.openxmlformats.org/officeDocument/2006/math">
                    <m:r>
                      <m:rPr>
                        <m:sty m:val="p"/>
                      </m:rPr>
                      <a:rPr lang="en-US" sz="1200" dirty="0">
                        <a:latin typeface="Cambria Math" panose="02040503050406030204" pitchFamily="18" charset="0"/>
                      </a:rPr>
                      <m:t>Δ</m:t>
                    </m:r>
                    <m:r>
                      <a:rPr lang="en-US" sz="1200" i="1" dirty="0" err="1">
                        <a:latin typeface="Cambria Math" panose="02040503050406030204" pitchFamily="18" charset="0"/>
                      </a:rPr>
                      <m:t>𝑥</m:t>
                    </m:r>
                  </m:oMath>
                </a14:m>
                <a:r>
                  <a:rPr lang="en-US" sz="1200" dirty="0"/>
                  <a:t> &lt; 100m [within 30 min]  </a:t>
                </a:r>
              </a:p>
            </p:txBody>
          </p:sp>
        </mc:Choice>
        <mc:Fallback xmlns="">
          <p:sp>
            <p:nvSpPr>
              <p:cNvPr id="7" name="Flowchart: Document 6">
                <a:extLst>
                  <a:ext uri="{FF2B5EF4-FFF2-40B4-BE49-F238E27FC236}">
                    <a16:creationId xmlns:a16="http://schemas.microsoft.com/office/drawing/2014/main" id="{7443FCD9-AEDC-49FB-A9EB-83254D140D03}"/>
                  </a:ext>
                </a:extLst>
              </p:cNvPr>
              <p:cNvSpPr>
                <a:spLocks noRot="1" noChangeAspect="1" noMove="1" noResize="1" noEditPoints="1" noAdjustHandles="1" noChangeArrowheads="1" noChangeShapeType="1" noTextEdit="1"/>
              </p:cNvSpPr>
              <p:nvPr/>
            </p:nvSpPr>
            <p:spPr>
              <a:xfrm>
                <a:off x="5113716" y="4669598"/>
                <a:ext cx="3089710" cy="594711"/>
              </a:xfrm>
              <a:prstGeom prst="flowChartDocument">
                <a:avLst/>
              </a:prstGeom>
              <a:blipFill>
                <a:blip r:embed="rId3"/>
                <a:stretch>
                  <a:fillRect/>
                </a:stretch>
              </a:blipFill>
              <a:ln w="28575">
                <a:solidFill>
                  <a:srgbClr val="FF0000"/>
                </a:solidFill>
              </a:ln>
            </p:spPr>
            <p:txBody>
              <a:bodyPr/>
              <a:lstStyle/>
              <a:p>
                <a:r>
                  <a:rPr lang="en-US">
                    <a:noFill/>
                  </a:rPr>
                  <a:t> </a:t>
                </a:r>
              </a:p>
            </p:txBody>
          </p:sp>
        </mc:Fallback>
      </mc:AlternateContent>
      <p:pic>
        <p:nvPicPr>
          <p:cNvPr id="32" name="Picture 31">
            <a:extLst>
              <a:ext uri="{FF2B5EF4-FFF2-40B4-BE49-F238E27FC236}">
                <a16:creationId xmlns:a16="http://schemas.microsoft.com/office/drawing/2014/main" id="{B842B0AD-2E55-95F9-448A-FD04228BCE16}"/>
              </a:ext>
            </a:extLst>
          </p:cNvPr>
          <p:cNvPicPr>
            <a:picLocks noChangeAspect="1"/>
          </p:cNvPicPr>
          <p:nvPr/>
        </p:nvPicPr>
        <p:blipFill>
          <a:blip r:embed="rId4"/>
          <a:stretch>
            <a:fillRect/>
          </a:stretch>
        </p:blipFill>
        <p:spPr>
          <a:xfrm>
            <a:off x="1706714" y="3787456"/>
            <a:ext cx="1302755" cy="726800"/>
          </a:xfrm>
          <a:prstGeom prst="rect">
            <a:avLst/>
          </a:prstGeom>
        </p:spPr>
      </p:pic>
      <p:pic>
        <p:nvPicPr>
          <p:cNvPr id="36" name="Picture 35">
            <a:extLst>
              <a:ext uri="{FF2B5EF4-FFF2-40B4-BE49-F238E27FC236}">
                <a16:creationId xmlns:a16="http://schemas.microsoft.com/office/drawing/2014/main" id="{AD6C7C67-D98B-116C-620B-FA7F7B771898}"/>
              </a:ext>
            </a:extLst>
          </p:cNvPr>
          <p:cNvPicPr>
            <a:picLocks noChangeAspect="1"/>
          </p:cNvPicPr>
          <p:nvPr/>
        </p:nvPicPr>
        <p:blipFill>
          <a:blip r:embed="rId5"/>
          <a:stretch>
            <a:fillRect/>
          </a:stretch>
        </p:blipFill>
        <p:spPr>
          <a:xfrm>
            <a:off x="2260699" y="4931482"/>
            <a:ext cx="401341" cy="365266"/>
          </a:xfrm>
          <a:prstGeom prst="rect">
            <a:avLst/>
          </a:prstGeom>
        </p:spPr>
      </p:pic>
      <p:pic>
        <p:nvPicPr>
          <p:cNvPr id="38" name="Picture 37">
            <a:extLst>
              <a:ext uri="{FF2B5EF4-FFF2-40B4-BE49-F238E27FC236}">
                <a16:creationId xmlns:a16="http://schemas.microsoft.com/office/drawing/2014/main" id="{772D26BA-68D7-B890-6574-EDA5425AF139}"/>
              </a:ext>
            </a:extLst>
          </p:cNvPr>
          <p:cNvPicPr>
            <a:picLocks noChangeAspect="1"/>
          </p:cNvPicPr>
          <p:nvPr/>
        </p:nvPicPr>
        <p:blipFill>
          <a:blip r:embed="rId6"/>
          <a:stretch>
            <a:fillRect/>
          </a:stretch>
        </p:blipFill>
        <p:spPr>
          <a:xfrm>
            <a:off x="900420" y="2966525"/>
            <a:ext cx="739007" cy="462475"/>
          </a:xfrm>
          <a:prstGeom prst="rect">
            <a:avLst/>
          </a:prstGeom>
        </p:spPr>
      </p:pic>
    </p:spTree>
    <p:extLst>
      <p:ext uri="{BB962C8B-B14F-4D97-AF65-F5344CB8AC3E}">
        <p14:creationId xmlns:p14="http://schemas.microsoft.com/office/powerpoint/2010/main" val="1206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9AD5715-3966-4D18-8CE6-86CFECC1373E}"/>
              </a:ext>
            </a:extLst>
          </p:cNvPr>
          <p:cNvPicPr/>
          <p:nvPr/>
        </p:nvPicPr>
        <p:blipFill>
          <a:blip r:embed="rId2"/>
          <a:stretch>
            <a:fillRect/>
          </a:stretch>
        </p:blipFill>
        <p:spPr>
          <a:xfrm>
            <a:off x="3568873" y="4151217"/>
            <a:ext cx="1938020" cy="1706245"/>
          </a:xfrm>
          <a:prstGeom prst="ellipse">
            <a:avLst/>
          </a:prstGeom>
          <a:ln>
            <a:noFill/>
          </a:ln>
          <a:effectLst>
            <a:softEdge rad="112500"/>
          </a:effectLst>
        </p:spPr>
      </p:pic>
      <p:sp>
        <p:nvSpPr>
          <p:cNvPr id="2" name="Title 1">
            <a:extLst>
              <a:ext uri="{FF2B5EF4-FFF2-40B4-BE49-F238E27FC236}">
                <a16:creationId xmlns:a16="http://schemas.microsoft.com/office/drawing/2014/main" id="{86FF8F9F-7BF2-4C9D-93C5-8BACB223759E}"/>
              </a:ext>
            </a:extLst>
          </p:cNvPr>
          <p:cNvSpPr>
            <a:spLocks noGrp="1"/>
          </p:cNvSpPr>
          <p:nvPr>
            <p:ph type="title"/>
          </p:nvPr>
        </p:nvSpPr>
        <p:spPr/>
        <p:txBody>
          <a:bodyPr>
            <a:normAutofit/>
          </a:bodyPr>
          <a:lstStyle/>
          <a:p>
            <a:r>
              <a:rPr lang="en-US" dirty="0"/>
              <a:t>3D-CHESS: Concept of operations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375897E-C2ED-469D-94AF-15FDAB7907DB}"/>
                  </a:ext>
                </a:extLst>
              </p:cNvPr>
              <p:cNvSpPr txBox="1"/>
              <p:nvPr/>
            </p:nvSpPr>
            <p:spPr>
              <a:xfrm>
                <a:off x="4504789" y="1602818"/>
                <a:ext cx="4306373" cy="240065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500" dirty="0">
                    <a:latin typeface="Times New Roman" panose="02020603050405020304" pitchFamily="18" charset="0"/>
                    <a:ea typeface="Times" panose="02020603050405020304" pitchFamily="18" charset="0"/>
                  </a:rPr>
                  <a:t>Nodes receive the task request and use contextual information in their knowledge base and the </a:t>
                </a:r>
                <a:r>
                  <a:rPr lang="en-US" sz="1500" dirty="0" err="1">
                    <a:latin typeface="Times New Roman" panose="02020603050405020304" pitchFamily="18" charset="0"/>
                    <a:ea typeface="Times" panose="02020603050405020304" pitchFamily="18" charset="0"/>
                  </a:rPr>
                  <a:t>UniKER</a:t>
                </a:r>
                <a:r>
                  <a:rPr lang="en-US" sz="1500" dirty="0">
                    <a:latin typeface="Times New Roman" panose="02020603050405020304" pitchFamily="18" charset="0"/>
                    <a:ea typeface="Times" panose="02020603050405020304" pitchFamily="18" charset="0"/>
                  </a:rPr>
                  <a:t> reasoning algorithm to autonomously determine if they can perform this task. </a:t>
                </a:r>
              </a:p>
              <a:p>
                <a:endParaRPr lang="en-US" sz="1500" dirty="0">
                  <a:latin typeface="Times New Roman" panose="02020603050405020304" pitchFamily="18" charset="0"/>
                </a:endParaRPr>
              </a:p>
              <a:p>
                <a:r>
                  <a:rPr lang="en-US" sz="1500" dirty="0">
                    <a:latin typeface="Times New Roman" panose="02020603050405020304" pitchFamily="18" charset="0"/>
                  </a:rPr>
                  <a:t>This requires knowledge about </a:t>
                </a:r>
              </a:p>
              <a:p>
                <a:pPr marL="214313" indent="-214313">
                  <a:buFont typeface="Arial" panose="020B0604020202020204" pitchFamily="34" charset="0"/>
                  <a:buChar char="•"/>
                </a:pPr>
                <a:r>
                  <a:rPr lang="en-US" sz="1500" dirty="0">
                    <a:latin typeface="Times New Roman" panose="02020603050405020304" pitchFamily="18" charset="0"/>
                  </a:rPr>
                  <a:t>Own state, own capabilities</a:t>
                </a:r>
              </a:p>
              <a:p>
                <a:pPr marL="214313" indent="-214313">
                  <a:buFont typeface="Arial" panose="020B0604020202020204" pitchFamily="34" charset="0"/>
                  <a:buChar char="•"/>
                </a:pPr>
                <a:r>
                  <a:rPr lang="en-US" sz="1500" dirty="0">
                    <a:latin typeface="Times New Roman" panose="02020603050405020304" pitchFamily="18" charset="0"/>
                  </a:rPr>
                  <a:t>Relations between task and own capabilities </a:t>
                </a:r>
              </a:p>
              <a:p>
                <a:pPr marL="671513" lvl="1" indent="-214313">
                  <a:buFont typeface="Arial" panose="020B0604020202020204" pitchFamily="34" charset="0"/>
                  <a:buChar char="•"/>
                </a:pPr>
                <a:r>
                  <a:rPr lang="en-US" sz="1500" dirty="0">
                    <a:latin typeface="Times New Roman" panose="02020603050405020304" pitchFamily="18" charset="0"/>
                  </a:rPr>
                  <a:t>Reason across data product levels (e.g., Level 1</a:t>
                </a:r>
                <a14:m>
                  <m:oMath xmlns:m="http://schemas.openxmlformats.org/officeDocument/2006/math">
                    <m:r>
                      <a:rPr lang="en-US" sz="1500" b="0" i="1" dirty="0" smtClean="0">
                        <a:latin typeface="Cambria Math" panose="02040503050406030204" pitchFamily="18" charset="0"/>
                      </a:rPr>
                      <m:t>←</m:t>
                    </m:r>
                  </m:oMath>
                </a14:m>
                <a:r>
                  <a:rPr lang="en-US" sz="1500" dirty="0">
                    <a:latin typeface="Times New Roman" panose="02020603050405020304" pitchFamily="18" charset="0"/>
                  </a:rPr>
                  <a:t> Level 2</a:t>
                </a:r>
                <a14:m>
                  <m:oMath xmlns:m="http://schemas.openxmlformats.org/officeDocument/2006/math">
                    <m:r>
                      <a:rPr lang="en-US" sz="1500" i="1" dirty="0">
                        <a:latin typeface="Cambria Math" panose="02040503050406030204" pitchFamily="18" charset="0"/>
                      </a:rPr>
                      <m:t>←</m:t>
                    </m:r>
                  </m:oMath>
                </a14:m>
                <a:r>
                  <a:rPr lang="en-US" sz="1500" dirty="0">
                    <a:latin typeface="Times New Roman" panose="02020603050405020304" pitchFamily="18" charset="0"/>
                  </a:rPr>
                  <a:t>Level 3)</a:t>
                </a:r>
                <a:endParaRPr lang="en-US" sz="1500" dirty="0"/>
              </a:p>
            </p:txBody>
          </p:sp>
        </mc:Choice>
        <mc:Fallback>
          <p:sp>
            <p:nvSpPr>
              <p:cNvPr id="14" name="TextBox 13">
                <a:extLst>
                  <a:ext uri="{FF2B5EF4-FFF2-40B4-BE49-F238E27FC236}">
                    <a16:creationId xmlns:a16="http://schemas.microsoft.com/office/drawing/2014/main" id="{3375897E-C2ED-469D-94AF-15FDAB7907DB}"/>
                  </a:ext>
                </a:extLst>
              </p:cNvPr>
              <p:cNvSpPr txBox="1">
                <a:spLocks noRot="1" noChangeAspect="1" noMove="1" noResize="1" noEditPoints="1" noAdjustHandles="1" noChangeArrowheads="1" noChangeShapeType="1" noTextEdit="1"/>
              </p:cNvSpPr>
              <p:nvPr/>
            </p:nvSpPr>
            <p:spPr>
              <a:xfrm>
                <a:off x="4504789" y="1602818"/>
                <a:ext cx="4306373" cy="2400657"/>
              </a:xfrm>
              <a:prstGeom prst="rect">
                <a:avLst/>
              </a:prstGeom>
              <a:blipFill>
                <a:blip r:embed="rId3"/>
                <a:stretch>
                  <a:fillRect l="-282" b="-125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8A7E81-1939-4E0D-AF1B-18236F339327}"/>
              </a:ext>
            </a:extLst>
          </p:cNvPr>
          <p:cNvSpPr txBox="1"/>
          <p:nvPr/>
        </p:nvSpPr>
        <p:spPr>
          <a:xfrm>
            <a:off x="4638225" y="1099989"/>
            <a:ext cx="4172937" cy="369332"/>
          </a:xfrm>
          <a:prstGeom prst="rect">
            <a:avLst/>
          </a:prstGeom>
          <a:noFill/>
        </p:spPr>
        <p:txBody>
          <a:bodyPr wrap="none" rtlCol="0">
            <a:spAutoFit/>
          </a:bodyPr>
          <a:lstStyle>
            <a:defPPr>
              <a:defRPr lang="en-US"/>
            </a:defPPr>
            <a:lvl1pPr>
              <a:defRPr sz="2400" b="1">
                <a:latin typeface="+mj-lt"/>
              </a:defRPr>
            </a:lvl1pPr>
          </a:lstStyle>
          <a:p>
            <a:r>
              <a:rPr lang="en-US" sz="1800" dirty="0"/>
              <a:t>3 – Instrument Capability Reasoning</a:t>
            </a:r>
          </a:p>
        </p:txBody>
      </p:sp>
      <mc:AlternateContent xmlns:mc="http://schemas.openxmlformats.org/markup-compatibility/2006">
        <mc:Choice xmlns:a14="http://schemas.microsoft.com/office/drawing/2010/main" Requires="a14">
          <p:sp>
            <p:nvSpPr>
              <p:cNvPr id="8" name="Flowchart: Terminator 7">
                <a:extLst>
                  <a:ext uri="{FF2B5EF4-FFF2-40B4-BE49-F238E27FC236}">
                    <a16:creationId xmlns:a16="http://schemas.microsoft.com/office/drawing/2014/main" id="{E454DE27-E0D4-4A4E-9DB0-C38C175EF828}"/>
                  </a:ext>
                </a:extLst>
              </p:cNvPr>
              <p:cNvSpPr/>
              <p:nvPr/>
            </p:nvSpPr>
            <p:spPr>
              <a:xfrm>
                <a:off x="5506893" y="4417157"/>
                <a:ext cx="3510213" cy="670514"/>
              </a:xfrm>
              <a:prstGeom prst="flowChartTerminator">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b="1" dirty="0"/>
                  <a:t>Capability</a:t>
                </a:r>
                <a:r>
                  <a:rPr lang="en-US" sz="1200" dirty="0"/>
                  <a:t>: Observe </a:t>
                </a:r>
                <a:r>
                  <a:rPr lang="en-US" sz="1200" i="1" dirty="0"/>
                  <a:t>{</a:t>
                </a:r>
                <a:r>
                  <a:rPr lang="en-US" sz="1200" i="1" dirty="0" err="1"/>
                  <a:t>lat,lon</a:t>
                </a:r>
                <a:r>
                  <a:rPr lang="en-US" sz="1200" i="1" dirty="0"/>
                  <a:t>} </a:t>
                </a:r>
                <a:r>
                  <a:rPr lang="en-US" sz="1200" dirty="0"/>
                  <a:t>in VNIR or TIR with </a:t>
                </a:r>
                <a14:m>
                  <m:oMath xmlns:m="http://schemas.openxmlformats.org/officeDocument/2006/math">
                    <m:r>
                      <m:rPr>
                        <m:sty m:val="p"/>
                      </m:rPr>
                      <a:rPr lang="en-US" sz="1200" dirty="0">
                        <a:latin typeface="Cambria Math" panose="02040503050406030204" pitchFamily="18" charset="0"/>
                      </a:rPr>
                      <m:t>Δ</m:t>
                    </m:r>
                    <m:r>
                      <a:rPr lang="en-US" sz="1200" i="1" dirty="0" err="1">
                        <a:latin typeface="Cambria Math" panose="02040503050406030204" pitchFamily="18" charset="0"/>
                      </a:rPr>
                      <m:t>𝑥</m:t>
                    </m:r>
                  </m:oMath>
                </a14:m>
                <a:r>
                  <a:rPr lang="en-US" sz="1200" dirty="0"/>
                  <a:t> &lt; 100m [within 30 min]  </a:t>
                </a:r>
              </a:p>
            </p:txBody>
          </p:sp>
        </mc:Choice>
        <mc:Fallback>
          <p:sp>
            <p:nvSpPr>
              <p:cNvPr id="8" name="Flowchart: Terminator 7">
                <a:extLst>
                  <a:ext uri="{FF2B5EF4-FFF2-40B4-BE49-F238E27FC236}">
                    <a16:creationId xmlns:a16="http://schemas.microsoft.com/office/drawing/2014/main" id="{E454DE27-E0D4-4A4E-9DB0-C38C175EF828}"/>
                  </a:ext>
                </a:extLst>
              </p:cNvPr>
              <p:cNvSpPr>
                <a:spLocks noRot="1" noChangeAspect="1" noMove="1" noResize="1" noEditPoints="1" noAdjustHandles="1" noChangeArrowheads="1" noChangeShapeType="1" noTextEdit="1"/>
              </p:cNvSpPr>
              <p:nvPr/>
            </p:nvSpPr>
            <p:spPr>
              <a:xfrm>
                <a:off x="5506893" y="4417157"/>
                <a:ext cx="3510213" cy="670514"/>
              </a:xfrm>
              <a:prstGeom prst="flowChartTerminator">
                <a:avLst/>
              </a:prstGeom>
              <a:blipFill>
                <a:blip r:embed="rId4"/>
                <a:stretch>
                  <a:fillRect/>
                </a:stretch>
              </a:blipFill>
              <a:ln w="28575"/>
            </p:spPr>
            <p:txBody>
              <a:bodyPr/>
              <a:lstStyle/>
              <a:p>
                <a:r>
                  <a:rPr lang="en-US">
                    <a:noFill/>
                  </a:rPr>
                  <a:t> </a:t>
                </a:r>
              </a:p>
            </p:txBody>
          </p:sp>
        </mc:Fallback>
      </mc:AlternateContent>
      <p:sp>
        <p:nvSpPr>
          <p:cNvPr id="9" name="TextBox 8">
            <a:extLst>
              <a:ext uri="{FF2B5EF4-FFF2-40B4-BE49-F238E27FC236}">
                <a16:creationId xmlns:a16="http://schemas.microsoft.com/office/drawing/2014/main" id="{048AF9AF-0F49-426B-A077-CA91368D8D72}"/>
              </a:ext>
            </a:extLst>
          </p:cNvPr>
          <p:cNvSpPr txBox="1"/>
          <p:nvPr/>
        </p:nvSpPr>
        <p:spPr>
          <a:xfrm>
            <a:off x="710539" y="5833547"/>
            <a:ext cx="4092787" cy="2769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200" dirty="0" err="1">
                <a:latin typeface="Consolas" panose="020B0609020204030204" pitchFamily="49" charset="0"/>
              </a:rPr>
              <a:t>CanBeObtainedFrom</a:t>
            </a:r>
            <a:r>
              <a:rPr lang="en-US" sz="1200" dirty="0">
                <a:latin typeface="Consolas" panose="020B0609020204030204" pitchFamily="49" charset="0"/>
              </a:rPr>
              <a:t>(</a:t>
            </a:r>
            <a:r>
              <a:rPr lang="en-US" sz="1200" dirty="0" err="1">
                <a:latin typeface="Consolas" panose="020B0609020204030204" pitchFamily="49" charset="0"/>
              </a:rPr>
              <a:t>WaterQuality</a:t>
            </a:r>
            <a:r>
              <a:rPr lang="en-US" sz="1200" dirty="0">
                <a:latin typeface="Consolas" panose="020B0609020204030204" pitchFamily="49" charset="0"/>
              </a:rPr>
              <a:t>, Chlorophyll-A)</a:t>
            </a:r>
          </a:p>
        </p:txBody>
      </p:sp>
      <mc:AlternateContent xmlns:mc="http://schemas.openxmlformats.org/markup-compatibility/2006">
        <mc:Choice xmlns:a14="http://schemas.microsoft.com/office/drawing/2010/main" Requires="a14">
          <p:sp>
            <p:nvSpPr>
              <p:cNvPr id="16" name="Flowchart: Document 15">
                <a:extLst>
                  <a:ext uri="{FF2B5EF4-FFF2-40B4-BE49-F238E27FC236}">
                    <a16:creationId xmlns:a16="http://schemas.microsoft.com/office/drawing/2014/main" id="{DBE5A2B5-5542-48CD-8F29-5843F2A1FE1B}"/>
                  </a:ext>
                </a:extLst>
              </p:cNvPr>
              <p:cNvSpPr/>
              <p:nvPr/>
            </p:nvSpPr>
            <p:spPr>
              <a:xfrm>
                <a:off x="460738" y="4986075"/>
                <a:ext cx="3089710" cy="594711"/>
              </a:xfrm>
              <a:prstGeom prst="flowChartDocumen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Task</a:t>
                </a:r>
                <a:r>
                  <a:rPr lang="en-US" sz="1200" dirty="0"/>
                  <a:t>: Measure water quality at </a:t>
                </a:r>
                <a:r>
                  <a:rPr lang="en-US" sz="1200" i="1" dirty="0"/>
                  <a:t>{</a:t>
                </a:r>
                <a:r>
                  <a:rPr lang="en-US" sz="1200" i="1" dirty="0" err="1"/>
                  <a:t>lat,lon</a:t>
                </a:r>
                <a:r>
                  <a:rPr lang="en-US" sz="1200" i="1" dirty="0"/>
                  <a:t>} </a:t>
                </a:r>
                <a:r>
                  <a:rPr lang="en-US" sz="1200" dirty="0"/>
                  <a:t>with </a:t>
                </a:r>
                <a14:m>
                  <m:oMath xmlns:m="http://schemas.openxmlformats.org/officeDocument/2006/math">
                    <m:r>
                      <m:rPr>
                        <m:sty m:val="p"/>
                      </m:rPr>
                      <a:rPr lang="en-US" sz="1200" dirty="0">
                        <a:latin typeface="Cambria Math" panose="02040503050406030204" pitchFamily="18" charset="0"/>
                      </a:rPr>
                      <m:t>Δ</m:t>
                    </m:r>
                    <m:r>
                      <a:rPr lang="en-US" sz="1200" i="1" dirty="0" err="1">
                        <a:latin typeface="Cambria Math" panose="02040503050406030204" pitchFamily="18" charset="0"/>
                      </a:rPr>
                      <m:t>𝑥</m:t>
                    </m:r>
                  </m:oMath>
                </a14:m>
                <a:r>
                  <a:rPr lang="en-US" sz="1200" dirty="0"/>
                  <a:t> &lt; 100m [within 30 min]  </a:t>
                </a:r>
              </a:p>
            </p:txBody>
          </p:sp>
        </mc:Choice>
        <mc:Fallback>
          <p:sp>
            <p:nvSpPr>
              <p:cNvPr id="16" name="Flowchart: Document 15">
                <a:extLst>
                  <a:ext uri="{FF2B5EF4-FFF2-40B4-BE49-F238E27FC236}">
                    <a16:creationId xmlns:a16="http://schemas.microsoft.com/office/drawing/2014/main" id="{DBE5A2B5-5542-48CD-8F29-5843F2A1FE1B}"/>
                  </a:ext>
                </a:extLst>
              </p:cNvPr>
              <p:cNvSpPr>
                <a:spLocks noRot="1" noChangeAspect="1" noMove="1" noResize="1" noEditPoints="1" noAdjustHandles="1" noChangeArrowheads="1" noChangeShapeType="1" noTextEdit="1"/>
              </p:cNvSpPr>
              <p:nvPr/>
            </p:nvSpPr>
            <p:spPr>
              <a:xfrm>
                <a:off x="460738" y="4986075"/>
                <a:ext cx="3089710" cy="594711"/>
              </a:xfrm>
              <a:prstGeom prst="flowChartDocument">
                <a:avLst/>
              </a:prstGeom>
              <a:blipFill>
                <a:blip r:embed="rId5"/>
                <a:stretch>
                  <a:fillRect/>
                </a:stretch>
              </a:blipFill>
              <a:ln w="28575">
                <a:solidFill>
                  <a:srgbClr val="FF0000"/>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B79B00B7-7264-4277-BC26-3205AD87A623}"/>
              </a:ext>
            </a:extLst>
          </p:cNvPr>
          <p:cNvSpPr txBox="1"/>
          <p:nvPr/>
        </p:nvSpPr>
        <p:spPr>
          <a:xfrm>
            <a:off x="3292777" y="6134461"/>
            <a:ext cx="4262705" cy="2769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en-US" sz="1200" dirty="0" err="1">
                <a:latin typeface="Consolas" panose="020B0609020204030204" pitchFamily="49" charset="0"/>
              </a:rPr>
              <a:t>CanBeObtainedFrom</a:t>
            </a:r>
            <a:r>
              <a:rPr lang="en-US" sz="1200" dirty="0">
                <a:latin typeface="Consolas" panose="020B0609020204030204" pitchFamily="49" charset="0"/>
              </a:rPr>
              <a:t>(Chlorophyll-A, </a:t>
            </a:r>
            <a:r>
              <a:rPr lang="en-US" sz="1200" dirty="0" err="1">
                <a:latin typeface="Consolas" panose="020B0609020204030204" pitchFamily="49" charset="0"/>
              </a:rPr>
              <a:t>VNIR_Radiances</a:t>
            </a:r>
            <a:r>
              <a:rPr lang="en-US" sz="1200" dirty="0">
                <a:latin typeface="Consolas" panose="020B0609020204030204" pitchFamily="49" charset="0"/>
              </a:rPr>
              <a:t>)</a:t>
            </a:r>
          </a:p>
        </p:txBody>
      </p:sp>
      <p:cxnSp>
        <p:nvCxnSpPr>
          <p:cNvPr id="4" name="Connector: Curved 3">
            <a:extLst>
              <a:ext uri="{FF2B5EF4-FFF2-40B4-BE49-F238E27FC236}">
                <a16:creationId xmlns:a16="http://schemas.microsoft.com/office/drawing/2014/main" id="{6123223B-BA08-4615-9E2A-E261C5F82E66}"/>
              </a:ext>
            </a:extLst>
          </p:cNvPr>
          <p:cNvCxnSpPr>
            <a:stCxn id="16" idx="2"/>
            <a:endCxn id="9" idx="0"/>
          </p:cNvCxnSpPr>
          <p:nvPr/>
        </p:nvCxnSpPr>
        <p:spPr>
          <a:xfrm rot="16200000" flipH="1">
            <a:off x="2235224" y="5311838"/>
            <a:ext cx="292078" cy="75134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480C2BF3-B1AC-4993-8F09-ED40756630C0}"/>
              </a:ext>
            </a:extLst>
          </p:cNvPr>
          <p:cNvCxnSpPr>
            <a:cxnSpLocks/>
            <a:stCxn id="9" idx="2"/>
            <a:endCxn id="12" idx="1"/>
          </p:cNvCxnSpPr>
          <p:nvPr/>
        </p:nvCxnSpPr>
        <p:spPr>
          <a:xfrm rot="16200000" flipH="1">
            <a:off x="2943648" y="5923831"/>
            <a:ext cx="162415" cy="53584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C55A8C5-0C18-4734-9269-55BD179EC62B}"/>
              </a:ext>
            </a:extLst>
          </p:cNvPr>
          <p:cNvCxnSpPr>
            <a:cxnSpLocks/>
            <a:endCxn id="8" idx="2"/>
          </p:cNvCxnSpPr>
          <p:nvPr/>
        </p:nvCxnSpPr>
        <p:spPr>
          <a:xfrm rot="5400000" flipH="1" flipV="1">
            <a:off x="6589090" y="5449489"/>
            <a:ext cx="1034728" cy="31109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Picture 38">
            <a:extLst>
              <a:ext uri="{FF2B5EF4-FFF2-40B4-BE49-F238E27FC236}">
                <a16:creationId xmlns:a16="http://schemas.microsoft.com/office/drawing/2014/main" id="{7501493D-9F3E-3D89-0A52-FE199D021F64}"/>
              </a:ext>
            </a:extLst>
          </p:cNvPr>
          <p:cNvPicPr>
            <a:picLocks noChangeAspect="1"/>
          </p:cNvPicPr>
          <p:nvPr/>
        </p:nvPicPr>
        <p:blipFill>
          <a:blip r:embed="rId6"/>
          <a:stretch>
            <a:fillRect/>
          </a:stretch>
        </p:blipFill>
        <p:spPr>
          <a:xfrm>
            <a:off x="354481" y="1031546"/>
            <a:ext cx="3427563" cy="3701768"/>
          </a:xfrm>
          <a:prstGeom prst="rect">
            <a:avLst/>
          </a:prstGeom>
        </p:spPr>
      </p:pic>
    </p:spTree>
    <p:extLst>
      <p:ext uri="{BB962C8B-B14F-4D97-AF65-F5344CB8AC3E}">
        <p14:creationId xmlns:p14="http://schemas.microsoft.com/office/powerpoint/2010/main" val="422364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6"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8F9F-7BF2-4C9D-93C5-8BACB223759E}"/>
              </a:ext>
            </a:extLst>
          </p:cNvPr>
          <p:cNvSpPr>
            <a:spLocks noGrp="1"/>
          </p:cNvSpPr>
          <p:nvPr>
            <p:ph type="title"/>
          </p:nvPr>
        </p:nvSpPr>
        <p:spPr/>
        <p:txBody>
          <a:bodyPr>
            <a:normAutofit/>
          </a:bodyPr>
          <a:lstStyle/>
          <a:p>
            <a:r>
              <a:rPr lang="en-US" dirty="0"/>
              <a:t>3D-CHESS: Concept of operations</a:t>
            </a:r>
          </a:p>
        </p:txBody>
      </p:sp>
      <p:sp>
        <p:nvSpPr>
          <p:cNvPr id="14" name="TextBox 13">
            <a:extLst>
              <a:ext uri="{FF2B5EF4-FFF2-40B4-BE49-F238E27FC236}">
                <a16:creationId xmlns:a16="http://schemas.microsoft.com/office/drawing/2014/main" id="{3375897E-C2ED-469D-94AF-15FDAB7907DB}"/>
              </a:ext>
            </a:extLst>
          </p:cNvPr>
          <p:cNvSpPr txBox="1"/>
          <p:nvPr/>
        </p:nvSpPr>
        <p:spPr>
          <a:xfrm>
            <a:off x="4274476" y="1772190"/>
            <a:ext cx="4573203" cy="21698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500" dirty="0">
                <a:latin typeface="Times New Roman" panose="02020603050405020304" pitchFamily="18" charset="0"/>
                <a:ea typeface="Times" panose="02020603050405020304" pitchFamily="18" charset="0"/>
              </a:rPr>
              <a:t>If they do, they enter a </a:t>
            </a:r>
            <a:r>
              <a:rPr lang="en-US" sz="1500" b="1" dirty="0">
                <a:latin typeface="Times New Roman" panose="02020603050405020304" pitchFamily="18" charset="0"/>
                <a:ea typeface="Times" panose="02020603050405020304" pitchFamily="18" charset="0"/>
              </a:rPr>
              <a:t>decentralized planning </a:t>
            </a:r>
            <a:r>
              <a:rPr lang="en-US" sz="1500" dirty="0">
                <a:latin typeface="Times New Roman" panose="02020603050405020304" pitchFamily="18" charset="0"/>
                <a:ea typeface="Times" panose="02020603050405020304" pitchFamily="18" charset="0"/>
              </a:rPr>
              <a:t>phase to coordinate who does what (MCCBBA algorithm).</a:t>
            </a:r>
          </a:p>
          <a:p>
            <a:endParaRPr lang="en-US" sz="1500" dirty="0">
              <a:latin typeface="Times New Roman" panose="02020603050405020304" pitchFamily="18" charset="0"/>
              <a:ea typeface="Times" panose="02020603050405020304" pitchFamily="18" charset="0"/>
            </a:endParaRPr>
          </a:p>
          <a:p>
            <a:r>
              <a:rPr lang="en-US" sz="1500" dirty="0">
                <a:latin typeface="Times New Roman" panose="02020603050405020304" pitchFamily="18" charset="0"/>
                <a:ea typeface="Times" panose="02020603050405020304" pitchFamily="18" charset="0"/>
              </a:rPr>
              <a:t>Nodes use a </a:t>
            </a:r>
            <a:r>
              <a:rPr lang="en-US" sz="1500" b="1" dirty="0">
                <a:latin typeface="Times New Roman" panose="02020603050405020304" pitchFamily="18" charset="0"/>
                <a:ea typeface="Times" panose="02020603050405020304" pitchFamily="18" charset="0"/>
              </a:rPr>
              <a:t>science-driven</a:t>
            </a:r>
            <a:r>
              <a:rPr lang="en-US" sz="1500" dirty="0">
                <a:latin typeface="Times New Roman" panose="02020603050405020304" pitchFamily="18" charset="0"/>
                <a:ea typeface="Times" panose="02020603050405020304" pitchFamily="18" charset="0"/>
              </a:rPr>
              <a:t> utility function (using VASSAR) to determine if they should perform the task at the cost of temporarily abandoning their current mission. Engineering costs (energy, fuel) are also considered. </a:t>
            </a:r>
          </a:p>
          <a:p>
            <a:endParaRPr lang="en-US" sz="1500" dirty="0">
              <a:latin typeface="Times New Roman" panose="02020603050405020304" pitchFamily="18" charset="0"/>
            </a:endParaRPr>
          </a:p>
          <a:p>
            <a:r>
              <a:rPr lang="en-US" sz="1500" dirty="0">
                <a:latin typeface="Times New Roman" panose="02020603050405020304" pitchFamily="18" charset="0"/>
              </a:rPr>
              <a:t>Once converged, the nodes update their plans</a:t>
            </a:r>
            <a:endParaRPr lang="en-US" sz="1500" dirty="0"/>
          </a:p>
        </p:txBody>
      </p:sp>
      <p:sp>
        <p:nvSpPr>
          <p:cNvPr id="11" name="TextBox 10">
            <a:extLst>
              <a:ext uri="{FF2B5EF4-FFF2-40B4-BE49-F238E27FC236}">
                <a16:creationId xmlns:a16="http://schemas.microsoft.com/office/drawing/2014/main" id="{618A7E81-1939-4E0D-AF1B-18236F339327}"/>
              </a:ext>
            </a:extLst>
          </p:cNvPr>
          <p:cNvSpPr txBox="1"/>
          <p:nvPr/>
        </p:nvSpPr>
        <p:spPr>
          <a:xfrm>
            <a:off x="4697744" y="1303483"/>
            <a:ext cx="3095719" cy="369332"/>
          </a:xfrm>
          <a:prstGeom prst="rect">
            <a:avLst/>
          </a:prstGeom>
          <a:noFill/>
        </p:spPr>
        <p:txBody>
          <a:bodyPr wrap="none" rtlCol="0">
            <a:spAutoFit/>
          </a:bodyPr>
          <a:lstStyle>
            <a:defPPr>
              <a:defRPr lang="en-US"/>
            </a:defPPr>
            <a:lvl1pPr>
              <a:defRPr sz="2400" b="1">
                <a:latin typeface="+mj-lt"/>
              </a:defRPr>
            </a:lvl1pPr>
          </a:lstStyle>
          <a:p>
            <a:r>
              <a:rPr lang="en-US" sz="1800" dirty="0"/>
              <a:t>4 – Decentralized planning</a:t>
            </a:r>
          </a:p>
        </p:txBody>
      </p:sp>
      <p:pic>
        <p:nvPicPr>
          <p:cNvPr id="15" name="Picture 14">
            <a:extLst>
              <a:ext uri="{FF2B5EF4-FFF2-40B4-BE49-F238E27FC236}">
                <a16:creationId xmlns:a16="http://schemas.microsoft.com/office/drawing/2014/main" id="{112146BF-BA98-405A-9BA4-44477EF9EAEC}"/>
              </a:ext>
            </a:extLst>
          </p:cNvPr>
          <p:cNvPicPr>
            <a:picLocks noChangeAspect="1"/>
          </p:cNvPicPr>
          <p:nvPr/>
        </p:nvPicPr>
        <p:blipFill>
          <a:blip r:embed="rId2"/>
          <a:stretch>
            <a:fillRect/>
          </a:stretch>
        </p:blipFill>
        <p:spPr>
          <a:xfrm>
            <a:off x="581263" y="936013"/>
            <a:ext cx="3095719" cy="1226103"/>
          </a:xfrm>
          <a:prstGeom prst="rect">
            <a:avLst/>
          </a:prstGeom>
        </p:spPr>
      </p:pic>
      <p:pic>
        <p:nvPicPr>
          <p:cNvPr id="3" name="Picture 2">
            <a:extLst>
              <a:ext uri="{FF2B5EF4-FFF2-40B4-BE49-F238E27FC236}">
                <a16:creationId xmlns:a16="http://schemas.microsoft.com/office/drawing/2014/main" id="{B64AE267-0F7D-412C-A996-E9778106DE17}"/>
              </a:ext>
            </a:extLst>
          </p:cNvPr>
          <p:cNvPicPr>
            <a:picLocks noChangeAspect="1"/>
          </p:cNvPicPr>
          <p:nvPr/>
        </p:nvPicPr>
        <p:blipFill>
          <a:blip r:embed="rId3"/>
          <a:stretch>
            <a:fillRect/>
          </a:stretch>
        </p:blipFill>
        <p:spPr>
          <a:xfrm>
            <a:off x="253019" y="2230622"/>
            <a:ext cx="3968704" cy="2252854"/>
          </a:xfrm>
          <a:prstGeom prst="rect">
            <a:avLst/>
          </a:prstGeom>
        </p:spPr>
      </p:pic>
      <p:pic>
        <p:nvPicPr>
          <p:cNvPr id="4" name="Picture 3">
            <a:extLst>
              <a:ext uri="{FF2B5EF4-FFF2-40B4-BE49-F238E27FC236}">
                <a16:creationId xmlns:a16="http://schemas.microsoft.com/office/drawing/2014/main" id="{27ED02E2-CA76-4D10-961A-1525FE77C4E9}"/>
              </a:ext>
            </a:extLst>
          </p:cNvPr>
          <p:cNvPicPr>
            <a:picLocks noChangeAspect="1"/>
          </p:cNvPicPr>
          <p:nvPr/>
        </p:nvPicPr>
        <p:blipFill>
          <a:blip r:embed="rId4"/>
          <a:stretch>
            <a:fillRect/>
          </a:stretch>
        </p:blipFill>
        <p:spPr>
          <a:xfrm>
            <a:off x="4441571" y="4012557"/>
            <a:ext cx="4220109" cy="785988"/>
          </a:xfrm>
          <a:prstGeom prst="rect">
            <a:avLst/>
          </a:prstGeom>
        </p:spPr>
      </p:pic>
      <p:pic>
        <p:nvPicPr>
          <p:cNvPr id="6" name="Picture 5">
            <a:extLst>
              <a:ext uri="{FF2B5EF4-FFF2-40B4-BE49-F238E27FC236}">
                <a16:creationId xmlns:a16="http://schemas.microsoft.com/office/drawing/2014/main" id="{1DD147F1-B7CD-4D07-A09A-FA76D0529D4A}"/>
              </a:ext>
            </a:extLst>
          </p:cNvPr>
          <p:cNvPicPr>
            <a:picLocks noChangeAspect="1"/>
          </p:cNvPicPr>
          <p:nvPr/>
        </p:nvPicPr>
        <p:blipFill>
          <a:blip r:embed="rId5"/>
          <a:stretch>
            <a:fillRect/>
          </a:stretch>
        </p:blipFill>
        <p:spPr>
          <a:xfrm>
            <a:off x="4387192" y="4939629"/>
            <a:ext cx="4232971" cy="1247319"/>
          </a:xfrm>
          <a:prstGeom prst="rect">
            <a:avLst/>
          </a:prstGeom>
        </p:spPr>
      </p:pic>
      <p:pic>
        <p:nvPicPr>
          <p:cNvPr id="13" name="Picture 12">
            <a:extLst>
              <a:ext uri="{FF2B5EF4-FFF2-40B4-BE49-F238E27FC236}">
                <a16:creationId xmlns:a16="http://schemas.microsoft.com/office/drawing/2014/main" id="{226972F1-3917-4847-B0BA-BF7A101044F6}"/>
              </a:ext>
            </a:extLst>
          </p:cNvPr>
          <p:cNvPicPr>
            <a:picLocks noChangeAspect="1"/>
          </p:cNvPicPr>
          <p:nvPr/>
        </p:nvPicPr>
        <p:blipFill rotWithShape="1">
          <a:blip r:embed="rId6"/>
          <a:srcRect l="52254"/>
          <a:stretch/>
        </p:blipFill>
        <p:spPr bwMode="auto">
          <a:xfrm>
            <a:off x="2144434" y="4633639"/>
            <a:ext cx="1946920" cy="1835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69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8F9F-7BF2-4C9D-93C5-8BACB223759E}"/>
              </a:ext>
            </a:extLst>
          </p:cNvPr>
          <p:cNvSpPr>
            <a:spLocks noGrp="1"/>
          </p:cNvSpPr>
          <p:nvPr>
            <p:ph type="title"/>
          </p:nvPr>
        </p:nvSpPr>
        <p:spPr/>
        <p:txBody>
          <a:bodyPr>
            <a:normAutofit/>
          </a:bodyPr>
          <a:lstStyle/>
          <a:p>
            <a:r>
              <a:rPr lang="en-US" dirty="0"/>
              <a:t>3D-CHESS: Concept of operations</a:t>
            </a:r>
          </a:p>
        </p:txBody>
      </p:sp>
      <p:sp>
        <p:nvSpPr>
          <p:cNvPr id="14" name="TextBox 13">
            <a:extLst>
              <a:ext uri="{FF2B5EF4-FFF2-40B4-BE49-F238E27FC236}">
                <a16:creationId xmlns:a16="http://schemas.microsoft.com/office/drawing/2014/main" id="{3375897E-C2ED-469D-94AF-15FDAB7907DB}"/>
              </a:ext>
            </a:extLst>
          </p:cNvPr>
          <p:cNvSpPr txBox="1"/>
          <p:nvPr/>
        </p:nvSpPr>
        <p:spPr>
          <a:xfrm>
            <a:off x="4235717" y="2992310"/>
            <a:ext cx="4573203" cy="17081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500" dirty="0">
                <a:latin typeface="Times New Roman" panose="02020603050405020304" pitchFamily="18" charset="0"/>
                <a:ea typeface="Times" panose="02020603050405020304" pitchFamily="18" charset="0"/>
              </a:rPr>
              <a:t>The network continues to operate in this way. Nodes are added or removed from the network over time. Node states and the Earth system state change over time. </a:t>
            </a:r>
          </a:p>
          <a:p>
            <a:endParaRPr lang="en-US" sz="1500" dirty="0">
              <a:latin typeface="Times New Roman" panose="02020603050405020304" pitchFamily="18" charset="0"/>
              <a:ea typeface="Times" panose="02020603050405020304" pitchFamily="18" charset="0"/>
            </a:endParaRPr>
          </a:p>
          <a:p>
            <a:r>
              <a:rPr lang="en-US" sz="1500" dirty="0">
                <a:latin typeface="Times New Roman" panose="02020603050405020304" pitchFamily="18" charset="0"/>
                <a:ea typeface="Times" panose="02020603050405020304" pitchFamily="18" charset="0"/>
              </a:rPr>
              <a:t>Nodes capabilities and relations between capabilities and tasks may also change slowly over time (e.g., new science discoveries!)  </a:t>
            </a:r>
            <a:endParaRPr lang="en-US" sz="1500" dirty="0"/>
          </a:p>
        </p:txBody>
      </p:sp>
      <p:sp>
        <p:nvSpPr>
          <p:cNvPr id="6" name="TextBox 5">
            <a:extLst>
              <a:ext uri="{FF2B5EF4-FFF2-40B4-BE49-F238E27FC236}">
                <a16:creationId xmlns:a16="http://schemas.microsoft.com/office/drawing/2014/main" id="{14242CEA-A223-40E8-85FD-581F8FC01E65}"/>
              </a:ext>
            </a:extLst>
          </p:cNvPr>
          <p:cNvSpPr txBox="1"/>
          <p:nvPr/>
        </p:nvSpPr>
        <p:spPr>
          <a:xfrm>
            <a:off x="4437829" y="2431123"/>
            <a:ext cx="3493264" cy="369332"/>
          </a:xfrm>
          <a:prstGeom prst="rect">
            <a:avLst/>
          </a:prstGeom>
          <a:noFill/>
        </p:spPr>
        <p:txBody>
          <a:bodyPr wrap="none" rtlCol="0">
            <a:spAutoFit/>
          </a:bodyPr>
          <a:lstStyle/>
          <a:p>
            <a:r>
              <a:rPr lang="en-US" sz="1800" b="1" dirty="0">
                <a:latin typeface="+mj-lt"/>
              </a:rPr>
              <a:t>5 – Updated plans; continue…</a:t>
            </a:r>
          </a:p>
        </p:txBody>
      </p:sp>
      <p:pic>
        <p:nvPicPr>
          <p:cNvPr id="7" name="Picture 6">
            <a:extLst>
              <a:ext uri="{FF2B5EF4-FFF2-40B4-BE49-F238E27FC236}">
                <a16:creationId xmlns:a16="http://schemas.microsoft.com/office/drawing/2014/main" id="{6D7D422F-EA5F-4339-A988-3020A3963E91}"/>
              </a:ext>
            </a:extLst>
          </p:cNvPr>
          <p:cNvPicPr>
            <a:picLocks noChangeAspect="1"/>
          </p:cNvPicPr>
          <p:nvPr/>
        </p:nvPicPr>
        <p:blipFill>
          <a:blip r:embed="rId2"/>
          <a:stretch>
            <a:fillRect/>
          </a:stretch>
        </p:blipFill>
        <p:spPr>
          <a:xfrm>
            <a:off x="749764" y="2865182"/>
            <a:ext cx="2723182" cy="2554443"/>
          </a:xfrm>
          <a:prstGeom prst="rect">
            <a:avLst/>
          </a:prstGeom>
        </p:spPr>
      </p:pic>
    </p:spTree>
    <p:extLst>
      <p:ext uri="{BB962C8B-B14F-4D97-AF65-F5344CB8AC3E}">
        <p14:creationId xmlns:p14="http://schemas.microsoft.com/office/powerpoint/2010/main" val="128163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bwMode="auto">
          <a:xfrm>
            <a:off x="1065059" y="248031"/>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Current State</a:t>
            </a:r>
          </a:p>
        </p:txBody>
      </p:sp>
      <p:sp>
        <p:nvSpPr>
          <p:cNvPr id="2" name="TextBox 1">
            <a:extLst>
              <a:ext uri="{FF2B5EF4-FFF2-40B4-BE49-F238E27FC236}">
                <a16:creationId xmlns:a16="http://schemas.microsoft.com/office/drawing/2014/main" id="{C563E4A2-6F58-F944-AA18-5BE4411DF295}"/>
              </a:ext>
            </a:extLst>
          </p:cNvPr>
          <p:cNvSpPr txBox="1"/>
          <p:nvPr/>
        </p:nvSpPr>
        <p:spPr>
          <a:xfrm>
            <a:off x="5466498" y="1287755"/>
            <a:ext cx="3149964" cy="4770537"/>
          </a:xfrm>
          <a:prstGeom prst="rect">
            <a:avLst/>
          </a:prstGeom>
          <a:noFill/>
        </p:spPr>
        <p:txBody>
          <a:bodyPr wrap="square" rtlCol="0">
            <a:spAutoFit/>
          </a:bodyPr>
          <a:lstStyle/>
          <a:p>
            <a:pPr marL="285750" indent="-285750">
              <a:buFont typeface="Arial" panose="020B0604020202020204" pitchFamily="34" charset="0"/>
              <a:buChar char="•"/>
            </a:pPr>
            <a:r>
              <a:rPr lang="en-US" dirty="0"/>
              <a:t>3D-CHESS architecture definition has started internally at TAMU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Internal kick-off meeting next week with entire team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Focus next month is on project definition: architecture, use cases, validation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System architecture and interfaces between modules defined by end of Oct. (M1)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integration and verification complete by end of CY (M2)</a:t>
            </a:r>
          </a:p>
        </p:txBody>
      </p:sp>
      <p:pic>
        <p:nvPicPr>
          <p:cNvPr id="5" name="Picture 4">
            <a:extLst>
              <a:ext uri="{FF2B5EF4-FFF2-40B4-BE49-F238E27FC236}">
                <a16:creationId xmlns:a16="http://schemas.microsoft.com/office/drawing/2014/main" id="{6B9976A2-1C4A-4F6E-B45F-B2DF0C377CA6}"/>
              </a:ext>
            </a:extLst>
          </p:cNvPr>
          <p:cNvPicPr>
            <a:picLocks noChangeAspect="1"/>
          </p:cNvPicPr>
          <p:nvPr/>
        </p:nvPicPr>
        <p:blipFill>
          <a:blip r:embed="rId3"/>
          <a:stretch>
            <a:fillRect/>
          </a:stretch>
        </p:blipFill>
        <p:spPr>
          <a:xfrm>
            <a:off x="147830" y="943708"/>
            <a:ext cx="5318668" cy="5785338"/>
          </a:xfrm>
          <a:prstGeom prst="rect">
            <a:avLst/>
          </a:prstGeom>
        </p:spPr>
      </p:pic>
    </p:spTree>
    <p:extLst>
      <p:ext uri="{BB962C8B-B14F-4D97-AF65-F5344CB8AC3E}">
        <p14:creationId xmlns:p14="http://schemas.microsoft.com/office/powerpoint/2010/main" val="336104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solidFill>
                  <a:schemeClr val="bg1">
                    <a:lumMod val="75000"/>
                  </a:schemeClr>
                </a:solidFill>
              </a:rPr>
              <a:t>Financials</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Quad Chart</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Schedule</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Team</a:t>
            </a:r>
          </a:p>
          <a:p>
            <a:pPr marL="285750" lvl="0" indent="-285750">
              <a:buFont typeface="Arial"/>
              <a:buChar char="•"/>
            </a:pPr>
            <a:endParaRPr lang="en-US" sz="1800" dirty="0"/>
          </a:p>
          <a:p>
            <a:pPr marL="285750" lvl="0" indent="-285750">
              <a:buFont typeface="Arial"/>
              <a:buChar char="•"/>
            </a:pPr>
            <a:r>
              <a:rPr lang="en-US" sz="1800" dirty="0">
                <a:solidFill>
                  <a:schemeClr val="bg1">
                    <a:lumMod val="75000"/>
                  </a:schemeClr>
                </a:solidFill>
              </a:rPr>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TRL assessment</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List of Acronyms</a:t>
            </a:r>
          </a:p>
        </p:txBody>
      </p:sp>
    </p:spTree>
    <p:extLst>
      <p:ext uri="{BB962C8B-B14F-4D97-AF65-F5344CB8AC3E}">
        <p14:creationId xmlns:p14="http://schemas.microsoft.com/office/powerpoint/2010/main" val="348108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bwMode="auto">
          <a:xfrm>
            <a:off x="1286521" y="179491"/>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Responses to Review Panel Comments</a:t>
            </a:r>
          </a:p>
        </p:txBody>
      </p:sp>
      <p:sp>
        <p:nvSpPr>
          <p:cNvPr id="4" name="TextBox 3">
            <a:extLst>
              <a:ext uri="{FF2B5EF4-FFF2-40B4-BE49-F238E27FC236}">
                <a16:creationId xmlns:a16="http://schemas.microsoft.com/office/drawing/2014/main" id="{91E0780B-C61F-C536-9153-9509B65133C9}"/>
              </a:ext>
            </a:extLst>
          </p:cNvPr>
          <p:cNvSpPr txBox="1"/>
          <p:nvPr/>
        </p:nvSpPr>
        <p:spPr>
          <a:xfrm>
            <a:off x="455761" y="979284"/>
            <a:ext cx="8049332" cy="5632311"/>
          </a:xfrm>
          <a:prstGeom prst="rect">
            <a:avLst/>
          </a:prstGeom>
          <a:noFill/>
        </p:spPr>
        <p:txBody>
          <a:bodyPr wrap="square" rtlCol="0">
            <a:spAutoFit/>
          </a:bodyPr>
          <a:lstStyle/>
          <a:p>
            <a:pPr marL="285750" indent="-285750">
              <a:buFont typeface="Arial" panose="020B0604020202020204" pitchFamily="34" charset="0"/>
              <a:buChar char="•"/>
            </a:pPr>
            <a:r>
              <a:rPr lang="en-US" sz="1800" b="1" dirty="0"/>
              <a:t>Would this work in operational practice? Scalability? </a:t>
            </a:r>
          </a:p>
          <a:p>
            <a:r>
              <a:rPr lang="en-US" sz="1800" dirty="0"/>
              <a:t>Assessing feasibility and scalability in the context of the relevancy scenario using the multi-agent simulator is in the research plan (Task 8)</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Effectiveness in comparison to conventional systems?</a:t>
            </a:r>
          </a:p>
          <a:p>
            <a:r>
              <a:rPr lang="en-US" sz="1800" dirty="0"/>
              <a:t>Assessing scientific value/effectiveness compared to status quo is part of the research plan (specific scenarios and metrics defined in Task 1.3)</a:t>
            </a:r>
          </a:p>
          <a:p>
            <a:endParaRPr lang="en-US" sz="1800" dirty="0"/>
          </a:p>
          <a:p>
            <a:pPr marL="285750" indent="-285750">
              <a:buFont typeface="Arial" panose="020B0604020202020204" pitchFamily="34" charset="0"/>
              <a:buChar char="•"/>
            </a:pPr>
            <a:r>
              <a:rPr lang="en-US" sz="1800" b="1" dirty="0"/>
              <a:t>What is required for a node to detect and communicate an event of interest at a certain location: will there need to be a calibration step considered? Consensus understanding of an event’s location? Geolocation and pointing accuracy often a limitation.</a:t>
            </a:r>
          </a:p>
          <a:p>
            <a:r>
              <a:rPr lang="en-US" sz="1800" dirty="0"/>
              <a:t>Decentralized estimation module has been added to research plan (Tasks 4.3-4.4) and will be led by Dr. Mehta at UCLA. Impact of limited pointing accuracy and geolocation will be measured in Task 8. </a:t>
            </a:r>
          </a:p>
          <a:p>
            <a:endParaRPr lang="en-US" sz="1800" dirty="0"/>
          </a:p>
          <a:p>
            <a:pPr marL="285750" indent="-285750">
              <a:buFont typeface="Arial" panose="020B0604020202020204" pitchFamily="34" charset="0"/>
              <a:buChar char="•"/>
            </a:pPr>
            <a:r>
              <a:rPr lang="en-US" sz="1800" b="1" dirty="0"/>
              <a:t>Federation analysis characterization is not well defined.</a:t>
            </a:r>
          </a:p>
          <a:p>
            <a:r>
              <a:rPr lang="en-US" sz="1800" dirty="0"/>
              <a:t>We will study federations of agents where different nodes are owned and operated by different organizations in Task 8.7. Specific scenarios and metrics will be defined in Task 1.3.</a:t>
            </a:r>
          </a:p>
        </p:txBody>
      </p:sp>
    </p:spTree>
    <p:extLst>
      <p:ext uri="{BB962C8B-B14F-4D97-AF65-F5344CB8AC3E}">
        <p14:creationId xmlns:p14="http://schemas.microsoft.com/office/powerpoint/2010/main" val="299022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t>Financials</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solidFill>
                  <a:schemeClr val="bg1">
                    <a:lumMod val="75000"/>
                  </a:schemeClr>
                </a:solidFill>
              </a:rPr>
              <a:t>Quad Chart</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Schedule</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Team</a:t>
            </a:r>
          </a:p>
          <a:p>
            <a:pPr marL="285750" lvl="0" indent="-285750">
              <a:buFont typeface="Arial"/>
              <a:buChar char="•"/>
            </a:pPr>
            <a:endParaRPr lang="en-US" sz="1800" dirty="0"/>
          </a:p>
          <a:p>
            <a:pPr marL="285750" lvl="0" indent="-285750">
              <a:buFont typeface="Arial"/>
              <a:buChar char="•"/>
            </a:pPr>
            <a:r>
              <a:rPr lang="en-US" sz="1800" dirty="0">
                <a:solidFill>
                  <a:schemeClr val="bg1">
                    <a:lumMod val="75000"/>
                  </a:schemeClr>
                </a:solidFill>
              </a:rPr>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TRL assessment</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List of Acronyms</a:t>
            </a:r>
          </a:p>
        </p:txBody>
      </p:sp>
    </p:spTree>
    <p:extLst>
      <p:ext uri="{BB962C8B-B14F-4D97-AF65-F5344CB8AC3E}">
        <p14:creationId xmlns:p14="http://schemas.microsoft.com/office/powerpoint/2010/main" val="404517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bwMode="auto">
          <a:xfrm>
            <a:off x="1286521" y="179491"/>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Responses to Review Panel Comments</a:t>
            </a:r>
          </a:p>
        </p:txBody>
      </p:sp>
      <p:sp>
        <p:nvSpPr>
          <p:cNvPr id="4" name="TextBox 3">
            <a:extLst>
              <a:ext uri="{FF2B5EF4-FFF2-40B4-BE49-F238E27FC236}">
                <a16:creationId xmlns:a16="http://schemas.microsoft.com/office/drawing/2014/main" id="{91E0780B-C61F-C536-9153-9509B65133C9}"/>
              </a:ext>
            </a:extLst>
          </p:cNvPr>
          <p:cNvSpPr txBox="1"/>
          <p:nvPr/>
        </p:nvSpPr>
        <p:spPr>
          <a:xfrm>
            <a:off x="490929" y="1108238"/>
            <a:ext cx="8049333" cy="5078313"/>
          </a:xfrm>
          <a:prstGeom prst="rect">
            <a:avLst/>
          </a:prstGeom>
          <a:noFill/>
        </p:spPr>
        <p:txBody>
          <a:bodyPr wrap="square" rtlCol="0">
            <a:spAutoFit/>
          </a:bodyPr>
          <a:lstStyle/>
          <a:p>
            <a:pPr marL="285750" indent="-285750">
              <a:buFont typeface="Arial" panose="020B0604020202020204" pitchFamily="34" charset="0"/>
              <a:buChar char="•"/>
            </a:pPr>
            <a:r>
              <a:rPr lang="en-US" sz="1800" b="1" dirty="0"/>
              <a:t>Depth of the simulators? </a:t>
            </a:r>
          </a:p>
          <a:p>
            <a:r>
              <a:rPr lang="en-US" sz="1800" dirty="0"/>
              <a:t>The modeling fidelity of the platform simulators is medium to low in an “absolute” sense, but we think it is adequate for the goals of the project. The architecture is flexible so higher fidelity simulators can be substituted.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Role of predictive models to drive the sensor modes and sampling?</a:t>
            </a:r>
          </a:p>
          <a:p>
            <a:r>
              <a:rPr lang="en-US" sz="1800" dirty="0"/>
              <a:t>The role of predictive models is to anticipate events of interest (e.g., floods, algal blooms) before they are detected by the on board processors. They can lead to changes in the agent’s own plans (e.g., change in sensor modes and sampling) and/or the emission of new Task Requests (e.g., to add complementary observations of the location). </a:t>
            </a:r>
          </a:p>
          <a:p>
            <a:endParaRPr lang="en-US" sz="1800" dirty="0"/>
          </a:p>
          <a:p>
            <a:pPr marL="285750" indent="-285750">
              <a:buFont typeface="Arial" panose="020B0604020202020204" pitchFamily="34" charset="0"/>
              <a:buChar char="•"/>
            </a:pPr>
            <a:r>
              <a:rPr lang="en-US" sz="1800" b="1" dirty="0"/>
              <a:t>How is increased fidelity of observations leveraged via data assimilation by those models? Role of improved observations for model validation or calibration should be discussed more.</a:t>
            </a:r>
          </a:p>
          <a:p>
            <a:r>
              <a:rPr lang="en-US" sz="1800" dirty="0"/>
              <a:t>Increased fidelity of observations would result in improved accuracy and a reduction of uncertainty in the outputs of the science module, which will also result in better plans. </a:t>
            </a:r>
          </a:p>
        </p:txBody>
      </p:sp>
    </p:spTree>
    <p:extLst>
      <p:ext uri="{BB962C8B-B14F-4D97-AF65-F5344CB8AC3E}">
        <p14:creationId xmlns:p14="http://schemas.microsoft.com/office/powerpoint/2010/main" val="47724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9896-8083-4401-DC3A-907B196E549B}"/>
              </a:ext>
            </a:extLst>
          </p:cNvPr>
          <p:cNvSpPr>
            <a:spLocks noGrp="1"/>
          </p:cNvSpPr>
          <p:nvPr>
            <p:ph type="title"/>
          </p:nvPr>
        </p:nvSpPr>
        <p:spPr/>
        <p:txBody>
          <a:bodyPr/>
          <a:lstStyle/>
          <a:p>
            <a:r>
              <a:rPr lang="en-US" dirty="0">
                <a:latin typeface="Geneva" charset="0"/>
                <a:ea typeface="ＭＳ Ｐゴシック" charset="0"/>
                <a:cs typeface="ＭＳ Ｐゴシック" charset="0"/>
              </a:rPr>
              <a:t>Responses to Review Panel Comments</a:t>
            </a:r>
            <a:endParaRPr lang="en-US" dirty="0"/>
          </a:p>
        </p:txBody>
      </p:sp>
      <p:sp>
        <p:nvSpPr>
          <p:cNvPr id="3" name="Content Placeholder 2">
            <a:extLst>
              <a:ext uri="{FF2B5EF4-FFF2-40B4-BE49-F238E27FC236}">
                <a16:creationId xmlns:a16="http://schemas.microsoft.com/office/drawing/2014/main" id="{F02DFABA-2E38-9DC2-EF83-745162A4CC24}"/>
              </a:ext>
            </a:extLst>
          </p:cNvPr>
          <p:cNvSpPr>
            <a:spLocks noGrp="1"/>
          </p:cNvSpPr>
          <p:nvPr>
            <p:ph idx="1"/>
          </p:nvPr>
        </p:nvSpPr>
        <p:spPr>
          <a:xfrm>
            <a:off x="685799" y="1066800"/>
            <a:ext cx="8141677" cy="5029200"/>
          </a:xfrm>
        </p:spPr>
        <p:txBody>
          <a:bodyPr/>
          <a:lstStyle/>
          <a:p>
            <a:r>
              <a:rPr lang="en-US" sz="1800" b="1" dirty="0"/>
              <a:t>There is a scale mismatch between what is required for the four applications and the models that are referenced. </a:t>
            </a:r>
          </a:p>
          <a:p>
            <a:pPr marL="0" indent="0">
              <a:buNone/>
            </a:pPr>
            <a:r>
              <a:rPr lang="en-US" sz="1800" dirty="0"/>
              <a:t>The models referenced were provided as examples and we are aware that they are not sufficient to develop the 4 applications. We will adopt an incremental approach, starting with “Extreme storage fluctuations in reservoirs”, then adding “Harmful Algal blooms”, etc. Models will be identified or developed as needed for the applications. The team has broad and deep expertise in science models for inland water applications. </a:t>
            </a:r>
          </a:p>
          <a:p>
            <a:pPr marL="0" indent="0">
              <a:buNone/>
            </a:pPr>
            <a:endParaRPr lang="en-US" sz="1800" dirty="0"/>
          </a:p>
          <a:p>
            <a:r>
              <a:rPr lang="en-US" sz="1800" b="1" dirty="0"/>
              <a:t>For some of the phenomena outlined there may be significant latency between precipitation events and their impacts to be observed. </a:t>
            </a:r>
          </a:p>
          <a:p>
            <a:pPr marL="0" indent="0">
              <a:buNone/>
            </a:pPr>
            <a:r>
              <a:rPr lang="en-US" sz="1800" dirty="0"/>
              <a:t>Predictive models such as the RAPID flow routing model should help capture this latency and incorporate it into the agents’ plans. </a:t>
            </a:r>
          </a:p>
          <a:p>
            <a:endParaRPr lang="en-US" sz="1800" dirty="0"/>
          </a:p>
          <a:p>
            <a:endParaRPr lang="en-US" sz="1800" dirty="0"/>
          </a:p>
        </p:txBody>
      </p:sp>
    </p:spTree>
    <p:extLst>
      <p:ext uri="{BB962C8B-B14F-4D97-AF65-F5344CB8AC3E}">
        <p14:creationId xmlns:p14="http://schemas.microsoft.com/office/powerpoint/2010/main" val="684189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24C2-B61A-FACC-20C8-15EF3CC480C8}"/>
              </a:ext>
            </a:extLst>
          </p:cNvPr>
          <p:cNvSpPr>
            <a:spLocks noGrp="1"/>
          </p:cNvSpPr>
          <p:nvPr>
            <p:ph type="title"/>
          </p:nvPr>
        </p:nvSpPr>
        <p:spPr/>
        <p:txBody>
          <a:bodyPr/>
          <a:lstStyle/>
          <a:p>
            <a:r>
              <a:rPr lang="en-US" dirty="0">
                <a:latin typeface="Geneva" charset="0"/>
                <a:ea typeface="ＭＳ Ｐゴシック" charset="0"/>
                <a:cs typeface="ＭＳ Ｐゴシック" charset="0"/>
              </a:rPr>
              <a:t>Responses to Review Panel Comments</a:t>
            </a:r>
            <a:endParaRPr lang="en-US" dirty="0"/>
          </a:p>
        </p:txBody>
      </p:sp>
      <p:sp>
        <p:nvSpPr>
          <p:cNvPr id="3" name="Content Placeholder 2">
            <a:extLst>
              <a:ext uri="{FF2B5EF4-FFF2-40B4-BE49-F238E27FC236}">
                <a16:creationId xmlns:a16="http://schemas.microsoft.com/office/drawing/2014/main" id="{3BDF56B2-F43F-5DF4-4D70-29D373285256}"/>
              </a:ext>
            </a:extLst>
          </p:cNvPr>
          <p:cNvSpPr>
            <a:spLocks noGrp="1"/>
          </p:cNvSpPr>
          <p:nvPr>
            <p:ph idx="1"/>
          </p:nvPr>
        </p:nvSpPr>
        <p:spPr>
          <a:xfrm>
            <a:off x="685799" y="1066800"/>
            <a:ext cx="7883769" cy="5029200"/>
          </a:xfrm>
        </p:spPr>
        <p:txBody>
          <a:bodyPr/>
          <a:lstStyle/>
          <a:p>
            <a:r>
              <a:rPr lang="en-US" sz="1800" b="1" dirty="0"/>
              <a:t>When occluding clouds are detected or subsurface information is needed, then what strategy is invoked?</a:t>
            </a:r>
          </a:p>
          <a:p>
            <a:pPr marL="0" indent="0">
              <a:buNone/>
            </a:pPr>
            <a:r>
              <a:rPr lang="en-US" sz="1800" dirty="0"/>
              <a:t>The effects of cloudiness will be modeled in the Earth system simulator and accounted for in the planning algorithms. There is no way around sensors’ fundamental limits, but the 3D-CHESS network should be able to coordinate among themselves so that the best available sensor performs a given task.</a:t>
            </a:r>
          </a:p>
          <a:p>
            <a:endParaRPr lang="en-US" sz="1800" dirty="0"/>
          </a:p>
          <a:p>
            <a:r>
              <a:rPr lang="en-US" sz="1800" b="1" dirty="0"/>
              <a:t>Large team, small time commitments, ambitious objectives, requires a lot of coordination. Effort for project management and overall cost may be too low. Significant schedule risk.</a:t>
            </a:r>
          </a:p>
          <a:p>
            <a:pPr marL="0" indent="0">
              <a:buNone/>
            </a:pPr>
            <a:r>
              <a:rPr lang="en-US" sz="1800" dirty="0"/>
              <a:t>The research plan has flexibility in the number of applications we develop. We will take an incremental approach. The project is a natural extension of the team’s prior work. </a:t>
            </a:r>
          </a:p>
          <a:p>
            <a:endParaRPr lang="en-US" sz="1800" dirty="0"/>
          </a:p>
          <a:p>
            <a:endParaRPr lang="en-US" sz="1800" dirty="0"/>
          </a:p>
        </p:txBody>
      </p:sp>
    </p:spTree>
    <p:extLst>
      <p:ext uri="{BB962C8B-B14F-4D97-AF65-F5344CB8AC3E}">
        <p14:creationId xmlns:p14="http://schemas.microsoft.com/office/powerpoint/2010/main" val="69600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solidFill>
                  <a:schemeClr val="bg1">
                    <a:lumMod val="75000"/>
                  </a:schemeClr>
                </a:solidFill>
              </a:rPr>
              <a:t>Financials</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Quad Chart</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Schedule</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Team</a:t>
            </a:r>
          </a:p>
          <a:p>
            <a:pPr marL="285750" lvl="0" indent="-285750">
              <a:buFont typeface="Arial"/>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t>TRL assessment</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List of Acronyms</a:t>
            </a:r>
          </a:p>
        </p:txBody>
      </p:sp>
    </p:spTree>
    <p:extLst>
      <p:ext uri="{BB962C8B-B14F-4D97-AF65-F5344CB8AC3E}">
        <p14:creationId xmlns:p14="http://schemas.microsoft.com/office/powerpoint/2010/main" val="424161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bwMode="auto">
          <a:xfrm>
            <a:off x="1354254" y="213358"/>
            <a:ext cx="6858000" cy="5334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TRL Assessment</a:t>
            </a:r>
          </a:p>
        </p:txBody>
      </p:sp>
      <p:graphicFrame>
        <p:nvGraphicFramePr>
          <p:cNvPr id="7" name="Table 6">
            <a:extLst>
              <a:ext uri="{FF2B5EF4-FFF2-40B4-BE49-F238E27FC236}">
                <a16:creationId xmlns:a16="http://schemas.microsoft.com/office/drawing/2014/main" id="{7E45CAD7-EBFD-44C2-A1AD-B2F3225C3B21}"/>
              </a:ext>
            </a:extLst>
          </p:cNvPr>
          <p:cNvGraphicFramePr>
            <a:graphicFrameLocks noGrp="1"/>
          </p:cNvGraphicFramePr>
          <p:nvPr>
            <p:extLst>
              <p:ext uri="{D42A27DB-BD31-4B8C-83A1-F6EECF244321}">
                <p14:modId xmlns:p14="http://schemas.microsoft.com/office/powerpoint/2010/main" val="744534926"/>
              </p:ext>
            </p:extLst>
          </p:nvPr>
        </p:nvGraphicFramePr>
        <p:xfrm>
          <a:off x="158262" y="999403"/>
          <a:ext cx="8704385" cy="3764280"/>
        </p:xfrm>
        <a:graphic>
          <a:graphicData uri="http://schemas.openxmlformats.org/drawingml/2006/table">
            <a:tbl>
              <a:tblPr firstRow="1" firstCol="1" bandRow="1">
                <a:tableStyleId>{5C22544A-7EE6-4342-B048-85BDC9FD1C3A}</a:tableStyleId>
              </a:tblPr>
              <a:tblGrid>
                <a:gridCol w="2498760">
                  <a:extLst>
                    <a:ext uri="{9D8B030D-6E8A-4147-A177-3AD203B41FA5}">
                      <a16:colId xmlns:a16="http://schemas.microsoft.com/office/drawing/2014/main" val="2676086925"/>
                    </a:ext>
                  </a:extLst>
                </a:gridCol>
                <a:gridCol w="654748">
                  <a:extLst>
                    <a:ext uri="{9D8B030D-6E8A-4147-A177-3AD203B41FA5}">
                      <a16:colId xmlns:a16="http://schemas.microsoft.com/office/drawing/2014/main" val="2794204050"/>
                    </a:ext>
                  </a:extLst>
                </a:gridCol>
                <a:gridCol w="603738">
                  <a:extLst>
                    <a:ext uri="{9D8B030D-6E8A-4147-A177-3AD203B41FA5}">
                      <a16:colId xmlns:a16="http://schemas.microsoft.com/office/drawing/2014/main" val="482326781"/>
                    </a:ext>
                  </a:extLst>
                </a:gridCol>
                <a:gridCol w="4947139">
                  <a:extLst>
                    <a:ext uri="{9D8B030D-6E8A-4147-A177-3AD203B41FA5}">
                      <a16:colId xmlns:a16="http://schemas.microsoft.com/office/drawing/2014/main" val="90057548"/>
                    </a:ext>
                  </a:extLst>
                </a:gridCol>
              </a:tblGrid>
              <a:tr h="381302">
                <a:tc>
                  <a:txBody>
                    <a:bodyPr/>
                    <a:lstStyle/>
                    <a:p>
                      <a:pPr marL="0" marR="0" algn="l" defTabSz="914400" rtl="0" eaLnBrk="1" latinLnBrk="0" hangingPunct="1">
                        <a:spcBef>
                          <a:spcPts val="0"/>
                        </a:spcBef>
                        <a:spcAft>
                          <a:spcPts val="600"/>
                        </a:spcAft>
                      </a:pPr>
                      <a:r>
                        <a:rPr lang="en-US" sz="1300" kern="1200" dirty="0"/>
                        <a:t>Component</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Entry TRL</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Exit TRL</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Justification</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3589752294"/>
                  </a:ext>
                </a:extLst>
              </a:tr>
              <a:tr h="508403">
                <a:tc>
                  <a:txBody>
                    <a:bodyPr/>
                    <a:lstStyle/>
                    <a:p>
                      <a:pPr marL="0" marR="0" algn="l" defTabSz="914400" rtl="0" eaLnBrk="1" latinLnBrk="0" hangingPunct="1">
                        <a:spcBef>
                          <a:spcPts val="0"/>
                        </a:spcBef>
                        <a:spcAft>
                          <a:spcPts val="600"/>
                        </a:spcAft>
                      </a:pPr>
                      <a:r>
                        <a:rPr lang="en-US" sz="1300" kern="1200" dirty="0"/>
                        <a:t>Autonomous and context-aware EOS (overall 3D-CHESS technology)</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1</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3</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While some of these capabilities are at higher TRL individually, they have never been integrated in the proposed way. </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3272179217"/>
                  </a:ext>
                </a:extLst>
              </a:tr>
              <a:tr h="381302">
                <a:tc>
                  <a:txBody>
                    <a:bodyPr/>
                    <a:lstStyle/>
                    <a:p>
                      <a:pPr marL="0" marR="0" algn="l" defTabSz="914400" rtl="0" eaLnBrk="1" latinLnBrk="0" hangingPunct="1">
                        <a:spcBef>
                          <a:spcPts val="0"/>
                        </a:spcBef>
                        <a:spcAft>
                          <a:spcPts val="600"/>
                        </a:spcAft>
                      </a:pPr>
                      <a:r>
                        <a:rPr lang="en-US" sz="1300" b="0" kern="1200" dirty="0"/>
                        <a:t>Knowledge graph</a:t>
                      </a:r>
                      <a:endParaRPr lang="en-US" sz="1300" b="0"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2</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3</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A similar knowledge graph was developed by the Co-Is in a past DARPA project [1] but it needs to be expanded.</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1103335273"/>
                  </a:ext>
                </a:extLst>
              </a:tr>
              <a:tr h="508403">
                <a:tc>
                  <a:txBody>
                    <a:bodyPr/>
                    <a:lstStyle/>
                    <a:p>
                      <a:pPr marL="0" marR="0" algn="l" defTabSz="914400" rtl="0" eaLnBrk="1" latinLnBrk="0" hangingPunct="1">
                        <a:spcBef>
                          <a:spcPts val="0"/>
                        </a:spcBef>
                        <a:spcAft>
                          <a:spcPts val="600"/>
                        </a:spcAft>
                      </a:pPr>
                      <a:r>
                        <a:rPr lang="en-US" sz="1300" b="0" kern="1200" dirty="0"/>
                        <a:t>Knowledge reasoning algorithms</a:t>
                      </a:r>
                      <a:endParaRPr lang="en-US" sz="1300" b="0"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2</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3</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The </a:t>
                      </a:r>
                      <a:r>
                        <a:rPr lang="en-US" sz="1300" kern="1200" dirty="0" err="1"/>
                        <a:t>UniKER</a:t>
                      </a:r>
                      <a:r>
                        <a:rPr lang="en-US" sz="1300" kern="1200" dirty="0"/>
                        <a:t> algorithm was developed by the team [2] and applied to a similar problem in a past DARPA project [1], but it needs to be adapted for this application. </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2700530457"/>
                  </a:ext>
                </a:extLst>
              </a:tr>
              <a:tr h="381302">
                <a:tc>
                  <a:txBody>
                    <a:bodyPr/>
                    <a:lstStyle/>
                    <a:p>
                      <a:pPr marL="0" marR="0" algn="l" defTabSz="914400" rtl="0" eaLnBrk="1" latinLnBrk="0" hangingPunct="1">
                        <a:spcBef>
                          <a:spcPts val="0"/>
                        </a:spcBef>
                        <a:spcAft>
                          <a:spcPts val="600"/>
                        </a:spcAft>
                      </a:pPr>
                      <a:r>
                        <a:rPr lang="en-US" sz="1300" b="0" kern="1200" dirty="0"/>
                        <a:t>Decentralized planning algorithms</a:t>
                      </a:r>
                      <a:endParaRPr lang="en-US" sz="1300" b="0"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a:t>2</a:t>
                      </a:r>
                      <a:endParaRPr lang="en-US" sz="1300" b="1" kern="120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a:t>3</a:t>
                      </a:r>
                      <a:endParaRPr lang="en-US" sz="1300" b="1" kern="120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The MCCBBA algorithm was developed by the team [3] for a similar problem, but needs to be adapted to this problem. </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1802797367"/>
                  </a:ext>
                </a:extLst>
              </a:tr>
              <a:tr h="508403">
                <a:tc>
                  <a:txBody>
                    <a:bodyPr/>
                    <a:lstStyle/>
                    <a:p>
                      <a:pPr marL="0" marR="0" algn="l" defTabSz="914400" rtl="0" eaLnBrk="1" latinLnBrk="0" hangingPunct="1">
                        <a:spcBef>
                          <a:spcPts val="0"/>
                        </a:spcBef>
                        <a:spcAft>
                          <a:spcPts val="600"/>
                        </a:spcAft>
                      </a:pPr>
                      <a:r>
                        <a:rPr lang="en-US" sz="1300" b="0" kern="1200" dirty="0"/>
                        <a:t>Engineering module</a:t>
                      </a:r>
                      <a:endParaRPr lang="en-US" sz="1300" b="0"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a:t>2</a:t>
                      </a:r>
                      <a:endParaRPr lang="en-US" sz="1300" b="1" kern="120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4</a:t>
                      </a:r>
                      <a:endParaRPr lang="en-US" sz="1300" b="1"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The platform and instrument simulator are all based on existing tools (</a:t>
                      </a:r>
                      <a:r>
                        <a:rPr lang="en-US" sz="1300" kern="1200" dirty="0" err="1"/>
                        <a:t>OrbitPy</a:t>
                      </a:r>
                      <a:r>
                        <a:rPr lang="en-US" sz="1300" kern="1200" dirty="0"/>
                        <a:t>, </a:t>
                      </a:r>
                      <a:r>
                        <a:rPr lang="en-US" sz="1300" kern="1200" dirty="0" err="1"/>
                        <a:t>InstruPy</a:t>
                      </a:r>
                      <a:r>
                        <a:rPr lang="en-US" sz="1300" kern="1200" dirty="0"/>
                        <a:t>) that have been integrated in in a similar way (</a:t>
                      </a:r>
                      <a:r>
                        <a:rPr lang="en-US" sz="1300" kern="1200" dirty="0" err="1"/>
                        <a:t>EOSim</a:t>
                      </a:r>
                      <a:r>
                        <a:rPr lang="en-US" sz="1300" kern="1200" dirty="0"/>
                        <a:t> [4]), but they need to be adapted.</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1585169299"/>
                  </a:ext>
                </a:extLst>
              </a:tr>
              <a:tr h="762605">
                <a:tc>
                  <a:txBody>
                    <a:bodyPr/>
                    <a:lstStyle/>
                    <a:p>
                      <a:pPr marL="0" marR="0" algn="l" defTabSz="914400" rtl="0" eaLnBrk="1" latinLnBrk="0" hangingPunct="1">
                        <a:spcBef>
                          <a:spcPts val="0"/>
                        </a:spcBef>
                        <a:spcAft>
                          <a:spcPts val="600"/>
                        </a:spcAft>
                      </a:pPr>
                      <a:r>
                        <a:rPr lang="en-US" sz="1300" b="0" kern="1200" dirty="0"/>
                        <a:t>Science module</a:t>
                      </a:r>
                      <a:endParaRPr lang="en-US" sz="1300" b="0" kern="1200" dirty="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a:t>1</a:t>
                      </a:r>
                      <a:endParaRPr lang="en-US" sz="1300" b="1" kern="120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a:t>3</a:t>
                      </a:r>
                      <a:endParaRPr lang="en-US" sz="1300" b="1" kern="1200">
                        <a:solidFill>
                          <a:schemeClr val="lt1"/>
                        </a:solidFill>
                        <a:latin typeface="+mn-lt"/>
                        <a:ea typeface="+mn-ea"/>
                        <a:cs typeface="+mn-cs"/>
                      </a:endParaRPr>
                    </a:p>
                  </a:txBody>
                  <a:tcPr marL="60435" marR="60435" marT="0" marB="0"/>
                </a:tc>
                <a:tc>
                  <a:txBody>
                    <a:bodyPr/>
                    <a:lstStyle/>
                    <a:p>
                      <a:pPr marL="0" marR="0" algn="l" defTabSz="914400" rtl="0" eaLnBrk="1" latinLnBrk="0" hangingPunct="1">
                        <a:spcBef>
                          <a:spcPts val="0"/>
                        </a:spcBef>
                        <a:spcAft>
                          <a:spcPts val="600"/>
                        </a:spcAft>
                      </a:pPr>
                      <a:r>
                        <a:rPr lang="en-US" sz="1300" kern="1200" dirty="0"/>
                        <a:t>Some components of this simulator exist (e.g., RAPID model developed by Co-I David [5], science score function developed as part of TAMU X-grant project), but they need to be integrated for this application. </a:t>
                      </a:r>
                      <a:endParaRPr lang="en-US" sz="1300" b="1" kern="1200" dirty="0">
                        <a:solidFill>
                          <a:schemeClr val="lt1"/>
                        </a:solidFill>
                        <a:latin typeface="+mn-lt"/>
                        <a:ea typeface="+mn-ea"/>
                        <a:cs typeface="+mn-cs"/>
                      </a:endParaRPr>
                    </a:p>
                  </a:txBody>
                  <a:tcPr marL="60435" marR="60435" marT="0" marB="0"/>
                </a:tc>
                <a:extLst>
                  <a:ext uri="{0D108BD9-81ED-4DB2-BD59-A6C34878D82A}">
                    <a16:rowId xmlns:a16="http://schemas.microsoft.com/office/drawing/2014/main" val="2996727761"/>
                  </a:ext>
                </a:extLst>
              </a:tr>
            </a:tbl>
          </a:graphicData>
        </a:graphic>
      </p:graphicFrame>
      <p:sp>
        <p:nvSpPr>
          <p:cNvPr id="2" name="Rectangle 1">
            <a:extLst>
              <a:ext uri="{FF2B5EF4-FFF2-40B4-BE49-F238E27FC236}">
                <a16:creationId xmlns:a16="http://schemas.microsoft.com/office/drawing/2014/main" id="{51EF9B46-4D7C-4E25-92BE-4D235001E988}"/>
              </a:ext>
            </a:extLst>
          </p:cNvPr>
          <p:cNvSpPr/>
          <p:nvPr/>
        </p:nvSpPr>
        <p:spPr>
          <a:xfrm>
            <a:off x="137746" y="4859538"/>
            <a:ext cx="8745416" cy="2092881"/>
          </a:xfrm>
          <a:prstGeom prst="rect">
            <a:avLst/>
          </a:prstGeom>
        </p:spPr>
        <p:txBody>
          <a:bodyPr wrap="square">
            <a:spAutoFit/>
          </a:bodyPr>
          <a:lstStyle/>
          <a:p>
            <a:r>
              <a:rPr lang="en-US" sz="1000" dirty="0"/>
              <a:t>[1] Viros i Martin, A., Cheng, K., Zheng, Z., Fang, A., Kress-</a:t>
            </a:r>
            <a:r>
              <a:rPr lang="en-US" sz="1000" dirty="0" err="1"/>
              <a:t>Gazit</a:t>
            </a:r>
            <a:r>
              <a:rPr lang="en-US" sz="1000" dirty="0"/>
              <a:t>, H., Mehta, A., Sun, Y., &amp; Selva, D. (2021). Decentralized Context-Based On-Board Planning for Earth Observation Missions. </a:t>
            </a:r>
            <a:r>
              <a:rPr lang="en-US" sz="1000" i="1" dirty="0"/>
              <a:t>AIAA </a:t>
            </a:r>
            <a:r>
              <a:rPr lang="en-US" sz="1000" i="1" dirty="0" err="1"/>
              <a:t>Scitech</a:t>
            </a:r>
            <a:r>
              <a:rPr lang="en-US" sz="1000" i="1" dirty="0"/>
              <a:t> 2021 Forum</a:t>
            </a:r>
            <a:r>
              <a:rPr lang="en-US" sz="1000" dirty="0"/>
              <a:t>.</a:t>
            </a:r>
          </a:p>
          <a:p>
            <a:r>
              <a:rPr lang="en-US" sz="1000" dirty="0"/>
              <a:t>[2] Cheng, K., Yang, Z., Zhang, M., &amp; Sun, Y. (2021). </a:t>
            </a:r>
            <a:r>
              <a:rPr lang="en-US" sz="1000" dirty="0" err="1"/>
              <a:t>UniKER</a:t>
            </a:r>
            <a:r>
              <a:rPr lang="en-US" sz="1000" dirty="0"/>
              <a:t>: A Unified Framework for Combining Embedding and Definite Horn Rule Reasoning for Knowledge Graph Inference. </a:t>
            </a:r>
            <a:r>
              <a:rPr lang="en-US" sz="1000" i="1" dirty="0"/>
              <a:t>Proceedings of the 2021 Conference on Empirical Methods in Natural Language Processing</a:t>
            </a:r>
            <a:r>
              <a:rPr lang="en-US" sz="1000" dirty="0"/>
              <a:t>, 9753–9771.</a:t>
            </a:r>
          </a:p>
          <a:p>
            <a:r>
              <a:rPr lang="en-US" sz="1000" dirty="0"/>
              <a:t>[3] </a:t>
            </a:r>
            <a:r>
              <a:rPr lang="en-US" sz="1000" dirty="0" err="1"/>
              <a:t>Gallud</a:t>
            </a:r>
            <a:r>
              <a:rPr lang="en-US" sz="1000" dirty="0"/>
              <a:t> </a:t>
            </a:r>
            <a:r>
              <a:rPr lang="en-US" sz="1000" dirty="0" err="1"/>
              <a:t>Cidoncha</a:t>
            </a:r>
            <a:r>
              <a:rPr lang="en-US" sz="1000" dirty="0"/>
              <a:t>, X., &amp; Selva, D. (2018). Agent-based simulation framework and consensus algorithm for observing systems with adaptive modularity. </a:t>
            </a:r>
            <a:r>
              <a:rPr lang="en-US" sz="1000" i="1" dirty="0"/>
              <a:t>Systems Engineering</a:t>
            </a:r>
            <a:r>
              <a:rPr lang="en-US" sz="1000" dirty="0"/>
              <a:t>, </a:t>
            </a:r>
            <a:r>
              <a:rPr lang="en-US" sz="1000" i="1" dirty="0"/>
              <a:t>21</a:t>
            </a:r>
            <a:r>
              <a:rPr lang="en-US" sz="1000" dirty="0"/>
              <a:t>(5), 432–454. </a:t>
            </a:r>
            <a:r>
              <a:rPr lang="en-US" sz="1000" dirty="0">
                <a:hlinkClick r:id="rId3"/>
              </a:rPr>
              <a:t>https://doi.org/10.1002/sys.21433</a:t>
            </a:r>
            <a:endParaRPr lang="en-US" sz="1000" dirty="0"/>
          </a:p>
          <a:p>
            <a:r>
              <a:rPr lang="en-US" sz="1000" dirty="0"/>
              <a:t>[4] Ravindra, V., Ketzner, R., &amp; Nag, S. (2021). Earth Observation Simulator (EO-Sim): An Open-Source Software for Observation Systems Design. </a:t>
            </a:r>
            <a:r>
              <a:rPr lang="en-US" sz="1000" i="1" dirty="0"/>
              <a:t>2021 IEEE International Geoscience and Remote Sensing Symposium IGARSS</a:t>
            </a:r>
            <a:r>
              <a:rPr lang="en-US" sz="1000" dirty="0"/>
              <a:t>, 7682–7685.</a:t>
            </a:r>
          </a:p>
          <a:p>
            <a:r>
              <a:rPr lang="en-US" sz="1000" dirty="0"/>
              <a:t>[5] David, C. H., Maidment, D. R., </a:t>
            </a:r>
            <a:r>
              <a:rPr lang="en-US" sz="1000" dirty="0" err="1"/>
              <a:t>Niu</a:t>
            </a:r>
            <a:r>
              <a:rPr lang="en-US" sz="1000" dirty="0"/>
              <a:t>, G.-Y., Yang, Z.-L., </a:t>
            </a:r>
            <a:r>
              <a:rPr lang="en-US" sz="1000" dirty="0" err="1"/>
              <a:t>Habets</a:t>
            </a:r>
            <a:r>
              <a:rPr lang="en-US" sz="1000" dirty="0"/>
              <a:t>, F., &amp; </a:t>
            </a:r>
            <a:r>
              <a:rPr lang="en-US" sz="1000" dirty="0" err="1"/>
              <a:t>Eijkhout</a:t>
            </a:r>
            <a:r>
              <a:rPr lang="en-US" sz="1000" dirty="0"/>
              <a:t>, V. (2011). River Network Routing on the </a:t>
            </a:r>
            <a:r>
              <a:rPr lang="en-US" sz="1000" dirty="0" err="1"/>
              <a:t>NHDPlus</a:t>
            </a:r>
            <a:r>
              <a:rPr lang="en-US" sz="1000" dirty="0"/>
              <a:t> Dataset. </a:t>
            </a:r>
            <a:r>
              <a:rPr lang="en-US" sz="1000" i="1" dirty="0"/>
              <a:t>Journal of Hydrometeorology</a:t>
            </a:r>
            <a:r>
              <a:rPr lang="en-US" sz="1000" dirty="0"/>
              <a:t>, </a:t>
            </a:r>
            <a:r>
              <a:rPr lang="en-US" sz="1000" i="1" dirty="0"/>
              <a:t>12</a:t>
            </a:r>
            <a:r>
              <a:rPr lang="en-US" sz="1000" dirty="0"/>
              <a:t>(5), 913–934. https://doi.org/10.1175/2011JHM1345.1</a:t>
            </a:r>
          </a:p>
          <a:p>
            <a:endParaRPr lang="en-US" sz="1000" dirty="0"/>
          </a:p>
          <a:p>
            <a:endParaRPr lang="en-US" sz="1000" dirty="0"/>
          </a:p>
          <a:p>
            <a:endParaRPr lang="en-US" sz="1000" dirty="0"/>
          </a:p>
        </p:txBody>
      </p:sp>
    </p:spTree>
    <p:extLst>
      <p:ext uri="{BB962C8B-B14F-4D97-AF65-F5344CB8AC3E}">
        <p14:creationId xmlns:p14="http://schemas.microsoft.com/office/powerpoint/2010/main" val="388324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solidFill>
                  <a:schemeClr val="bg1">
                    <a:lumMod val="75000"/>
                  </a:schemeClr>
                </a:solidFill>
              </a:rPr>
              <a:t>Financials</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Quad Chart</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Schedule</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Team</a:t>
            </a:r>
          </a:p>
          <a:p>
            <a:pPr marL="285750" lvl="0" indent="-285750">
              <a:buFont typeface="Arial"/>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TRL assessment</a:t>
            </a:r>
          </a:p>
          <a:p>
            <a:pPr lvl="0"/>
            <a:endParaRPr lang="en-US" sz="1800" dirty="0">
              <a:solidFill>
                <a:schemeClr val="bg1">
                  <a:lumMod val="75000"/>
                </a:schemeClr>
              </a:solidFill>
            </a:endParaRPr>
          </a:p>
          <a:p>
            <a:pPr marL="285750" lvl="0" indent="-285750">
              <a:buFont typeface="Arial"/>
              <a:buChar char="•"/>
            </a:pPr>
            <a:r>
              <a:rPr lang="en-US" sz="1800" dirty="0"/>
              <a:t>List of Acronyms</a:t>
            </a:r>
          </a:p>
        </p:txBody>
      </p:sp>
    </p:spTree>
    <p:extLst>
      <p:ext uri="{BB962C8B-B14F-4D97-AF65-F5344CB8AC3E}">
        <p14:creationId xmlns:p14="http://schemas.microsoft.com/office/powerpoint/2010/main" val="1246264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idx="4294967295"/>
          </p:nvPr>
        </p:nvSpPr>
        <p:spPr bwMode="auto">
          <a:xfrm>
            <a:off x="1143000" y="7620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Geneva" charset="0"/>
                <a:ea typeface="ＭＳ Ｐゴシック" charset="0"/>
                <a:cs typeface="ＭＳ Ｐゴシック" charset="0"/>
              </a:rPr>
              <a:t>Acronyms</a:t>
            </a:r>
          </a:p>
        </p:txBody>
      </p:sp>
      <p:sp>
        <p:nvSpPr>
          <p:cNvPr id="161794" name="Rectangle 2"/>
          <p:cNvSpPr>
            <a:spLocks noChangeArrowheads="1"/>
          </p:cNvSpPr>
          <p:nvPr/>
        </p:nvSpPr>
        <p:spPr bwMode="auto">
          <a:xfrm>
            <a:off x="1749425" y="457200"/>
            <a:ext cx="548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lstStyle/>
          <a:p>
            <a:pPr algn="ctr"/>
            <a:r>
              <a:rPr lang="en-US" sz="1200">
                <a:solidFill>
                  <a:schemeClr val="accent2"/>
                </a:solidFill>
                <a:latin typeface="Geneva" charset="0"/>
              </a:rPr>
              <a:t>List of Acronyms</a:t>
            </a:r>
          </a:p>
        </p:txBody>
      </p:sp>
      <p:sp>
        <p:nvSpPr>
          <p:cNvPr id="161795" name="Rectangle 3"/>
          <p:cNvSpPr>
            <a:spLocks noChangeArrowheads="1"/>
          </p:cNvSpPr>
          <p:nvPr/>
        </p:nvSpPr>
        <p:spPr bwMode="auto">
          <a:xfrm>
            <a:off x="468487" y="914400"/>
            <a:ext cx="8200728"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lstStyle/>
          <a:p>
            <a:pPr marL="342900" indent="-342900">
              <a:lnSpc>
                <a:spcPct val="90000"/>
              </a:lnSpc>
              <a:spcBef>
                <a:spcPct val="20000"/>
              </a:spcBef>
              <a:buFont typeface="Arial"/>
              <a:buChar char="•"/>
            </a:pPr>
            <a:endParaRPr lang="en-US" sz="1200" dirty="0"/>
          </a:p>
          <a:p>
            <a:pPr marL="171450" lvl="0" indent="-171450">
              <a:buFont typeface="Arial"/>
              <a:buChar char="•"/>
            </a:pPr>
            <a:r>
              <a:rPr lang="en-US" sz="1200" dirty="0"/>
              <a:t>3D-CHESS	Decentralized, Distributed, Dynamic, and Context-aware Heterogeneous Sensor Systems</a:t>
            </a:r>
          </a:p>
          <a:p>
            <a:pPr marL="171450" lvl="0" indent="-171450">
              <a:buFont typeface="Arial"/>
              <a:buChar char="•"/>
            </a:pPr>
            <a:r>
              <a:rPr lang="en-US" sz="1200" dirty="0"/>
              <a:t>DARPA		Defense Advanced Research Projects Agency</a:t>
            </a:r>
          </a:p>
          <a:p>
            <a:pPr marL="171450" lvl="0" indent="-171450">
              <a:buFont typeface="Arial"/>
              <a:buChar char="•"/>
            </a:pPr>
            <a:r>
              <a:rPr lang="en-US" sz="1200" dirty="0"/>
              <a:t>KG		Knowledge Graph</a:t>
            </a:r>
          </a:p>
          <a:p>
            <a:pPr marL="171450" lvl="0" indent="-171450">
              <a:buFont typeface="Arial"/>
              <a:buChar char="•"/>
            </a:pPr>
            <a:r>
              <a:rPr lang="en-US" sz="1200" dirty="0"/>
              <a:t>MCCBBA		Modified Coupled-constraints Consensus Bundle-Based Algorithm</a:t>
            </a:r>
          </a:p>
          <a:p>
            <a:pPr marL="171450" lvl="0" indent="-171450">
              <a:buFont typeface="Arial"/>
              <a:buChar char="•"/>
            </a:pPr>
            <a:r>
              <a:rPr lang="en-US" sz="1200" dirty="0"/>
              <a:t>NISAR		NASA-ISRO SAR Mission</a:t>
            </a:r>
          </a:p>
          <a:p>
            <a:pPr marL="171450" lvl="0" indent="-171450">
              <a:buFont typeface="Arial"/>
              <a:buChar char="•"/>
            </a:pPr>
            <a:r>
              <a:rPr lang="en-US" sz="1200" dirty="0"/>
              <a:t>RAPID		Routing Application for Parallel </a:t>
            </a:r>
            <a:r>
              <a:rPr lang="en-US" sz="1200" dirty="0" err="1"/>
              <a:t>computatIon</a:t>
            </a:r>
            <a:r>
              <a:rPr lang="en-US" sz="1200" dirty="0"/>
              <a:t> of Discharge</a:t>
            </a:r>
          </a:p>
          <a:p>
            <a:pPr marL="171450" lvl="0" indent="-171450">
              <a:buFont typeface="Arial"/>
              <a:buChar char="•"/>
            </a:pPr>
            <a:r>
              <a:rPr lang="en-US" sz="1200" dirty="0"/>
              <a:t>SAR		Synthetic Aperture Radar</a:t>
            </a:r>
          </a:p>
          <a:p>
            <a:pPr marL="171450" lvl="0" indent="-171450">
              <a:buFont typeface="Arial"/>
              <a:buChar char="•"/>
            </a:pPr>
            <a:r>
              <a:rPr lang="en-US" sz="1200" dirty="0"/>
              <a:t>SWOT		Surface Water and Ocean Topography mission</a:t>
            </a:r>
          </a:p>
          <a:p>
            <a:pPr marL="171450" lvl="0" indent="-171450">
              <a:buFont typeface="Arial"/>
              <a:buChar char="•"/>
            </a:pPr>
            <a:r>
              <a:rPr lang="en-US" sz="1200" dirty="0"/>
              <a:t>TAMU		Texas A&amp;M University</a:t>
            </a:r>
          </a:p>
          <a:p>
            <a:pPr marL="171450" lvl="0" indent="-171450">
              <a:buFont typeface="Arial"/>
              <a:buChar char="•"/>
            </a:pPr>
            <a:r>
              <a:rPr lang="en-US" sz="1200" dirty="0"/>
              <a:t>TIR		Thermal Infrared</a:t>
            </a:r>
          </a:p>
          <a:p>
            <a:pPr marL="171450" lvl="0" indent="-171450">
              <a:buFont typeface="Arial"/>
              <a:buChar char="•"/>
            </a:pPr>
            <a:r>
              <a:rPr lang="en-US" sz="1200" dirty="0"/>
              <a:t>TRL		Technology Readiness Level</a:t>
            </a:r>
          </a:p>
          <a:p>
            <a:pPr marL="171450" lvl="0" indent="-171450">
              <a:buFont typeface="Arial"/>
              <a:buChar char="•"/>
            </a:pPr>
            <a:r>
              <a:rPr lang="en-US" sz="1200" dirty="0"/>
              <a:t>UCLA		University of California Los Angeles</a:t>
            </a:r>
          </a:p>
          <a:p>
            <a:pPr marL="171450" lvl="0" indent="-171450">
              <a:buFont typeface="Arial"/>
              <a:buChar char="•"/>
            </a:pPr>
            <a:r>
              <a:rPr lang="en-US" sz="1200" dirty="0" err="1"/>
              <a:t>UniKER</a:t>
            </a:r>
            <a:r>
              <a:rPr lang="en-US" sz="1200" dirty="0"/>
              <a:t>		Unified framework combining Knowledge graph Embeddings and logical Rules</a:t>
            </a:r>
          </a:p>
          <a:p>
            <a:pPr marL="171450" lvl="0" indent="-171450">
              <a:buFont typeface="Arial"/>
              <a:buChar char="•"/>
            </a:pPr>
            <a:r>
              <a:rPr lang="en-US" sz="1200" dirty="0"/>
              <a:t>VASSAR		Value Assessment of System Architectures using Rules</a:t>
            </a:r>
          </a:p>
          <a:p>
            <a:pPr marL="171450" lvl="0" indent="-171450">
              <a:buFont typeface="Arial"/>
              <a:buChar char="•"/>
            </a:pPr>
            <a:r>
              <a:rPr lang="en-US" sz="1200" dirty="0"/>
              <a:t>VNIR		Visible and Near Infrared</a:t>
            </a:r>
          </a:p>
        </p:txBody>
      </p:sp>
    </p:spTree>
    <p:extLst>
      <p:ext uri="{BB962C8B-B14F-4D97-AF65-F5344CB8AC3E}">
        <p14:creationId xmlns:p14="http://schemas.microsoft.com/office/powerpoint/2010/main" val="285282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body" sz="half" idx="2"/>
          </p:nvPr>
        </p:nvSpPr>
        <p:spPr>
          <a:xfrm>
            <a:off x="362284" y="5324533"/>
            <a:ext cx="8287540" cy="1011792"/>
          </a:xfrm>
        </p:spPr>
        <p:txBody>
          <a:bodyPr/>
          <a:lstStyle/>
          <a:p>
            <a:pPr>
              <a:lnSpc>
                <a:spcPct val="90000"/>
              </a:lnSpc>
            </a:pPr>
            <a:r>
              <a:rPr lang="en-US" sz="1400" dirty="0"/>
              <a:t>Working to input this into ERS</a:t>
            </a:r>
          </a:p>
          <a:p>
            <a:pPr>
              <a:lnSpc>
                <a:spcPct val="90000"/>
              </a:lnSpc>
            </a:pPr>
            <a:r>
              <a:rPr lang="en-US" sz="1400" dirty="0"/>
              <a:t>Delay in awards may lead to some issues with students. Working with Co-Is to ensure this is not going to be a problem</a:t>
            </a:r>
          </a:p>
          <a:p>
            <a:r>
              <a:rPr lang="en-US" sz="1400" dirty="0"/>
              <a:t>No costs incurred as of yet</a:t>
            </a:r>
          </a:p>
        </p:txBody>
      </p:sp>
      <p:sp>
        <p:nvSpPr>
          <p:cNvPr id="6" name="Rectangle 6"/>
          <p:cNvSpPr txBox="1">
            <a:spLocks noChangeArrowheads="1"/>
          </p:cNvSpPr>
          <p:nvPr/>
        </p:nvSpPr>
        <p:spPr bwMode="auto">
          <a:xfrm>
            <a:off x="1295400" y="183444"/>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2400" b="1">
                <a:solidFill>
                  <a:schemeClr val="accent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2pPr>
            <a:lvl3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3pPr>
            <a:lvl4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4pPr>
            <a:lvl5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5pPr>
            <a:lvl6pPr marL="457200" algn="ctr" rtl="0" fontAlgn="base">
              <a:spcBef>
                <a:spcPct val="0"/>
              </a:spcBef>
              <a:spcAft>
                <a:spcPct val="0"/>
              </a:spcAft>
              <a:defRPr sz="2400" b="1">
                <a:solidFill>
                  <a:schemeClr val="accent2"/>
                </a:solidFill>
                <a:latin typeface="Geneva" charset="0"/>
              </a:defRPr>
            </a:lvl6pPr>
            <a:lvl7pPr marL="914400" algn="ctr" rtl="0" fontAlgn="base">
              <a:spcBef>
                <a:spcPct val="0"/>
              </a:spcBef>
              <a:spcAft>
                <a:spcPct val="0"/>
              </a:spcAft>
              <a:defRPr sz="2400" b="1">
                <a:solidFill>
                  <a:schemeClr val="accent2"/>
                </a:solidFill>
                <a:latin typeface="Geneva" charset="0"/>
              </a:defRPr>
            </a:lvl7pPr>
            <a:lvl8pPr marL="1371600" algn="ctr" rtl="0" fontAlgn="base">
              <a:spcBef>
                <a:spcPct val="0"/>
              </a:spcBef>
              <a:spcAft>
                <a:spcPct val="0"/>
              </a:spcAft>
              <a:defRPr sz="2400" b="1">
                <a:solidFill>
                  <a:schemeClr val="accent2"/>
                </a:solidFill>
                <a:latin typeface="Geneva" charset="0"/>
              </a:defRPr>
            </a:lvl8pPr>
            <a:lvl9pPr marL="1828800" algn="ctr" rtl="0" fontAlgn="base">
              <a:spcBef>
                <a:spcPct val="0"/>
              </a:spcBef>
              <a:spcAft>
                <a:spcPct val="0"/>
              </a:spcAft>
              <a:defRPr sz="2400" b="1">
                <a:solidFill>
                  <a:schemeClr val="accent2"/>
                </a:solidFill>
                <a:latin typeface="Geneva" charset="0"/>
              </a:defRPr>
            </a:lvl9pPr>
          </a:lstStyle>
          <a:p>
            <a:pPr eaLnBrk="1" hangingPunct="1"/>
            <a:r>
              <a:rPr lang="en-US" dirty="0">
                <a:latin typeface="Geneva" charset="0"/>
                <a:ea typeface="ＭＳ Ｐゴシック" charset="0"/>
                <a:cs typeface="ＭＳ Ｐゴシック" charset="0"/>
              </a:rPr>
              <a:t>Costs Status and Plan</a:t>
            </a:r>
          </a:p>
        </p:txBody>
      </p:sp>
      <p:pic>
        <p:nvPicPr>
          <p:cNvPr id="4" name="Picture 3">
            <a:extLst>
              <a:ext uri="{FF2B5EF4-FFF2-40B4-BE49-F238E27FC236}">
                <a16:creationId xmlns:a16="http://schemas.microsoft.com/office/drawing/2014/main" id="{1B11B4F1-1CF8-4AFD-9A91-F49A74EF721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1423" y="1330569"/>
            <a:ext cx="8353485" cy="2732117"/>
          </a:xfrm>
          <a:prstGeom prst="rect">
            <a:avLst/>
          </a:prstGeom>
        </p:spPr>
      </p:pic>
      <p:pic>
        <p:nvPicPr>
          <p:cNvPr id="12" name="Picture 11">
            <a:extLst>
              <a:ext uri="{FF2B5EF4-FFF2-40B4-BE49-F238E27FC236}">
                <a16:creationId xmlns:a16="http://schemas.microsoft.com/office/drawing/2014/main" id="{31D2C314-DA11-4DD2-BFC0-CB6624D17AB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2400" y="4531771"/>
            <a:ext cx="8745415" cy="502753"/>
          </a:xfrm>
          <a:prstGeom prst="rect">
            <a:avLst/>
          </a:prstGeom>
        </p:spPr>
      </p:pic>
    </p:spTree>
    <p:extLst>
      <p:ext uri="{BB962C8B-B14F-4D97-AF65-F5344CB8AC3E}">
        <p14:creationId xmlns:p14="http://schemas.microsoft.com/office/powerpoint/2010/main" val="309760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solidFill>
                  <a:schemeClr val="bg1">
                    <a:lumMod val="75000"/>
                  </a:schemeClr>
                </a:solidFill>
              </a:rPr>
              <a:t>Financials</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Quad Chart</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Schedule</a:t>
            </a:r>
          </a:p>
          <a:p>
            <a:pPr lvl="0"/>
            <a:endParaRPr lang="en-US" sz="1800" dirty="0"/>
          </a:p>
          <a:p>
            <a:pPr marL="285750" lvl="0" indent="-285750">
              <a:buFont typeface="Arial"/>
              <a:buChar char="•"/>
            </a:pPr>
            <a:r>
              <a:rPr lang="en-US" sz="1800" dirty="0"/>
              <a:t>Team</a:t>
            </a:r>
          </a:p>
          <a:p>
            <a:pPr marL="285750" lvl="0" indent="-285750">
              <a:buFont typeface="Arial"/>
              <a:buChar char="•"/>
            </a:pPr>
            <a:endParaRPr lang="en-US" sz="1800" dirty="0"/>
          </a:p>
          <a:p>
            <a:pPr marL="285750" lvl="0" indent="-285750">
              <a:buFont typeface="Arial"/>
              <a:buChar char="•"/>
            </a:pPr>
            <a:r>
              <a:rPr lang="en-US" sz="1800" dirty="0">
                <a:solidFill>
                  <a:schemeClr val="bg1">
                    <a:lumMod val="75000"/>
                  </a:schemeClr>
                </a:solidFill>
              </a:rPr>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TRL assessment</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List of Acronyms</a:t>
            </a:r>
          </a:p>
        </p:txBody>
      </p:sp>
    </p:spTree>
    <p:extLst>
      <p:ext uri="{BB962C8B-B14F-4D97-AF65-F5344CB8AC3E}">
        <p14:creationId xmlns:p14="http://schemas.microsoft.com/office/powerpoint/2010/main" val="54669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Line 7">
            <a:extLst>
              <a:ext uri="{FF2B5EF4-FFF2-40B4-BE49-F238E27FC236}">
                <a16:creationId xmlns:a16="http://schemas.microsoft.com/office/drawing/2014/main" id="{5D42F0A0-5512-4C94-8956-E08711B6BD37}"/>
              </a:ext>
            </a:extLst>
          </p:cNvPr>
          <p:cNvSpPr>
            <a:spLocks noChangeShapeType="1"/>
          </p:cNvSpPr>
          <p:nvPr/>
        </p:nvSpPr>
        <p:spPr bwMode="auto">
          <a:xfrm>
            <a:off x="381000" y="901700"/>
            <a:ext cx="8301038"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4" name="Line 8">
            <a:extLst>
              <a:ext uri="{FF2B5EF4-FFF2-40B4-BE49-F238E27FC236}">
                <a16:creationId xmlns:a16="http://schemas.microsoft.com/office/drawing/2014/main" id="{6C90B0D7-4F6A-4962-AADE-B78BEFCC77A1}"/>
              </a:ext>
            </a:extLst>
          </p:cNvPr>
          <p:cNvSpPr>
            <a:spLocks noChangeShapeType="1"/>
          </p:cNvSpPr>
          <p:nvPr/>
        </p:nvSpPr>
        <p:spPr bwMode="auto">
          <a:xfrm>
            <a:off x="523875" y="949325"/>
            <a:ext cx="8301038" cy="0"/>
          </a:xfrm>
          <a:prstGeom prst="line">
            <a:avLst/>
          </a:prstGeom>
          <a:noFill/>
          <a:ln w="222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9">
            <a:extLst>
              <a:ext uri="{FF2B5EF4-FFF2-40B4-BE49-F238E27FC236}">
                <a16:creationId xmlns:a16="http://schemas.microsoft.com/office/drawing/2014/main" id="{86C2D978-E2C9-4677-B2DD-1FAA8146AE71}"/>
              </a:ext>
            </a:extLst>
          </p:cNvPr>
          <p:cNvSpPr>
            <a:spLocks noChangeShapeType="1"/>
          </p:cNvSpPr>
          <p:nvPr/>
        </p:nvSpPr>
        <p:spPr bwMode="auto">
          <a:xfrm>
            <a:off x="323850" y="6561138"/>
            <a:ext cx="6686550" cy="1587"/>
          </a:xfrm>
          <a:prstGeom prst="line">
            <a:avLst/>
          </a:prstGeom>
          <a:noFill/>
          <a:ln w="22225">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10">
            <a:extLst>
              <a:ext uri="{FF2B5EF4-FFF2-40B4-BE49-F238E27FC236}">
                <a16:creationId xmlns:a16="http://schemas.microsoft.com/office/drawing/2014/main" id="{10A3EA72-AA29-439B-A5B4-1C52C780AB2B}"/>
              </a:ext>
            </a:extLst>
          </p:cNvPr>
          <p:cNvSpPr>
            <a:spLocks noChangeShapeType="1"/>
          </p:cNvSpPr>
          <p:nvPr/>
        </p:nvSpPr>
        <p:spPr bwMode="auto">
          <a:xfrm>
            <a:off x="320675" y="6521450"/>
            <a:ext cx="7000875" cy="0"/>
          </a:xfrm>
          <a:prstGeom prst="line">
            <a:avLst/>
          </a:prstGeom>
          <a:noFill/>
          <a:ln w="22225">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20">
            <a:extLst>
              <a:ext uri="{FF2B5EF4-FFF2-40B4-BE49-F238E27FC236}">
                <a16:creationId xmlns:a16="http://schemas.microsoft.com/office/drawing/2014/main" id="{3BA9345F-2B36-4635-AB03-E33F903EE095}"/>
              </a:ext>
            </a:extLst>
          </p:cNvPr>
          <p:cNvSpPr>
            <a:spLocks noChangeShapeType="1"/>
          </p:cNvSpPr>
          <p:nvPr/>
        </p:nvSpPr>
        <p:spPr bwMode="auto">
          <a:xfrm>
            <a:off x="4495800" y="1143000"/>
            <a:ext cx="0" cy="519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21">
            <a:extLst>
              <a:ext uri="{FF2B5EF4-FFF2-40B4-BE49-F238E27FC236}">
                <a16:creationId xmlns:a16="http://schemas.microsoft.com/office/drawing/2014/main" id="{D0236F8D-E8F9-4841-BBD4-D6675BBF6353}"/>
              </a:ext>
            </a:extLst>
          </p:cNvPr>
          <p:cNvSpPr>
            <a:spLocks noChangeShapeType="1"/>
          </p:cNvSpPr>
          <p:nvPr/>
        </p:nvSpPr>
        <p:spPr bwMode="auto">
          <a:xfrm>
            <a:off x="0" y="37465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22">
            <a:extLst>
              <a:ext uri="{FF2B5EF4-FFF2-40B4-BE49-F238E27FC236}">
                <a16:creationId xmlns:a16="http://schemas.microsoft.com/office/drawing/2014/main" id="{9D81B1DE-A9BF-41A3-8DF9-6D00E1E12D2D}"/>
              </a:ext>
            </a:extLst>
          </p:cNvPr>
          <p:cNvSpPr txBox="1">
            <a:spLocks noChangeArrowheads="1"/>
          </p:cNvSpPr>
          <p:nvPr/>
        </p:nvSpPr>
        <p:spPr bwMode="auto">
          <a:xfrm>
            <a:off x="114300" y="977900"/>
            <a:ext cx="346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1" u="sng">
                <a:latin typeface="Arial" panose="020B0604020202020204" pitchFamily="34" charset="0"/>
                <a:cs typeface="Arial" panose="020B0604020202020204" pitchFamily="34" charset="0"/>
              </a:rPr>
              <a:t>Objective</a:t>
            </a:r>
          </a:p>
        </p:txBody>
      </p:sp>
      <p:sp>
        <p:nvSpPr>
          <p:cNvPr id="18442" name="Text Box 23">
            <a:extLst>
              <a:ext uri="{FF2B5EF4-FFF2-40B4-BE49-F238E27FC236}">
                <a16:creationId xmlns:a16="http://schemas.microsoft.com/office/drawing/2014/main" id="{8F7C6FB6-232F-451C-8B6C-F0B16650AA66}"/>
              </a:ext>
            </a:extLst>
          </p:cNvPr>
          <p:cNvSpPr txBox="1">
            <a:spLocks noChangeArrowheads="1"/>
          </p:cNvSpPr>
          <p:nvPr/>
        </p:nvSpPr>
        <p:spPr bwMode="auto">
          <a:xfrm>
            <a:off x="4813542" y="3742717"/>
            <a:ext cx="3395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1" u="sng">
                <a:latin typeface="Arial" panose="020B0604020202020204" pitchFamily="34" charset="0"/>
                <a:cs typeface="Arial" panose="020B0604020202020204" pitchFamily="34" charset="0"/>
              </a:rPr>
              <a:t>Key Milestones</a:t>
            </a:r>
          </a:p>
        </p:txBody>
      </p:sp>
      <p:sp>
        <p:nvSpPr>
          <p:cNvPr id="18443" name="Text Box 24">
            <a:extLst>
              <a:ext uri="{FF2B5EF4-FFF2-40B4-BE49-F238E27FC236}">
                <a16:creationId xmlns:a16="http://schemas.microsoft.com/office/drawing/2014/main" id="{322EBC99-CF1B-462A-B84F-A8EE53CE8045}"/>
              </a:ext>
            </a:extLst>
          </p:cNvPr>
          <p:cNvSpPr txBox="1">
            <a:spLocks noChangeArrowheads="1"/>
          </p:cNvSpPr>
          <p:nvPr/>
        </p:nvSpPr>
        <p:spPr bwMode="auto">
          <a:xfrm>
            <a:off x="90323" y="3688699"/>
            <a:ext cx="184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1" u="sng">
                <a:latin typeface="Arial" panose="020B0604020202020204" pitchFamily="34" charset="0"/>
                <a:cs typeface="Arial" panose="020B0604020202020204" pitchFamily="34" charset="0"/>
              </a:rPr>
              <a:t>Approach</a:t>
            </a:r>
          </a:p>
        </p:txBody>
      </p:sp>
      <p:sp>
        <p:nvSpPr>
          <p:cNvPr id="13" name="Rectangle 2">
            <a:extLst>
              <a:ext uri="{FF2B5EF4-FFF2-40B4-BE49-F238E27FC236}">
                <a16:creationId xmlns:a16="http://schemas.microsoft.com/office/drawing/2014/main" id="{98763F8A-D56D-3C4A-B086-F62A6DBAF3FC}"/>
              </a:ext>
            </a:extLst>
          </p:cNvPr>
          <p:cNvSpPr txBox="1">
            <a:spLocks noChangeArrowheads="1"/>
          </p:cNvSpPr>
          <p:nvPr/>
        </p:nvSpPr>
        <p:spPr>
          <a:xfrm>
            <a:off x="1104900" y="45244"/>
            <a:ext cx="6705600" cy="527844"/>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lvl1pPr algn="ctr" rtl="0" eaLnBrk="0" fontAlgn="base" hangingPunct="0">
              <a:spcBef>
                <a:spcPct val="0"/>
              </a:spcBef>
              <a:spcAft>
                <a:spcPct val="0"/>
              </a:spcAft>
              <a:defRPr sz="2400" b="1">
                <a:solidFill>
                  <a:srgbClr val="000000"/>
                </a:solidFill>
                <a:latin typeface="+mj-lt"/>
                <a:ea typeface="ＭＳ Ｐゴシック" pitchFamily="-112" charset="-128"/>
                <a:cs typeface="Comic Sans MS"/>
              </a:defRPr>
            </a:lvl1pPr>
            <a:lvl2pPr algn="ctr" rtl="0" eaLnBrk="0" fontAlgn="base" hangingPunct="0">
              <a:spcBef>
                <a:spcPct val="0"/>
              </a:spcBef>
              <a:spcAft>
                <a:spcPct val="0"/>
              </a:spcAft>
              <a:defRPr sz="2400" b="1">
                <a:solidFill>
                  <a:srgbClr val="000000"/>
                </a:solidFill>
                <a:latin typeface="Arial"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2400" b="1">
                <a:solidFill>
                  <a:srgbClr val="000000"/>
                </a:solidFill>
                <a:latin typeface="Arial"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2400" b="1">
                <a:solidFill>
                  <a:srgbClr val="000000"/>
                </a:solidFill>
                <a:latin typeface="Arial"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2400" b="1">
                <a:solidFill>
                  <a:srgbClr val="000000"/>
                </a:solidFill>
                <a:latin typeface="Arial" pitchFamily="-112"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2400">
                <a:solidFill>
                  <a:srgbClr val="0000CC"/>
                </a:solidFill>
                <a:latin typeface="Arial" pitchFamily="-112" charset="0"/>
              </a:defRPr>
            </a:lvl6pPr>
            <a:lvl7pPr marL="914400" algn="ctr" rtl="0" eaLnBrk="0" fontAlgn="base" hangingPunct="0">
              <a:spcBef>
                <a:spcPct val="0"/>
              </a:spcBef>
              <a:spcAft>
                <a:spcPct val="0"/>
              </a:spcAft>
              <a:defRPr sz="2400">
                <a:solidFill>
                  <a:srgbClr val="0000CC"/>
                </a:solidFill>
                <a:latin typeface="Arial" pitchFamily="-112" charset="0"/>
              </a:defRPr>
            </a:lvl7pPr>
            <a:lvl8pPr marL="1371600" algn="ctr" rtl="0" eaLnBrk="0" fontAlgn="base" hangingPunct="0">
              <a:spcBef>
                <a:spcPct val="0"/>
              </a:spcBef>
              <a:spcAft>
                <a:spcPct val="0"/>
              </a:spcAft>
              <a:defRPr sz="2400">
                <a:solidFill>
                  <a:srgbClr val="0000CC"/>
                </a:solidFill>
                <a:latin typeface="Arial" pitchFamily="-112" charset="0"/>
              </a:defRPr>
            </a:lvl8pPr>
            <a:lvl9pPr marL="1828800" algn="ctr" rtl="0" eaLnBrk="0" fontAlgn="base" hangingPunct="0">
              <a:spcBef>
                <a:spcPct val="0"/>
              </a:spcBef>
              <a:spcAft>
                <a:spcPct val="0"/>
              </a:spcAft>
              <a:defRPr sz="2400">
                <a:solidFill>
                  <a:srgbClr val="0000CC"/>
                </a:solidFill>
                <a:latin typeface="Arial" pitchFamily="-112" charset="0"/>
              </a:defRPr>
            </a:lvl9pPr>
          </a:lstStyle>
          <a:p>
            <a:pPr>
              <a:defRPr/>
            </a:pPr>
            <a:r>
              <a:rPr lang="en-US" altLang="en-US" sz="1600" kern="0" dirty="0">
                <a:solidFill>
                  <a:schemeClr val="tx1"/>
                </a:solidFill>
                <a:latin typeface="Arial" panose="020B0604020202020204" pitchFamily="34" charset="0"/>
                <a:cs typeface="Arial" panose="020B0604020202020204" pitchFamily="34" charset="0"/>
              </a:rPr>
              <a:t>3D-CHESS: Decentralized, Distributed, Dynamic, and Context-aware </a:t>
            </a:r>
            <a:r>
              <a:rPr lang="en-US" altLang="en-US" sz="1600" kern="0" dirty="0" err="1">
                <a:solidFill>
                  <a:schemeClr val="tx1"/>
                </a:solidFill>
                <a:latin typeface="Arial" panose="020B0604020202020204" pitchFamily="34" charset="0"/>
                <a:cs typeface="Arial" panose="020B0604020202020204" pitchFamily="34" charset="0"/>
              </a:rPr>
              <a:t>HEterogeneous</a:t>
            </a:r>
            <a:r>
              <a:rPr lang="en-US" altLang="en-US" sz="1600" kern="0" dirty="0">
                <a:solidFill>
                  <a:schemeClr val="tx1"/>
                </a:solidFill>
                <a:latin typeface="Arial" panose="020B0604020202020204" pitchFamily="34" charset="0"/>
                <a:cs typeface="Arial" panose="020B0604020202020204" pitchFamily="34" charset="0"/>
              </a:rPr>
              <a:t> Sensor Systems</a:t>
            </a:r>
            <a:endParaRPr lang="en-US" altLang="en-US" sz="1600" kern="0" dirty="0">
              <a:latin typeface="Arial" panose="020B0604020202020204" pitchFamily="34" charset="0"/>
              <a:cs typeface="Arial" panose="020B0604020202020204" pitchFamily="34" charset="0"/>
            </a:endParaRPr>
          </a:p>
        </p:txBody>
      </p:sp>
      <p:sp>
        <p:nvSpPr>
          <p:cNvPr id="18445" name="Text Box 7">
            <a:extLst>
              <a:ext uri="{FF2B5EF4-FFF2-40B4-BE49-F238E27FC236}">
                <a16:creationId xmlns:a16="http://schemas.microsoft.com/office/drawing/2014/main" id="{6B303406-F03C-4529-B04C-00F4114727C5}"/>
              </a:ext>
            </a:extLst>
          </p:cNvPr>
          <p:cNvSpPr txBox="1">
            <a:spLocks noChangeArrowheads="1"/>
          </p:cNvSpPr>
          <p:nvPr/>
        </p:nvSpPr>
        <p:spPr bwMode="auto">
          <a:xfrm>
            <a:off x="2286000" y="573088"/>
            <a:ext cx="43434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1400" dirty="0">
                <a:latin typeface="Arial" panose="020B0604020202020204" pitchFamily="34" charset="0"/>
                <a:cs typeface="Arial" panose="020B0604020202020204" pitchFamily="34" charset="0"/>
              </a:rPr>
              <a:t>PI: Daniel Selva, Texas A&amp;M University</a:t>
            </a:r>
          </a:p>
        </p:txBody>
      </p:sp>
      <p:sp>
        <p:nvSpPr>
          <p:cNvPr id="18446" name="Text Box 8">
            <a:extLst>
              <a:ext uri="{FF2B5EF4-FFF2-40B4-BE49-F238E27FC236}">
                <a16:creationId xmlns:a16="http://schemas.microsoft.com/office/drawing/2014/main" id="{FC886902-D717-4655-8AB9-C8D4B1B410DE}"/>
              </a:ext>
            </a:extLst>
          </p:cNvPr>
          <p:cNvSpPr txBox="1">
            <a:spLocks noChangeArrowheads="1"/>
          </p:cNvSpPr>
          <p:nvPr/>
        </p:nvSpPr>
        <p:spPr bwMode="auto">
          <a:xfrm>
            <a:off x="24345" y="6011150"/>
            <a:ext cx="45983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39725">
              <a:spcBef>
                <a:spcPct val="20000"/>
              </a:spcBef>
              <a:buChar char="•"/>
              <a:defRPr sz="3200">
                <a:solidFill>
                  <a:schemeClr val="tx1"/>
                </a:solidFill>
                <a:latin typeface="Times New Roman" panose="02020603050405020304" pitchFamily="18" charset="0"/>
              </a:defRPr>
            </a:lvl1pPr>
            <a:lvl2pPr marL="339725" indent="169863" defTabSz="339725">
              <a:spcBef>
                <a:spcPct val="20000"/>
              </a:spcBef>
              <a:buChar char="–"/>
              <a:defRPr sz="2800">
                <a:solidFill>
                  <a:schemeClr val="tx1"/>
                </a:solidFill>
                <a:latin typeface="Times New Roman" panose="02020603050405020304" pitchFamily="18" charset="0"/>
              </a:defRPr>
            </a:lvl2pPr>
            <a:lvl3pPr marL="1143000" indent="-228600" defTabSz="339725">
              <a:spcBef>
                <a:spcPct val="20000"/>
              </a:spcBef>
              <a:buChar char="•"/>
              <a:defRPr sz="2400">
                <a:solidFill>
                  <a:schemeClr val="tx1"/>
                </a:solidFill>
                <a:latin typeface="Times New Roman" panose="02020603050405020304" pitchFamily="18" charset="0"/>
              </a:defRPr>
            </a:lvl3pPr>
            <a:lvl4pPr marL="1600200" indent="-228600" defTabSz="339725">
              <a:spcBef>
                <a:spcPct val="20000"/>
              </a:spcBef>
              <a:buChar char="–"/>
              <a:defRPr sz="2000">
                <a:solidFill>
                  <a:schemeClr val="tx1"/>
                </a:solidFill>
                <a:latin typeface="Times New Roman" panose="02020603050405020304" pitchFamily="18" charset="0"/>
              </a:defRPr>
            </a:lvl4pPr>
            <a:lvl5pPr marL="2057400" indent="-228600" defTabSz="339725">
              <a:spcBef>
                <a:spcPct val="20000"/>
              </a:spcBef>
              <a:buChar char="»"/>
              <a:defRPr sz="2000">
                <a:solidFill>
                  <a:schemeClr val="tx1"/>
                </a:solidFill>
                <a:latin typeface="Times New Roman" panose="02020603050405020304" pitchFamily="18" charset="0"/>
              </a:defRPr>
            </a:lvl5pPr>
            <a:lvl6pPr marL="2514600" indent="-228600" defTabSz="33972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33972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33972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33972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b="1" dirty="0">
                <a:latin typeface="Arial" panose="020B0604020202020204" pitchFamily="34" charset="0"/>
                <a:cs typeface="Arial" panose="020B0604020202020204" pitchFamily="34" charset="0"/>
              </a:rPr>
              <a:t>Co-Is/Partners: </a:t>
            </a:r>
            <a:r>
              <a:rPr lang="en-US" altLang="en-US" sz="1100" dirty="0">
                <a:solidFill>
                  <a:srgbClr val="000000"/>
                </a:solidFill>
                <a:latin typeface="Arial" panose="020B0604020202020204" pitchFamily="34" charset="0"/>
                <a:cs typeface="Arial" panose="020B0604020202020204" pitchFamily="34" charset="0"/>
              </a:rPr>
              <a:t>George Allen (VT); Huilin Gao (TAMU); Ankur Mehta, </a:t>
            </a:r>
            <a:r>
              <a:rPr lang="en-US" altLang="en-US" sz="1100" dirty="0" err="1">
                <a:solidFill>
                  <a:srgbClr val="000000"/>
                </a:solidFill>
                <a:latin typeface="Arial" panose="020B0604020202020204" pitchFamily="34" charset="0"/>
                <a:cs typeface="Arial" panose="020B0604020202020204" pitchFamily="34" charset="0"/>
              </a:rPr>
              <a:t>Yihzou</a:t>
            </a:r>
            <a:r>
              <a:rPr lang="en-US" altLang="en-US" sz="1100" dirty="0">
                <a:solidFill>
                  <a:srgbClr val="000000"/>
                </a:solidFill>
                <a:latin typeface="Arial" panose="020B0604020202020204" pitchFamily="34" charset="0"/>
                <a:cs typeface="Arial" panose="020B0604020202020204" pitchFamily="34" charset="0"/>
              </a:rPr>
              <a:t> Sun (UCLA); Vinay Ravindra (ARC); Cedric David (JPL).</a:t>
            </a:r>
          </a:p>
        </p:txBody>
      </p:sp>
      <p:sp>
        <p:nvSpPr>
          <p:cNvPr id="18447" name="Text Box 23">
            <a:extLst>
              <a:ext uri="{FF2B5EF4-FFF2-40B4-BE49-F238E27FC236}">
                <a16:creationId xmlns:a16="http://schemas.microsoft.com/office/drawing/2014/main" id="{8BA0B4D3-238F-4835-8687-315930231404}"/>
              </a:ext>
            </a:extLst>
          </p:cNvPr>
          <p:cNvSpPr txBox="1">
            <a:spLocks noChangeArrowheads="1"/>
          </p:cNvSpPr>
          <p:nvPr/>
        </p:nvSpPr>
        <p:spPr bwMode="auto">
          <a:xfrm>
            <a:off x="152400" y="1230313"/>
            <a:ext cx="4267200" cy="2446337"/>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1830388" algn="ctr"/>
                <a:tab pos="2514600" algn="ctr"/>
                <a:tab pos="3200400" algn="ctr"/>
              </a:tabLst>
              <a:defRPr sz="3200">
                <a:solidFill>
                  <a:schemeClr val="tx1"/>
                </a:solidFill>
                <a:latin typeface="Times New Roman" panose="02020603050405020304" pitchFamily="18" charset="0"/>
              </a:defRPr>
            </a:lvl1pPr>
            <a:lvl2pPr marL="742950" indent="-285750">
              <a:spcBef>
                <a:spcPct val="20000"/>
              </a:spcBef>
              <a:buChar char="–"/>
              <a:tabLst>
                <a:tab pos="1830388" algn="ctr"/>
                <a:tab pos="2514600" algn="ctr"/>
                <a:tab pos="3200400" algn="ctr"/>
              </a:tabLst>
              <a:defRPr sz="2800">
                <a:solidFill>
                  <a:schemeClr val="tx1"/>
                </a:solidFill>
                <a:latin typeface="Times New Roman" panose="02020603050405020304" pitchFamily="18" charset="0"/>
              </a:defRPr>
            </a:lvl2pPr>
            <a:lvl3pPr marL="1143000" indent="-228600">
              <a:spcBef>
                <a:spcPct val="20000"/>
              </a:spcBef>
              <a:buChar char="•"/>
              <a:tabLst>
                <a:tab pos="1830388" algn="ctr"/>
                <a:tab pos="2514600" algn="ctr"/>
                <a:tab pos="3200400" algn="ctr"/>
              </a:tabLst>
              <a:defRPr sz="2400">
                <a:solidFill>
                  <a:schemeClr val="tx1"/>
                </a:solidFill>
                <a:latin typeface="Times New Roman" panose="02020603050405020304" pitchFamily="18" charset="0"/>
              </a:defRPr>
            </a:lvl3pPr>
            <a:lvl4pPr marL="1600200" indent="-228600">
              <a:spcBef>
                <a:spcPct val="20000"/>
              </a:spcBef>
              <a:buChar char="–"/>
              <a:tabLst>
                <a:tab pos="1830388" algn="ctr"/>
                <a:tab pos="2514600" algn="ctr"/>
                <a:tab pos="3200400" algn="ctr"/>
              </a:tabLst>
              <a:defRPr sz="2000">
                <a:solidFill>
                  <a:schemeClr val="tx1"/>
                </a:solidFill>
                <a:latin typeface="Times New Roman" panose="02020603050405020304" pitchFamily="18" charset="0"/>
              </a:defRPr>
            </a:lvl4pPr>
            <a:lvl5pPr marL="2057400" indent="-228600">
              <a:spcBef>
                <a:spcPct val="20000"/>
              </a:spcBef>
              <a:buChar char="»"/>
              <a:tabLst>
                <a:tab pos="1830388" algn="ctr"/>
                <a:tab pos="2514600" algn="ctr"/>
                <a:tab pos="3200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30388" algn="ctr"/>
                <a:tab pos="2514600" algn="ctr"/>
                <a:tab pos="3200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30388" algn="ctr"/>
                <a:tab pos="2514600" algn="ctr"/>
                <a:tab pos="3200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30388" algn="ctr"/>
                <a:tab pos="2514600" algn="ctr"/>
                <a:tab pos="3200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30388" algn="ctr"/>
                <a:tab pos="2514600" algn="ctr"/>
                <a:tab pos="3200400" algn="ctr"/>
              </a:tabLst>
              <a:defRPr sz="2000">
                <a:solidFill>
                  <a:schemeClr val="tx1"/>
                </a:solidFill>
                <a:latin typeface="Times New Roman" panose="02020603050405020304" pitchFamily="18" charset="0"/>
              </a:defRPr>
            </a:lvl9pPr>
          </a:lstStyle>
          <a:p>
            <a:pPr marL="171450" indent="-171450" eaLnBrk="1" hangingPunct="1">
              <a:lnSpc>
                <a:spcPct val="80000"/>
              </a:lnSpc>
              <a:spcBef>
                <a:spcPct val="25000"/>
              </a:spcBef>
            </a:pPr>
            <a:r>
              <a:rPr lang="en-US" altLang="en-US" sz="1200" dirty="0">
                <a:latin typeface="Arial" panose="020B0604020202020204" pitchFamily="34" charset="0"/>
                <a:cs typeface="Arial" panose="020B0604020202020204" pitchFamily="34" charset="0"/>
              </a:rPr>
              <a:t>Demonstrate proof of concept (TRL 3) for a </a:t>
            </a:r>
            <a:r>
              <a:rPr lang="en-US" altLang="en-US" sz="1200" b="1" dirty="0">
                <a:latin typeface="Arial" panose="020B0604020202020204" pitchFamily="34" charset="0"/>
                <a:cs typeface="Arial" panose="020B0604020202020204" pitchFamily="34" charset="0"/>
              </a:rPr>
              <a:t>context-aware</a:t>
            </a:r>
            <a:r>
              <a:rPr lang="en-US" altLang="en-US" sz="1200" dirty="0">
                <a:latin typeface="Arial" panose="020B0604020202020204" pitchFamily="34" charset="0"/>
                <a:cs typeface="Arial" panose="020B0604020202020204" pitchFamily="34" charset="0"/>
              </a:rPr>
              <a:t> Earth observing sensor web of interconnected space, air and ground nodes.</a:t>
            </a:r>
          </a:p>
          <a:p>
            <a:pPr marL="171450" indent="-171450" eaLnBrk="1" hangingPunct="1">
              <a:lnSpc>
                <a:spcPct val="80000"/>
              </a:lnSpc>
              <a:spcBef>
                <a:spcPct val="25000"/>
              </a:spcBef>
            </a:pPr>
            <a:r>
              <a:rPr lang="en-US" altLang="en-US" sz="1200" dirty="0">
                <a:latin typeface="Arial" panose="020B0604020202020204" pitchFamily="34" charset="0"/>
                <a:cs typeface="Arial" panose="020B0604020202020204" pitchFamily="34" charset="0"/>
              </a:rPr>
              <a:t>Context awareness: ability for the nodes to gather, exchange, and reason about contextual information (e.g., state of the observable, state and </a:t>
            </a:r>
            <a:r>
              <a:rPr lang="en-US" altLang="en-US" sz="1200" b="1" dirty="0">
                <a:latin typeface="Arial" panose="020B0604020202020204" pitchFamily="34" charset="0"/>
                <a:cs typeface="Arial" panose="020B0604020202020204" pitchFamily="34" charset="0"/>
              </a:rPr>
              <a:t>capabilities</a:t>
            </a:r>
            <a:r>
              <a:rPr lang="en-US" altLang="en-US" sz="1200" dirty="0">
                <a:latin typeface="Arial" panose="020B0604020202020204" pitchFamily="34" charset="0"/>
                <a:cs typeface="Arial" panose="020B0604020202020204" pitchFamily="34" charset="0"/>
              </a:rPr>
              <a:t> of itself and of other nodes in the network and how those relate to the task request and mission objectives).</a:t>
            </a:r>
          </a:p>
          <a:p>
            <a:pPr marL="171450" indent="-171450" eaLnBrk="1" hangingPunct="1">
              <a:lnSpc>
                <a:spcPct val="80000"/>
              </a:lnSpc>
              <a:spcBef>
                <a:spcPct val="25000"/>
              </a:spcBef>
            </a:pPr>
            <a:r>
              <a:rPr lang="en-US" altLang="en-US" sz="1200" dirty="0">
                <a:latin typeface="Arial" panose="020B0604020202020204" pitchFamily="34" charset="0"/>
                <a:cs typeface="Arial" panose="020B0604020202020204" pitchFamily="34" charset="0"/>
              </a:rPr>
              <a:t>Demonstrate the technology and assess the value of contextual information in a multi-sensor </a:t>
            </a:r>
            <a:r>
              <a:rPr lang="en-US" altLang="en-US" sz="1200" b="1" dirty="0">
                <a:latin typeface="Arial" panose="020B0604020202020204" pitchFamily="34" charset="0"/>
                <a:cs typeface="Arial" panose="020B0604020202020204" pitchFamily="34" charset="0"/>
              </a:rPr>
              <a:t>in-land hydrologic and ecologic monitoring system </a:t>
            </a:r>
            <a:r>
              <a:rPr lang="en-US" altLang="en-US" sz="1200" dirty="0">
                <a:latin typeface="Arial" panose="020B0604020202020204" pitchFamily="34" charset="0"/>
                <a:cs typeface="Arial" panose="020B0604020202020204" pitchFamily="34" charset="0"/>
              </a:rPr>
              <a:t>with four inter-dependent mission objectives: studying intermittent rivers and sediment transport, and monitoring floods and algal blooms</a:t>
            </a:r>
          </a:p>
        </p:txBody>
      </p:sp>
      <p:sp>
        <p:nvSpPr>
          <p:cNvPr id="18448" name="Text Box 73">
            <a:extLst>
              <a:ext uri="{FF2B5EF4-FFF2-40B4-BE49-F238E27FC236}">
                <a16:creationId xmlns:a16="http://schemas.microsoft.com/office/drawing/2014/main" id="{B7FADE41-6AA8-45D0-89F8-307482CB90B7}"/>
              </a:ext>
            </a:extLst>
          </p:cNvPr>
          <p:cNvSpPr txBox="1">
            <a:spLocks noChangeArrowheads="1"/>
          </p:cNvSpPr>
          <p:nvPr/>
        </p:nvSpPr>
        <p:spPr bwMode="auto">
          <a:xfrm>
            <a:off x="114300" y="3957637"/>
            <a:ext cx="4191000" cy="210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39725">
              <a:defRPr sz="2400">
                <a:solidFill>
                  <a:schemeClr val="tx1"/>
                </a:solidFill>
                <a:latin typeface="Times New Roman" panose="02020603050405020304" pitchFamily="18" charset="0"/>
              </a:defRPr>
            </a:lvl1pPr>
            <a:lvl2pPr marL="287338" indent="-173038" defTabSz="339725">
              <a:defRPr sz="2400">
                <a:solidFill>
                  <a:schemeClr val="tx1"/>
                </a:solidFill>
                <a:latin typeface="Times New Roman" panose="02020603050405020304" pitchFamily="18" charset="0"/>
              </a:defRPr>
            </a:lvl2pPr>
            <a:lvl3pPr marL="1546225" indent="-457200" defTabSz="339725">
              <a:defRPr sz="2400">
                <a:solidFill>
                  <a:schemeClr val="tx1"/>
                </a:solidFill>
                <a:latin typeface="Times New Roman" panose="02020603050405020304" pitchFamily="18" charset="0"/>
              </a:defRPr>
            </a:lvl3pPr>
            <a:lvl4pPr marL="2117725" indent="-457200" defTabSz="339725">
              <a:defRPr sz="2400">
                <a:solidFill>
                  <a:schemeClr val="tx1"/>
                </a:solidFill>
                <a:latin typeface="Times New Roman" panose="02020603050405020304" pitchFamily="18" charset="0"/>
              </a:defRPr>
            </a:lvl4pPr>
            <a:lvl5pPr marL="2689225" indent="-457200" defTabSz="339725">
              <a:defRPr sz="2400">
                <a:solidFill>
                  <a:schemeClr val="tx1"/>
                </a:solidFill>
                <a:latin typeface="Times New Roman" panose="02020603050405020304" pitchFamily="18" charset="0"/>
              </a:defRPr>
            </a:lvl5pPr>
            <a:lvl6pPr marL="3146425" indent="-457200" defTabSz="339725" eaLnBrk="0" fontAlgn="base" hangingPunct="0">
              <a:spcBef>
                <a:spcPct val="0"/>
              </a:spcBef>
              <a:spcAft>
                <a:spcPct val="0"/>
              </a:spcAft>
              <a:defRPr sz="2400">
                <a:solidFill>
                  <a:schemeClr val="tx1"/>
                </a:solidFill>
                <a:latin typeface="Times New Roman" panose="02020603050405020304" pitchFamily="18" charset="0"/>
              </a:defRPr>
            </a:lvl6pPr>
            <a:lvl7pPr marL="3603625" indent="-457200" defTabSz="339725" eaLnBrk="0" fontAlgn="base" hangingPunct="0">
              <a:spcBef>
                <a:spcPct val="0"/>
              </a:spcBef>
              <a:spcAft>
                <a:spcPct val="0"/>
              </a:spcAft>
              <a:defRPr sz="2400">
                <a:solidFill>
                  <a:schemeClr val="tx1"/>
                </a:solidFill>
                <a:latin typeface="Times New Roman" panose="02020603050405020304" pitchFamily="18" charset="0"/>
              </a:defRPr>
            </a:lvl7pPr>
            <a:lvl8pPr marL="4060825" indent="-457200" defTabSz="339725" eaLnBrk="0" fontAlgn="base" hangingPunct="0">
              <a:spcBef>
                <a:spcPct val="0"/>
              </a:spcBef>
              <a:spcAft>
                <a:spcPct val="0"/>
              </a:spcAft>
              <a:defRPr sz="2400">
                <a:solidFill>
                  <a:schemeClr val="tx1"/>
                </a:solidFill>
                <a:latin typeface="Times New Roman" panose="02020603050405020304" pitchFamily="18" charset="0"/>
              </a:defRPr>
            </a:lvl8pPr>
            <a:lvl9pPr marL="4518025" indent="-457200" defTabSz="339725" eaLnBrk="0" fontAlgn="base" hangingPunct="0">
              <a:spcBef>
                <a:spcPct val="0"/>
              </a:spcBef>
              <a:spcAft>
                <a:spcPct val="0"/>
              </a:spcAft>
              <a:defRPr sz="2400">
                <a:solidFill>
                  <a:schemeClr val="tx1"/>
                </a:solidFill>
                <a:latin typeface="Times New Roman" panose="02020603050405020304" pitchFamily="18" charset="0"/>
              </a:defRPr>
            </a:lvl9pPr>
          </a:lstStyle>
          <a:p>
            <a:pPr marL="171450" indent="-171450" eaLnBrk="1" hangingPunct="1">
              <a:lnSpc>
                <a:spcPct val="90000"/>
              </a:lnSpc>
              <a:spcBef>
                <a:spcPct val="25000"/>
              </a:spcBef>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Knowledge graph reasoning using </a:t>
            </a:r>
            <a:r>
              <a:rPr lang="en-US" altLang="en-US" sz="1200" dirty="0" err="1">
                <a:latin typeface="Arial" panose="020B0604020202020204" pitchFamily="34" charset="0"/>
                <a:cs typeface="Arial" panose="020B0604020202020204" pitchFamily="34" charset="0"/>
              </a:rPr>
              <a:t>UniKER</a:t>
            </a:r>
            <a:r>
              <a:rPr lang="en-US" altLang="en-US" sz="1200" dirty="0">
                <a:latin typeface="Arial" panose="020B0604020202020204" pitchFamily="34" charset="0"/>
                <a:cs typeface="Arial" panose="020B0604020202020204" pitchFamily="34" charset="0"/>
              </a:rPr>
              <a:t> algorithm allows nodes to determine if they can perform a task</a:t>
            </a:r>
          </a:p>
          <a:p>
            <a:pPr marL="171450" indent="-171450" eaLnBrk="1" hangingPunct="1">
              <a:lnSpc>
                <a:spcPct val="90000"/>
              </a:lnSpc>
              <a:spcBef>
                <a:spcPct val="25000"/>
              </a:spcBef>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Decentralized planning using modified CCBBA algorithm</a:t>
            </a:r>
          </a:p>
          <a:p>
            <a:pPr marL="171450" indent="-171450" eaLnBrk="1" hangingPunct="1">
              <a:lnSpc>
                <a:spcPct val="90000"/>
              </a:lnSpc>
              <a:spcBef>
                <a:spcPct val="25000"/>
              </a:spcBef>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Platform/Instrument/Network simulators using existing tools (</a:t>
            </a:r>
            <a:r>
              <a:rPr lang="en-US" altLang="en-US" sz="1200" dirty="0" err="1">
                <a:latin typeface="Arial" panose="020B0604020202020204" pitchFamily="34" charset="0"/>
                <a:cs typeface="Arial" panose="020B0604020202020204" pitchFamily="34" charset="0"/>
              </a:rPr>
              <a:t>PyOrbit</a:t>
            </a:r>
            <a:r>
              <a:rPr lang="en-US" altLang="en-US" sz="1200" dirty="0">
                <a:latin typeface="Arial" panose="020B0604020202020204" pitchFamily="34" charset="0"/>
                <a:cs typeface="Arial" panose="020B0604020202020204" pitchFamily="34" charset="0"/>
              </a:rPr>
              <a:t>, </a:t>
            </a:r>
            <a:r>
              <a:rPr lang="en-US" altLang="en-US" sz="1200" dirty="0" err="1">
                <a:latin typeface="Arial" panose="020B0604020202020204" pitchFamily="34" charset="0"/>
                <a:cs typeface="Arial" panose="020B0604020202020204" pitchFamily="34" charset="0"/>
              </a:rPr>
              <a:t>InstruPy</a:t>
            </a:r>
            <a:r>
              <a:rPr lang="en-US" altLang="en-US" sz="1200" dirty="0">
                <a:latin typeface="Arial" panose="020B0604020202020204" pitchFamily="34" charset="0"/>
                <a:cs typeface="Arial" panose="020B0604020202020204" pitchFamily="34" charset="0"/>
              </a:rPr>
              <a:t>, and </a:t>
            </a:r>
            <a:r>
              <a:rPr lang="en-US" altLang="en-US" sz="1200" dirty="0" err="1">
                <a:latin typeface="Arial" panose="020B0604020202020204" pitchFamily="34" charset="0"/>
                <a:cs typeface="Arial" panose="020B0604020202020204" pitchFamily="34" charset="0"/>
              </a:rPr>
              <a:t>dtnSim</a:t>
            </a:r>
            <a:r>
              <a:rPr lang="en-US" altLang="en-US" sz="1200" dirty="0">
                <a:latin typeface="Arial" panose="020B0604020202020204" pitchFamily="34" charset="0"/>
                <a:cs typeface="Arial" panose="020B0604020202020204" pitchFamily="34" charset="0"/>
              </a:rPr>
              <a:t>) provide realistic engineering constraints to planning algorithms</a:t>
            </a:r>
          </a:p>
          <a:p>
            <a:pPr marL="171450" indent="-171450" eaLnBrk="1" hangingPunct="1">
              <a:lnSpc>
                <a:spcPct val="90000"/>
              </a:lnSpc>
              <a:spcBef>
                <a:spcPct val="25000"/>
              </a:spcBef>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Simple science models provide reasonable science-driven estimates of scientific/societal value of observations to planning algorithms</a:t>
            </a:r>
          </a:p>
          <a:p>
            <a:pPr marL="171450" indent="-171450" eaLnBrk="1" hangingPunct="1">
              <a:lnSpc>
                <a:spcPct val="90000"/>
              </a:lnSpc>
              <a:spcBef>
                <a:spcPct val="25000"/>
              </a:spcBef>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Multi-agent simulation to benchmark 3D-CHESS against status quo and intermediate “transition” architectures</a:t>
            </a:r>
          </a:p>
        </p:txBody>
      </p:sp>
      <p:sp>
        <p:nvSpPr>
          <p:cNvPr id="18451" name="Rectangle 79">
            <a:extLst>
              <a:ext uri="{FF2B5EF4-FFF2-40B4-BE49-F238E27FC236}">
                <a16:creationId xmlns:a16="http://schemas.microsoft.com/office/drawing/2014/main" id="{721A0C89-97E2-4C9D-9C00-C1047D82DEC2}"/>
              </a:ext>
            </a:extLst>
          </p:cNvPr>
          <p:cNvSpPr>
            <a:spLocks noChangeArrowheads="1"/>
          </p:cNvSpPr>
          <p:nvPr/>
        </p:nvSpPr>
        <p:spPr bwMode="auto">
          <a:xfrm>
            <a:off x="4606925" y="4021138"/>
            <a:ext cx="449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1200" dirty="0">
                <a:latin typeface="Arial" panose="020B0604020202020204" pitchFamily="34" charset="0"/>
                <a:cs typeface="Arial" panose="020B0604020202020204" pitchFamily="34" charset="0"/>
              </a:rPr>
              <a:t>System architecture/interfaces defined		11/22</a:t>
            </a:r>
          </a:p>
          <a:p>
            <a:pPr eaLnBrk="1" hangingPunct="1">
              <a:spcBef>
                <a:spcPct val="0"/>
              </a:spcBef>
            </a:pPr>
            <a:r>
              <a:rPr lang="en-US" altLang="en-US" sz="1200" dirty="0">
                <a:latin typeface="Arial" panose="020B0604020202020204" pitchFamily="34" charset="0"/>
                <a:cs typeface="Arial" panose="020B0604020202020204" pitchFamily="34" charset="0"/>
              </a:rPr>
              <a:t>Initial Integration and verification complete	01/23</a:t>
            </a:r>
          </a:p>
          <a:p>
            <a:pPr eaLnBrk="1" hangingPunct="1">
              <a:spcBef>
                <a:spcPct val="0"/>
              </a:spcBef>
            </a:pPr>
            <a:r>
              <a:rPr lang="en-US" altLang="en-US" sz="1200" dirty="0">
                <a:latin typeface="Arial" panose="020B0604020202020204" pitchFamily="34" charset="0"/>
                <a:cs typeface="Arial" panose="020B0604020202020204" pitchFamily="34" charset="0"/>
              </a:rPr>
              <a:t>Performance in basic case characterized (TRL 2)	03/23</a:t>
            </a:r>
          </a:p>
          <a:p>
            <a:pPr eaLnBrk="1" hangingPunct="1">
              <a:spcBef>
                <a:spcPct val="0"/>
              </a:spcBef>
            </a:pPr>
            <a:r>
              <a:rPr lang="en-US" altLang="en-US" sz="1200" dirty="0">
                <a:latin typeface="Arial" panose="020B0604020202020204" pitchFamily="34" charset="0"/>
                <a:cs typeface="Arial" panose="020B0604020202020204" pitchFamily="34" charset="0"/>
              </a:rPr>
              <a:t>Value of technology characterized in basic case 	09/23</a:t>
            </a:r>
          </a:p>
          <a:p>
            <a:pPr eaLnBrk="1" hangingPunct="1">
              <a:spcBef>
                <a:spcPct val="0"/>
              </a:spcBef>
            </a:pPr>
            <a:r>
              <a:rPr lang="en-US" altLang="en-US" sz="1200" dirty="0">
                <a:latin typeface="Arial" panose="020B0604020202020204" pitchFamily="34" charset="0"/>
                <a:cs typeface="Arial" panose="020B0604020202020204" pitchFamily="34" charset="0"/>
              </a:rPr>
              <a:t>Multi-mission use case demonstrated (TRL 3)	11/23</a:t>
            </a:r>
          </a:p>
        </p:txBody>
      </p:sp>
      <p:sp>
        <p:nvSpPr>
          <p:cNvPr id="18452" name="Text Box 97">
            <a:extLst>
              <a:ext uri="{FF2B5EF4-FFF2-40B4-BE49-F238E27FC236}">
                <a16:creationId xmlns:a16="http://schemas.microsoft.com/office/drawing/2014/main" id="{A15B972F-4EF3-4DA4-8301-B4691B7491FD}"/>
              </a:ext>
            </a:extLst>
          </p:cNvPr>
          <p:cNvSpPr txBox="1">
            <a:spLocks noChangeArrowheads="1"/>
          </p:cNvSpPr>
          <p:nvPr/>
        </p:nvSpPr>
        <p:spPr bwMode="auto">
          <a:xfrm>
            <a:off x="304800" y="6578600"/>
            <a:ext cx="666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000" dirty="0">
                <a:latin typeface="Arial" panose="020B0604020202020204" pitchFamily="34" charset="0"/>
                <a:cs typeface="Arial" panose="020B0604020202020204" pitchFamily="34" charset="0"/>
              </a:rPr>
              <a:t>11/21</a:t>
            </a:r>
          </a:p>
        </p:txBody>
      </p:sp>
      <p:pic>
        <p:nvPicPr>
          <p:cNvPr id="25" name="Picture 24">
            <a:extLst>
              <a:ext uri="{FF2B5EF4-FFF2-40B4-BE49-F238E27FC236}">
                <a16:creationId xmlns:a16="http://schemas.microsoft.com/office/drawing/2014/main" id="{8CCFA6E3-1464-4D43-8DB6-21A4560EC82E}"/>
              </a:ext>
            </a:extLst>
          </p:cNvPr>
          <p:cNvPicPr>
            <a:picLocks noChangeAspect="1"/>
          </p:cNvPicPr>
          <p:nvPr/>
        </p:nvPicPr>
        <p:blipFill>
          <a:blip r:embed="rId2"/>
          <a:stretch>
            <a:fillRect/>
          </a:stretch>
        </p:blipFill>
        <p:spPr bwMode="auto">
          <a:xfrm>
            <a:off x="6991481" y="2073902"/>
            <a:ext cx="1805098" cy="1570423"/>
          </a:xfrm>
          <a:prstGeom prst="rect">
            <a:avLst/>
          </a:prstGeom>
          <a:noFill/>
          <a:ln>
            <a:noFill/>
          </a:ln>
        </p:spPr>
      </p:pic>
      <p:sp>
        <p:nvSpPr>
          <p:cNvPr id="28" name="Text Box 69">
            <a:extLst>
              <a:ext uri="{FF2B5EF4-FFF2-40B4-BE49-F238E27FC236}">
                <a16:creationId xmlns:a16="http://schemas.microsoft.com/office/drawing/2014/main" id="{56374DB7-D36A-8EBC-6E67-A9EE5523CE1F}"/>
              </a:ext>
            </a:extLst>
          </p:cNvPr>
          <p:cNvSpPr txBox="1">
            <a:spLocks noChangeArrowheads="1"/>
          </p:cNvSpPr>
          <p:nvPr/>
        </p:nvSpPr>
        <p:spPr bwMode="auto">
          <a:xfrm>
            <a:off x="938269" y="6592102"/>
            <a:ext cx="20574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r>
              <a:rPr lang="en-US" sz="1000" dirty="0">
                <a:solidFill>
                  <a:schemeClr val="bg1">
                    <a:lumMod val="50000"/>
                  </a:schemeClr>
                </a:solidFill>
                <a:latin typeface="Arial"/>
                <a:cs typeface="Arial"/>
              </a:rPr>
              <a:t>AIST-21-0089</a:t>
            </a:r>
          </a:p>
        </p:txBody>
      </p:sp>
      <p:sp>
        <p:nvSpPr>
          <p:cNvPr id="34" name="Text Box 120">
            <a:extLst>
              <a:ext uri="{FF2B5EF4-FFF2-40B4-BE49-F238E27FC236}">
                <a16:creationId xmlns:a16="http://schemas.microsoft.com/office/drawing/2014/main" id="{F2BE6B8B-C833-FA95-06EC-0F486D8F95A6}"/>
              </a:ext>
            </a:extLst>
          </p:cNvPr>
          <p:cNvSpPr txBox="1">
            <a:spLocks noChangeArrowheads="1"/>
          </p:cNvSpPr>
          <p:nvPr/>
        </p:nvSpPr>
        <p:spPr bwMode="auto">
          <a:xfrm>
            <a:off x="5264881" y="5676788"/>
            <a:ext cx="1066800" cy="292388"/>
          </a:xfrm>
          <a:prstGeom prst="rect">
            <a:avLst/>
          </a:prstGeom>
          <a:noFill/>
          <a:ln>
            <a:noFill/>
          </a:ln>
          <a:effectLst/>
          <a:extLst>
            <a:ext uri="{909E8E84-426E-40dd-AFC4-6F175D3DCCD1}">
              <a14:hiddenFill xmlns="" xmlns:a14="http://schemas.microsoft.com/office/drawing/2010/main">
                <a:solidFill>
                  <a:srgbClr val="B5B5B5"/>
                </a:solidFill>
              </a14:hiddenFill>
            </a:ext>
            <a:ext uri="{91240B29-F687-4f45-9708-019B960494DF}">
              <a14:hiddenLine xmlns="" xmlns:a14="http://schemas.microsoft.com/office/drawing/2010/main" w="127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defRPr/>
            </a:pPr>
            <a:r>
              <a:rPr lang="en-US" sz="1300" b="1" dirty="0" err="1">
                <a:solidFill>
                  <a:schemeClr val="bg1">
                    <a:lumMod val="50000"/>
                  </a:schemeClr>
                </a:solidFill>
                <a:latin typeface="Arial"/>
                <a:cs typeface="Arial"/>
              </a:rPr>
              <a:t>TRL</a:t>
            </a:r>
            <a:r>
              <a:rPr lang="en-US" sz="1300" b="1" baseline="-25000" dirty="0" err="1">
                <a:solidFill>
                  <a:schemeClr val="bg1">
                    <a:lumMod val="50000"/>
                  </a:schemeClr>
                </a:solidFill>
                <a:latin typeface="Arial"/>
                <a:cs typeface="Arial"/>
              </a:rPr>
              <a:t>in</a:t>
            </a:r>
            <a:r>
              <a:rPr lang="en-US" sz="1300" b="1" dirty="0">
                <a:solidFill>
                  <a:schemeClr val="bg1">
                    <a:lumMod val="50000"/>
                  </a:schemeClr>
                </a:solidFill>
                <a:latin typeface="Arial"/>
                <a:cs typeface="Arial"/>
              </a:rPr>
              <a:t> = 1-2</a:t>
            </a:r>
            <a:endParaRPr lang="en-US" sz="1300" b="1" baseline="-25000" dirty="0">
              <a:solidFill>
                <a:schemeClr val="bg1">
                  <a:lumMod val="50000"/>
                </a:schemeClr>
              </a:solidFill>
              <a:latin typeface="Arial"/>
              <a:cs typeface="Arial"/>
            </a:endParaRPr>
          </a:p>
        </p:txBody>
      </p:sp>
      <p:sp>
        <p:nvSpPr>
          <p:cNvPr id="35" name="TextBox 34">
            <a:extLst>
              <a:ext uri="{FF2B5EF4-FFF2-40B4-BE49-F238E27FC236}">
                <a16:creationId xmlns:a16="http://schemas.microsoft.com/office/drawing/2014/main" id="{1FD7D2CC-01B6-DC4D-F0D2-50089B24685D}"/>
              </a:ext>
            </a:extLst>
          </p:cNvPr>
          <p:cNvSpPr txBox="1"/>
          <p:nvPr/>
        </p:nvSpPr>
        <p:spPr>
          <a:xfrm>
            <a:off x="6991481" y="5676788"/>
            <a:ext cx="1600200" cy="292388"/>
          </a:xfrm>
          <a:prstGeom prst="rect">
            <a:avLst/>
          </a:prstGeom>
          <a:noFill/>
        </p:spPr>
        <p:txBody>
          <a:bodyPr wrap="square" rtlCol="0">
            <a:spAutoFit/>
          </a:bodyPr>
          <a:lstStyle/>
          <a:p>
            <a:r>
              <a:rPr lang="en-US" sz="1300" b="1" dirty="0" err="1">
                <a:solidFill>
                  <a:schemeClr val="bg1">
                    <a:lumMod val="50000"/>
                  </a:schemeClr>
                </a:solidFill>
                <a:latin typeface="Arial"/>
                <a:cs typeface="Arial"/>
              </a:rPr>
              <a:t>TRL</a:t>
            </a:r>
            <a:r>
              <a:rPr lang="en-US" sz="1300" b="1" baseline="-25000" dirty="0" err="1">
                <a:solidFill>
                  <a:schemeClr val="bg1">
                    <a:lumMod val="50000"/>
                  </a:schemeClr>
                </a:solidFill>
                <a:latin typeface="Arial"/>
                <a:cs typeface="Arial"/>
              </a:rPr>
              <a:t>current</a:t>
            </a:r>
            <a:r>
              <a:rPr lang="en-US" sz="1300" b="1" dirty="0">
                <a:solidFill>
                  <a:schemeClr val="bg1">
                    <a:lumMod val="50000"/>
                  </a:schemeClr>
                </a:solidFill>
                <a:latin typeface="Arial"/>
                <a:cs typeface="Arial"/>
              </a:rPr>
              <a:t> = 1-2</a:t>
            </a:r>
            <a:r>
              <a:rPr lang="en-US" sz="1300" b="1" baseline="-25000" dirty="0">
                <a:solidFill>
                  <a:schemeClr val="bg1">
                    <a:lumMod val="50000"/>
                  </a:schemeClr>
                </a:solidFill>
                <a:latin typeface="Arial"/>
                <a:cs typeface="Arial"/>
              </a:rPr>
              <a:t> </a:t>
            </a:r>
            <a:endParaRPr lang="en-US" sz="1300" dirty="0">
              <a:solidFill>
                <a:schemeClr val="bg1">
                  <a:lumMod val="50000"/>
                </a:schemeClr>
              </a:solidFill>
              <a:latin typeface="Arial"/>
              <a:cs typeface="Arial"/>
            </a:endParaRPr>
          </a:p>
        </p:txBody>
      </p:sp>
      <p:pic>
        <p:nvPicPr>
          <p:cNvPr id="2" name="Picture 1">
            <a:extLst>
              <a:ext uri="{FF2B5EF4-FFF2-40B4-BE49-F238E27FC236}">
                <a16:creationId xmlns:a16="http://schemas.microsoft.com/office/drawing/2014/main" id="{D3BBC00E-B6E5-5334-91E6-49FF72E0F0F8}"/>
              </a:ext>
            </a:extLst>
          </p:cNvPr>
          <p:cNvPicPr>
            <a:picLocks noChangeAspect="1"/>
          </p:cNvPicPr>
          <p:nvPr/>
        </p:nvPicPr>
        <p:blipFill>
          <a:blip r:embed="rId3"/>
          <a:stretch>
            <a:fillRect/>
          </a:stretch>
        </p:blipFill>
        <p:spPr bwMode="auto">
          <a:xfrm>
            <a:off x="5098719" y="970021"/>
            <a:ext cx="3681046" cy="1066703"/>
          </a:xfrm>
          <a:prstGeom prst="rect">
            <a:avLst/>
          </a:prstGeom>
          <a:noFill/>
        </p:spPr>
      </p:pic>
      <p:pic>
        <p:nvPicPr>
          <p:cNvPr id="3" name="Content Placeholder 11">
            <a:extLst>
              <a:ext uri="{FF2B5EF4-FFF2-40B4-BE49-F238E27FC236}">
                <a16:creationId xmlns:a16="http://schemas.microsoft.com/office/drawing/2014/main" id="{DE2EE4F7-D826-5376-DAAE-3109CEEACC1A}"/>
              </a:ext>
            </a:extLst>
          </p:cNvPr>
          <p:cNvPicPr>
            <a:picLocks noChangeAspect="1"/>
          </p:cNvPicPr>
          <p:nvPr/>
        </p:nvPicPr>
        <p:blipFill>
          <a:blip r:embed="rId4"/>
          <a:stretch>
            <a:fillRect/>
          </a:stretch>
        </p:blipFill>
        <p:spPr>
          <a:xfrm>
            <a:off x="4850055" y="1891213"/>
            <a:ext cx="1936787" cy="1833248"/>
          </a:xfrm>
          <a:prstGeom prst="rect">
            <a:avLst/>
          </a:prstGeom>
        </p:spPr>
      </p:pic>
      <p:pic>
        <p:nvPicPr>
          <p:cNvPr id="4" name="Picture 3">
            <a:extLst>
              <a:ext uri="{FF2B5EF4-FFF2-40B4-BE49-F238E27FC236}">
                <a16:creationId xmlns:a16="http://schemas.microsoft.com/office/drawing/2014/main" id="{9028597E-8286-2471-6C8F-F9C8CC47E00E}"/>
              </a:ext>
            </a:extLst>
          </p:cNvPr>
          <p:cNvPicPr>
            <a:picLocks noChangeAspect="1"/>
          </p:cNvPicPr>
          <p:nvPr/>
        </p:nvPicPr>
        <p:blipFill>
          <a:blip r:embed="rId5"/>
          <a:stretch>
            <a:fillRect/>
          </a:stretch>
        </p:blipFill>
        <p:spPr>
          <a:xfrm>
            <a:off x="4719523" y="1936764"/>
            <a:ext cx="397241" cy="221618"/>
          </a:xfrm>
          <a:prstGeom prst="rect">
            <a:avLst/>
          </a:prstGeom>
        </p:spPr>
      </p:pic>
      <p:pic>
        <p:nvPicPr>
          <p:cNvPr id="5" name="Picture 4">
            <a:extLst>
              <a:ext uri="{FF2B5EF4-FFF2-40B4-BE49-F238E27FC236}">
                <a16:creationId xmlns:a16="http://schemas.microsoft.com/office/drawing/2014/main" id="{3F2B13B1-F9ED-61FB-72AB-75590D5FCF62}"/>
              </a:ext>
            </a:extLst>
          </p:cNvPr>
          <p:cNvPicPr>
            <a:picLocks noChangeAspect="1"/>
          </p:cNvPicPr>
          <p:nvPr/>
        </p:nvPicPr>
        <p:blipFill>
          <a:blip r:embed="rId6"/>
          <a:stretch>
            <a:fillRect/>
          </a:stretch>
        </p:blipFill>
        <p:spPr>
          <a:xfrm>
            <a:off x="5984541" y="2256041"/>
            <a:ext cx="424903" cy="292353"/>
          </a:xfrm>
          <a:prstGeom prst="rect">
            <a:avLst/>
          </a:prstGeom>
        </p:spPr>
      </p:pic>
      <p:pic>
        <p:nvPicPr>
          <p:cNvPr id="7" name="Picture 6">
            <a:extLst>
              <a:ext uri="{FF2B5EF4-FFF2-40B4-BE49-F238E27FC236}">
                <a16:creationId xmlns:a16="http://schemas.microsoft.com/office/drawing/2014/main" id="{6E2B6259-1ED8-90E5-137F-218F6F4CC7BC}"/>
              </a:ext>
            </a:extLst>
          </p:cNvPr>
          <p:cNvPicPr>
            <a:picLocks noChangeAspect="1"/>
          </p:cNvPicPr>
          <p:nvPr/>
        </p:nvPicPr>
        <p:blipFill>
          <a:blip r:embed="rId7"/>
          <a:stretch>
            <a:fillRect/>
          </a:stretch>
        </p:blipFill>
        <p:spPr>
          <a:xfrm>
            <a:off x="5185645" y="2051835"/>
            <a:ext cx="167038" cy="80165"/>
          </a:xfrm>
          <a:prstGeom prst="rect">
            <a:avLst/>
          </a:prstGeom>
        </p:spPr>
      </p:pic>
      <p:pic>
        <p:nvPicPr>
          <p:cNvPr id="8" name="Picture 7">
            <a:extLst>
              <a:ext uri="{FF2B5EF4-FFF2-40B4-BE49-F238E27FC236}">
                <a16:creationId xmlns:a16="http://schemas.microsoft.com/office/drawing/2014/main" id="{A4C9E1F0-B2E6-5A6E-98AB-C5A650C2EF6F}"/>
              </a:ext>
            </a:extLst>
          </p:cNvPr>
          <p:cNvPicPr>
            <a:picLocks noChangeAspect="1"/>
          </p:cNvPicPr>
          <p:nvPr/>
        </p:nvPicPr>
        <p:blipFill>
          <a:blip r:embed="rId7"/>
          <a:stretch>
            <a:fillRect/>
          </a:stretch>
        </p:blipFill>
        <p:spPr>
          <a:xfrm>
            <a:off x="5421564" y="2090737"/>
            <a:ext cx="167038" cy="80165"/>
          </a:xfrm>
          <a:prstGeom prst="rect">
            <a:avLst/>
          </a:prstGeom>
        </p:spPr>
      </p:pic>
      <p:pic>
        <p:nvPicPr>
          <p:cNvPr id="9" name="Picture 8">
            <a:extLst>
              <a:ext uri="{FF2B5EF4-FFF2-40B4-BE49-F238E27FC236}">
                <a16:creationId xmlns:a16="http://schemas.microsoft.com/office/drawing/2014/main" id="{EC23FF03-237A-22F4-5C1C-5AFA1AD7A9D2}"/>
              </a:ext>
            </a:extLst>
          </p:cNvPr>
          <p:cNvPicPr>
            <a:picLocks noChangeAspect="1"/>
          </p:cNvPicPr>
          <p:nvPr/>
        </p:nvPicPr>
        <p:blipFill>
          <a:blip r:embed="rId7"/>
          <a:stretch>
            <a:fillRect/>
          </a:stretch>
        </p:blipFill>
        <p:spPr>
          <a:xfrm>
            <a:off x="6229232" y="2073902"/>
            <a:ext cx="167038" cy="80165"/>
          </a:xfrm>
          <a:prstGeom prst="rect">
            <a:avLst/>
          </a:prstGeom>
        </p:spPr>
      </p:pic>
      <p:pic>
        <p:nvPicPr>
          <p:cNvPr id="10" name="Picture 9">
            <a:extLst>
              <a:ext uri="{FF2B5EF4-FFF2-40B4-BE49-F238E27FC236}">
                <a16:creationId xmlns:a16="http://schemas.microsoft.com/office/drawing/2014/main" id="{D3ED0F83-241C-38A1-C320-05525EBB3E61}"/>
              </a:ext>
            </a:extLst>
          </p:cNvPr>
          <p:cNvPicPr>
            <a:picLocks noChangeAspect="1"/>
          </p:cNvPicPr>
          <p:nvPr/>
        </p:nvPicPr>
        <p:blipFill>
          <a:blip r:embed="rId7"/>
          <a:stretch>
            <a:fillRect/>
          </a:stretch>
        </p:blipFill>
        <p:spPr>
          <a:xfrm>
            <a:off x="4812610" y="2591455"/>
            <a:ext cx="167038" cy="80165"/>
          </a:xfrm>
          <a:prstGeom prst="rect">
            <a:avLst/>
          </a:prstGeom>
        </p:spPr>
      </p:pic>
      <p:pic>
        <p:nvPicPr>
          <p:cNvPr id="16" name="Picture 15">
            <a:extLst>
              <a:ext uri="{FF2B5EF4-FFF2-40B4-BE49-F238E27FC236}">
                <a16:creationId xmlns:a16="http://schemas.microsoft.com/office/drawing/2014/main" id="{22033BF1-03F8-8E11-528E-8DF6DC5348BE}"/>
              </a:ext>
            </a:extLst>
          </p:cNvPr>
          <p:cNvPicPr>
            <a:picLocks noChangeAspect="1"/>
          </p:cNvPicPr>
          <p:nvPr/>
        </p:nvPicPr>
        <p:blipFill>
          <a:blip r:embed="rId8"/>
          <a:stretch>
            <a:fillRect/>
          </a:stretch>
        </p:blipFill>
        <p:spPr>
          <a:xfrm>
            <a:off x="6663389" y="2402217"/>
            <a:ext cx="387160" cy="266384"/>
          </a:xfrm>
          <a:prstGeom prst="rect">
            <a:avLst/>
          </a:prstGeom>
        </p:spPr>
      </p:pic>
      <p:pic>
        <p:nvPicPr>
          <p:cNvPr id="21" name="Picture 20">
            <a:extLst>
              <a:ext uri="{FF2B5EF4-FFF2-40B4-BE49-F238E27FC236}">
                <a16:creationId xmlns:a16="http://schemas.microsoft.com/office/drawing/2014/main" id="{344996FE-4D62-9944-7FC9-2224511E3914}"/>
              </a:ext>
            </a:extLst>
          </p:cNvPr>
          <p:cNvPicPr>
            <a:picLocks noChangeAspect="1"/>
          </p:cNvPicPr>
          <p:nvPr/>
        </p:nvPicPr>
        <p:blipFill>
          <a:blip r:embed="rId8"/>
          <a:stretch>
            <a:fillRect/>
          </a:stretch>
        </p:blipFill>
        <p:spPr>
          <a:xfrm>
            <a:off x="4690820" y="3128717"/>
            <a:ext cx="387160" cy="266384"/>
          </a:xfrm>
          <a:prstGeom prst="rect">
            <a:avLst/>
          </a:prstGeom>
        </p:spPr>
      </p:pic>
      <p:pic>
        <p:nvPicPr>
          <p:cNvPr id="22" name="Picture 21">
            <a:extLst>
              <a:ext uri="{FF2B5EF4-FFF2-40B4-BE49-F238E27FC236}">
                <a16:creationId xmlns:a16="http://schemas.microsoft.com/office/drawing/2014/main" id="{12C843D2-014D-6B6F-8B60-8C52772A0E85}"/>
              </a:ext>
            </a:extLst>
          </p:cNvPr>
          <p:cNvPicPr>
            <a:picLocks noChangeAspect="1"/>
          </p:cNvPicPr>
          <p:nvPr/>
        </p:nvPicPr>
        <p:blipFill>
          <a:blip r:embed="rId8"/>
          <a:stretch>
            <a:fillRect/>
          </a:stretch>
        </p:blipFill>
        <p:spPr>
          <a:xfrm>
            <a:off x="5264881" y="2327324"/>
            <a:ext cx="387160" cy="266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bwMode="auto">
          <a:xfrm>
            <a:off x="1143000" y="212280"/>
            <a:ext cx="6858000" cy="53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latin typeface="Geneva" charset="0"/>
                <a:ea typeface="ＭＳ Ｐゴシック" charset="0"/>
                <a:cs typeface="ＭＳ Ｐゴシック" charset="0"/>
              </a:rPr>
              <a:t>Project Schedule</a:t>
            </a:r>
          </a:p>
        </p:txBody>
      </p:sp>
      <p:pic>
        <p:nvPicPr>
          <p:cNvPr id="3" name="Picture 2">
            <a:extLst>
              <a:ext uri="{FF2B5EF4-FFF2-40B4-BE49-F238E27FC236}">
                <a16:creationId xmlns:a16="http://schemas.microsoft.com/office/drawing/2014/main" id="{59B6ABFB-00D4-E67A-0049-A0DA85E6778D}"/>
              </a:ext>
            </a:extLst>
          </p:cNvPr>
          <p:cNvPicPr>
            <a:picLocks noChangeAspect="1"/>
          </p:cNvPicPr>
          <p:nvPr/>
        </p:nvPicPr>
        <p:blipFill>
          <a:blip r:embed="rId2"/>
          <a:stretch>
            <a:fillRect/>
          </a:stretch>
        </p:blipFill>
        <p:spPr>
          <a:xfrm>
            <a:off x="458656" y="1440180"/>
            <a:ext cx="8578663" cy="3719859"/>
          </a:xfrm>
          <a:prstGeom prst="rect">
            <a:avLst/>
          </a:prstGeom>
        </p:spPr>
      </p:pic>
    </p:spTree>
    <p:extLst>
      <p:ext uri="{BB962C8B-B14F-4D97-AF65-F5344CB8AC3E}">
        <p14:creationId xmlns:p14="http://schemas.microsoft.com/office/powerpoint/2010/main" val="268041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C745-328E-F02B-460B-80F81562CF1E}"/>
              </a:ext>
            </a:extLst>
          </p:cNvPr>
          <p:cNvSpPr>
            <a:spLocks noGrp="1"/>
          </p:cNvSpPr>
          <p:nvPr>
            <p:ph type="title"/>
          </p:nvPr>
        </p:nvSpPr>
        <p:spPr/>
        <p:txBody>
          <a:bodyPr/>
          <a:lstStyle/>
          <a:p>
            <a:r>
              <a:rPr lang="en-US" dirty="0"/>
              <a:t>Team Members: Senior Personnel</a:t>
            </a:r>
          </a:p>
        </p:txBody>
      </p:sp>
      <p:graphicFrame>
        <p:nvGraphicFramePr>
          <p:cNvPr id="4" name="Table 3">
            <a:extLst>
              <a:ext uri="{FF2B5EF4-FFF2-40B4-BE49-F238E27FC236}">
                <a16:creationId xmlns:a16="http://schemas.microsoft.com/office/drawing/2014/main" id="{E2C0274F-A9D2-4849-97CF-8274717EF3D0}"/>
              </a:ext>
            </a:extLst>
          </p:cNvPr>
          <p:cNvGraphicFramePr>
            <a:graphicFrameLocks noGrp="1"/>
          </p:cNvGraphicFramePr>
          <p:nvPr>
            <p:extLst>
              <p:ext uri="{D42A27DB-BD31-4B8C-83A1-F6EECF244321}">
                <p14:modId xmlns:p14="http://schemas.microsoft.com/office/powerpoint/2010/main" val="2922578996"/>
              </p:ext>
            </p:extLst>
          </p:nvPr>
        </p:nvGraphicFramePr>
        <p:xfrm>
          <a:off x="335405" y="1711569"/>
          <a:ext cx="8283961" cy="3657600"/>
        </p:xfrm>
        <a:graphic>
          <a:graphicData uri="http://schemas.openxmlformats.org/drawingml/2006/table">
            <a:tbl>
              <a:tblPr firstRow="1" firstCol="1" bandRow="1">
                <a:tableStyleId>{5C22544A-7EE6-4342-B048-85BDC9FD1C3A}</a:tableStyleId>
              </a:tblPr>
              <a:tblGrid>
                <a:gridCol w="1298442">
                  <a:extLst>
                    <a:ext uri="{9D8B030D-6E8A-4147-A177-3AD203B41FA5}">
                      <a16:colId xmlns:a16="http://schemas.microsoft.com/office/drawing/2014/main" val="188975805"/>
                    </a:ext>
                  </a:extLst>
                </a:gridCol>
                <a:gridCol w="1642110">
                  <a:extLst>
                    <a:ext uri="{9D8B030D-6E8A-4147-A177-3AD203B41FA5}">
                      <a16:colId xmlns:a16="http://schemas.microsoft.com/office/drawing/2014/main" val="3874241997"/>
                    </a:ext>
                  </a:extLst>
                </a:gridCol>
                <a:gridCol w="936371">
                  <a:extLst>
                    <a:ext uri="{9D8B030D-6E8A-4147-A177-3AD203B41FA5}">
                      <a16:colId xmlns:a16="http://schemas.microsoft.com/office/drawing/2014/main" val="1475144282"/>
                    </a:ext>
                  </a:extLst>
                </a:gridCol>
                <a:gridCol w="4407038">
                  <a:extLst>
                    <a:ext uri="{9D8B030D-6E8A-4147-A177-3AD203B41FA5}">
                      <a16:colId xmlns:a16="http://schemas.microsoft.com/office/drawing/2014/main" val="3984507835"/>
                    </a:ext>
                  </a:extLst>
                </a:gridCol>
              </a:tblGrid>
              <a:tr h="0">
                <a:tc>
                  <a:txBody>
                    <a:bodyPr/>
                    <a:lstStyle/>
                    <a:p>
                      <a:pPr marL="0" marR="0" algn="just">
                        <a:spcBef>
                          <a:spcPts val="0"/>
                        </a:spcBef>
                        <a:spcAft>
                          <a:spcPts val="600"/>
                        </a:spcAft>
                      </a:pPr>
                      <a:r>
                        <a:rPr lang="en-US" sz="1200" dirty="0">
                          <a:effectLst/>
                        </a:rPr>
                        <a:t>Team member</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200">
                          <a:effectLst/>
                        </a:rPr>
                        <a:t>Role</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200">
                          <a:effectLst/>
                        </a:rPr>
                        <a:t>Affiliation</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200">
                          <a:effectLst/>
                        </a:rPr>
                        <a:t>Responsibilities</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0639302"/>
                  </a:ext>
                </a:extLst>
              </a:tr>
              <a:tr h="0">
                <a:tc>
                  <a:txBody>
                    <a:bodyPr/>
                    <a:lstStyle/>
                    <a:p>
                      <a:pPr marL="0" marR="0" algn="just">
                        <a:spcBef>
                          <a:spcPts val="0"/>
                        </a:spcBef>
                        <a:spcAft>
                          <a:spcPts val="0"/>
                        </a:spcAft>
                      </a:pPr>
                      <a:r>
                        <a:rPr lang="en-US" sz="1200" dirty="0">
                          <a:effectLst/>
                        </a:rPr>
                        <a:t>Daniel Selva </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PI</a:t>
                      </a:r>
                    </a:p>
                    <a:p>
                      <a:pPr marL="0" marR="0" algn="just">
                        <a:spcBef>
                          <a:spcPts val="0"/>
                        </a:spcBef>
                        <a:spcAft>
                          <a:spcPts val="0"/>
                        </a:spcAft>
                      </a:pPr>
                      <a:r>
                        <a:rPr lang="en-US" sz="1200" dirty="0">
                          <a:effectLst/>
                        </a:rPr>
                        <a:t>Space Systems</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TAMU</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Project management</a:t>
                      </a:r>
                    </a:p>
                    <a:p>
                      <a:pPr marL="342900" marR="0" lvl="0" indent="-342900" algn="just">
                        <a:spcBef>
                          <a:spcPts val="0"/>
                        </a:spcBef>
                        <a:spcAft>
                          <a:spcPts val="0"/>
                        </a:spcAft>
                        <a:buFont typeface="Symbol" panose="05050102010706020507" pitchFamily="18" charset="2"/>
                        <a:buChar char=""/>
                      </a:pPr>
                      <a:r>
                        <a:rPr lang="en-US" sz="1200" dirty="0">
                          <a:effectLst/>
                        </a:rPr>
                        <a:t>Lead definition of 3D-CHESS architecture, use cases, and validation strategies</a:t>
                      </a:r>
                    </a:p>
                    <a:p>
                      <a:pPr marL="342900" marR="0" lvl="0" indent="-342900" algn="just">
                        <a:spcBef>
                          <a:spcPts val="0"/>
                        </a:spcBef>
                        <a:spcAft>
                          <a:spcPts val="0"/>
                        </a:spcAft>
                        <a:buFont typeface="Symbol" panose="05050102010706020507" pitchFamily="18" charset="2"/>
                        <a:buChar char=""/>
                      </a:pPr>
                      <a:r>
                        <a:rPr lang="en-US" sz="1200" dirty="0">
                          <a:effectLst/>
                        </a:rPr>
                        <a:t>Coordinate overall scientific direction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045596"/>
                  </a:ext>
                </a:extLst>
              </a:tr>
              <a:tr h="0">
                <a:tc>
                  <a:txBody>
                    <a:bodyPr/>
                    <a:lstStyle/>
                    <a:p>
                      <a:pPr marL="0" marR="0" algn="just">
                        <a:spcBef>
                          <a:spcPts val="0"/>
                        </a:spcBef>
                        <a:spcAft>
                          <a:spcPts val="0"/>
                        </a:spcAft>
                      </a:pPr>
                      <a:r>
                        <a:rPr lang="en-US" sz="1200" dirty="0">
                          <a:effectLst/>
                        </a:rPr>
                        <a:t>George Allen</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Co-I</a:t>
                      </a:r>
                    </a:p>
                    <a:p>
                      <a:pPr marL="0" marR="0" algn="just">
                        <a:spcBef>
                          <a:spcPts val="0"/>
                        </a:spcBef>
                        <a:spcAft>
                          <a:spcPts val="0"/>
                        </a:spcAft>
                      </a:pPr>
                      <a:r>
                        <a:rPr lang="en-US" sz="1200" dirty="0">
                          <a:effectLst/>
                        </a:rPr>
                        <a:t>Earth Science</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Virginia Tech</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Lead inland water system application</a:t>
                      </a:r>
                    </a:p>
                    <a:p>
                      <a:pPr marL="342900" marR="0" lvl="0" indent="-342900" algn="just">
                        <a:spcBef>
                          <a:spcPts val="0"/>
                        </a:spcBef>
                        <a:spcAft>
                          <a:spcPts val="0"/>
                        </a:spcAft>
                        <a:buFont typeface="Symbol" panose="05050102010706020507" pitchFamily="18" charset="2"/>
                        <a:buChar char=""/>
                      </a:pPr>
                      <a:r>
                        <a:rPr lang="en-US" sz="1200" dirty="0">
                          <a:effectLst/>
                        </a:rPr>
                        <a:t>Lead development of science value models  (ice jams and non-perennial river drying and wetting processes)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19393"/>
                  </a:ext>
                </a:extLst>
              </a:tr>
              <a:tr h="0">
                <a:tc>
                  <a:txBody>
                    <a:bodyPr/>
                    <a:lstStyle/>
                    <a:p>
                      <a:pPr marL="0" marR="0" algn="just">
                        <a:spcBef>
                          <a:spcPts val="0"/>
                        </a:spcBef>
                        <a:spcAft>
                          <a:spcPts val="0"/>
                        </a:spcAft>
                      </a:pPr>
                      <a:r>
                        <a:rPr lang="en-US" sz="1200">
                          <a:effectLst/>
                        </a:rPr>
                        <a:t>Huilin Gao</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Co-I</a:t>
                      </a:r>
                    </a:p>
                    <a:p>
                      <a:pPr marL="0" marR="0" algn="just">
                        <a:spcBef>
                          <a:spcPts val="0"/>
                        </a:spcBef>
                        <a:spcAft>
                          <a:spcPts val="0"/>
                        </a:spcAft>
                      </a:pPr>
                      <a:r>
                        <a:rPr lang="en-US" sz="1200" dirty="0">
                          <a:effectLst/>
                        </a:rPr>
                        <a:t>Earth Science</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TAMU</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Define 3D-CHESS relevance scenario mission </a:t>
                      </a:r>
                    </a:p>
                    <a:p>
                      <a:pPr marL="342900" marR="0" lvl="0" indent="-342900" algn="just">
                        <a:spcBef>
                          <a:spcPts val="0"/>
                        </a:spcBef>
                        <a:spcAft>
                          <a:spcPts val="0"/>
                        </a:spcAft>
                        <a:buFont typeface="Symbol" panose="05050102010706020507" pitchFamily="18" charset="2"/>
                        <a:buChar char=""/>
                      </a:pPr>
                      <a:r>
                        <a:rPr lang="en-US" sz="1200" dirty="0">
                          <a:effectLst/>
                        </a:rPr>
                        <a:t>Lead development of science value models (reservoir storage and lake algal blooms)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26302"/>
                  </a:ext>
                </a:extLst>
              </a:tr>
              <a:tr h="0">
                <a:tc>
                  <a:txBody>
                    <a:bodyPr/>
                    <a:lstStyle/>
                    <a:p>
                      <a:pPr marL="0" marR="0" algn="just">
                        <a:spcBef>
                          <a:spcPts val="0"/>
                        </a:spcBef>
                        <a:spcAft>
                          <a:spcPts val="0"/>
                        </a:spcAft>
                      </a:pPr>
                      <a:r>
                        <a:rPr lang="en-US" sz="1200">
                          <a:effectLst/>
                        </a:rPr>
                        <a:t>Cedric David</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Co-I</a:t>
                      </a:r>
                    </a:p>
                    <a:p>
                      <a:pPr marL="0" marR="0" algn="just">
                        <a:spcBef>
                          <a:spcPts val="0"/>
                        </a:spcBef>
                        <a:spcAft>
                          <a:spcPts val="0"/>
                        </a:spcAft>
                      </a:pPr>
                      <a:r>
                        <a:rPr lang="en-US" sz="1200">
                          <a:effectLst/>
                        </a:rPr>
                        <a:t>Earth Science</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JPL</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Coordinate use of RAPID model in 3D-CHESS</a:t>
                      </a:r>
                    </a:p>
                    <a:p>
                      <a:pPr marL="342900" marR="0" lvl="0" indent="-342900" algn="just">
                        <a:spcBef>
                          <a:spcPts val="0"/>
                        </a:spcBef>
                        <a:spcAft>
                          <a:spcPts val="0"/>
                        </a:spcAft>
                        <a:buFont typeface="Symbol" panose="05050102010706020507" pitchFamily="18" charset="2"/>
                        <a:buChar char=""/>
                      </a:pPr>
                      <a:r>
                        <a:rPr lang="en-US" sz="1200" dirty="0">
                          <a:effectLst/>
                        </a:rPr>
                        <a:t>Guide 3D-CHESS science application scenario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7561199"/>
                  </a:ext>
                </a:extLst>
              </a:tr>
              <a:tr h="0">
                <a:tc>
                  <a:txBody>
                    <a:bodyPr/>
                    <a:lstStyle/>
                    <a:p>
                      <a:pPr marL="0" marR="0" algn="just">
                        <a:spcBef>
                          <a:spcPts val="0"/>
                        </a:spcBef>
                        <a:spcAft>
                          <a:spcPts val="0"/>
                        </a:spcAft>
                      </a:pPr>
                      <a:r>
                        <a:rPr lang="en-US" sz="1200" dirty="0">
                          <a:effectLst/>
                        </a:rPr>
                        <a:t>Ankur Mehta</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Co-I</a:t>
                      </a:r>
                    </a:p>
                    <a:p>
                      <a:pPr marL="0" marR="0" algn="just">
                        <a:spcBef>
                          <a:spcPts val="0"/>
                        </a:spcBef>
                        <a:spcAft>
                          <a:spcPts val="0"/>
                        </a:spcAft>
                      </a:pPr>
                      <a:r>
                        <a:rPr lang="en-US" sz="1200" dirty="0">
                          <a:effectLst/>
                        </a:rPr>
                        <a:t>Electrical Engineering</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UCLA</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Lead development of decentralized estimation and multi-agent coordination aspects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290395"/>
                  </a:ext>
                </a:extLst>
              </a:tr>
              <a:tr h="0">
                <a:tc>
                  <a:txBody>
                    <a:bodyPr/>
                    <a:lstStyle/>
                    <a:p>
                      <a:pPr marL="0" marR="0" algn="just">
                        <a:spcBef>
                          <a:spcPts val="0"/>
                        </a:spcBef>
                        <a:spcAft>
                          <a:spcPts val="0"/>
                        </a:spcAft>
                      </a:pPr>
                      <a:r>
                        <a:rPr lang="en-US" sz="1200">
                          <a:effectLst/>
                        </a:rPr>
                        <a:t>Yizhou Sun</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Co-I</a:t>
                      </a:r>
                    </a:p>
                    <a:p>
                      <a:pPr marL="0" marR="0" algn="just">
                        <a:spcBef>
                          <a:spcPts val="0"/>
                        </a:spcBef>
                        <a:spcAft>
                          <a:spcPts val="0"/>
                        </a:spcAft>
                      </a:pPr>
                      <a:r>
                        <a:rPr lang="en-US" sz="1200" dirty="0">
                          <a:effectLst/>
                        </a:rPr>
                        <a:t>Computer Science</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UCLA</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Lead development of the knowledge graph, knowledge extraction, and knowledge graph reasoning algorithms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2598394"/>
                  </a:ext>
                </a:extLst>
              </a:tr>
              <a:tr h="0">
                <a:tc>
                  <a:txBody>
                    <a:bodyPr/>
                    <a:lstStyle/>
                    <a:p>
                      <a:pPr marL="0" marR="0" algn="just">
                        <a:spcBef>
                          <a:spcPts val="0"/>
                        </a:spcBef>
                        <a:spcAft>
                          <a:spcPts val="0"/>
                        </a:spcAft>
                      </a:pPr>
                      <a:r>
                        <a:rPr lang="en-US" sz="1200" dirty="0">
                          <a:effectLst/>
                        </a:rPr>
                        <a:t>Vinay Ravindra</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Co-I</a:t>
                      </a:r>
                    </a:p>
                    <a:p>
                      <a:pPr marL="0" marR="0" algn="just">
                        <a:spcBef>
                          <a:spcPts val="0"/>
                        </a:spcBef>
                        <a:spcAft>
                          <a:spcPts val="0"/>
                        </a:spcAft>
                      </a:pPr>
                      <a:r>
                        <a:rPr lang="en-US" sz="1200" dirty="0">
                          <a:effectLst/>
                        </a:rPr>
                        <a:t>Space Systems</a:t>
                      </a:r>
                      <a:endParaRPr lang="en-US" sz="1200" dirty="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NASA ARC</a:t>
                      </a:r>
                      <a:endParaRPr lang="en-US" sz="1200">
                        <a:effectLst/>
                        <a:latin typeface="Times New Roman" panose="02020603050405020304" pitchFamily="18" charset="0"/>
                        <a:ea typeface="Times" panose="02020603050405020304" pitchFamily="18" charset="0"/>
                        <a:cs typeface="Times New Roman" panose="02020603050405020304" pitchFamily="18" charset="0"/>
                      </a:endParaRPr>
                    </a:p>
                  </a:txBody>
                  <a:tcPr marL="68580" marR="68580" marT="0" marB="0"/>
                </a:tc>
                <a:tc>
                  <a:txBody>
                    <a:bodyPr/>
                    <a:lstStyle/>
                    <a:p>
                      <a:pPr marL="342900" marR="0" lvl="0" indent="-342900" algn="just">
                        <a:spcBef>
                          <a:spcPts val="0"/>
                        </a:spcBef>
                        <a:spcAft>
                          <a:spcPts val="0"/>
                        </a:spcAft>
                        <a:buFont typeface="Symbol" panose="05050102010706020507" pitchFamily="18" charset="2"/>
                        <a:buChar char=""/>
                      </a:pPr>
                      <a:r>
                        <a:rPr lang="en-US" sz="1200" dirty="0">
                          <a:effectLst/>
                        </a:rPr>
                        <a:t>Develop interfaces between 3D-CHESS and EO-Sim</a:t>
                      </a:r>
                    </a:p>
                    <a:p>
                      <a:pPr marL="342900" marR="0" lvl="0" indent="-342900" algn="just">
                        <a:spcBef>
                          <a:spcPts val="0"/>
                        </a:spcBef>
                        <a:spcAft>
                          <a:spcPts val="0"/>
                        </a:spcAft>
                        <a:buFont typeface="Symbol" panose="05050102010706020507" pitchFamily="18" charset="2"/>
                        <a:buChar char=""/>
                      </a:pPr>
                      <a:r>
                        <a:rPr lang="en-US" sz="1200" dirty="0">
                          <a:effectLst/>
                        </a:rPr>
                        <a:t>Provide input into overall architecture and application to relevance scenario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532039"/>
                  </a:ext>
                </a:extLst>
              </a:tr>
            </a:tbl>
          </a:graphicData>
        </a:graphic>
      </p:graphicFrame>
    </p:spTree>
    <p:extLst>
      <p:ext uri="{BB962C8B-B14F-4D97-AF65-F5344CB8AC3E}">
        <p14:creationId xmlns:p14="http://schemas.microsoft.com/office/powerpoint/2010/main" val="34363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itle 1"/>
          <p:cNvSpPr>
            <a:spLocks/>
          </p:cNvSpPr>
          <p:nvPr/>
        </p:nvSpPr>
        <p:spPr bwMode="auto">
          <a:xfrm>
            <a:off x="1367395" y="218690"/>
            <a:ext cx="6858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lang="en-US" sz="2400" b="1" dirty="0">
                <a:solidFill>
                  <a:schemeClr val="accent2"/>
                </a:solidFill>
                <a:latin typeface="Geneva" charset="0"/>
              </a:rPr>
              <a:t>Team Members: Students and Post-Docs</a:t>
            </a:r>
          </a:p>
        </p:txBody>
      </p:sp>
      <p:sp>
        <p:nvSpPr>
          <p:cNvPr id="20" name="Text Box 20"/>
          <p:cNvSpPr txBox="1">
            <a:spLocks noChangeArrowheads="1"/>
          </p:cNvSpPr>
          <p:nvPr/>
        </p:nvSpPr>
        <p:spPr bwMode="auto">
          <a:xfrm>
            <a:off x="1804890" y="3081487"/>
            <a:ext cx="276710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a:t>Ben Gorr</a:t>
            </a:r>
            <a:r>
              <a:rPr lang="en-US" sz="1000" dirty="0"/>
              <a:t>, (Ph.D. student, Texas A&amp;M University; Co-Lead Developer). </a:t>
            </a:r>
          </a:p>
        </p:txBody>
      </p:sp>
      <p:sp>
        <p:nvSpPr>
          <p:cNvPr id="14" name="Text Box 19"/>
          <p:cNvSpPr txBox="1">
            <a:spLocks noChangeArrowheads="1"/>
          </p:cNvSpPr>
          <p:nvPr/>
        </p:nvSpPr>
        <p:spPr bwMode="auto">
          <a:xfrm>
            <a:off x="1804890" y="1430631"/>
            <a:ext cx="279956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a:t>Alan Aguilar Jaramillo</a:t>
            </a:r>
            <a:r>
              <a:rPr lang="en-US" sz="1000" dirty="0"/>
              <a:t>, (Ph.D. student, Texas A&amp;M University; Lead Developer). </a:t>
            </a:r>
          </a:p>
        </p:txBody>
      </p:sp>
      <p:pic>
        <p:nvPicPr>
          <p:cNvPr id="1026" name="Picture 2">
            <a:extLst>
              <a:ext uri="{FF2B5EF4-FFF2-40B4-BE49-F238E27FC236}">
                <a16:creationId xmlns:a16="http://schemas.microsoft.com/office/drawing/2014/main" id="{BB172320-6389-2025-FC8F-F1A7B3F4A89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464014" y="2903716"/>
            <a:ext cx="1156265" cy="1571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9A33ADE-B9E0-0C31-620C-6BCDDDA5E24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12508" t="-1304" r="28160" b="1304"/>
          <a:stretch/>
        </p:blipFill>
        <p:spPr bwMode="auto">
          <a:xfrm>
            <a:off x="375944" y="1286818"/>
            <a:ext cx="1332407" cy="14971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0">
            <a:extLst>
              <a:ext uri="{FF2B5EF4-FFF2-40B4-BE49-F238E27FC236}">
                <a16:creationId xmlns:a16="http://schemas.microsoft.com/office/drawing/2014/main" id="{C88709A8-8E40-DE3A-D701-EDE5B4EE7E5E}"/>
              </a:ext>
            </a:extLst>
          </p:cNvPr>
          <p:cNvSpPr txBox="1">
            <a:spLocks noChangeArrowheads="1"/>
          </p:cNvSpPr>
          <p:nvPr/>
        </p:nvSpPr>
        <p:spPr bwMode="auto">
          <a:xfrm>
            <a:off x="6248212" y="3281542"/>
            <a:ext cx="2767109"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err="1"/>
              <a:t>Kewei</a:t>
            </a:r>
            <a:r>
              <a:rPr lang="en-US" sz="1000" b="1" dirty="0"/>
              <a:t> (Vivian) Cheng</a:t>
            </a:r>
            <a:r>
              <a:rPr lang="en-US" sz="1000" dirty="0"/>
              <a:t>, (Ph.D. student, University of California Los Angeles; Knowledge base and reasoning algorithms). </a:t>
            </a:r>
          </a:p>
        </p:txBody>
      </p:sp>
      <p:pic>
        <p:nvPicPr>
          <p:cNvPr id="3" name="Picture 2">
            <a:extLst>
              <a:ext uri="{FF2B5EF4-FFF2-40B4-BE49-F238E27FC236}">
                <a16:creationId xmlns:a16="http://schemas.microsoft.com/office/drawing/2014/main" id="{51F98451-64F2-94E1-E94A-C5B56F279D79}"/>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b="35148"/>
          <a:stretch/>
        </p:blipFill>
        <p:spPr>
          <a:xfrm>
            <a:off x="4756610" y="3219699"/>
            <a:ext cx="1332408" cy="1536168"/>
          </a:xfrm>
          <a:prstGeom prst="rect">
            <a:avLst/>
          </a:prstGeom>
        </p:spPr>
      </p:pic>
      <p:sp>
        <p:nvSpPr>
          <p:cNvPr id="15" name="Text Box 20">
            <a:extLst>
              <a:ext uri="{FF2B5EF4-FFF2-40B4-BE49-F238E27FC236}">
                <a16:creationId xmlns:a16="http://schemas.microsoft.com/office/drawing/2014/main" id="{9B74864C-4F9E-CD2C-B79A-1D8F6AD3F135}"/>
              </a:ext>
            </a:extLst>
          </p:cNvPr>
          <p:cNvSpPr txBox="1">
            <a:spLocks noChangeArrowheads="1"/>
          </p:cNvSpPr>
          <p:nvPr/>
        </p:nvSpPr>
        <p:spPr bwMode="auto">
          <a:xfrm>
            <a:off x="6261737" y="4976117"/>
            <a:ext cx="2834648"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err="1"/>
              <a:t>Zida</a:t>
            </a:r>
            <a:r>
              <a:rPr lang="en-US" sz="1000" b="1" dirty="0"/>
              <a:t> Wu</a:t>
            </a:r>
            <a:r>
              <a:rPr lang="en-US" sz="1000" dirty="0"/>
              <a:t>, (Ph.D. student, University of California Los Angeles; multi-agent estimation and coordination algorithms). </a:t>
            </a:r>
          </a:p>
        </p:txBody>
      </p:sp>
      <p:pic>
        <p:nvPicPr>
          <p:cNvPr id="5" name="Picture 4">
            <a:extLst>
              <a:ext uri="{FF2B5EF4-FFF2-40B4-BE49-F238E27FC236}">
                <a16:creationId xmlns:a16="http://schemas.microsoft.com/office/drawing/2014/main" id="{E80C1A31-C5FE-DE92-E3A4-A4923E3618D6}"/>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l="15019" t="11999" r="15463" b="16111"/>
          <a:stretch/>
        </p:blipFill>
        <p:spPr>
          <a:xfrm>
            <a:off x="4679660" y="4837734"/>
            <a:ext cx="1486308" cy="1536168"/>
          </a:xfrm>
          <a:prstGeom prst="rect">
            <a:avLst/>
          </a:prstGeom>
        </p:spPr>
      </p:pic>
      <p:sp>
        <p:nvSpPr>
          <p:cNvPr id="21" name="Text Box 20">
            <a:extLst>
              <a:ext uri="{FF2B5EF4-FFF2-40B4-BE49-F238E27FC236}">
                <a16:creationId xmlns:a16="http://schemas.microsoft.com/office/drawing/2014/main" id="{3AFAA727-7375-81EA-2945-4BAC96C0B978}"/>
              </a:ext>
            </a:extLst>
          </p:cNvPr>
          <p:cNvSpPr txBox="1">
            <a:spLocks noChangeArrowheads="1"/>
          </p:cNvSpPr>
          <p:nvPr/>
        </p:nvSpPr>
        <p:spPr bwMode="auto">
          <a:xfrm>
            <a:off x="6248212" y="1535617"/>
            <a:ext cx="2465681"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a:t>Molly Stroud</a:t>
            </a:r>
            <a:r>
              <a:rPr lang="en-US" sz="1000" dirty="0"/>
              <a:t>, (Ph.D. student, Virginia Tech; science algorithms and use case definition). </a:t>
            </a:r>
          </a:p>
        </p:txBody>
      </p:sp>
      <p:pic>
        <p:nvPicPr>
          <p:cNvPr id="3074" name="Picture 2" descr="stroud.png">
            <a:extLst>
              <a:ext uri="{FF2B5EF4-FFF2-40B4-BE49-F238E27FC236}">
                <a16:creationId xmlns:a16="http://schemas.microsoft.com/office/drawing/2014/main" id="{4996D0F4-7BF8-4566-B639-2D66E716B302}"/>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10741" r="13310" b="13705"/>
          <a:stretch/>
        </p:blipFill>
        <p:spPr bwMode="auto">
          <a:xfrm>
            <a:off x="4647614" y="1486977"/>
            <a:ext cx="1512526" cy="1650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hrissi Erwin – Selva Research Group">
            <a:extLst>
              <a:ext uri="{FF2B5EF4-FFF2-40B4-BE49-F238E27FC236}">
                <a16:creationId xmlns:a16="http://schemas.microsoft.com/office/drawing/2014/main" id="{A664D989-0EF8-4748-83A1-84BBEBC5D3BE}"/>
              </a:ext>
            </a:extLst>
          </p:cNvPr>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18117" t="10572" r="20618" b="17967"/>
          <a:stretch/>
        </p:blipFill>
        <p:spPr bwMode="auto">
          <a:xfrm>
            <a:off x="464014" y="4595357"/>
            <a:ext cx="1211987" cy="1780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0">
            <a:extLst>
              <a:ext uri="{FF2B5EF4-FFF2-40B4-BE49-F238E27FC236}">
                <a16:creationId xmlns:a16="http://schemas.microsoft.com/office/drawing/2014/main" id="{EAF6118C-6F2A-3935-3F55-93B9E0A95888}"/>
              </a:ext>
            </a:extLst>
          </p:cNvPr>
          <p:cNvSpPr txBox="1">
            <a:spLocks noChangeArrowheads="1"/>
          </p:cNvSpPr>
          <p:nvPr/>
        </p:nvSpPr>
        <p:spPr bwMode="auto">
          <a:xfrm>
            <a:off x="1771770" y="4683942"/>
            <a:ext cx="276710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spcBef>
                <a:spcPct val="50000"/>
              </a:spcBef>
            </a:pPr>
            <a:r>
              <a:rPr lang="en-US" sz="1000" b="1" dirty="0"/>
              <a:t>Chrissi Erwin</a:t>
            </a:r>
            <a:r>
              <a:rPr lang="en-US" sz="1000" dirty="0"/>
              <a:t>, (M.S. student, Texas A&amp;M University; Planning algorithms). </a:t>
            </a:r>
          </a:p>
        </p:txBody>
      </p:sp>
    </p:spTree>
    <p:extLst>
      <p:ext uri="{BB962C8B-B14F-4D97-AF65-F5344CB8AC3E}">
        <p14:creationId xmlns:p14="http://schemas.microsoft.com/office/powerpoint/2010/main" val="137012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bwMode="auto">
          <a:xfrm>
            <a:off x="1143000" y="180570"/>
            <a:ext cx="6858000" cy="5334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Geneva" charset="0"/>
                <a:ea typeface="ＭＳ Ｐゴシック" charset="0"/>
                <a:cs typeface="ＭＳ Ｐゴシック" charset="0"/>
              </a:rPr>
              <a:t>Presentation Contents</a:t>
            </a:r>
          </a:p>
        </p:txBody>
      </p:sp>
      <p:sp>
        <p:nvSpPr>
          <p:cNvPr id="2" name="Rectangle 1"/>
          <p:cNvSpPr/>
          <p:nvPr/>
        </p:nvSpPr>
        <p:spPr>
          <a:xfrm>
            <a:off x="551685" y="1117958"/>
            <a:ext cx="7667858" cy="4247317"/>
          </a:xfrm>
          <a:prstGeom prst="rect">
            <a:avLst/>
          </a:prstGeom>
        </p:spPr>
        <p:txBody>
          <a:bodyPr wrap="square">
            <a:spAutoFit/>
          </a:bodyPr>
          <a:lstStyle/>
          <a:p>
            <a:pPr marL="285750" lvl="0" indent="-285750">
              <a:buFont typeface="Arial" panose="020B0604020202020204" pitchFamily="34" charset="0"/>
              <a:buChar char="•"/>
            </a:pPr>
            <a:r>
              <a:rPr lang="en-US" sz="1800" dirty="0">
                <a:solidFill>
                  <a:schemeClr val="bg1">
                    <a:lumMod val="75000"/>
                  </a:schemeClr>
                </a:solidFill>
              </a:rPr>
              <a:t>Financials</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solidFill>
                  <a:schemeClr val="bg1">
                    <a:lumMod val="75000"/>
                  </a:schemeClr>
                </a:solidFill>
              </a:rPr>
              <a:t>Quad Chart</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Schedule</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Team</a:t>
            </a:r>
          </a:p>
          <a:p>
            <a:pPr marL="285750" lvl="0" indent="-285750">
              <a:buFont typeface="Arial"/>
              <a:buChar char="•"/>
            </a:pPr>
            <a:endParaRPr lang="en-US" sz="1800" dirty="0"/>
          </a:p>
          <a:p>
            <a:pPr marL="285750" lvl="0" indent="-285750">
              <a:buFont typeface="Arial"/>
              <a:buChar char="•"/>
            </a:pPr>
            <a:r>
              <a:rPr lang="en-US" sz="1800" dirty="0"/>
              <a:t>Background and Objectives</a:t>
            </a:r>
          </a:p>
          <a:p>
            <a:pPr lvl="0"/>
            <a:endParaRPr lang="en-US" sz="1800" dirty="0">
              <a:solidFill>
                <a:schemeClr val="bg1">
                  <a:lumMod val="75000"/>
                </a:schemeClr>
              </a:solidFill>
            </a:endParaRPr>
          </a:p>
          <a:p>
            <a:pPr marL="285750" lvl="0" indent="-285750">
              <a:buFont typeface="Arial" panose="020B0604020202020204" pitchFamily="34" charset="0"/>
              <a:buChar char="•"/>
            </a:pPr>
            <a:r>
              <a:rPr lang="en-US" sz="1800" dirty="0">
                <a:solidFill>
                  <a:schemeClr val="bg1">
                    <a:lumMod val="75000"/>
                  </a:schemeClr>
                </a:solidFill>
              </a:rPr>
              <a:t>Response to Review Panel Comments </a:t>
            </a:r>
          </a:p>
          <a:p>
            <a:pPr marL="285750" lvl="0" indent="-285750">
              <a:buFont typeface="Arial" panose="020B0604020202020204" pitchFamily="34" charset="0"/>
              <a:buChar char="•"/>
            </a:pPr>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TRL assessment</a:t>
            </a:r>
          </a:p>
          <a:p>
            <a:pPr lvl="0"/>
            <a:endParaRPr lang="en-US" sz="1800" dirty="0">
              <a:solidFill>
                <a:schemeClr val="bg1">
                  <a:lumMod val="75000"/>
                </a:schemeClr>
              </a:solidFill>
            </a:endParaRPr>
          </a:p>
          <a:p>
            <a:pPr marL="285750" lvl="0" indent="-285750">
              <a:buFont typeface="Arial"/>
              <a:buChar char="•"/>
            </a:pPr>
            <a:r>
              <a:rPr lang="en-US" sz="1800" dirty="0">
                <a:solidFill>
                  <a:schemeClr val="bg1">
                    <a:lumMod val="75000"/>
                  </a:schemeClr>
                </a:solidFill>
              </a:rPr>
              <a:t>List of Acronyms</a:t>
            </a:r>
          </a:p>
        </p:txBody>
      </p:sp>
    </p:spTree>
    <p:extLst>
      <p:ext uri="{BB962C8B-B14F-4D97-AF65-F5344CB8AC3E}">
        <p14:creationId xmlns:p14="http://schemas.microsoft.com/office/powerpoint/2010/main" val="312877871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enev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50819</TotalTime>
  <Words>2951</Words>
  <Application>Microsoft Office PowerPoint</Application>
  <PresentationFormat>On-screen Show (4:3)</PresentationFormat>
  <Paragraphs>347</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 Math</vt:lpstr>
      <vt:lpstr>Consolas</vt:lpstr>
      <vt:lpstr>Geneva</vt:lpstr>
      <vt:lpstr>Symbol</vt:lpstr>
      <vt:lpstr>Times New Roman</vt:lpstr>
      <vt:lpstr>Default Design</vt:lpstr>
      <vt:lpstr>3D-CHESS: Decentralized, Distributed, Dynamic, and Context-aware Heterogeneous Sensor Systems</vt:lpstr>
      <vt:lpstr>Presentation Contents</vt:lpstr>
      <vt:lpstr>PowerPoint Presentation</vt:lpstr>
      <vt:lpstr>Presentation Contents</vt:lpstr>
      <vt:lpstr>PowerPoint Presentation</vt:lpstr>
      <vt:lpstr>Project Schedule</vt:lpstr>
      <vt:lpstr>Team Members: Senior Personnel</vt:lpstr>
      <vt:lpstr>PowerPoint Presentation</vt:lpstr>
      <vt:lpstr>Presentation Contents</vt:lpstr>
      <vt:lpstr>Background/Objectives</vt:lpstr>
      <vt:lpstr>Background / Objectives</vt:lpstr>
      <vt:lpstr>3D-CHESS: Concept of operations</vt:lpstr>
      <vt:lpstr>3D-CHESS: Concept of operations</vt:lpstr>
      <vt:lpstr>3D-CHESS: Concept of operations</vt:lpstr>
      <vt:lpstr>3D-CHESS: Concept of operations</vt:lpstr>
      <vt:lpstr>3D-CHESS: Concept of operations</vt:lpstr>
      <vt:lpstr>Current State</vt:lpstr>
      <vt:lpstr>Presentation Contents</vt:lpstr>
      <vt:lpstr>Responses to Review Panel Comments</vt:lpstr>
      <vt:lpstr>Responses to Review Panel Comments</vt:lpstr>
      <vt:lpstr>Responses to Review Panel Comments</vt:lpstr>
      <vt:lpstr>Responses to Review Panel Comments</vt:lpstr>
      <vt:lpstr>Presentation Contents</vt:lpstr>
      <vt:lpstr>TRL Assessment</vt:lpstr>
      <vt:lpstr>Presentation Contents</vt:lpstr>
      <vt:lpstr>Acronyms</vt:lpstr>
    </vt:vector>
  </TitlesOfParts>
  <Company>Jet Propulsion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Financial Charts for Reviews</dc:title>
  <dc:creator>Dan Clewley</dc:creator>
  <cp:lastModifiedBy>Daniel Selva</cp:lastModifiedBy>
  <cp:revision>1052</cp:revision>
  <cp:lastPrinted>2010-05-10T18:47:30Z</cp:lastPrinted>
  <dcterms:created xsi:type="dcterms:W3CDTF">2010-12-13T03:48:50Z</dcterms:created>
  <dcterms:modified xsi:type="dcterms:W3CDTF">2022-08-11T17:58:39Z</dcterms:modified>
</cp:coreProperties>
</file>