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84" r:id="rId1"/>
  </p:sldMasterIdLst>
  <p:notesMasterIdLst>
    <p:notesMasterId r:id="rId7"/>
  </p:notesMasterIdLst>
  <p:sldIdLst>
    <p:sldId id="263" r:id="rId2"/>
    <p:sldId id="447" r:id="rId3"/>
    <p:sldId id="448" r:id="rId4"/>
    <p:sldId id="449" r:id="rId5"/>
    <p:sldId id="41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D7F9"/>
    <a:srgbClr val="9CD4FA"/>
    <a:srgbClr val="43061E"/>
    <a:srgbClr val="B65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84" autoAdjust="0"/>
    <p:restoredTop sz="96190"/>
  </p:normalViewPr>
  <p:slideViewPr>
    <p:cSldViewPr snapToGrid="0" snapToObjects="1">
      <p:cViewPr varScale="1">
        <p:scale>
          <a:sx n="123" d="100"/>
          <a:sy n="123" d="100"/>
        </p:scale>
        <p:origin x="1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97608-F877-A844-A447-8F4AE0FF71C9}" type="datetimeFigureOut">
              <a:rPr lang="en-US" smtClean="0"/>
              <a:t>10/3/23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B5AC4-FCD1-8B45-8AD3-4759FBC8B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49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37999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017674"/>
            <a:ext cx="9144000" cy="68495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Alan Aguilar Jaramillo, Ben </a:t>
            </a:r>
            <a:r>
              <a:rPr lang="en-US" dirty="0" err="1"/>
              <a:t>Gorr</a:t>
            </a:r>
            <a:r>
              <a:rPr lang="en-US" dirty="0"/>
              <a:t>, Dr Daniel Selva Valero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2691F0-3677-7141-B747-93E4B0095ECE}"/>
              </a:ext>
            </a:extLst>
          </p:cNvPr>
          <p:cNvCxnSpPr>
            <a:cxnSpLocks/>
          </p:cNvCxnSpPr>
          <p:nvPr userDrawn="1"/>
        </p:nvCxnSpPr>
        <p:spPr>
          <a:xfrm>
            <a:off x="2672308" y="3969843"/>
            <a:ext cx="6847383" cy="0"/>
          </a:xfrm>
          <a:prstGeom prst="line">
            <a:avLst/>
          </a:prstGeom>
          <a:ln w="28575">
            <a:solidFill>
              <a:srgbClr val="4306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btitle 2">
            <a:extLst>
              <a:ext uri="{FF2B5EF4-FFF2-40B4-BE49-F238E27FC236}">
                <a16:creationId xmlns:a16="http://schemas.microsoft.com/office/drawing/2014/main" id="{CCD1B47B-4DF0-A244-B056-07B15E055DE6}"/>
              </a:ext>
            </a:extLst>
          </p:cNvPr>
          <p:cNvSpPr txBox="1">
            <a:spLocks/>
          </p:cNvSpPr>
          <p:nvPr userDrawn="1"/>
        </p:nvSpPr>
        <p:spPr>
          <a:xfrm>
            <a:off x="1524000" y="4360150"/>
            <a:ext cx="9144000" cy="365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Systems Engineering Architecture Knowledge Lab - Texas A&amp;M University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52804A-A85F-D140-B3FF-94F954F2CFC1}"/>
              </a:ext>
            </a:extLst>
          </p:cNvPr>
          <p:cNvSpPr/>
          <p:nvPr userDrawn="1"/>
        </p:nvSpPr>
        <p:spPr>
          <a:xfrm>
            <a:off x="11349728" y="6589264"/>
            <a:ext cx="265246" cy="12564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2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0480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652427"/>
            <a:ext cx="10515600" cy="452453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547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93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217" y="233950"/>
            <a:ext cx="11667281" cy="73212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217" y="1102848"/>
            <a:ext cx="11667280" cy="51995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2B8ADEE-EF7A-3244-8EB4-DD4985CBC4D7}"/>
              </a:ext>
            </a:extLst>
          </p:cNvPr>
          <p:cNvCxnSpPr>
            <a:cxnSpLocks/>
          </p:cNvCxnSpPr>
          <p:nvPr userDrawn="1"/>
        </p:nvCxnSpPr>
        <p:spPr>
          <a:xfrm>
            <a:off x="266217" y="966077"/>
            <a:ext cx="11667280" cy="0"/>
          </a:xfrm>
          <a:prstGeom prst="line">
            <a:avLst/>
          </a:prstGeom>
          <a:ln w="28575">
            <a:solidFill>
              <a:srgbClr val="4306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255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95523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148260"/>
            <a:ext cx="10515600" cy="9413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5141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73212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50670"/>
            <a:ext cx="5181600" cy="452629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50670"/>
            <a:ext cx="5181600" cy="452629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6F79B3-0E9B-C94D-8555-FA5F74C73660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47276"/>
            <a:ext cx="6847383" cy="0"/>
          </a:xfrm>
          <a:prstGeom prst="line">
            <a:avLst/>
          </a:prstGeom>
          <a:ln w="28575">
            <a:solidFill>
              <a:srgbClr val="4306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043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68336"/>
            <a:ext cx="10515600" cy="75759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68619"/>
            <a:ext cx="5157787" cy="49053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159154"/>
            <a:ext cx="5157787" cy="40305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68619"/>
            <a:ext cx="5183188" cy="49053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159154"/>
            <a:ext cx="5183188" cy="40305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BC7E5D-86A0-F54B-8F08-08EB74BC7602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47276"/>
            <a:ext cx="6847383" cy="0"/>
          </a:xfrm>
          <a:prstGeom prst="line">
            <a:avLst/>
          </a:prstGeom>
          <a:ln w="28575">
            <a:solidFill>
              <a:srgbClr val="4306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31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00644"/>
            <a:ext cx="10515600" cy="7125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16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802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5085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9459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2005" y="185457"/>
            <a:ext cx="11661494" cy="786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005" y="1166732"/>
            <a:ext cx="11661494" cy="5112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9DA8CA-3A3A-7747-B578-53BD19D2D333}"/>
              </a:ext>
            </a:extLst>
          </p:cNvPr>
          <p:cNvSpPr/>
          <p:nvPr userDrawn="1"/>
        </p:nvSpPr>
        <p:spPr>
          <a:xfrm>
            <a:off x="-72736" y="6483986"/>
            <a:ext cx="12267177" cy="38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553FE6-8F21-2042-B888-FB2EEEAE4274}"/>
              </a:ext>
            </a:extLst>
          </p:cNvPr>
          <p:cNvSpPr txBox="1"/>
          <p:nvPr userDrawn="1"/>
        </p:nvSpPr>
        <p:spPr>
          <a:xfrm>
            <a:off x="2706547" y="6492873"/>
            <a:ext cx="6778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SEAK Lab  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30CF1E2-42BB-A649-AC23-486C731ADE09}"/>
              </a:ext>
            </a:extLst>
          </p:cNvPr>
          <p:cNvSpPr txBox="1">
            <a:spLocks/>
          </p:cNvSpPr>
          <p:nvPr userDrawn="1"/>
        </p:nvSpPr>
        <p:spPr>
          <a:xfrm>
            <a:off x="8513340" y="6484454"/>
            <a:ext cx="3135774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i="0" kern="1200">
                <a:solidFill>
                  <a:schemeClr val="bg1"/>
                </a:solidFill>
                <a:latin typeface="Helvetica" pitchFamily="2" charset="0"/>
                <a:ea typeface="Baskerville" panose="02020502070401020303" pitchFamily="18" charset="0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/>
              <a:t>		</a:t>
            </a:r>
            <a:fld id="{AC8E475C-3686-5646-B924-3526F965A4A1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17DD65A-61A0-F647-A026-A697EBCF024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42886" y="6523367"/>
            <a:ext cx="1370958" cy="28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489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Helvetica" pitchFamily="2" charset="0"/>
          <a:ea typeface="+mj-ea"/>
          <a:cs typeface="Damascus" pitchFamily="2" charset="-78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293688" indent="-231775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4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460375" indent="-219075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0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628650" indent="-230188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808038" indent="-211138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74911-91D2-6F41-BCD8-77F3FEBD97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3DCHESS – Preliminary Results for Scenario 2 (Reduced)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D814B-6BC9-AC48-A098-E0582F2DD3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Alan Aguilar Jaramillo, Ben </a:t>
            </a:r>
            <a:r>
              <a:rPr lang="en-US" sz="2000" dirty="0" err="1"/>
              <a:t>Gorr</a:t>
            </a:r>
            <a:r>
              <a:rPr lang="en-US" sz="2000" dirty="0"/>
              <a:t>, </a:t>
            </a:r>
            <a:r>
              <a:rPr lang="en-US" sz="2000" dirty="0" err="1"/>
              <a:t>Chrissi</a:t>
            </a:r>
            <a:r>
              <a:rPr lang="en-US" sz="2000" dirty="0"/>
              <a:t> Erwin, Dr Daniel Selva Valero</a:t>
            </a:r>
          </a:p>
        </p:txBody>
      </p:sp>
    </p:spTree>
    <p:extLst>
      <p:ext uri="{BB962C8B-B14F-4D97-AF65-F5344CB8AC3E}">
        <p14:creationId xmlns:p14="http://schemas.microsoft.com/office/powerpoint/2010/main" val="1612389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55D6-67B0-317F-7376-69B67DFFF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Reduced Scenario 2 Description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4DB171-1D6E-AA18-3250-6AD3A020ED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6217" y="1102848"/>
                <a:ext cx="11667280" cy="5199557"/>
              </a:xfrm>
            </p:spPr>
            <p:txBody>
              <a:bodyPr numCol="2">
                <a:normAutofit fontScale="85000" lnSpcReduction="10000"/>
              </a:bodyPr>
              <a:lstStyle/>
              <a:p>
                <a:r>
                  <a:rPr lang="en-US" sz="2400" b="1" dirty="0"/>
                  <a:t>Duration </a:t>
                </a:r>
                <a:r>
                  <a:rPr lang="en-US" sz="2400" dirty="0"/>
                  <a:t>– 1 Day</a:t>
                </a:r>
              </a:p>
              <a:p>
                <a:endParaRPr lang="en-US" sz="2400" dirty="0"/>
              </a:p>
              <a:p>
                <a:r>
                  <a:rPr lang="en-US" sz="2400" b="1" dirty="0"/>
                  <a:t>Agents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9 sat constellation</a:t>
                </a:r>
              </a:p>
              <a:p>
                <a:pPr marL="750888" lvl="1" indent="-457200"/>
                <a:r>
                  <a:rPr lang="en-US" sz="2000" dirty="0"/>
                  <a:t>3 Thermal Imagers</a:t>
                </a:r>
              </a:p>
              <a:p>
                <a:pPr marL="750888" lvl="1" indent="-457200"/>
                <a:r>
                  <a:rPr lang="en-US" sz="2000" dirty="0"/>
                  <a:t>3 SARs</a:t>
                </a:r>
              </a:p>
              <a:p>
                <a:pPr marL="750888" lvl="1" indent="-457200"/>
                <a:r>
                  <a:rPr lang="en-US" sz="2000" dirty="0"/>
                  <a:t>3 Visible Imagers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Planning Strategies</a:t>
                </a:r>
              </a:p>
              <a:p>
                <a:pPr marL="750888" lvl="1" indent="-457200"/>
                <a:r>
                  <a:rPr lang="en-US" sz="2000" dirty="0"/>
                  <a:t>Pre-planner: {FIFO}</a:t>
                </a:r>
              </a:p>
              <a:p>
                <a:pPr marL="750888" lvl="1" indent="-457200"/>
                <a:r>
                  <a:rPr lang="en-US" sz="2000" dirty="0"/>
                  <a:t>Re-planners: {FIFO, None}</a:t>
                </a:r>
              </a:p>
              <a:p>
                <a:pPr marL="750888" lvl="1" indent="-457200"/>
                <a:r>
                  <a:rPr lang="en-US" sz="2000" dirty="0"/>
                  <a:t>Planning Horizons {1hr, 1day}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Science Module reads incoming measurement data and generates new requests if needed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endParaRPr lang="en-US" sz="2400" b="1" dirty="0"/>
              </a:p>
              <a:p>
                <a:endParaRPr lang="en-US" sz="2400" b="1" dirty="0"/>
              </a:p>
              <a:p>
                <a:r>
                  <a:rPr lang="en-US" sz="2400" b="1" dirty="0"/>
                  <a:t>GPs and Events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Lake Atlas Grid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100 initial measurement requests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790 events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r>
                  <a:rPr lang="en-US" sz="2400" b="1" dirty="0"/>
                  <a:t>Utility Function – Linear decay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𝑖𝑚𝑔</m:t>
                        </m:r>
                      </m:sub>
                    </m:sSub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)= </m:t>
                    </m:r>
                    <m:d>
                      <m:dPr>
                        <m:begChr m:val="{"/>
                        <m:endChr m:val=""/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1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den>
                            </m:f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1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1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2100" i="1">
                                            <a:latin typeface="Cambria Math" panose="02040503050406030204" pitchFamily="18" charset="0"/>
                                          </a:rPr>
                                          <m:t>𝑖𝑚𝑔</m:t>
                                        </m:r>
                                      </m:sub>
                                    </m:sSub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sz="2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1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2100" i="1">
                                            <a:latin typeface="Cambria Math" panose="02040503050406030204" pitchFamily="18" charset="0"/>
                                          </a:rPr>
                                          <m:t>𝑒𝑛𝑑</m:t>
                                        </m:r>
                                      </m:sub>
                                      <m:sup>
                                        <m:r>
                                          <a:rPr lang="en-US" sz="21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p>
                                    </m:sSubSup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2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1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2100" i="1">
                                            <a:latin typeface="Cambria Math" panose="02040503050406030204" pitchFamily="18" charset="0"/>
                                          </a:rPr>
                                          <m:t>𝑠𝑡𝑎𝑟𝑡</m:t>
                                        </m:r>
                                      </m:sub>
                                      <m:sup>
                                        <m:r>
                                          <a:rPr lang="en-US" sz="21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p>
                                    </m:sSubSup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sSubSup>
                                      <m:sSubSupPr>
                                        <m:ctrlPr>
                                          <a:rPr lang="en-US" sz="2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1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2100" i="1">
                                            <a:latin typeface="Cambria Math" panose="02040503050406030204" pitchFamily="18" charset="0"/>
                                          </a:rPr>
                                          <m:t>𝑒𝑛𝑑</m:t>
                                        </m:r>
                                      </m:sub>
                                      <m:sup>
                                        <m:r>
                                          <a:rPr lang="en-US" sz="21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d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100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100" b="0" i="0" smtClean="0">
                                <a:latin typeface="Cambria Math" panose="02040503050406030204" pitchFamily="18" charset="0"/>
                              </a:rPr>
                              <m:t>canAccess</m:t>
                            </m:r>
                            <m:r>
                              <m:rPr>
                                <m:nor/>
                              </m:rPr>
                              <a:rPr lang="en-US" sz="2100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 panose="02040503050406030204" pitchFamily="18" charset="0"/>
                                  </a:rPr>
                                  <m:t>𝑖𝑚𝑔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2100" b="0" i="0" smtClean="0">
                                <a:latin typeface="Cambria Math" panose="02040503050406030204" pitchFamily="18" charset="0"/>
                              </a:rPr>
                              <m:t>) </m:t>
                            </m:r>
                            <m:r>
                              <m:rPr>
                                <m:nor/>
                              </m:rPr>
                              <a:rPr lang="en-US" sz="2100" dirty="0"/>
                              <m:t> </m:t>
                            </m:r>
                          </m:e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en-US" sz="2100" b="0" i="0" smtClean="0">
                                <a:latin typeface="Cambria Math" panose="02040503050406030204" pitchFamily="18" charset="0"/>
                              </a:rPr>
                              <m:t>               </m:t>
                            </m:r>
                            <m:r>
                              <m:rPr>
                                <m:sty m:val="p"/>
                              </m:rPr>
                              <a:rPr lang="en-US" sz="2100" b="0" i="0" smtClean="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 : measurement request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𝑖𝑚𝑔</m:t>
                        </m:r>
                      </m:sub>
                    </m:sSub>
                  </m:oMath>
                </a14:m>
                <a:r>
                  <a:rPr lang="en-US" sz="2400" dirty="0"/>
                  <a:t> : imaging time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2400" dirty="0"/>
                  <a:t> : maximum score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400" dirty="0"/>
                  <a:t> : level of completion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𝑒𝑛𝑑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</m:oMath>
                </a14:m>
                <a:r>
                  <a:rPr lang="en-US" sz="2400" dirty="0"/>
                  <a:t> : request availability start and end times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4DB171-1D6E-AA18-3250-6AD3A020ED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6217" y="1102848"/>
                <a:ext cx="11667280" cy="5199557"/>
              </a:xfrm>
              <a:blipFill>
                <a:blip r:embed="rId2"/>
                <a:stretch>
                  <a:fillRect l="-653" t="-1460" b="-14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5747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86DB1-0B74-18F4-C1DE-8B25C982B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Strategies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3BADBC-6D64-2814-00EF-73246375F3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6217" y="1092457"/>
                <a:ext cx="11667280" cy="5199557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b="1" dirty="0"/>
                  <a:t>FIFO - Overview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Fully decentralized planner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All known requests are considered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Access times to each GP is calculated by each agent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Access times are sorted in ascending order</a:t>
                </a:r>
              </a:p>
              <a:p>
                <a:pPr marL="457200" indent="-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Requests are scheduled following ascending access time if accessible and satisfies slewing constraint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Pre-planner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Only generates plans at the beginning of the simulation or during the next schedule replan time (planning horizon)</a:t>
                </a:r>
              </a:p>
              <a:p>
                <a:r>
                  <a:rPr lang="en-US" b="1" dirty="0"/>
                  <a:t>Re-planner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Listens for incoming requests from other agents or science module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Only replans whenever it can perform any incoming requests during the current planning horizon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3BADBC-6D64-2814-00EF-73246375F3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6217" y="1092457"/>
                <a:ext cx="11667280" cy="5199557"/>
              </a:xfrm>
              <a:blipFill>
                <a:blip r:embed="rId2"/>
                <a:stretch>
                  <a:fillRect l="-762" t="-2190" r="-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2860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58C7A-B4E3-1F27-FE46-5E6738387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90F49-3ABE-F4F0-77B2-3E13A3FB3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207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6492E-FA99-ED42-1D16-8BE457714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C4833-4639-04B6-12C3-B1DFEC1D1F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15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5E052B"/>
      </a:accent1>
      <a:accent2>
        <a:srgbClr val="42051E"/>
      </a:accent2>
      <a:accent3>
        <a:srgbClr val="5E6A81"/>
      </a:accent3>
      <a:accent4>
        <a:srgbClr val="8F99A8"/>
      </a:accent4>
      <a:accent5>
        <a:srgbClr val="5C395A"/>
      </a:accent5>
      <a:accent6>
        <a:srgbClr val="855D5D"/>
      </a:accent6>
      <a:hlink>
        <a:srgbClr val="CC9900"/>
      </a:hlink>
      <a:folHlink>
        <a:srgbClr val="96A9A9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31274</TotalTime>
  <Words>226</Words>
  <Application>Microsoft Macintosh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Baskerville</vt:lpstr>
      <vt:lpstr>Calibri</vt:lpstr>
      <vt:lpstr>Cambria Math</vt:lpstr>
      <vt:lpstr>Franklin Gothic Book</vt:lpstr>
      <vt:lpstr>Helvetica</vt:lpstr>
      <vt:lpstr>Office Theme</vt:lpstr>
      <vt:lpstr>3DCHESS – Preliminary Results for Scenario 2 (Reduced)</vt:lpstr>
      <vt:lpstr>Reduced Scenario 2 Description</vt:lpstr>
      <vt:lpstr>Planning Strategies</vt:lpstr>
      <vt:lpstr>Preliminary Results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Alan Aguilar</dc:creator>
  <cp:lastModifiedBy>Alan Aguilar</cp:lastModifiedBy>
  <cp:revision>457</cp:revision>
  <dcterms:created xsi:type="dcterms:W3CDTF">2020-07-28T18:06:27Z</dcterms:created>
  <dcterms:modified xsi:type="dcterms:W3CDTF">2023-10-05T01:02:28Z</dcterms:modified>
</cp:coreProperties>
</file>