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7"/>
  </p:notesMasterIdLst>
  <p:sldIdLst>
    <p:sldId id="263" r:id="rId2"/>
    <p:sldId id="439" r:id="rId3"/>
    <p:sldId id="452" r:id="rId4"/>
    <p:sldId id="451" r:id="rId5"/>
    <p:sldId id="417" r:id="rId6"/>
    <p:sldId id="422" r:id="rId7"/>
    <p:sldId id="454" r:id="rId8"/>
    <p:sldId id="453" r:id="rId9"/>
    <p:sldId id="455" r:id="rId10"/>
    <p:sldId id="456" r:id="rId11"/>
    <p:sldId id="457" r:id="rId12"/>
    <p:sldId id="412" r:id="rId13"/>
    <p:sldId id="444" r:id="rId14"/>
    <p:sldId id="416" r:id="rId15"/>
    <p:sldId id="4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120"/>
  </p:normalViewPr>
  <p:slideViewPr>
    <p:cSldViewPr snapToGrid="0" snapToObjects="1">
      <p:cViewPr varScale="1">
        <p:scale>
          <a:sx n="215" d="100"/>
          <a:sy n="215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</a:t>
            </a:r>
            <a:br>
              <a:rPr lang="en-US" sz="4000" dirty="0"/>
            </a:br>
            <a:r>
              <a:rPr lang="en-US" sz="2800" b="0" dirty="0"/>
              <a:t>Asynchronous Consensus Constraint-Based Bundle Algorithm (ACCBBA) for Measurement Task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ACCBBA Implementation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035978B-3623-1EF2-E676-EA90994A5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300" y="1351955"/>
            <a:ext cx="6065838" cy="45493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1E62A7B-295C-8A87-D7B1-A4E1C904FD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293688" indent="-2317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4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460375" indent="-2190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0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628650" indent="-23018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808038" indent="-21113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i="1" dirty="0"/>
                  <a:t>DMAS Scenario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2D environment</a:t>
                </a:r>
              </a:p>
              <a:p>
                <a:pPr marL="750888" lvl="1" indent="-457200"/>
                <a:r>
                  <a:rPr lang="en-US" sz="1400" dirty="0"/>
                  <a:t>5x5 square environment</a:t>
                </a:r>
              </a:p>
              <a:p>
                <a:pPr marL="750888" lvl="1" indent="-457200"/>
                <a:r>
                  <a:rPr lang="en-US" sz="1400" dirty="0"/>
                  <a:t>Simulation period of 10s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Tasks are randomly generated at the beginning of the simulation and broadcasted by the Environment </a:t>
                </a:r>
              </a:p>
              <a:p>
                <a:pPr marL="750888" lvl="1" indent="-457200"/>
                <a:r>
                  <a:rPr lang="en-US" sz="1600" dirty="0"/>
                  <a:t>All tasks are available for the entire duration of the simulation</a:t>
                </a:r>
              </a:p>
              <a:p>
                <a:pPr marL="750888" lvl="1" indent="-457200"/>
                <a:r>
                  <a:rPr lang="en-US" sz="1600" dirty="0"/>
                  <a:t>Every task has a maximum score of 1</a:t>
                </a:r>
              </a:p>
              <a:p>
                <a:pPr marL="750888" lvl="1" indent="-457200"/>
                <a:r>
                  <a:rPr lang="en-US" sz="1600" dirty="0"/>
                  <a:t>Utility function: 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is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pPr marL="750888" lvl="1" indent="-457200"/>
                <a:r>
                  <a:rPr lang="en-US" sz="1600" dirty="0"/>
                  <a:t>No collaboration or dependencies between tasks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Agents are free to move in any direction at a fixed speed of 1 unit/s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 state characterized by its position, velocity, and what action it is performing at a given 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All agents have the required instrument to perform every tasks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1E62A7B-295C-8A87-D7B1-A4E1C904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  <a:blipFill>
                <a:blip r:embed="rId3"/>
                <a:stretch>
                  <a:fillRect l="-837" t="-1460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31BDE8-9761-1A31-DF53-5126790A669D}"/>
              </a:ext>
            </a:extLst>
          </p:cNvPr>
          <p:cNvSpPr txBox="1"/>
          <p:nvPr/>
        </p:nvSpPr>
        <p:spPr>
          <a:xfrm>
            <a:off x="6533936" y="5778222"/>
            <a:ext cx="512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ACCBBA Plan Execution for 2 agents and 7 tasks with a simulation period of T=10.0s</a:t>
            </a:r>
          </a:p>
        </p:txBody>
      </p:sp>
    </p:spTree>
    <p:extLst>
      <p:ext uri="{BB962C8B-B14F-4D97-AF65-F5344CB8AC3E}">
        <p14:creationId xmlns:p14="http://schemas.microsoft.com/office/powerpoint/2010/main" val="230191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B8AE3-C93B-6B8A-A7B1-FD1AE13D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i="1" dirty="0"/>
                  <a:t>Limitations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tested with fixed time-step clock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Pending Work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Detailed Performance Assessment 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Number of messages being transmitted during the planning phase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Overall utility/value of measurements performed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Runtime as a function of agents and tasks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Benchmark against other planning approaches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Implement previous satellite platform simulator onto the new version  of DMAS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Internal Component Models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Astrodynamics for position, velocity, and coverage metrics (</a:t>
                </a:r>
                <a:r>
                  <a:rPr lang="en-US" dirty="0" err="1"/>
                  <a:t>Orbitpy</a:t>
                </a:r>
                <a:r>
                  <a:rPr lang="en-US" dirty="0"/>
                  <a:t>)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Expand current ACCBBA implementation to include tasks with inter-task dependencies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Implement previous Science Module onto the new version  of DMAS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B8AE3-C93B-6B8A-A7B1-FD1AE13D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1" t="-2190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4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Simulation Sequences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57821" y="4453768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Simulation Manager Control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6F1FD-0334-4378-BDE0-9848BFF7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2" y="2280900"/>
            <a:ext cx="4054085" cy="2024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19B9B-153A-449B-8E6A-FD1125BE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05" y="1013690"/>
            <a:ext cx="2937947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3E6-C5AE-34DD-B46E-32536B94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3669-208C-1D7B-55F7-83BE5D63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688765" cy="51995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Planning Phase</a:t>
            </a:r>
          </a:p>
          <a:p>
            <a:r>
              <a:rPr lang="en-US" dirty="0"/>
              <a:t>Agents develop plan locally and look to fill their bundle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known sub-</a:t>
            </a:r>
            <a:r>
              <a:rPr lang="en-US" dirty="0" err="1"/>
              <a:t>stasks</a:t>
            </a:r>
            <a:r>
              <a:rPr lang="en-US" dirty="0"/>
              <a:t> are evaluated if an agent can perform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bundle gets constructed in a greedy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bundle is a container of a given size that stores all tasks that the agent is bidding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may adopt an optimistic bidding strategy for bidding on collaborative subtasks</a:t>
            </a:r>
          </a:p>
          <a:p>
            <a:r>
              <a:rPr lang="en-US" dirty="0"/>
              <a:t>Once the bundle is constructed, the bids are registered in the agent’s local bid ledger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01389-C89C-A8C5-7942-57F35ACE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54" y="1472751"/>
            <a:ext cx="4665744" cy="39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3E6-C5AE-34DD-B46E-32536B94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3669-208C-1D7B-55F7-83BE5D63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467092" cy="51995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Consensus Phase</a:t>
            </a:r>
          </a:p>
          <a:p>
            <a:r>
              <a:rPr lang="en-US" dirty="0"/>
              <a:t>Agents share their bid ledgers and compare their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Rule-based check for determining winners</a:t>
            </a:r>
          </a:p>
          <a:p>
            <a:pPr marL="750888" lvl="1" indent="-457200"/>
            <a:r>
              <a:rPr lang="en-US" dirty="0"/>
              <a:t>Individual subtask winners</a:t>
            </a:r>
          </a:p>
          <a:p>
            <a:pPr marL="750888" lvl="1" indent="-457200"/>
            <a:r>
              <a:rPr lang="en-US" dirty="0"/>
              <a:t>Coalition winners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 and collaboration constraint check</a:t>
            </a:r>
          </a:p>
          <a:p>
            <a:pPr marL="750888" lvl="1" indent="-457200"/>
            <a:r>
              <a:rPr lang="en-US" dirty="0"/>
              <a:t>If a subtask is in violation of a constraint, its constraint counter goes up by one</a:t>
            </a:r>
          </a:p>
          <a:p>
            <a:pPr marL="750888" lvl="1" indent="-457200"/>
            <a:r>
              <a:rPr lang="en-US" dirty="0"/>
              <a:t>If the constraint violation counter reaches a given limit, the winner of this task will be forced to release its bid and replan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Inconsistent ledgers lead to replanning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E0611-F011-B8C6-A173-299327A4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7" y="1490071"/>
            <a:ext cx="4246767" cy="44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Simulation Architecture</a:t>
            </a:r>
          </a:p>
        </p:txBody>
      </p:sp>
      <p:pic>
        <p:nvPicPr>
          <p:cNvPr id="45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83" y="1715239"/>
            <a:ext cx="626122" cy="626122"/>
          </a:xfrm>
          <a:prstGeom prst="rect">
            <a:avLst/>
          </a:prstGeom>
        </p:spPr>
      </p:pic>
      <p:pic>
        <p:nvPicPr>
          <p:cNvPr id="46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552" y="3570343"/>
            <a:ext cx="626122" cy="626122"/>
          </a:xfrm>
          <a:prstGeom prst="rect">
            <a:avLst/>
          </a:prstGeom>
        </p:spPr>
      </p:pic>
      <p:pic>
        <p:nvPicPr>
          <p:cNvPr id="48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9968" y="1116891"/>
            <a:ext cx="834814" cy="834814"/>
          </a:xfrm>
          <a:prstGeom prst="rect">
            <a:avLst/>
          </a:prstGeom>
        </p:spPr>
      </p:pic>
      <p:pic>
        <p:nvPicPr>
          <p:cNvPr id="49" name="Graphic 18" descr="Satellite">
            <a:extLst>
              <a:ext uri="{FF2B5EF4-FFF2-40B4-BE49-F238E27FC236}">
                <a16:creationId xmlns:a16="http://schemas.microsoft.com/office/drawing/2014/main" id="{DE4B03E5-7D13-4569-87A2-B6F7188EDE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459" y="3365134"/>
            <a:ext cx="626122" cy="626122"/>
          </a:xfrm>
          <a:prstGeom prst="rect">
            <a:avLst/>
          </a:prstGeom>
        </p:spPr>
      </p:pic>
      <p:pic>
        <p:nvPicPr>
          <p:cNvPr id="50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65" y="1051936"/>
            <a:ext cx="626122" cy="626122"/>
          </a:xfrm>
          <a:prstGeom prst="rect">
            <a:avLst/>
          </a:prstGeom>
        </p:spPr>
      </p:pic>
      <p:pic>
        <p:nvPicPr>
          <p:cNvPr id="51" name="Graphic 30" descr="Presentation with bar chart">
            <a:extLst>
              <a:ext uri="{FF2B5EF4-FFF2-40B4-BE49-F238E27FC236}">
                <a16:creationId xmlns:a16="http://schemas.microsoft.com/office/drawing/2014/main" id="{4FCB399E-50E5-4BB7-A2DF-11134F03D7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75" y="2687048"/>
            <a:ext cx="698808" cy="698808"/>
          </a:xfrm>
          <a:prstGeom prst="rect">
            <a:avLst/>
          </a:prstGeom>
        </p:spPr>
      </p:pic>
      <p:sp>
        <p:nvSpPr>
          <p:cNvPr id="52" name="TextBox 31">
            <a:extLst>
              <a:ext uri="{FF2B5EF4-FFF2-40B4-BE49-F238E27FC236}">
                <a16:creationId xmlns:a16="http://schemas.microsoft.com/office/drawing/2014/main" id="{902D448B-B8E8-46AD-AFCA-BB3589A36C2D}"/>
              </a:ext>
            </a:extLst>
          </p:cNvPr>
          <p:cNvSpPr txBox="1"/>
          <p:nvPr/>
        </p:nvSpPr>
        <p:spPr>
          <a:xfrm>
            <a:off x="2240770" y="3434426"/>
            <a:ext cx="889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3852865" y="4106309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DF6AF1BF-B12C-412B-969B-652ACD76D754}"/>
              </a:ext>
            </a:extLst>
          </p:cNvPr>
          <p:cNvSpPr txBox="1"/>
          <p:nvPr/>
        </p:nvSpPr>
        <p:spPr>
          <a:xfrm>
            <a:off x="5723983" y="3927526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5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6271397" y="2230334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4556517" y="159296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2304281" y="1849136"/>
            <a:ext cx="1053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468FF921-A4AC-4A99-B5C3-D4B5368C6545}"/>
              </a:ext>
            </a:extLst>
          </p:cNvPr>
          <p:cNvSpPr txBox="1"/>
          <p:nvPr/>
        </p:nvSpPr>
        <p:spPr>
          <a:xfrm>
            <a:off x="8133072" y="3247664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4586363" y="2197784"/>
            <a:ext cx="1883222" cy="142150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407033" y="1592965"/>
            <a:ext cx="1111550" cy="43533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204782" y="1534298"/>
            <a:ext cx="1614557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966E37-A64D-4C99-BA57-4D834FBB1A47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6500581" y="3036452"/>
            <a:ext cx="1700494" cy="641743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65ED2F-EC04-4445-AECD-48E41E339550}"/>
              </a:ext>
            </a:extLst>
          </p:cNvPr>
          <p:cNvCxnSpPr>
            <a:cxnSpLocks/>
          </p:cNvCxnSpPr>
          <p:nvPr/>
        </p:nvCxnSpPr>
        <p:spPr>
          <a:xfrm flipH="1" flipV="1">
            <a:off x="7144706" y="2218985"/>
            <a:ext cx="1050204" cy="680999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31170" y="2264634"/>
            <a:ext cx="6514" cy="621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3411152" y="1140048"/>
            <a:ext cx="1038034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69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5524528" y="124743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0" name="TextBox 77">
            <a:extLst>
              <a:ext uri="{FF2B5EF4-FFF2-40B4-BE49-F238E27FC236}">
                <a16:creationId xmlns:a16="http://schemas.microsoft.com/office/drawing/2014/main" id="{52CCC5F4-4951-4B31-8722-C5D6C577E217}"/>
              </a:ext>
            </a:extLst>
          </p:cNvPr>
          <p:cNvSpPr txBox="1"/>
          <p:nvPr/>
        </p:nvSpPr>
        <p:spPr>
          <a:xfrm rot="19243097">
            <a:off x="4599313" y="267498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2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 rot="20909144">
            <a:off x="3713157" y="2157106"/>
            <a:ext cx="166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sp>
        <p:nvSpPr>
          <p:cNvPr id="75" name="TextBox 91">
            <a:extLst>
              <a:ext uri="{FF2B5EF4-FFF2-40B4-BE49-F238E27FC236}">
                <a16:creationId xmlns:a16="http://schemas.microsoft.com/office/drawing/2014/main" id="{BDF37271-60B7-4C67-8F0B-B277145607C2}"/>
              </a:ext>
            </a:extLst>
          </p:cNvPr>
          <p:cNvSpPr txBox="1"/>
          <p:nvPr/>
        </p:nvSpPr>
        <p:spPr>
          <a:xfrm>
            <a:off x="6559753" y="3462493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pic>
        <p:nvPicPr>
          <p:cNvPr id="79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150" y="2865937"/>
            <a:ext cx="657660" cy="657660"/>
          </a:xfrm>
          <a:prstGeom prst="rect">
            <a:avLst/>
          </a:prstGeom>
        </p:spPr>
      </p:pic>
      <p:pic>
        <p:nvPicPr>
          <p:cNvPr id="80" name="Graphic 114" descr="Head with gears">
            <a:extLst>
              <a:ext uri="{FF2B5EF4-FFF2-40B4-BE49-F238E27FC236}">
                <a16:creationId xmlns:a16="http://schemas.microsoft.com/office/drawing/2014/main" id="{4F02D61A-1029-4C62-8FF5-2642C2D2D7B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0770" y="2746554"/>
            <a:ext cx="392431" cy="392431"/>
          </a:xfrm>
          <a:prstGeom prst="rect">
            <a:avLst/>
          </a:prstGeom>
        </p:spPr>
      </p:pic>
      <p:pic>
        <p:nvPicPr>
          <p:cNvPr id="81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4"/>
          <a:srcRect l="46042" t="325"/>
          <a:stretch/>
        </p:blipFill>
        <p:spPr bwMode="auto">
          <a:xfrm>
            <a:off x="7951157" y="1069584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</p:cNvCxnSpPr>
          <p:nvPr/>
        </p:nvCxnSpPr>
        <p:spPr>
          <a:xfrm flipH="1">
            <a:off x="6993310" y="1069584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</p:cNvCxnSpPr>
          <p:nvPr/>
        </p:nvCxnSpPr>
        <p:spPr>
          <a:xfrm flipH="1" flipV="1">
            <a:off x="6993310" y="1884487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053096" y="1084037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5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4400" t="1009" r="555" b="66188"/>
          <a:stretch/>
        </p:blipFill>
        <p:spPr bwMode="auto">
          <a:xfrm>
            <a:off x="8573284" y="1084037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361864" y="1553390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575594-63A1-46B1-A76D-9A47893448E1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187520" y="2197784"/>
            <a:ext cx="287778" cy="11673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ADF641-EA97-4249-82AE-A4CD80F3975D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5486631" y="1800714"/>
            <a:ext cx="995610" cy="38901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93F1AF-8738-40AA-A46C-E4B950522B6C}"/>
              </a:ext>
            </a:extLst>
          </p:cNvPr>
          <p:cNvCxnSpPr>
            <a:cxnSpLocks/>
          </p:cNvCxnSpPr>
          <p:nvPr/>
        </p:nvCxnSpPr>
        <p:spPr>
          <a:xfrm flipH="1">
            <a:off x="2819747" y="1662934"/>
            <a:ext cx="1896747" cy="123705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47D40A-633F-49B2-AFC9-B66D29EF0821}"/>
              </a:ext>
            </a:extLst>
          </p:cNvPr>
          <p:cNvCxnSpPr>
            <a:cxnSpLocks/>
          </p:cNvCxnSpPr>
          <p:nvPr/>
        </p:nvCxnSpPr>
        <p:spPr>
          <a:xfrm flipH="1">
            <a:off x="2837685" y="2210701"/>
            <a:ext cx="3481424" cy="687759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B92BCB-3301-4AC3-A9BC-BDB759A2FBE1}"/>
              </a:ext>
            </a:extLst>
          </p:cNvPr>
          <p:cNvCxnSpPr>
            <a:cxnSpLocks/>
          </p:cNvCxnSpPr>
          <p:nvPr/>
        </p:nvCxnSpPr>
        <p:spPr>
          <a:xfrm flipH="1" flipV="1">
            <a:off x="2852396" y="2898461"/>
            <a:ext cx="1389572" cy="712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1DAE3F-F0E5-4494-8DA7-48F1D016A620}"/>
              </a:ext>
            </a:extLst>
          </p:cNvPr>
          <p:cNvCxnSpPr>
            <a:cxnSpLocks/>
          </p:cNvCxnSpPr>
          <p:nvPr/>
        </p:nvCxnSpPr>
        <p:spPr>
          <a:xfrm flipH="1" flipV="1">
            <a:off x="2877129" y="2899984"/>
            <a:ext cx="3042249" cy="95637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B72615D6-EB90-4C60-8934-2C25AD39C804}"/>
              </a:ext>
            </a:extLst>
          </p:cNvPr>
          <p:cNvSpPr txBox="1">
            <a:spLocks/>
          </p:cNvSpPr>
          <p:nvPr/>
        </p:nvSpPr>
        <p:spPr>
          <a:xfrm>
            <a:off x="403955" y="4457163"/>
            <a:ext cx="11529543" cy="21932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Simulation Manager controls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start and end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 synchronization routine during initialization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Publishes network information to all nodes</a:t>
            </a:r>
          </a:p>
          <a:p>
            <a:r>
              <a:rPr lang="en-US" i="1" dirty="0"/>
              <a:t>Results Logger tracks agents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push their results to logger as the simulation runs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Logger tracks incoming results as they are received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Environment modeled as a server accessed by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and inter-agent connectivity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Nodes “sense” the environment by requesting simulated data</a:t>
            </a:r>
          </a:p>
          <a:p>
            <a:endParaRPr lang="en-US" dirty="0"/>
          </a:p>
          <a:p>
            <a:r>
              <a:rPr lang="en-US" i="1" dirty="0"/>
              <a:t>Agents modeled as network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perform peer-to-peer messaging or broadcasts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request information from the environment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D4BB1F-43DA-4BF1-ACF8-1A7C8E845E61}"/>
              </a:ext>
            </a:extLst>
          </p:cNvPr>
          <p:cNvCxnSpPr>
            <a:cxnSpLocks/>
          </p:cNvCxnSpPr>
          <p:nvPr/>
        </p:nvCxnSpPr>
        <p:spPr>
          <a:xfrm flipV="1">
            <a:off x="5919378" y="4463594"/>
            <a:ext cx="0" cy="19259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Agent Architecture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7467295" y="2182726"/>
            <a:ext cx="4063362" cy="3570865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990170" y="2187476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7470848" y="40196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436141" y="4221435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436719" y="3348096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442968" y="4837739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8796571" y="4914228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8784671" y="5053816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840628" y="3791064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857224" y="2630996"/>
            <a:ext cx="1467706" cy="326836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9877724" y="1861883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046360" y="5068697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0782408" y="4089140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794625" y="3569580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9679825" y="2187475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046360" y="4534870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052663" y="3690093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8784669" y="3673291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050148" y="3190118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21F898-EF88-4F99-AA84-FE8A36510A7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89387-ADAD-C781-2658-3715298BE5A2}"/>
              </a:ext>
            </a:extLst>
          </p:cNvPr>
          <p:cNvSpPr/>
          <p:nvPr/>
        </p:nvSpPr>
        <p:spPr>
          <a:xfrm>
            <a:off x="10369480" y="2187637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607C52-E3BB-2A87-8AA7-857168048399}"/>
              </a:ext>
            </a:extLst>
          </p:cNvPr>
          <p:cNvSpPr/>
          <p:nvPr/>
        </p:nvSpPr>
        <p:spPr>
          <a:xfrm>
            <a:off x="7470848" y="4405818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59C77-273E-ADC5-77F1-E54C7A19BA3A}"/>
              </a:ext>
            </a:extLst>
          </p:cNvPr>
          <p:cNvSpPr/>
          <p:nvPr/>
        </p:nvSpPr>
        <p:spPr>
          <a:xfrm>
            <a:off x="7470848" y="3633424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61036802-CF55-2CEA-D802-C4E988A68566}"/>
              </a:ext>
            </a:extLst>
          </p:cNvPr>
          <p:cNvSpPr/>
          <p:nvPr/>
        </p:nvSpPr>
        <p:spPr>
          <a:xfrm rot="16200000">
            <a:off x="5560344" y="3382306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15E9B28F-527A-AC04-4713-678301963358}"/>
              </a:ext>
            </a:extLst>
          </p:cNvPr>
          <p:cNvSpPr/>
          <p:nvPr/>
        </p:nvSpPr>
        <p:spPr>
          <a:xfrm rot="16200000">
            <a:off x="5561888" y="4839229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4CAA96D2-C288-3091-5458-C0B466726F91}"/>
              </a:ext>
            </a:extLst>
          </p:cNvPr>
          <p:cNvSpPr/>
          <p:nvPr/>
        </p:nvSpPr>
        <p:spPr>
          <a:xfrm>
            <a:off x="8995856" y="1261122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6C3E97DE-FDB7-2F17-7F92-95AD17AAA7B9}"/>
              </a:ext>
            </a:extLst>
          </p:cNvPr>
          <p:cNvSpPr/>
          <p:nvPr/>
        </p:nvSpPr>
        <p:spPr>
          <a:xfrm>
            <a:off x="10458682" y="126025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F92F78AE-0DD7-E54C-8CA0-4779DDC2DC59}"/>
              </a:ext>
            </a:extLst>
          </p:cNvPr>
          <p:cNvCxnSpPr>
            <a:cxnSpLocks/>
            <a:stCxn id="22" idx="2"/>
            <a:endCxn id="18" idx="1"/>
          </p:cNvCxnSpPr>
          <p:nvPr/>
        </p:nvCxnSpPr>
        <p:spPr>
          <a:xfrm flipV="1">
            <a:off x="6424914" y="4511479"/>
            <a:ext cx="1045934" cy="515023"/>
          </a:xfrm>
          <a:prstGeom prst="bentConnector3">
            <a:avLst>
              <a:gd name="adj1" fmla="val 87411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40">
            <a:extLst>
              <a:ext uri="{FF2B5EF4-FFF2-40B4-BE49-F238E27FC236}">
                <a16:creationId xmlns:a16="http://schemas.microsoft.com/office/drawing/2014/main" id="{E40633C0-39B8-D08D-8EEE-92D2B658362D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>
            <a:off x="6423370" y="3569579"/>
            <a:ext cx="1047478" cy="169506"/>
          </a:xfrm>
          <a:prstGeom prst="bentConnector3">
            <a:avLst>
              <a:gd name="adj1" fmla="val 8539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0">
            <a:extLst>
              <a:ext uri="{FF2B5EF4-FFF2-40B4-BE49-F238E27FC236}">
                <a16:creationId xmlns:a16="http://schemas.microsoft.com/office/drawing/2014/main" id="{CB9DBB00-7EA5-3B0C-4752-217E35EC75C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9146621" y="1913718"/>
            <a:ext cx="354512" cy="1930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40">
            <a:extLst>
              <a:ext uri="{FF2B5EF4-FFF2-40B4-BE49-F238E27FC236}">
                <a16:creationId xmlns:a16="http://schemas.microsoft.com/office/drawing/2014/main" id="{F7430D97-181F-54ED-9E3F-4734D97EDFB1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rot="16200000" flipH="1">
            <a:off x="9574143" y="1844589"/>
            <a:ext cx="359820" cy="3259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0">
            <a:extLst>
              <a:ext uri="{FF2B5EF4-FFF2-40B4-BE49-F238E27FC236}">
                <a16:creationId xmlns:a16="http://schemas.microsoft.com/office/drawing/2014/main" id="{9552C429-0903-833E-7368-F0F382A9C2D0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rot="5400000" flipH="1" flipV="1">
            <a:off x="10580087" y="1880935"/>
            <a:ext cx="334420" cy="2789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27FF90-ECE5-DC06-7A12-E8BEF662026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947498" y="4125282"/>
            <a:ext cx="480307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6D2DE9-162F-23AE-A0FD-6E7F0FA720FE}"/>
              </a:ext>
            </a:extLst>
          </p:cNvPr>
          <p:cNvCxnSpPr>
            <a:cxnSpLocks/>
          </p:cNvCxnSpPr>
          <p:nvPr/>
        </p:nvCxnSpPr>
        <p:spPr>
          <a:xfrm flipH="1">
            <a:off x="7938646" y="4511478"/>
            <a:ext cx="498010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A334537-8853-7129-1C22-EAE5C56308C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7945255" y="3739085"/>
            <a:ext cx="482550" cy="6152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95">
            <a:extLst>
              <a:ext uri="{FF2B5EF4-FFF2-40B4-BE49-F238E27FC236}">
                <a16:creationId xmlns:a16="http://schemas.microsoft.com/office/drawing/2014/main" id="{42F1A1EB-9D78-BAC5-5D33-7472A819769E}"/>
              </a:ext>
            </a:extLst>
          </p:cNvPr>
          <p:cNvSpPr txBox="1"/>
          <p:nvPr/>
        </p:nvSpPr>
        <p:spPr>
          <a:xfrm>
            <a:off x="6513589" y="2414498"/>
            <a:ext cx="949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 Senses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108" name="Straight Arrow Connector 40">
            <a:extLst>
              <a:ext uri="{FF2B5EF4-FFF2-40B4-BE49-F238E27FC236}">
                <a16:creationId xmlns:a16="http://schemas.microsoft.com/office/drawing/2014/main" id="{4FBD8D11-8D88-DB1D-D491-F0F1B65F5CC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3369" y="3814083"/>
            <a:ext cx="1047479" cy="31119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0">
            <a:extLst>
              <a:ext uri="{FF2B5EF4-FFF2-40B4-BE49-F238E27FC236}">
                <a16:creationId xmlns:a16="http://schemas.microsoft.com/office/drawing/2014/main" id="{B37172A1-45D0-072C-9F65-4493BBF9D8C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3370" y="4125282"/>
            <a:ext cx="1047478" cy="60810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95">
            <a:extLst>
              <a:ext uri="{FF2B5EF4-FFF2-40B4-BE49-F238E27FC236}">
                <a16:creationId xmlns:a16="http://schemas.microsoft.com/office/drawing/2014/main" id="{7A25A58C-A09E-D712-723D-FC9D84488091}"/>
              </a:ext>
            </a:extLst>
          </p:cNvPr>
          <p:cNvSpPr txBox="1"/>
          <p:nvPr/>
        </p:nvSpPr>
        <p:spPr>
          <a:xfrm>
            <a:off x="6525306" y="3827216"/>
            <a:ext cx="775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-Env Events</a:t>
            </a:r>
          </a:p>
        </p:txBody>
      </p:sp>
      <p:sp>
        <p:nvSpPr>
          <p:cNvPr id="117" name="TextBox 95">
            <a:extLst>
              <a:ext uri="{FF2B5EF4-FFF2-40B4-BE49-F238E27FC236}">
                <a16:creationId xmlns:a16="http://schemas.microsoft.com/office/drawing/2014/main" id="{43F6BB3E-6D4E-DE56-63A8-F66788C9E70A}"/>
              </a:ext>
            </a:extLst>
          </p:cNvPr>
          <p:cNvSpPr txBox="1"/>
          <p:nvPr/>
        </p:nvSpPr>
        <p:spPr>
          <a:xfrm>
            <a:off x="6510338" y="5013928"/>
            <a:ext cx="924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121" name="TextBox 95">
            <a:extLst>
              <a:ext uri="{FF2B5EF4-FFF2-40B4-BE49-F238E27FC236}">
                <a16:creationId xmlns:a16="http://schemas.microsoft.com/office/drawing/2014/main" id="{CA76C507-D55C-C262-9274-B6E164F33855}"/>
              </a:ext>
            </a:extLst>
          </p:cNvPr>
          <p:cNvSpPr txBox="1"/>
          <p:nvPr/>
        </p:nvSpPr>
        <p:spPr>
          <a:xfrm>
            <a:off x="6512506" y="4091432"/>
            <a:ext cx="8678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129" name="TextBox 33">
            <a:extLst>
              <a:ext uri="{FF2B5EF4-FFF2-40B4-BE49-F238E27FC236}">
                <a16:creationId xmlns:a16="http://schemas.microsoft.com/office/drawing/2014/main" id="{2ACF86EA-5311-936D-B4BA-9EA45C6F934F}"/>
              </a:ext>
            </a:extLst>
          </p:cNvPr>
          <p:cNvSpPr txBox="1"/>
          <p:nvPr/>
        </p:nvSpPr>
        <p:spPr>
          <a:xfrm>
            <a:off x="10813645" y="1813233"/>
            <a:ext cx="1300747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-Measurements Performed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sp>
        <p:nvSpPr>
          <p:cNvPr id="130" name="TextBox 33">
            <a:extLst>
              <a:ext uri="{FF2B5EF4-FFF2-40B4-BE49-F238E27FC236}">
                <a16:creationId xmlns:a16="http://schemas.microsoft.com/office/drawing/2014/main" id="{6E9EF0E4-5ECF-9ADA-7420-155308706F6F}"/>
              </a:ext>
            </a:extLst>
          </p:cNvPr>
          <p:cNvSpPr txBox="1"/>
          <p:nvPr/>
        </p:nvSpPr>
        <p:spPr>
          <a:xfrm>
            <a:off x="8043062" y="1887630"/>
            <a:ext cx="130074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-Network Sync Information</a:t>
            </a:r>
          </a:p>
        </p:txBody>
      </p:sp>
      <p:cxnSp>
        <p:nvCxnSpPr>
          <p:cNvPr id="131" name="Straight Arrow Connector 40">
            <a:extLst>
              <a:ext uri="{FF2B5EF4-FFF2-40B4-BE49-F238E27FC236}">
                <a16:creationId xmlns:a16="http://schemas.microsoft.com/office/drawing/2014/main" id="{180DA7B7-10EF-E08A-291E-9B1F7E23B794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rot="16200000" flipH="1">
            <a:off x="9293126" y="2333044"/>
            <a:ext cx="232199" cy="3637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40">
            <a:extLst>
              <a:ext uri="{FF2B5EF4-FFF2-40B4-BE49-F238E27FC236}">
                <a16:creationId xmlns:a16="http://schemas.microsoft.com/office/drawing/2014/main" id="{8FE03DFB-FE61-D6F4-F45D-0F00AEB2CF5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9637953" y="2351920"/>
            <a:ext cx="232200" cy="3259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40">
            <a:extLst>
              <a:ext uri="{FF2B5EF4-FFF2-40B4-BE49-F238E27FC236}">
                <a16:creationId xmlns:a16="http://schemas.microsoft.com/office/drawing/2014/main" id="{B8B217CB-AACC-1F04-57A6-66C44D2A234A}"/>
              </a:ext>
            </a:extLst>
          </p:cNvPr>
          <p:cNvCxnSpPr>
            <a:cxnSpLocks/>
            <a:stCxn id="32" idx="1"/>
            <a:endCxn id="12" idx="3"/>
          </p:cNvCxnSpPr>
          <p:nvPr/>
        </p:nvCxnSpPr>
        <p:spPr>
          <a:xfrm rot="10800000" flipV="1">
            <a:off x="8612188" y="2794413"/>
            <a:ext cx="245036" cy="435357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33">
            <a:extLst>
              <a:ext uri="{FF2B5EF4-FFF2-40B4-BE49-F238E27FC236}">
                <a16:creationId xmlns:a16="http://schemas.microsoft.com/office/drawing/2014/main" id="{E5B9ED14-E34C-5FD8-C2BE-C486731467FA}"/>
              </a:ext>
            </a:extLst>
          </p:cNvPr>
          <p:cNvSpPr txBox="1"/>
          <p:nvPr/>
        </p:nvSpPr>
        <p:spPr>
          <a:xfrm>
            <a:off x="8098959" y="2622039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cxnSp>
        <p:nvCxnSpPr>
          <p:cNvPr id="147" name="Straight Arrow Connector 40">
            <a:extLst>
              <a:ext uri="{FF2B5EF4-FFF2-40B4-BE49-F238E27FC236}">
                <a16:creationId xmlns:a16="http://schemas.microsoft.com/office/drawing/2014/main" id="{FF0546D3-A471-5F51-35E3-4E85EA13AE4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774171" y="2398958"/>
            <a:ext cx="1833634" cy="835192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4BC3912A-E697-A78F-A41B-16A0AAFB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028700"/>
            <a:ext cx="5408721" cy="5273705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Agent Communication </a:t>
            </a:r>
            <a:endParaRPr lang="en-US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Inter-Agent communication handled via PUB/SUB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Agents subscribe to messages addressed directly to their name or to ‘ALL’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Connections and subscriptions between agents’ PUB ports is dynamically controlled by the Environment</a:t>
            </a:r>
          </a:p>
          <a:p>
            <a:r>
              <a:rPr lang="en-US" sz="2000" b="1" dirty="0"/>
              <a:t>Operated by Internal Modules</a:t>
            </a:r>
            <a:endParaRPr lang="en-US" sz="2000" i="1" dirty="0"/>
          </a:p>
          <a:p>
            <a:r>
              <a:rPr lang="en-US" sz="2000" i="1" dirty="0"/>
              <a:t>Engineering Module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Propagates internal state of the agent, senses the environment, and performs actions given by the scheduler/planner module</a:t>
            </a:r>
          </a:p>
          <a:p>
            <a:r>
              <a:rPr lang="en-US" sz="2000" i="1" dirty="0"/>
              <a:t>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Analyses incoming measurement information and proposes measurement or information requests to the scheduler/planner module</a:t>
            </a:r>
            <a:endParaRPr lang="en-US" sz="1600" dirty="0"/>
          </a:p>
          <a:p>
            <a:r>
              <a:rPr lang="en-US" sz="2000" i="1" dirty="0"/>
              <a:t>Scheduler/Planner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Assigns tasks to the engineering module to perform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336A-79B3-95DB-723E-962FEBC8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Engineering Module - Implementation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73CFDCD9-5776-04B7-6C44-04448E7FFEA7}"/>
              </a:ext>
            </a:extLst>
          </p:cNvPr>
          <p:cNvSpPr/>
          <p:nvPr/>
        </p:nvSpPr>
        <p:spPr>
          <a:xfrm>
            <a:off x="7467295" y="2182726"/>
            <a:ext cx="4063362" cy="3570865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B7C63-08B7-9EBC-C9A3-0AD716523592}"/>
              </a:ext>
            </a:extLst>
          </p:cNvPr>
          <p:cNvSpPr/>
          <p:nvPr/>
        </p:nvSpPr>
        <p:spPr>
          <a:xfrm>
            <a:off x="8990170" y="2187476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6EB1A-F35E-5CDC-3FF5-CC716FF536AB}"/>
              </a:ext>
            </a:extLst>
          </p:cNvPr>
          <p:cNvSpPr/>
          <p:nvPr/>
        </p:nvSpPr>
        <p:spPr>
          <a:xfrm>
            <a:off x="7470848" y="40196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E91AA9CF-E01C-DCE5-96D1-079B965F1E58}"/>
              </a:ext>
            </a:extLst>
          </p:cNvPr>
          <p:cNvSpPr/>
          <p:nvPr/>
        </p:nvSpPr>
        <p:spPr>
          <a:xfrm>
            <a:off x="8430316" y="3304334"/>
            <a:ext cx="1380724" cy="22925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A2B9AD3B-BF79-9C74-C7D4-2B486395DC8F}"/>
              </a:ext>
            </a:extLst>
          </p:cNvPr>
          <p:cNvSpPr/>
          <p:nvPr/>
        </p:nvSpPr>
        <p:spPr>
          <a:xfrm>
            <a:off x="10512919" y="3348096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9" name="Rounded Rectangle 29">
            <a:extLst>
              <a:ext uri="{FF2B5EF4-FFF2-40B4-BE49-F238E27FC236}">
                <a16:creationId xmlns:a16="http://schemas.microsoft.com/office/drawing/2014/main" id="{B2F437E7-2F80-C7DF-7E08-C12A977DD767}"/>
              </a:ext>
            </a:extLst>
          </p:cNvPr>
          <p:cNvSpPr/>
          <p:nvPr/>
        </p:nvSpPr>
        <p:spPr>
          <a:xfrm>
            <a:off x="10519168" y="4837739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E4629A-7B77-8826-AD25-E56191590BA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916828" y="3791064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A1DCC080-8000-F3B2-0B74-98BF7F649EBD}"/>
              </a:ext>
            </a:extLst>
          </p:cNvPr>
          <p:cNvSpPr/>
          <p:nvPr/>
        </p:nvSpPr>
        <p:spPr>
          <a:xfrm>
            <a:off x="8857224" y="2630996"/>
            <a:ext cx="1467706" cy="2697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60EE865-B2C3-E993-292C-518968045909}"/>
              </a:ext>
            </a:extLst>
          </p:cNvPr>
          <p:cNvSpPr txBox="1"/>
          <p:nvPr/>
        </p:nvSpPr>
        <p:spPr>
          <a:xfrm>
            <a:off x="9877724" y="1861883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6C80FEFC-498A-7154-91D8-CAA8D4BDC37E}"/>
              </a:ext>
            </a:extLst>
          </p:cNvPr>
          <p:cNvSpPr txBox="1"/>
          <p:nvPr/>
        </p:nvSpPr>
        <p:spPr>
          <a:xfrm>
            <a:off x="10858608" y="4089140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64E2A2-799F-8F03-9A9B-211BB6C41D4D}"/>
              </a:ext>
            </a:extLst>
          </p:cNvPr>
          <p:cNvSpPr/>
          <p:nvPr/>
        </p:nvSpPr>
        <p:spPr>
          <a:xfrm>
            <a:off x="9679825" y="2187475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954D-96ED-C004-05A6-0E46954C5E12}"/>
              </a:ext>
            </a:extLst>
          </p:cNvPr>
          <p:cNvSpPr txBox="1"/>
          <p:nvPr/>
        </p:nvSpPr>
        <p:spPr>
          <a:xfrm>
            <a:off x="8098959" y="5900173"/>
            <a:ext cx="302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Engineering Module - DMAS Agent Framework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8C6DA4-FF8C-3F73-97F9-A45CC0DD1E27}"/>
              </a:ext>
            </a:extLst>
          </p:cNvPr>
          <p:cNvSpPr/>
          <p:nvPr/>
        </p:nvSpPr>
        <p:spPr>
          <a:xfrm>
            <a:off x="10369480" y="2187637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32BC8A-8FDF-43C5-B3A1-6827E0F1B4F3}"/>
              </a:ext>
            </a:extLst>
          </p:cNvPr>
          <p:cNvSpPr/>
          <p:nvPr/>
        </p:nvSpPr>
        <p:spPr>
          <a:xfrm>
            <a:off x="7470848" y="4405818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547A3-8DE9-8AB7-0740-8209EDE4F70A}"/>
              </a:ext>
            </a:extLst>
          </p:cNvPr>
          <p:cNvSpPr/>
          <p:nvPr/>
        </p:nvSpPr>
        <p:spPr>
          <a:xfrm>
            <a:off x="7470848" y="3633424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27" name="Rounded Rectangle 30">
            <a:extLst>
              <a:ext uri="{FF2B5EF4-FFF2-40B4-BE49-F238E27FC236}">
                <a16:creationId xmlns:a16="http://schemas.microsoft.com/office/drawing/2014/main" id="{A143F6DF-1334-A888-D9B6-75FB460E9282}"/>
              </a:ext>
            </a:extLst>
          </p:cNvPr>
          <p:cNvSpPr/>
          <p:nvPr/>
        </p:nvSpPr>
        <p:spPr>
          <a:xfrm rot="16200000">
            <a:off x="5560344" y="3382306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8711253A-CD20-B198-FB8C-8F058AEBA0B1}"/>
              </a:ext>
            </a:extLst>
          </p:cNvPr>
          <p:cNvSpPr/>
          <p:nvPr/>
        </p:nvSpPr>
        <p:spPr>
          <a:xfrm rot="16200000">
            <a:off x="5561888" y="4839229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131415BB-1C05-753D-699D-AE90952BD8F1}"/>
              </a:ext>
            </a:extLst>
          </p:cNvPr>
          <p:cNvSpPr/>
          <p:nvPr/>
        </p:nvSpPr>
        <p:spPr>
          <a:xfrm>
            <a:off x="8995856" y="1261122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30" name="Rounded Rectangle 30">
            <a:extLst>
              <a:ext uri="{FF2B5EF4-FFF2-40B4-BE49-F238E27FC236}">
                <a16:creationId xmlns:a16="http://schemas.microsoft.com/office/drawing/2014/main" id="{32575B0C-9A0F-669D-2C61-A83257F7FB0B}"/>
              </a:ext>
            </a:extLst>
          </p:cNvPr>
          <p:cNvSpPr/>
          <p:nvPr/>
        </p:nvSpPr>
        <p:spPr>
          <a:xfrm>
            <a:off x="10458682" y="126025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5D21170A-0184-52A0-B553-D13469DF4140}"/>
              </a:ext>
            </a:extLst>
          </p:cNvPr>
          <p:cNvCxnSpPr>
            <a:cxnSpLocks/>
            <a:stCxn id="28" idx="2"/>
            <a:endCxn id="25" idx="1"/>
          </p:cNvCxnSpPr>
          <p:nvPr/>
        </p:nvCxnSpPr>
        <p:spPr>
          <a:xfrm flipV="1">
            <a:off x="6424914" y="4511479"/>
            <a:ext cx="1045934" cy="515023"/>
          </a:xfrm>
          <a:prstGeom prst="bentConnector3">
            <a:avLst>
              <a:gd name="adj1" fmla="val 87411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0">
            <a:extLst>
              <a:ext uri="{FF2B5EF4-FFF2-40B4-BE49-F238E27FC236}">
                <a16:creationId xmlns:a16="http://schemas.microsoft.com/office/drawing/2014/main" id="{78F5E5EF-E08A-4936-ADCB-DE522D8AC752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>
            <a:off x="6423370" y="3569579"/>
            <a:ext cx="1047478" cy="169506"/>
          </a:xfrm>
          <a:prstGeom prst="bentConnector3">
            <a:avLst>
              <a:gd name="adj1" fmla="val 8539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0">
            <a:extLst>
              <a:ext uri="{FF2B5EF4-FFF2-40B4-BE49-F238E27FC236}">
                <a16:creationId xmlns:a16="http://schemas.microsoft.com/office/drawing/2014/main" id="{9C53D072-71D3-6424-34D9-CAFD87001F0F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9146621" y="1913718"/>
            <a:ext cx="354512" cy="1930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0">
            <a:extLst>
              <a:ext uri="{FF2B5EF4-FFF2-40B4-BE49-F238E27FC236}">
                <a16:creationId xmlns:a16="http://schemas.microsoft.com/office/drawing/2014/main" id="{9D703580-9857-6618-9F4C-4827947E02C6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rot="16200000" flipH="1">
            <a:off x="9574143" y="1844589"/>
            <a:ext cx="359820" cy="3259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0">
            <a:extLst>
              <a:ext uri="{FF2B5EF4-FFF2-40B4-BE49-F238E27FC236}">
                <a16:creationId xmlns:a16="http://schemas.microsoft.com/office/drawing/2014/main" id="{8B8F70F0-A723-B8FA-0862-A7A55F0E053D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5400000" flipH="1" flipV="1">
            <a:off x="10580087" y="1880935"/>
            <a:ext cx="334420" cy="2789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604079-BCEF-56BF-BD16-079FCFB01B4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947498" y="4125282"/>
            <a:ext cx="480307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119C75-0C0B-8305-6EF9-D47B3AA0D7C7}"/>
              </a:ext>
            </a:extLst>
          </p:cNvPr>
          <p:cNvCxnSpPr>
            <a:cxnSpLocks/>
          </p:cNvCxnSpPr>
          <p:nvPr/>
        </p:nvCxnSpPr>
        <p:spPr>
          <a:xfrm flipH="1">
            <a:off x="7938646" y="4511478"/>
            <a:ext cx="498010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A2C8D7-A687-BADC-8079-E8C714D3253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945255" y="3739085"/>
            <a:ext cx="482550" cy="6152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95">
            <a:extLst>
              <a:ext uri="{FF2B5EF4-FFF2-40B4-BE49-F238E27FC236}">
                <a16:creationId xmlns:a16="http://schemas.microsoft.com/office/drawing/2014/main" id="{AEC4C50E-E481-7A07-23C4-ABDC01620A1E}"/>
              </a:ext>
            </a:extLst>
          </p:cNvPr>
          <p:cNvSpPr txBox="1"/>
          <p:nvPr/>
        </p:nvSpPr>
        <p:spPr>
          <a:xfrm>
            <a:off x="6513589" y="2414498"/>
            <a:ext cx="949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 Senses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40" name="Straight Arrow Connector 40">
            <a:extLst>
              <a:ext uri="{FF2B5EF4-FFF2-40B4-BE49-F238E27FC236}">
                <a16:creationId xmlns:a16="http://schemas.microsoft.com/office/drawing/2014/main" id="{C248F5C8-4E78-77C8-EB24-ABC1C16290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23369" y="3814083"/>
            <a:ext cx="1047479" cy="31119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7D02D2-8317-4C7B-EE29-28933995EAE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23370" y="4125282"/>
            <a:ext cx="1047478" cy="60810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95">
            <a:extLst>
              <a:ext uri="{FF2B5EF4-FFF2-40B4-BE49-F238E27FC236}">
                <a16:creationId xmlns:a16="http://schemas.microsoft.com/office/drawing/2014/main" id="{D6877EF3-F62A-8920-AF5B-5999D8F6C22B}"/>
              </a:ext>
            </a:extLst>
          </p:cNvPr>
          <p:cNvSpPr txBox="1"/>
          <p:nvPr/>
        </p:nvSpPr>
        <p:spPr>
          <a:xfrm>
            <a:off x="6525306" y="3827216"/>
            <a:ext cx="775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-Env Events</a:t>
            </a:r>
          </a:p>
        </p:txBody>
      </p:sp>
      <p:sp>
        <p:nvSpPr>
          <p:cNvPr id="43" name="TextBox 95">
            <a:extLst>
              <a:ext uri="{FF2B5EF4-FFF2-40B4-BE49-F238E27FC236}">
                <a16:creationId xmlns:a16="http://schemas.microsoft.com/office/drawing/2014/main" id="{C9E85021-C770-FBD7-4689-20F155E7CB33}"/>
              </a:ext>
            </a:extLst>
          </p:cNvPr>
          <p:cNvSpPr txBox="1"/>
          <p:nvPr/>
        </p:nvSpPr>
        <p:spPr>
          <a:xfrm>
            <a:off x="6510338" y="5013928"/>
            <a:ext cx="924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44" name="TextBox 95">
            <a:extLst>
              <a:ext uri="{FF2B5EF4-FFF2-40B4-BE49-F238E27FC236}">
                <a16:creationId xmlns:a16="http://schemas.microsoft.com/office/drawing/2014/main" id="{11068052-2CEF-9A73-C7D2-346CBF1E655C}"/>
              </a:ext>
            </a:extLst>
          </p:cNvPr>
          <p:cNvSpPr txBox="1"/>
          <p:nvPr/>
        </p:nvSpPr>
        <p:spPr>
          <a:xfrm>
            <a:off x="6512506" y="4091432"/>
            <a:ext cx="8678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45" name="TextBox 33">
            <a:extLst>
              <a:ext uri="{FF2B5EF4-FFF2-40B4-BE49-F238E27FC236}">
                <a16:creationId xmlns:a16="http://schemas.microsoft.com/office/drawing/2014/main" id="{37BCB67B-F338-3F33-DAAC-50CD7093F7F0}"/>
              </a:ext>
            </a:extLst>
          </p:cNvPr>
          <p:cNvSpPr txBox="1"/>
          <p:nvPr/>
        </p:nvSpPr>
        <p:spPr>
          <a:xfrm>
            <a:off x="10813645" y="1813233"/>
            <a:ext cx="1300747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-Measurements Performed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sp>
        <p:nvSpPr>
          <p:cNvPr id="46" name="TextBox 33">
            <a:extLst>
              <a:ext uri="{FF2B5EF4-FFF2-40B4-BE49-F238E27FC236}">
                <a16:creationId xmlns:a16="http://schemas.microsoft.com/office/drawing/2014/main" id="{2D6A2655-E1D5-00E7-B8FE-BE3C85F503E1}"/>
              </a:ext>
            </a:extLst>
          </p:cNvPr>
          <p:cNvSpPr txBox="1"/>
          <p:nvPr/>
        </p:nvSpPr>
        <p:spPr>
          <a:xfrm>
            <a:off x="8043062" y="1887630"/>
            <a:ext cx="130074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-Network Sync Information</a:t>
            </a:r>
          </a:p>
        </p:txBody>
      </p:sp>
      <p:cxnSp>
        <p:nvCxnSpPr>
          <p:cNvPr id="47" name="Straight Arrow Connector 40">
            <a:extLst>
              <a:ext uri="{FF2B5EF4-FFF2-40B4-BE49-F238E27FC236}">
                <a16:creationId xmlns:a16="http://schemas.microsoft.com/office/drawing/2014/main" id="{C17E6163-D7ED-EFDA-E3B7-D442E111F37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9293126" y="2333044"/>
            <a:ext cx="232199" cy="3637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0">
            <a:extLst>
              <a:ext uri="{FF2B5EF4-FFF2-40B4-BE49-F238E27FC236}">
                <a16:creationId xmlns:a16="http://schemas.microsoft.com/office/drawing/2014/main" id="{27F28310-2D98-D8E6-2527-899912DF8467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rot="5400000">
            <a:off x="9637953" y="2351920"/>
            <a:ext cx="232200" cy="3259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0">
            <a:extLst>
              <a:ext uri="{FF2B5EF4-FFF2-40B4-BE49-F238E27FC236}">
                <a16:creationId xmlns:a16="http://schemas.microsoft.com/office/drawing/2014/main" id="{D8973F6A-B7E0-EF1A-1EE8-A16E7BCD0E46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 rot="10800000" flipH="1" flipV="1">
            <a:off x="8857224" y="2765868"/>
            <a:ext cx="263454" cy="538466"/>
          </a:xfrm>
          <a:prstGeom prst="bentConnector4">
            <a:avLst>
              <a:gd name="adj1" fmla="val -86770"/>
              <a:gd name="adj2" fmla="val 62524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3">
            <a:extLst>
              <a:ext uri="{FF2B5EF4-FFF2-40B4-BE49-F238E27FC236}">
                <a16:creationId xmlns:a16="http://schemas.microsoft.com/office/drawing/2014/main" id="{042AE7D7-D883-4CB8-CF11-73BCAD230A37}"/>
              </a:ext>
            </a:extLst>
          </p:cNvPr>
          <p:cNvSpPr txBox="1"/>
          <p:nvPr/>
        </p:nvSpPr>
        <p:spPr>
          <a:xfrm>
            <a:off x="8098959" y="2622039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744A7-9650-A19D-53E1-482182D077EC}"/>
              </a:ext>
            </a:extLst>
          </p:cNvPr>
          <p:cNvSpPr/>
          <p:nvPr/>
        </p:nvSpPr>
        <p:spPr>
          <a:xfrm>
            <a:off x="8837409" y="3830894"/>
            <a:ext cx="606198" cy="267439"/>
          </a:xfrm>
          <a:prstGeom prst="rect">
            <a:avLst/>
          </a:prstGeom>
          <a:solidFill>
            <a:schemeClr val="bg1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</a:rPr>
              <a:t>Sense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A842A7-0A52-7227-A278-86C8A00F218B}"/>
              </a:ext>
            </a:extLst>
          </p:cNvPr>
          <p:cNvSpPr/>
          <p:nvPr/>
        </p:nvSpPr>
        <p:spPr>
          <a:xfrm>
            <a:off x="8837409" y="4413713"/>
            <a:ext cx="606198" cy="267439"/>
          </a:xfrm>
          <a:prstGeom prst="rect">
            <a:avLst/>
          </a:prstGeom>
          <a:solidFill>
            <a:schemeClr val="bg1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</a:rPr>
              <a:t>Think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F46099-C9C4-7409-A98A-A3668C2CC728}"/>
              </a:ext>
            </a:extLst>
          </p:cNvPr>
          <p:cNvSpPr/>
          <p:nvPr/>
        </p:nvSpPr>
        <p:spPr>
          <a:xfrm>
            <a:off x="8837409" y="4996531"/>
            <a:ext cx="606198" cy="267439"/>
          </a:xfrm>
          <a:prstGeom prst="rect">
            <a:avLst/>
          </a:prstGeom>
          <a:solidFill>
            <a:schemeClr val="bg1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</a:rPr>
              <a:t>Do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DC092D4-46F6-2A35-F0F0-D385F796A6B8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9140508" y="4098333"/>
            <a:ext cx="0" cy="31538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73B1CA-F47B-2D48-8844-8D9292910B3E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flipV="1">
            <a:off x="9140508" y="4681152"/>
            <a:ext cx="0" cy="315379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0">
            <a:extLst>
              <a:ext uri="{FF2B5EF4-FFF2-40B4-BE49-F238E27FC236}">
                <a16:creationId xmlns:a16="http://schemas.microsoft.com/office/drawing/2014/main" id="{6F748E1E-BFCC-8CCD-301F-C001B0A08030}"/>
              </a:ext>
            </a:extLst>
          </p:cNvPr>
          <p:cNvCxnSpPr>
            <a:cxnSpLocks/>
            <a:stCxn id="66" idx="1"/>
            <a:endCxn id="64" idx="1"/>
          </p:cNvCxnSpPr>
          <p:nvPr/>
        </p:nvCxnSpPr>
        <p:spPr>
          <a:xfrm rot="10800000">
            <a:off x="8837409" y="3964615"/>
            <a:ext cx="12700" cy="116563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0">
            <a:extLst>
              <a:ext uri="{FF2B5EF4-FFF2-40B4-BE49-F238E27FC236}">
                <a16:creationId xmlns:a16="http://schemas.microsoft.com/office/drawing/2014/main" id="{3EFFEF87-0EF3-4AB9-1CBD-A24A1206E7C9}"/>
              </a:ext>
            </a:extLst>
          </p:cNvPr>
          <p:cNvCxnSpPr>
            <a:cxnSpLocks/>
            <a:stCxn id="64" idx="3"/>
            <a:endCxn id="8" idx="1"/>
          </p:cNvCxnSpPr>
          <p:nvPr/>
        </p:nvCxnSpPr>
        <p:spPr>
          <a:xfrm flipV="1">
            <a:off x="9443607" y="3569580"/>
            <a:ext cx="1069312" cy="395034"/>
          </a:xfrm>
          <a:prstGeom prst="bentConnector3">
            <a:avLst>
              <a:gd name="adj1" fmla="val 87531"/>
            </a:avLst>
          </a:prstGeom>
          <a:ln w="12700">
            <a:solidFill>
              <a:schemeClr val="accent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40">
            <a:extLst>
              <a:ext uri="{FF2B5EF4-FFF2-40B4-BE49-F238E27FC236}">
                <a16:creationId xmlns:a16="http://schemas.microsoft.com/office/drawing/2014/main" id="{01FF35B7-950C-0360-B0D3-FC6CA9453868}"/>
              </a:ext>
            </a:extLst>
          </p:cNvPr>
          <p:cNvCxnSpPr>
            <a:cxnSpLocks/>
            <a:stCxn id="9" idx="1"/>
            <a:endCxn id="65" idx="3"/>
          </p:cNvCxnSpPr>
          <p:nvPr/>
        </p:nvCxnSpPr>
        <p:spPr>
          <a:xfrm rot="10800000">
            <a:off x="9443608" y="4547434"/>
            <a:ext cx="1075561" cy="491139"/>
          </a:xfrm>
          <a:prstGeom prst="bentConnector3">
            <a:avLst>
              <a:gd name="adj1" fmla="val 79283"/>
            </a:avLst>
          </a:prstGeom>
          <a:ln w="12700">
            <a:solidFill>
              <a:schemeClr val="accent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40">
            <a:extLst>
              <a:ext uri="{FF2B5EF4-FFF2-40B4-BE49-F238E27FC236}">
                <a16:creationId xmlns:a16="http://schemas.microsoft.com/office/drawing/2014/main" id="{7107B7B9-098F-7971-BC8C-662789288F69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9443607" y="3964614"/>
            <a:ext cx="1277336" cy="873125"/>
          </a:xfrm>
          <a:prstGeom prst="bentConnector3">
            <a:avLst>
              <a:gd name="adj1" fmla="val 100111"/>
            </a:avLst>
          </a:prstGeom>
          <a:ln w="12700">
            <a:solidFill>
              <a:schemeClr val="accent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5">
            <a:extLst>
              <a:ext uri="{FF2B5EF4-FFF2-40B4-BE49-F238E27FC236}">
                <a16:creationId xmlns:a16="http://schemas.microsoft.com/office/drawing/2014/main" id="{A090C958-722A-7D91-6449-D490E2FB2A86}"/>
              </a:ext>
            </a:extLst>
          </p:cNvPr>
          <p:cNvSpPr txBox="1"/>
          <p:nvPr/>
        </p:nvSpPr>
        <p:spPr>
          <a:xfrm>
            <a:off x="9853774" y="3179406"/>
            <a:ext cx="86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91" name="TextBox 92">
            <a:extLst>
              <a:ext uri="{FF2B5EF4-FFF2-40B4-BE49-F238E27FC236}">
                <a16:creationId xmlns:a16="http://schemas.microsoft.com/office/drawing/2014/main" id="{F683CC8B-F367-FEC4-FDA4-030E925723DA}"/>
              </a:ext>
            </a:extLst>
          </p:cNvPr>
          <p:cNvSpPr txBox="1"/>
          <p:nvPr/>
        </p:nvSpPr>
        <p:spPr>
          <a:xfrm>
            <a:off x="9955766" y="4000702"/>
            <a:ext cx="100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EE091C1B-8936-60A2-F2A8-B4638290DD68}"/>
              </a:ext>
            </a:extLst>
          </p:cNvPr>
          <p:cNvSpPr txBox="1"/>
          <p:nvPr/>
        </p:nvSpPr>
        <p:spPr>
          <a:xfrm>
            <a:off x="9807032" y="4995366"/>
            <a:ext cx="87824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Broadcasts/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cxnSp>
        <p:nvCxnSpPr>
          <p:cNvPr id="94" name="Straight Arrow Connector 40">
            <a:extLst>
              <a:ext uri="{FF2B5EF4-FFF2-40B4-BE49-F238E27FC236}">
                <a16:creationId xmlns:a16="http://schemas.microsoft.com/office/drawing/2014/main" id="{6CA38640-2EAA-F925-E867-99BE29C6CF4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877724" y="2398958"/>
            <a:ext cx="730081" cy="608402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0">
            <a:extLst>
              <a:ext uri="{FF2B5EF4-FFF2-40B4-BE49-F238E27FC236}">
                <a16:creationId xmlns:a16="http://schemas.microsoft.com/office/drawing/2014/main" id="{759832CC-727B-5E2C-FEC4-752190A55C7B}"/>
              </a:ext>
            </a:extLst>
          </p:cNvPr>
          <p:cNvCxnSpPr>
            <a:cxnSpLocks/>
          </p:cNvCxnSpPr>
          <p:nvPr/>
        </p:nvCxnSpPr>
        <p:spPr>
          <a:xfrm flipV="1">
            <a:off x="9286785" y="3009238"/>
            <a:ext cx="590939" cy="295096"/>
          </a:xfrm>
          <a:prstGeom prst="bentConnector3">
            <a:avLst>
              <a:gd name="adj1" fmla="val 1108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108">
            <a:extLst>
              <a:ext uri="{FF2B5EF4-FFF2-40B4-BE49-F238E27FC236}">
                <a16:creationId xmlns:a16="http://schemas.microsoft.com/office/drawing/2014/main" id="{6E7C63EF-1DB2-BAB9-9D6E-E3E65F00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326565" cy="5199557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Sense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Performs State Sense Request to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Reads incoming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Updates internal state (platform simulator)</a:t>
            </a:r>
          </a:p>
          <a:p>
            <a:r>
              <a:rPr lang="en-US" i="1" dirty="0"/>
              <a:t>Think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Waits for a plan from the Scheduler Module</a:t>
            </a:r>
          </a:p>
          <a:p>
            <a:r>
              <a:rPr lang="en-US" i="1" dirty="0"/>
              <a:t>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Receives high-level plan from planner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Decomposes plan into low-level instructions to perform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Performs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6430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3CE-CDE9-A490-993B-3F1BBDA5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3F57-1DD2-FE33-1BB1-2111799A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665900" cy="51995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Overview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Decentralized market-based approach 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Agents bid on tasks based on their expected utility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Each agent looks to create a plan that maximizes their own utility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Allows for partial or total allocation of tasks</a:t>
            </a:r>
          </a:p>
          <a:p>
            <a:pPr marL="519113" lvl="3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Agents can still perform a measurement if it does not have all required sensors for said tasks but for a smaller score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Allows for collaboration between satellites to fully allocate tasks</a:t>
            </a:r>
          </a:p>
          <a:p>
            <a:pPr marL="519113" lvl="3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Enforces time constraints between measurements</a:t>
            </a:r>
          </a:p>
          <a:p>
            <a:pPr marL="522288" lvl="1" indent="-2349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7EB66E-8AA4-2282-81FA-F9C1A8DA144F}"/>
              </a:ext>
            </a:extLst>
          </p:cNvPr>
          <p:cNvGrpSpPr/>
          <p:nvPr/>
        </p:nvGrpSpPr>
        <p:grpSpPr>
          <a:xfrm>
            <a:off x="5083111" y="1420206"/>
            <a:ext cx="7471930" cy="3808921"/>
            <a:chOff x="1669215" y="1125949"/>
            <a:chExt cx="9406528" cy="5158260"/>
          </a:xfrm>
        </p:grpSpPr>
        <p:sp>
          <p:nvSpPr>
            <p:cNvPr id="7" name="CuadroTexto 3">
              <a:extLst>
                <a:ext uri="{FF2B5EF4-FFF2-40B4-BE49-F238E27FC236}">
                  <a16:creationId xmlns:a16="http://schemas.microsoft.com/office/drawing/2014/main" id="{77B5A8B0-9A73-BB6D-6611-28D8C2A445BE}"/>
                </a:ext>
              </a:extLst>
            </p:cNvPr>
            <p:cNvSpPr txBox="1"/>
            <p:nvPr/>
          </p:nvSpPr>
          <p:spPr>
            <a:xfrm>
              <a:off x="2000583" y="1585382"/>
              <a:ext cx="1466516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Greedy Plan</a:t>
              </a:r>
            </a:p>
          </p:txBody>
        </p:sp>
        <p:sp>
          <p:nvSpPr>
            <p:cNvPr id="8" name="CuadroTexto 5">
              <a:extLst>
                <a:ext uri="{FF2B5EF4-FFF2-40B4-BE49-F238E27FC236}">
                  <a16:creationId xmlns:a16="http://schemas.microsoft.com/office/drawing/2014/main" id="{D42C4BA9-271E-6787-6E00-3F434D1E5126}"/>
                </a:ext>
              </a:extLst>
            </p:cNvPr>
            <p:cNvSpPr txBox="1"/>
            <p:nvPr/>
          </p:nvSpPr>
          <p:spPr>
            <a:xfrm>
              <a:off x="4076701" y="1504798"/>
              <a:ext cx="1600200" cy="625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Broadcast own information</a:t>
              </a:r>
            </a:p>
          </p:txBody>
        </p:sp>
        <p:sp>
          <p:nvSpPr>
            <p:cNvPr id="9" name="CuadroTexto 6">
              <a:extLst>
                <a:ext uri="{FF2B5EF4-FFF2-40B4-BE49-F238E27FC236}">
                  <a16:creationId xmlns:a16="http://schemas.microsoft.com/office/drawing/2014/main" id="{928018EC-7823-1289-A0F3-4A30E0B75943}"/>
                </a:ext>
              </a:extLst>
            </p:cNvPr>
            <p:cNvSpPr txBox="1"/>
            <p:nvPr/>
          </p:nvSpPr>
          <p:spPr>
            <a:xfrm>
              <a:off x="7642172" y="2484951"/>
              <a:ext cx="1671402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Outbids </a:t>
              </a:r>
            </a:p>
          </p:txBody>
        </p:sp>
        <p:sp>
          <p:nvSpPr>
            <p:cNvPr id="10" name="CuadroTexto 8">
              <a:extLst>
                <a:ext uri="{FF2B5EF4-FFF2-40B4-BE49-F238E27FC236}">
                  <a16:creationId xmlns:a16="http://schemas.microsoft.com/office/drawing/2014/main" id="{287427D2-348C-8823-C5DF-9680731EBE69}"/>
                </a:ext>
              </a:extLst>
            </p:cNvPr>
            <p:cNvSpPr txBox="1"/>
            <p:nvPr/>
          </p:nvSpPr>
          <p:spPr>
            <a:xfrm>
              <a:off x="7115495" y="3597876"/>
              <a:ext cx="3081833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Constraint Fulfillment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CEFE0A7-D186-421F-7BCF-C9D6AB9C8DC1}"/>
                </a:ext>
              </a:extLst>
            </p:cNvPr>
            <p:cNvSpPr txBox="1"/>
            <p:nvPr/>
          </p:nvSpPr>
          <p:spPr>
            <a:xfrm>
              <a:off x="7570496" y="4794243"/>
              <a:ext cx="2132304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Convergence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CE7E59F-041F-551B-47C4-D8977E692C20}"/>
                </a:ext>
              </a:extLst>
            </p:cNvPr>
            <p:cNvSpPr txBox="1"/>
            <p:nvPr/>
          </p:nvSpPr>
          <p:spPr>
            <a:xfrm>
              <a:off x="6096000" y="1432981"/>
              <a:ext cx="1600200" cy="708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Receive information</a:t>
              </a:r>
            </a:p>
          </p:txBody>
        </p:sp>
        <p:cxnSp>
          <p:nvCxnSpPr>
            <p:cNvPr id="13" name="Conector recto de flecha 13">
              <a:extLst>
                <a:ext uri="{FF2B5EF4-FFF2-40B4-BE49-F238E27FC236}">
                  <a16:creationId xmlns:a16="http://schemas.microsoft.com/office/drawing/2014/main" id="{3916F430-0460-A904-4E17-080F25B96A0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467099" y="1770050"/>
              <a:ext cx="667085" cy="237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4">
              <a:extLst>
                <a:ext uri="{FF2B5EF4-FFF2-40B4-BE49-F238E27FC236}">
                  <a16:creationId xmlns:a16="http://schemas.microsoft.com/office/drawing/2014/main" id="{D2E399C6-62BA-C7D3-4A28-67C6836AB568}"/>
                </a:ext>
              </a:extLst>
            </p:cNvPr>
            <p:cNvCxnSpPr/>
            <p:nvPr/>
          </p:nvCxnSpPr>
          <p:spPr>
            <a:xfrm>
              <a:off x="5676901" y="1770965"/>
              <a:ext cx="4191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6">
              <a:extLst>
                <a:ext uri="{FF2B5EF4-FFF2-40B4-BE49-F238E27FC236}">
                  <a16:creationId xmlns:a16="http://schemas.microsoft.com/office/drawing/2014/main" id="{E10BDD10-123D-4ADA-8827-B35063E87B4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696200" y="1827962"/>
              <a:ext cx="781673" cy="656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8">
              <a:extLst>
                <a:ext uri="{FF2B5EF4-FFF2-40B4-BE49-F238E27FC236}">
                  <a16:creationId xmlns:a16="http://schemas.microsoft.com/office/drawing/2014/main" id="{5394C6EE-8563-B5CE-41C2-0BB1C262E05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477873" y="2901760"/>
              <a:ext cx="0" cy="7190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30">
              <a:extLst>
                <a:ext uri="{FF2B5EF4-FFF2-40B4-BE49-F238E27FC236}">
                  <a16:creationId xmlns:a16="http://schemas.microsoft.com/office/drawing/2014/main" id="{A71CD69F-C4ED-2D96-851E-7BA54C420013}"/>
                </a:ext>
              </a:extLst>
            </p:cNvPr>
            <p:cNvCxnSpPr/>
            <p:nvPr/>
          </p:nvCxnSpPr>
          <p:spPr>
            <a:xfrm>
              <a:off x="8469957" y="5163575"/>
              <a:ext cx="0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31">
              <a:extLst>
                <a:ext uri="{FF2B5EF4-FFF2-40B4-BE49-F238E27FC236}">
                  <a16:creationId xmlns:a16="http://schemas.microsoft.com/office/drawing/2014/main" id="{5D6A4FF4-BA29-991A-F296-4F0D5508AE79}"/>
                </a:ext>
              </a:extLst>
            </p:cNvPr>
            <p:cNvSpPr txBox="1"/>
            <p:nvPr/>
          </p:nvSpPr>
          <p:spPr>
            <a:xfrm>
              <a:off x="7422243" y="5867400"/>
              <a:ext cx="2438400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Execute plan</a:t>
              </a:r>
            </a:p>
          </p:txBody>
        </p:sp>
        <p:cxnSp>
          <p:nvCxnSpPr>
            <p:cNvPr id="19" name="Conector recto de flecha 35">
              <a:extLst>
                <a:ext uri="{FF2B5EF4-FFF2-40B4-BE49-F238E27FC236}">
                  <a16:creationId xmlns:a16="http://schemas.microsoft.com/office/drawing/2014/main" id="{E9E0D99D-C52F-6FDD-2F54-474019430D35}"/>
                </a:ext>
              </a:extLst>
            </p:cNvPr>
            <p:cNvCxnSpPr>
              <a:cxnSpLocks/>
            </p:cNvCxnSpPr>
            <p:nvPr/>
          </p:nvCxnSpPr>
          <p:spPr>
            <a:xfrm>
              <a:off x="8469957" y="4020896"/>
              <a:ext cx="0" cy="786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42">
              <a:extLst>
                <a:ext uri="{FF2B5EF4-FFF2-40B4-BE49-F238E27FC236}">
                  <a16:creationId xmlns:a16="http://schemas.microsoft.com/office/drawing/2014/main" id="{2F0F87F6-6DDB-CFE5-EE11-A172A5EDF540}"/>
                </a:ext>
              </a:extLst>
            </p:cNvPr>
            <p:cNvSpPr/>
            <p:nvPr/>
          </p:nvSpPr>
          <p:spPr>
            <a:xfrm>
              <a:off x="3771901" y="1159861"/>
              <a:ext cx="6553200" cy="4326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CuadroTexto 43">
              <a:extLst>
                <a:ext uri="{FF2B5EF4-FFF2-40B4-BE49-F238E27FC236}">
                  <a16:creationId xmlns:a16="http://schemas.microsoft.com/office/drawing/2014/main" id="{745EA59B-C8C2-709B-B8ED-AB34B89F4C99}"/>
                </a:ext>
              </a:extLst>
            </p:cNvPr>
            <p:cNvSpPr txBox="1"/>
            <p:nvPr/>
          </p:nvSpPr>
          <p:spPr>
            <a:xfrm>
              <a:off x="7418142" y="1159860"/>
              <a:ext cx="3657601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2" name="CuadroTexto 44">
              <a:extLst>
                <a:ext uri="{FF2B5EF4-FFF2-40B4-BE49-F238E27FC236}">
                  <a16:creationId xmlns:a16="http://schemas.microsoft.com/office/drawing/2014/main" id="{79170AD2-36E7-E261-A6F5-A19815258305}"/>
                </a:ext>
              </a:extLst>
            </p:cNvPr>
            <p:cNvSpPr txBox="1"/>
            <p:nvPr/>
          </p:nvSpPr>
          <p:spPr>
            <a:xfrm>
              <a:off x="8443478" y="1167685"/>
              <a:ext cx="2561807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Consensus Phase</a:t>
              </a:r>
            </a:p>
          </p:txBody>
        </p:sp>
        <p:sp>
          <p:nvSpPr>
            <p:cNvPr id="23" name="CuadroTexto 57">
              <a:extLst>
                <a:ext uri="{FF2B5EF4-FFF2-40B4-BE49-F238E27FC236}">
                  <a16:creationId xmlns:a16="http://schemas.microsoft.com/office/drawing/2014/main" id="{73A0B1AB-1E66-BBAA-60F6-CBB950581D8F}"/>
                </a:ext>
              </a:extLst>
            </p:cNvPr>
            <p:cNvSpPr txBox="1"/>
            <p:nvPr/>
          </p:nvSpPr>
          <p:spPr>
            <a:xfrm>
              <a:off x="1943101" y="2969326"/>
              <a:ext cx="1529716" cy="708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 self-knowledge</a:t>
              </a:r>
            </a:p>
          </p:txBody>
        </p:sp>
        <p:cxnSp>
          <p:nvCxnSpPr>
            <p:cNvPr id="24" name="Conector recto de flecha 60">
              <a:extLst>
                <a:ext uri="{FF2B5EF4-FFF2-40B4-BE49-F238E27FC236}">
                  <a16:creationId xmlns:a16="http://schemas.microsoft.com/office/drawing/2014/main" id="{2F8E8C21-B2FA-7771-BB4C-DAF534A9950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5965629" y="2693356"/>
              <a:ext cx="1676543" cy="4179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61">
              <a:extLst>
                <a:ext uri="{FF2B5EF4-FFF2-40B4-BE49-F238E27FC236}">
                  <a16:creationId xmlns:a16="http://schemas.microsoft.com/office/drawing/2014/main" id="{36351419-DB78-AA69-D1AA-CD0F3ACEA38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5974575" y="3511432"/>
              <a:ext cx="1140920" cy="294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ángulo 65">
              <a:extLst>
                <a:ext uri="{FF2B5EF4-FFF2-40B4-BE49-F238E27FC236}">
                  <a16:creationId xmlns:a16="http://schemas.microsoft.com/office/drawing/2014/main" id="{4AAF16F2-6248-8948-0EAF-61834C6A2543}"/>
                </a:ext>
              </a:extLst>
            </p:cNvPr>
            <p:cNvSpPr/>
            <p:nvPr/>
          </p:nvSpPr>
          <p:spPr>
            <a:xfrm>
              <a:off x="7547359" y="2206303"/>
              <a:ext cx="2731024" cy="77166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CuadroTexto 66">
              <a:extLst>
                <a:ext uri="{FF2B5EF4-FFF2-40B4-BE49-F238E27FC236}">
                  <a16:creationId xmlns:a16="http://schemas.microsoft.com/office/drawing/2014/main" id="{7145E928-3039-202F-25DC-053BA848EA37}"/>
                </a:ext>
              </a:extLst>
            </p:cNvPr>
            <p:cNvSpPr txBox="1"/>
            <p:nvPr/>
          </p:nvSpPr>
          <p:spPr>
            <a:xfrm>
              <a:off x="8404822" y="2148159"/>
              <a:ext cx="1990945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Rule-based check</a:t>
              </a:r>
            </a:p>
          </p:txBody>
        </p:sp>
        <p:sp>
          <p:nvSpPr>
            <p:cNvPr id="28" name="CuadroTexto 97">
              <a:extLst>
                <a:ext uri="{FF2B5EF4-FFF2-40B4-BE49-F238E27FC236}">
                  <a16:creationId xmlns:a16="http://schemas.microsoft.com/office/drawing/2014/main" id="{A0518C2F-3E93-E789-991A-052CDC0A25DD}"/>
                </a:ext>
              </a:extLst>
            </p:cNvPr>
            <p:cNvSpPr txBox="1"/>
            <p:nvPr/>
          </p:nvSpPr>
          <p:spPr>
            <a:xfrm>
              <a:off x="6084010" y="2483293"/>
              <a:ext cx="1353911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Outbid</a:t>
              </a:r>
            </a:p>
          </p:txBody>
        </p:sp>
        <p:sp>
          <p:nvSpPr>
            <p:cNvPr id="29" name="CuadroTexto 112">
              <a:extLst>
                <a:ext uri="{FF2B5EF4-FFF2-40B4-BE49-F238E27FC236}">
                  <a16:creationId xmlns:a16="http://schemas.microsoft.com/office/drawing/2014/main" id="{54D50D74-5C52-4E29-3F83-69A617EDC1A5}"/>
                </a:ext>
              </a:extLst>
            </p:cNvPr>
            <p:cNvSpPr txBox="1"/>
            <p:nvPr/>
          </p:nvSpPr>
          <p:spPr>
            <a:xfrm>
              <a:off x="4983725" y="3654654"/>
              <a:ext cx="2421107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Constraint violation</a:t>
              </a:r>
            </a:p>
          </p:txBody>
        </p:sp>
        <p:sp>
          <p:nvSpPr>
            <p:cNvPr id="30" name="CuadroTexto 113">
              <a:extLst>
                <a:ext uri="{FF2B5EF4-FFF2-40B4-BE49-F238E27FC236}">
                  <a16:creationId xmlns:a16="http://schemas.microsoft.com/office/drawing/2014/main" id="{40DAD6FF-F281-38DF-1B23-979F64095938}"/>
                </a:ext>
              </a:extLst>
            </p:cNvPr>
            <p:cNvSpPr txBox="1"/>
            <p:nvPr/>
          </p:nvSpPr>
          <p:spPr>
            <a:xfrm>
              <a:off x="4044668" y="4605970"/>
              <a:ext cx="1727449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Not Converged</a:t>
              </a:r>
            </a:p>
          </p:txBody>
        </p:sp>
        <p:sp>
          <p:nvSpPr>
            <p:cNvPr id="31" name="CuadroTexto 122">
              <a:extLst>
                <a:ext uri="{FF2B5EF4-FFF2-40B4-BE49-F238E27FC236}">
                  <a16:creationId xmlns:a16="http://schemas.microsoft.com/office/drawing/2014/main" id="{B2928E8F-FE25-D99A-1262-7AAA05D50A6E}"/>
                </a:ext>
              </a:extLst>
            </p:cNvPr>
            <p:cNvSpPr txBox="1"/>
            <p:nvPr/>
          </p:nvSpPr>
          <p:spPr>
            <a:xfrm>
              <a:off x="4435911" y="3111319"/>
              <a:ext cx="1529716" cy="375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Release Tasks</a:t>
              </a:r>
            </a:p>
          </p:txBody>
        </p:sp>
        <p:cxnSp>
          <p:nvCxnSpPr>
            <p:cNvPr id="32" name="Conector recto de flecha 126">
              <a:extLst>
                <a:ext uri="{FF2B5EF4-FFF2-40B4-BE49-F238E27FC236}">
                  <a16:creationId xmlns:a16="http://schemas.microsoft.com/office/drawing/2014/main" id="{F3E7F104-065C-66E2-4C7B-3B0EC847FFC3}"/>
                </a:ext>
              </a:extLst>
            </p:cNvPr>
            <p:cNvCxnSpPr>
              <a:stCxn id="23" idx="0"/>
            </p:cNvCxnSpPr>
            <p:nvPr/>
          </p:nvCxnSpPr>
          <p:spPr>
            <a:xfrm flipV="1">
              <a:off x="2707959" y="1952485"/>
              <a:ext cx="0" cy="10168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angular 135">
              <a:extLst>
                <a:ext uri="{FF2B5EF4-FFF2-40B4-BE49-F238E27FC236}">
                  <a16:creationId xmlns:a16="http://schemas.microsoft.com/office/drawing/2014/main" id="{DF36FC77-51FA-3C4A-EAD4-66688EA47F36}"/>
                </a:ext>
              </a:extLst>
            </p:cNvPr>
            <p:cNvCxnSpPr>
              <a:cxnSpLocks/>
              <a:stCxn id="11" idx="1"/>
              <a:endCxn id="23" idx="2"/>
            </p:cNvCxnSpPr>
            <p:nvPr/>
          </p:nvCxnSpPr>
          <p:spPr>
            <a:xfrm rot="10800000">
              <a:off x="2707960" y="3677902"/>
              <a:ext cx="4862537" cy="132474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137">
              <a:extLst>
                <a:ext uri="{FF2B5EF4-FFF2-40B4-BE49-F238E27FC236}">
                  <a16:creationId xmlns:a16="http://schemas.microsoft.com/office/drawing/2014/main" id="{0E7AEFA5-E353-F967-92EE-F691C457FB8F}"/>
                </a:ext>
              </a:extLst>
            </p:cNvPr>
            <p:cNvCxnSpPr>
              <a:cxnSpLocks/>
              <a:stCxn id="31" idx="1"/>
              <a:endCxn id="23" idx="3"/>
            </p:cNvCxnSpPr>
            <p:nvPr/>
          </p:nvCxnSpPr>
          <p:spPr>
            <a:xfrm flipH="1">
              <a:off x="3472817" y="3298884"/>
              <a:ext cx="963094" cy="2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ángulo 138">
              <a:extLst>
                <a:ext uri="{FF2B5EF4-FFF2-40B4-BE49-F238E27FC236}">
                  <a16:creationId xmlns:a16="http://schemas.microsoft.com/office/drawing/2014/main" id="{B2D1AA8B-3186-0C1E-E91D-59B4998D7743}"/>
                </a:ext>
              </a:extLst>
            </p:cNvPr>
            <p:cNvSpPr/>
            <p:nvPr/>
          </p:nvSpPr>
          <p:spPr>
            <a:xfrm>
              <a:off x="1690986" y="1144040"/>
              <a:ext cx="1931327" cy="26818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CuadroTexto 139">
              <a:extLst>
                <a:ext uri="{FF2B5EF4-FFF2-40B4-BE49-F238E27FC236}">
                  <a16:creationId xmlns:a16="http://schemas.microsoft.com/office/drawing/2014/main" id="{E4CB1D65-EC61-E64A-A4C6-8F7BD7CF44E8}"/>
                </a:ext>
              </a:extLst>
            </p:cNvPr>
            <p:cNvSpPr txBox="1"/>
            <p:nvPr/>
          </p:nvSpPr>
          <p:spPr>
            <a:xfrm>
              <a:off x="1752602" y="1125949"/>
              <a:ext cx="1853821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Planning Phase</a:t>
              </a:r>
            </a:p>
          </p:txBody>
        </p:sp>
        <p:sp>
          <p:nvSpPr>
            <p:cNvPr id="37" name="CuadroTexto 33">
              <a:extLst>
                <a:ext uri="{FF2B5EF4-FFF2-40B4-BE49-F238E27FC236}">
                  <a16:creationId xmlns:a16="http://schemas.microsoft.com/office/drawing/2014/main" id="{9A059CEF-592B-BF9B-1B32-7265BC17DEDC}"/>
                </a:ext>
              </a:extLst>
            </p:cNvPr>
            <p:cNvSpPr txBox="1"/>
            <p:nvPr/>
          </p:nvSpPr>
          <p:spPr>
            <a:xfrm>
              <a:off x="8431898" y="3056207"/>
              <a:ext cx="1671402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Not Outbid</a:t>
              </a:r>
            </a:p>
          </p:txBody>
        </p:sp>
        <p:sp>
          <p:nvSpPr>
            <p:cNvPr id="38" name="CuadroTexto 34">
              <a:extLst>
                <a:ext uri="{FF2B5EF4-FFF2-40B4-BE49-F238E27FC236}">
                  <a16:creationId xmlns:a16="http://schemas.microsoft.com/office/drawing/2014/main" id="{EE4527D4-8AB0-F400-E945-028F536216AC}"/>
                </a:ext>
              </a:extLst>
            </p:cNvPr>
            <p:cNvSpPr txBox="1"/>
            <p:nvPr/>
          </p:nvSpPr>
          <p:spPr>
            <a:xfrm>
              <a:off x="8404822" y="4322731"/>
              <a:ext cx="1792504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Constraints met </a:t>
              </a:r>
            </a:p>
          </p:txBody>
        </p:sp>
        <p:sp>
          <p:nvSpPr>
            <p:cNvPr id="39" name="CuadroTexto 36">
              <a:extLst>
                <a:ext uri="{FF2B5EF4-FFF2-40B4-BE49-F238E27FC236}">
                  <a16:creationId xmlns:a16="http://schemas.microsoft.com/office/drawing/2014/main" id="{E326F5BB-B59D-0023-9932-21592709E23C}"/>
                </a:ext>
              </a:extLst>
            </p:cNvPr>
            <p:cNvSpPr txBox="1"/>
            <p:nvPr/>
          </p:nvSpPr>
          <p:spPr>
            <a:xfrm>
              <a:off x="8550934" y="5488673"/>
              <a:ext cx="1727449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Converged</a:t>
              </a:r>
            </a:p>
          </p:txBody>
        </p:sp>
        <p:cxnSp>
          <p:nvCxnSpPr>
            <p:cNvPr id="40" name="Conector angular 20">
              <a:extLst>
                <a:ext uri="{FF2B5EF4-FFF2-40B4-BE49-F238E27FC236}">
                  <a16:creationId xmlns:a16="http://schemas.microsoft.com/office/drawing/2014/main" id="{A014352E-A924-3CDE-1C2D-0CD701810D7D}"/>
                </a:ext>
              </a:extLst>
            </p:cNvPr>
            <p:cNvCxnSpPr/>
            <p:nvPr/>
          </p:nvCxnSpPr>
          <p:spPr>
            <a:xfrm rot="5400000" flipH="1" flipV="1">
              <a:off x="32197" y="3560801"/>
              <a:ext cx="3715435" cy="2521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21">
              <a:extLst>
                <a:ext uri="{FF2B5EF4-FFF2-40B4-BE49-F238E27FC236}">
                  <a16:creationId xmlns:a16="http://schemas.microsoft.com/office/drawing/2014/main" id="{C49849F1-B30B-B69B-015C-2A549F3F131B}"/>
                </a:ext>
              </a:extLst>
            </p:cNvPr>
            <p:cNvSpPr txBox="1"/>
            <p:nvPr/>
          </p:nvSpPr>
          <p:spPr>
            <a:xfrm>
              <a:off x="1669215" y="5556243"/>
              <a:ext cx="965662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Start</a:t>
              </a:r>
            </a:p>
          </p:txBody>
        </p:sp>
        <p:sp>
          <p:nvSpPr>
            <p:cNvPr id="42" name="CuadroTexto 45">
              <a:extLst>
                <a:ext uri="{FF2B5EF4-FFF2-40B4-BE49-F238E27FC236}">
                  <a16:creationId xmlns:a16="http://schemas.microsoft.com/office/drawing/2014/main" id="{49EACE05-05B1-D873-C9DB-AA2FA7B1869B}"/>
                </a:ext>
              </a:extLst>
            </p:cNvPr>
            <p:cNvSpPr txBox="1"/>
            <p:nvPr/>
          </p:nvSpPr>
          <p:spPr>
            <a:xfrm>
              <a:off x="5359314" y="5867400"/>
              <a:ext cx="965662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End</a:t>
              </a:r>
            </a:p>
          </p:txBody>
        </p:sp>
        <p:cxnSp>
          <p:nvCxnSpPr>
            <p:cNvPr id="43" name="Conector recto de flecha 23">
              <a:extLst>
                <a:ext uri="{FF2B5EF4-FFF2-40B4-BE49-F238E27FC236}">
                  <a16:creationId xmlns:a16="http://schemas.microsoft.com/office/drawing/2014/main" id="{8FED5CD7-96CC-0234-24AE-C86D59EE7023}"/>
                </a:ext>
              </a:extLst>
            </p:cNvPr>
            <p:cNvCxnSpPr>
              <a:stCxn id="18" idx="1"/>
              <a:endCxn id="42" idx="3"/>
            </p:cNvCxnSpPr>
            <p:nvPr/>
          </p:nvCxnSpPr>
          <p:spPr>
            <a:xfrm flipH="1">
              <a:off x="6324976" y="6075805"/>
              <a:ext cx="10972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040E5B4-A5E7-AB4D-9D05-32F335830D2B}"/>
              </a:ext>
            </a:extLst>
          </p:cNvPr>
          <p:cNvSpPr txBox="1"/>
          <p:nvPr/>
        </p:nvSpPr>
        <p:spPr>
          <a:xfrm>
            <a:off x="7077797" y="5371757"/>
            <a:ext cx="302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Synchronous CCBBA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1E060-5C0B-36DE-BA28-2D3FA2F519F5}"/>
              </a:ext>
            </a:extLst>
          </p:cNvPr>
          <p:cNvSpPr/>
          <p:nvPr/>
        </p:nvSpPr>
        <p:spPr>
          <a:xfrm>
            <a:off x="5669844" y="5796556"/>
            <a:ext cx="5859230" cy="541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Limitation:</a:t>
            </a:r>
            <a:r>
              <a:rPr lang="en-US" sz="1600" dirty="0">
                <a:solidFill>
                  <a:schemeClr val="tx1"/>
                </a:solidFill>
              </a:rPr>
              <a:t> Requires for all agents to broadcast and receive bid information from every agent before an iteration can proceed</a:t>
            </a:r>
          </a:p>
        </p:txBody>
      </p:sp>
    </p:spTree>
    <p:extLst>
      <p:ext uri="{BB962C8B-B14F-4D97-AF65-F5344CB8AC3E}">
        <p14:creationId xmlns:p14="http://schemas.microsoft.com/office/powerpoint/2010/main" val="55633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4BB-A729-4C98-EAF3-15A2A802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7DDF4-82FE-2A78-8DF9-7E183D21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9" y="1116701"/>
            <a:ext cx="10688782" cy="5018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827DF3-7E30-38C9-EC3A-C7154A9888B9}"/>
              </a:ext>
            </a:extLst>
          </p:cNvPr>
          <p:cNvSpPr txBox="1"/>
          <p:nvPr/>
        </p:nvSpPr>
        <p:spPr>
          <a:xfrm>
            <a:off x="3076362" y="6108866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Synchronous CCBBA Bid update decision table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8885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3CE-CDE9-A490-993B-3F1BBDA5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Asynchronous Consensus Constraint-based Bundle Algorithm - ACCBBA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C7ADAB0-57F4-1FBC-E061-78184363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665900" cy="519955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Overview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Planning Phase  and Consensus Phase performed simultaneously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Time of bid considered for information update instead of bid iteration 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Depends on local consensus rather than global consensus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If a task’s bid is not updated after a certain time, it is assumed that no one is interested, can perform, or knows of said task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The current winner performs the task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endParaRPr lang="en-US" dirty="0"/>
          </a:p>
          <a:p>
            <a:pPr marL="9525" lvl="1" indent="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None/>
            </a:pPr>
            <a:r>
              <a:rPr lang="en-US" i="1" dirty="0"/>
              <a:t>Listener (Consensus Phase)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Receives incoming bids and updates information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Any changes deemed as ‘relevant’ are sent to the bundle-builder and broadcasted to all agents</a:t>
            </a:r>
          </a:p>
          <a:p>
            <a:pPr marL="9525" lvl="1" indent="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None/>
            </a:pPr>
            <a:r>
              <a:rPr lang="en-US" i="1" dirty="0"/>
              <a:t>Bundle Builder (Planning Phase)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Receives any ‘relevant’ changes to the known bids and creates a new bundle of tasks to perform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Broadcasts all changes to the bundle to all agents</a:t>
            </a:r>
          </a:p>
          <a:p>
            <a:pPr marL="522288" lvl="1" indent="-2349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00B754-3972-3270-952C-A531D5B47765}"/>
              </a:ext>
            </a:extLst>
          </p:cNvPr>
          <p:cNvSpPr txBox="1"/>
          <p:nvPr/>
        </p:nvSpPr>
        <p:spPr>
          <a:xfrm>
            <a:off x="5493328" y="5434061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Asynchronous CCBBA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547DA8-001A-D48A-ED5F-FD6CBF64232D}"/>
              </a:ext>
            </a:extLst>
          </p:cNvPr>
          <p:cNvGrpSpPr/>
          <p:nvPr/>
        </p:nvGrpSpPr>
        <p:grpSpPr>
          <a:xfrm>
            <a:off x="5493328" y="1212839"/>
            <a:ext cx="6229014" cy="4297420"/>
            <a:chOff x="5493328" y="1424507"/>
            <a:chExt cx="6229014" cy="429742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9BC6865-F218-A89A-457D-447BD0534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328" y="1424507"/>
              <a:ext cx="6229014" cy="429742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3D44FC-062F-D94C-0087-4A3540F1C71A}"/>
                </a:ext>
              </a:extLst>
            </p:cNvPr>
            <p:cNvSpPr/>
            <p:nvPr/>
          </p:nvSpPr>
          <p:spPr>
            <a:xfrm>
              <a:off x="6664036" y="3706091"/>
              <a:ext cx="838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05FF3B-F799-5991-ED6E-D4CE91FAB9BF}"/>
                </a:ext>
              </a:extLst>
            </p:cNvPr>
            <p:cNvSpPr/>
            <p:nvPr/>
          </p:nvSpPr>
          <p:spPr>
            <a:xfrm>
              <a:off x="7502237" y="3706091"/>
              <a:ext cx="1059872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4A1B4-CC18-C9BD-172C-6799FB463CB3}"/>
                </a:ext>
              </a:extLst>
            </p:cNvPr>
            <p:cNvSpPr/>
            <p:nvPr/>
          </p:nvSpPr>
          <p:spPr>
            <a:xfrm>
              <a:off x="8859982" y="2714235"/>
              <a:ext cx="845128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5FA9D4-4156-4554-62EE-7C392AC79CA7}"/>
                </a:ext>
              </a:extLst>
            </p:cNvPr>
            <p:cNvSpPr/>
            <p:nvPr/>
          </p:nvSpPr>
          <p:spPr>
            <a:xfrm>
              <a:off x="8859982" y="1779054"/>
              <a:ext cx="845128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2A9AA54-F66C-9644-23C9-BCC03FE4C40A}"/>
                </a:ext>
              </a:extLst>
            </p:cNvPr>
            <p:cNvSpPr/>
            <p:nvPr/>
          </p:nvSpPr>
          <p:spPr>
            <a:xfrm>
              <a:off x="9829903" y="2916720"/>
              <a:ext cx="526370" cy="318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E86071-41BC-952B-D2A9-34F6D3B55DC9}"/>
                </a:ext>
              </a:extLst>
            </p:cNvPr>
            <p:cNvSpPr/>
            <p:nvPr/>
          </p:nvSpPr>
          <p:spPr>
            <a:xfrm>
              <a:off x="9705110" y="4095443"/>
              <a:ext cx="526370" cy="318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1F31F5-5887-3FDB-62F9-38E86DCE7CEF}"/>
                </a:ext>
              </a:extLst>
            </p:cNvPr>
            <p:cNvSpPr/>
            <p:nvPr/>
          </p:nvSpPr>
          <p:spPr>
            <a:xfrm>
              <a:off x="5576454" y="2343625"/>
              <a:ext cx="838200" cy="697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C11A17-D75D-F148-4A6A-D296CAE26496}"/>
                </a:ext>
              </a:extLst>
            </p:cNvPr>
            <p:cNvSpPr/>
            <p:nvPr/>
          </p:nvSpPr>
          <p:spPr>
            <a:xfrm>
              <a:off x="6989619" y="3184844"/>
              <a:ext cx="548319" cy="268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216F45-0C75-738E-7AEE-DF9DB0A59A71}"/>
                </a:ext>
              </a:extLst>
            </p:cNvPr>
            <p:cNvSpPr/>
            <p:nvPr/>
          </p:nvSpPr>
          <p:spPr>
            <a:xfrm>
              <a:off x="8193188" y="2192814"/>
              <a:ext cx="548319" cy="268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BB5EA3A-6871-9AF4-F816-434214B82226}"/>
              </a:ext>
            </a:extLst>
          </p:cNvPr>
          <p:cNvSpPr/>
          <p:nvPr/>
        </p:nvSpPr>
        <p:spPr>
          <a:xfrm>
            <a:off x="5454843" y="5862012"/>
            <a:ext cx="6297092" cy="541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Allows for decentralized planning in dynamic networks while minimizing network load. Does not guarantee double assignment of task. </a:t>
            </a:r>
          </a:p>
        </p:txBody>
      </p:sp>
    </p:spTree>
    <p:extLst>
      <p:ext uri="{BB962C8B-B14F-4D97-AF65-F5344CB8AC3E}">
        <p14:creationId xmlns:p14="http://schemas.microsoft.com/office/powerpoint/2010/main" val="313294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4C5C-F08E-9ED6-41FE-388319A9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Asynchronous Consensus Constraint-Based Bundle Algorithm - ACCBBA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039C-4E7A-43F2-D359-BAE05D14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40" y="966077"/>
            <a:ext cx="4903519" cy="5216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E0F28-CABC-9214-52F3-745AE17C9CD6}"/>
              </a:ext>
            </a:extLst>
          </p:cNvPr>
          <p:cNvSpPr txBox="1"/>
          <p:nvPr/>
        </p:nvSpPr>
        <p:spPr>
          <a:xfrm>
            <a:off x="3076362" y="6108866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Asynchronous CCBBA Bid update decision table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7185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ACCBBA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8AE3-C93B-6B8A-A7B1-FD1AE13D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3" y="1102848"/>
            <a:ext cx="5160163" cy="5199557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Engineering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Action space:</a:t>
            </a:r>
          </a:p>
          <a:p>
            <a:pPr marL="750888" lvl="1" indent="-457200"/>
            <a:r>
              <a:rPr lang="en-US" dirty="0"/>
              <a:t>Move to a location</a:t>
            </a:r>
          </a:p>
          <a:p>
            <a:pPr marL="750888" lvl="1" indent="-457200"/>
            <a:r>
              <a:rPr lang="en-US" dirty="0"/>
              <a:t>Idle for a predefined time</a:t>
            </a:r>
          </a:p>
          <a:p>
            <a:pPr marL="750888" lvl="1" indent="-457200"/>
            <a:r>
              <a:rPr lang="en-US" dirty="0"/>
              <a:t>Broadcast Messages</a:t>
            </a:r>
          </a:p>
          <a:p>
            <a:pPr marL="750888" lvl="1" indent="-457200"/>
            <a:r>
              <a:rPr lang="en-US" dirty="0"/>
              <a:t>Wait for Messages from another agent</a:t>
            </a:r>
          </a:p>
          <a:p>
            <a:pPr marL="750888" lvl="1" indent="-457200"/>
            <a:r>
              <a:rPr lang="en-US" dirty="0"/>
              <a:t>Perform Measurements</a:t>
            </a:r>
          </a:p>
          <a:p>
            <a:endParaRPr lang="en-US" i="1" dirty="0"/>
          </a:p>
          <a:p>
            <a:r>
              <a:rPr lang="en-US" i="1" dirty="0"/>
              <a:t>Scheduler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Max bundle size of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decentralized planning considered</a:t>
            </a:r>
          </a:p>
          <a:p>
            <a:pPr marL="750888" lvl="1" indent="-457200"/>
            <a:r>
              <a:rPr lang="en-US" dirty="0"/>
              <a:t>Asynchronous CCBBA Listener &amp; Bundle-Builder</a:t>
            </a:r>
          </a:p>
          <a:p>
            <a:pPr marL="750888" lvl="1" indent="-457200"/>
            <a:r>
              <a:rPr lang="en-US" dirty="0"/>
              <a:t>Assumes that the agents have enough resources to complete the simulation</a:t>
            </a:r>
          </a:p>
          <a:p>
            <a:pPr marL="750888" lvl="1" indent="-457200"/>
            <a:r>
              <a:rPr lang="en-US" dirty="0"/>
              <a:t>Agents’ ability to perform tasks only considers if agent has the instruments explicitly defined in the task request</a:t>
            </a:r>
          </a:p>
          <a:p>
            <a:endParaRPr lang="en-US" dirty="0"/>
          </a:p>
          <a:p>
            <a:r>
              <a:rPr lang="en-US" i="1" dirty="0"/>
              <a:t>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generate new tasks from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949B76-C0E1-CED1-26CA-03923FD2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293688" indent="-2317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4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460375" indent="-2190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0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628650" indent="-23018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808038" indent="-21113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i="1" dirty="0"/>
                  <a:t>DMAS Scenario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2D environment</a:t>
                </a:r>
              </a:p>
              <a:p>
                <a:pPr marL="750888" lvl="1" indent="-457200"/>
                <a:r>
                  <a:rPr lang="en-US" sz="1400" dirty="0"/>
                  <a:t>5x5 square environment</a:t>
                </a:r>
              </a:p>
              <a:p>
                <a:pPr marL="750888" lvl="1" indent="-457200"/>
                <a:r>
                  <a:rPr lang="en-US" sz="1400" dirty="0"/>
                  <a:t>Simulation period of 10s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Tasks are randomly generated at the beginning of the simulation and broadcasted by the Environment </a:t>
                </a:r>
              </a:p>
              <a:p>
                <a:pPr marL="750888" lvl="1" indent="-457200"/>
                <a:r>
                  <a:rPr lang="en-US" sz="1600" dirty="0"/>
                  <a:t>All tasks are available for the entire duration of the simulation</a:t>
                </a:r>
              </a:p>
              <a:p>
                <a:pPr marL="750888" lvl="1" indent="-457200"/>
                <a:r>
                  <a:rPr lang="en-US" sz="1600" dirty="0"/>
                  <a:t>Every task has a maximum score of 1</a:t>
                </a:r>
              </a:p>
              <a:p>
                <a:pPr marL="750888" lvl="1" indent="-457200"/>
                <a:r>
                  <a:rPr lang="en-US" sz="1600" dirty="0"/>
                  <a:t>Utility function: 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is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pPr marL="750888" lvl="1" indent="-457200"/>
                <a:r>
                  <a:rPr lang="en-US" sz="1600" dirty="0"/>
                  <a:t>No collaboration or dependencies between tasks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Agents are free to move in any direction at a fixed speed of 1 unit/s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 state characterized by its position, velocity, and what action it is performing at a given 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All agents have the required instrument to perform every tasks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949B76-C0E1-CED1-26CA-03923FD2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  <a:blipFill>
                <a:blip r:embed="rId2"/>
                <a:stretch>
                  <a:fillRect l="-837" t="-1460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33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31006</TotalTime>
  <Words>1600</Words>
  <Application>Microsoft Macintosh PowerPoint</Application>
  <PresentationFormat>Widescreen</PresentationFormat>
  <Paragraphs>296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Baskerville</vt:lpstr>
      <vt:lpstr>Calibri</vt:lpstr>
      <vt:lpstr>Cambria Math</vt:lpstr>
      <vt:lpstr>Franklin Gothic Book</vt:lpstr>
      <vt:lpstr>Geneva (Body)</vt:lpstr>
      <vt:lpstr>Helvetica</vt:lpstr>
      <vt:lpstr>Wingdings</vt:lpstr>
      <vt:lpstr>Office Theme</vt:lpstr>
      <vt:lpstr>DMAS: Decentralized Multiagent Simulation  Asynchronous Consensus Constraint-Based Bundle Algorithm (ACCBBA) for Measurement Task Assignment</vt:lpstr>
      <vt:lpstr>Overview - Simulation Architecture</vt:lpstr>
      <vt:lpstr>Overview - Agent Architecture</vt:lpstr>
      <vt:lpstr>Engineering Module - Implementation</vt:lpstr>
      <vt:lpstr>Consensus Constraint-Based Bundle Algorithm - CCBBA</vt:lpstr>
      <vt:lpstr>Consensus Constraint-Based Bundle Algorithm - CCBBA</vt:lpstr>
      <vt:lpstr>Asynchronous Consensus Constraint-based Bundle Algorithm - ACCBBA</vt:lpstr>
      <vt:lpstr>Asynchronous Consensus Constraint-Based Bundle Algorithm - ACCBBA</vt:lpstr>
      <vt:lpstr>Preliminary ACCBBA Implementation</vt:lpstr>
      <vt:lpstr>Preliminary ACCBBA Implementation</vt:lpstr>
      <vt:lpstr>Discussion</vt:lpstr>
      <vt:lpstr>Questions?</vt:lpstr>
      <vt:lpstr>Simulation Sequences</vt:lpstr>
      <vt:lpstr>Consensus Constraint-Based Bundle Algorithm - CCBBA</vt:lpstr>
      <vt:lpstr>Consensus Constraint-Based Bundle Algorithm - CCBBA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489</cp:revision>
  <dcterms:created xsi:type="dcterms:W3CDTF">2020-07-28T18:06:27Z</dcterms:created>
  <dcterms:modified xsi:type="dcterms:W3CDTF">2023-05-10T16:18:48Z</dcterms:modified>
</cp:coreProperties>
</file>