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3"/>
  </p:notesMasterIdLst>
  <p:sldIdLst>
    <p:sldId id="439" r:id="rId2"/>
    <p:sldId id="452" r:id="rId3"/>
    <p:sldId id="454" r:id="rId4"/>
    <p:sldId id="453" r:id="rId5"/>
    <p:sldId id="457" r:id="rId6"/>
    <p:sldId id="412" r:id="rId7"/>
    <p:sldId id="455" r:id="rId8"/>
    <p:sldId id="456" r:id="rId9"/>
    <p:sldId id="444" r:id="rId10"/>
    <p:sldId id="416" r:id="rId11"/>
    <p:sldId id="41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F9"/>
    <a:srgbClr val="9CD4FA"/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6056"/>
  </p:normalViewPr>
  <p:slideViewPr>
    <p:cSldViewPr snapToGrid="0" snapToObjects="1">
      <p:cViewPr varScale="1">
        <p:scale>
          <a:sx n="118" d="100"/>
          <a:sy n="118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REPLACED WITH 3DCHESS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Simulation Architecture</a:t>
            </a:r>
          </a:p>
        </p:txBody>
      </p:sp>
      <p:pic>
        <p:nvPicPr>
          <p:cNvPr id="45" name="Graphic 7" descr="Satellite">
            <a:extLst>
              <a:ext uri="{FF2B5EF4-FFF2-40B4-BE49-F238E27FC236}">
                <a16:creationId xmlns:a16="http://schemas.microsoft.com/office/drawing/2014/main" id="{194E01D3-233E-4528-A950-E0A5095C3B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583" y="1715239"/>
            <a:ext cx="626122" cy="626122"/>
          </a:xfrm>
          <a:prstGeom prst="rect">
            <a:avLst/>
          </a:prstGeom>
        </p:spPr>
      </p:pic>
      <p:pic>
        <p:nvPicPr>
          <p:cNvPr id="46" name="Graphic 9" descr="Satellite dish">
            <a:extLst>
              <a:ext uri="{FF2B5EF4-FFF2-40B4-BE49-F238E27FC236}">
                <a16:creationId xmlns:a16="http://schemas.microsoft.com/office/drawing/2014/main" id="{643064ED-7A20-4964-B3C0-178AFDDCB1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552" y="3570343"/>
            <a:ext cx="626122" cy="626122"/>
          </a:xfrm>
          <a:prstGeom prst="rect">
            <a:avLst/>
          </a:prstGeom>
        </p:spPr>
      </p:pic>
      <p:pic>
        <p:nvPicPr>
          <p:cNvPr id="48" name="Graphic 15" descr="Earth globe Americas">
            <a:extLst>
              <a:ext uri="{FF2B5EF4-FFF2-40B4-BE49-F238E27FC236}">
                <a16:creationId xmlns:a16="http://schemas.microsoft.com/office/drawing/2014/main" id="{7733B81D-5C59-499E-8120-EB63C4B42C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9968" y="1116891"/>
            <a:ext cx="834814" cy="834814"/>
          </a:xfrm>
          <a:prstGeom prst="rect">
            <a:avLst/>
          </a:prstGeom>
        </p:spPr>
      </p:pic>
      <p:pic>
        <p:nvPicPr>
          <p:cNvPr id="50" name="Graphic 19" descr="Satellite">
            <a:extLst>
              <a:ext uri="{FF2B5EF4-FFF2-40B4-BE49-F238E27FC236}">
                <a16:creationId xmlns:a16="http://schemas.microsoft.com/office/drawing/2014/main" id="{1C0DE549-450B-4766-8D54-DE936E20CF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65" y="1051936"/>
            <a:ext cx="626122" cy="626122"/>
          </a:xfrm>
          <a:prstGeom prst="rect">
            <a:avLst/>
          </a:prstGeom>
        </p:spPr>
      </p:pic>
      <p:pic>
        <p:nvPicPr>
          <p:cNvPr id="51" name="Graphic 30" descr="Presentation with bar chart">
            <a:extLst>
              <a:ext uri="{FF2B5EF4-FFF2-40B4-BE49-F238E27FC236}">
                <a16:creationId xmlns:a16="http://schemas.microsoft.com/office/drawing/2014/main" id="{4FCB399E-50E5-4BB7-A2DF-11134F03D7D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075" y="2687048"/>
            <a:ext cx="698808" cy="698808"/>
          </a:xfrm>
          <a:prstGeom prst="rect">
            <a:avLst/>
          </a:prstGeom>
        </p:spPr>
      </p:pic>
      <p:sp>
        <p:nvSpPr>
          <p:cNvPr id="52" name="TextBox 31">
            <a:extLst>
              <a:ext uri="{FF2B5EF4-FFF2-40B4-BE49-F238E27FC236}">
                <a16:creationId xmlns:a16="http://schemas.microsoft.com/office/drawing/2014/main" id="{902D448B-B8E8-46AD-AFCA-BB3589A36C2D}"/>
              </a:ext>
            </a:extLst>
          </p:cNvPr>
          <p:cNvSpPr txBox="1"/>
          <p:nvPr/>
        </p:nvSpPr>
        <p:spPr>
          <a:xfrm>
            <a:off x="2240770" y="3434426"/>
            <a:ext cx="889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Simulation Manager</a:t>
            </a:r>
          </a:p>
        </p:txBody>
      </p:sp>
      <p:sp>
        <p:nvSpPr>
          <p:cNvPr id="53" name="TextBox 32">
            <a:extLst>
              <a:ext uri="{FF2B5EF4-FFF2-40B4-BE49-F238E27FC236}">
                <a16:creationId xmlns:a16="http://schemas.microsoft.com/office/drawing/2014/main" id="{09DC386C-EFCB-4DC7-9AF2-852E8A36D822}"/>
              </a:ext>
            </a:extLst>
          </p:cNvPr>
          <p:cNvSpPr txBox="1"/>
          <p:nvPr/>
        </p:nvSpPr>
        <p:spPr>
          <a:xfrm>
            <a:off x="3852865" y="4106309"/>
            <a:ext cx="10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Ground Station Node</a:t>
            </a:r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DF6AF1BF-B12C-412B-969B-652ACD76D754}"/>
              </a:ext>
            </a:extLst>
          </p:cNvPr>
          <p:cNvSpPr txBox="1"/>
          <p:nvPr/>
        </p:nvSpPr>
        <p:spPr>
          <a:xfrm>
            <a:off x="5723983" y="3927526"/>
            <a:ext cx="9301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UAV Node</a:t>
            </a:r>
          </a:p>
        </p:txBody>
      </p:sp>
      <p:sp>
        <p:nvSpPr>
          <p:cNvPr id="55" name="TextBox 34">
            <a:extLst>
              <a:ext uri="{FF2B5EF4-FFF2-40B4-BE49-F238E27FC236}">
                <a16:creationId xmlns:a16="http://schemas.microsoft.com/office/drawing/2014/main" id="{7EC339D5-ACBE-4817-894C-CA143B11EEB6}"/>
              </a:ext>
            </a:extLst>
          </p:cNvPr>
          <p:cNvSpPr txBox="1"/>
          <p:nvPr/>
        </p:nvSpPr>
        <p:spPr>
          <a:xfrm>
            <a:off x="6271397" y="2230334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93874580-8350-4B32-AE96-FAE805D7F4D1}"/>
              </a:ext>
            </a:extLst>
          </p:cNvPr>
          <p:cNvSpPr txBox="1"/>
          <p:nvPr/>
        </p:nvSpPr>
        <p:spPr>
          <a:xfrm>
            <a:off x="4556517" y="1592965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7" name="TextBox 36">
            <a:extLst>
              <a:ext uri="{FF2B5EF4-FFF2-40B4-BE49-F238E27FC236}">
                <a16:creationId xmlns:a16="http://schemas.microsoft.com/office/drawing/2014/main" id="{42834E96-7205-4B6E-83EE-8C1B5E44C4C2}"/>
              </a:ext>
            </a:extLst>
          </p:cNvPr>
          <p:cNvSpPr txBox="1"/>
          <p:nvPr/>
        </p:nvSpPr>
        <p:spPr>
          <a:xfrm>
            <a:off x="2304281" y="1849136"/>
            <a:ext cx="1053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Environment Server</a:t>
            </a:r>
          </a:p>
        </p:txBody>
      </p:sp>
      <p:sp>
        <p:nvSpPr>
          <p:cNvPr id="58" name="TextBox 37">
            <a:extLst>
              <a:ext uri="{FF2B5EF4-FFF2-40B4-BE49-F238E27FC236}">
                <a16:creationId xmlns:a16="http://schemas.microsoft.com/office/drawing/2014/main" id="{468FF921-A4AC-4A99-B5C3-D4B5368C6545}"/>
              </a:ext>
            </a:extLst>
          </p:cNvPr>
          <p:cNvSpPr txBox="1"/>
          <p:nvPr/>
        </p:nvSpPr>
        <p:spPr>
          <a:xfrm>
            <a:off x="8133072" y="3247664"/>
            <a:ext cx="83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Results Logger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9ADF37-C5E8-4D96-9D4F-1A9C9D522934}"/>
              </a:ext>
            </a:extLst>
          </p:cNvPr>
          <p:cNvCxnSpPr>
            <a:cxnSpLocks/>
          </p:cNvCxnSpPr>
          <p:nvPr/>
        </p:nvCxnSpPr>
        <p:spPr>
          <a:xfrm flipH="1">
            <a:off x="4586363" y="2197784"/>
            <a:ext cx="1883222" cy="1421502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374E32-FA1A-477F-8EC5-A18DF88908B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407033" y="1592965"/>
            <a:ext cx="1111550" cy="43533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496490-9687-4F84-812E-539D224FDA8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3204782" y="1534298"/>
            <a:ext cx="1614557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966E37-A64D-4C99-BA57-4D834FBB1A47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500581" y="3036452"/>
            <a:ext cx="1700494" cy="641743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65ED2F-EC04-4445-AECD-48E41E339550}"/>
              </a:ext>
            </a:extLst>
          </p:cNvPr>
          <p:cNvCxnSpPr>
            <a:cxnSpLocks/>
          </p:cNvCxnSpPr>
          <p:nvPr/>
        </p:nvCxnSpPr>
        <p:spPr>
          <a:xfrm flipH="1" flipV="1">
            <a:off x="7144706" y="2218985"/>
            <a:ext cx="1050204" cy="680999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58D2E1-ED1C-4DA2-8720-DB371A4205F3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31170" y="2264634"/>
            <a:ext cx="6514" cy="621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75">
            <a:extLst>
              <a:ext uri="{FF2B5EF4-FFF2-40B4-BE49-F238E27FC236}">
                <a16:creationId xmlns:a16="http://schemas.microsoft.com/office/drawing/2014/main" id="{E2189657-89FE-4E36-84BE-92ABDA972C8D}"/>
              </a:ext>
            </a:extLst>
          </p:cNvPr>
          <p:cNvSpPr txBox="1"/>
          <p:nvPr/>
        </p:nvSpPr>
        <p:spPr>
          <a:xfrm>
            <a:off x="3411152" y="1140048"/>
            <a:ext cx="1038034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Env-to-agent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Sensing Data</a:t>
            </a:r>
          </a:p>
        </p:txBody>
      </p:sp>
      <p:sp>
        <p:nvSpPr>
          <p:cNvPr id="69" name="TextBox 76">
            <a:extLst>
              <a:ext uri="{FF2B5EF4-FFF2-40B4-BE49-F238E27FC236}">
                <a16:creationId xmlns:a16="http://schemas.microsoft.com/office/drawing/2014/main" id="{87FCEAAB-1C4C-4828-AEE9-03C7234ACCE3}"/>
              </a:ext>
            </a:extLst>
          </p:cNvPr>
          <p:cNvSpPr txBox="1"/>
          <p:nvPr/>
        </p:nvSpPr>
        <p:spPr>
          <a:xfrm>
            <a:off x="5524528" y="124743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0" name="TextBox 77">
            <a:extLst>
              <a:ext uri="{FF2B5EF4-FFF2-40B4-BE49-F238E27FC236}">
                <a16:creationId xmlns:a16="http://schemas.microsoft.com/office/drawing/2014/main" id="{52CCC5F4-4951-4B31-8722-C5D6C577E217}"/>
              </a:ext>
            </a:extLst>
          </p:cNvPr>
          <p:cNvSpPr txBox="1"/>
          <p:nvPr/>
        </p:nvSpPr>
        <p:spPr>
          <a:xfrm rot="19243097">
            <a:off x="4599313" y="267498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2" name="TextBox 81">
            <a:extLst>
              <a:ext uri="{FF2B5EF4-FFF2-40B4-BE49-F238E27FC236}">
                <a16:creationId xmlns:a16="http://schemas.microsoft.com/office/drawing/2014/main" id="{37670AA7-8C2D-4C2E-80BD-186E9491FD14}"/>
              </a:ext>
            </a:extLst>
          </p:cNvPr>
          <p:cNvSpPr txBox="1"/>
          <p:nvPr/>
        </p:nvSpPr>
        <p:spPr>
          <a:xfrm rot="20909144">
            <a:off x="3713157" y="2157106"/>
            <a:ext cx="166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Manager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 start, end, or time</a:t>
            </a:r>
          </a:p>
        </p:txBody>
      </p:sp>
      <p:sp>
        <p:nvSpPr>
          <p:cNvPr id="75" name="TextBox 91">
            <a:extLst>
              <a:ext uri="{FF2B5EF4-FFF2-40B4-BE49-F238E27FC236}">
                <a16:creationId xmlns:a16="http://schemas.microsoft.com/office/drawing/2014/main" id="{BDF37271-60B7-4C67-8F0B-B277145607C2}"/>
              </a:ext>
            </a:extLst>
          </p:cNvPr>
          <p:cNvSpPr txBox="1"/>
          <p:nvPr/>
        </p:nvSpPr>
        <p:spPr>
          <a:xfrm>
            <a:off x="6559753" y="3462493"/>
            <a:ext cx="2066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Results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  <a:latin typeface="Geneva (Body)"/>
            </a:endParaRP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state, actions performed, events detected/measured, etc.</a:t>
            </a:r>
          </a:p>
        </p:txBody>
      </p:sp>
      <p:pic>
        <p:nvPicPr>
          <p:cNvPr id="79" name="Graphic 112" descr="Call center">
            <a:extLst>
              <a:ext uri="{FF2B5EF4-FFF2-40B4-BE49-F238E27FC236}">
                <a16:creationId xmlns:a16="http://schemas.microsoft.com/office/drawing/2014/main" id="{A82AB432-FA6B-4522-9AA1-5154D300CB4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8150" y="2865937"/>
            <a:ext cx="657660" cy="657660"/>
          </a:xfrm>
          <a:prstGeom prst="rect">
            <a:avLst/>
          </a:prstGeom>
        </p:spPr>
      </p:pic>
      <p:pic>
        <p:nvPicPr>
          <p:cNvPr id="80" name="Graphic 114" descr="Head with gears">
            <a:extLst>
              <a:ext uri="{FF2B5EF4-FFF2-40B4-BE49-F238E27FC236}">
                <a16:creationId xmlns:a16="http://schemas.microsoft.com/office/drawing/2014/main" id="{4F02D61A-1029-4C62-8FF5-2642C2D2D7B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0770" y="2746554"/>
            <a:ext cx="392431" cy="392431"/>
          </a:xfrm>
          <a:prstGeom prst="rect">
            <a:avLst/>
          </a:prstGeom>
        </p:spPr>
      </p:pic>
      <p:pic>
        <p:nvPicPr>
          <p:cNvPr id="81" name="Content Placeholder 7">
            <a:extLst>
              <a:ext uri="{FF2B5EF4-FFF2-40B4-BE49-F238E27FC236}">
                <a16:creationId xmlns:a16="http://schemas.microsoft.com/office/drawing/2014/main" id="{74FCEAE4-2EA2-444D-8D75-6E6766763CC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4"/>
          <a:srcRect l="46042" t="325"/>
          <a:stretch/>
        </p:blipFill>
        <p:spPr bwMode="auto">
          <a:xfrm>
            <a:off x="7951157" y="1069584"/>
            <a:ext cx="2804762" cy="15019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FB3C0-E78E-41E7-B0A8-292E9910D882}"/>
              </a:ext>
            </a:extLst>
          </p:cNvPr>
          <p:cNvCxnSpPr>
            <a:cxnSpLocks/>
          </p:cNvCxnSpPr>
          <p:nvPr/>
        </p:nvCxnSpPr>
        <p:spPr>
          <a:xfrm flipH="1">
            <a:off x="6993310" y="1069584"/>
            <a:ext cx="957847" cy="8149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C7A7022-99BE-451E-8DA3-FB82217442E2}"/>
              </a:ext>
            </a:extLst>
          </p:cNvPr>
          <p:cNvCxnSpPr>
            <a:cxnSpLocks/>
          </p:cNvCxnSpPr>
          <p:nvPr/>
        </p:nvCxnSpPr>
        <p:spPr>
          <a:xfrm flipH="1" flipV="1">
            <a:off x="6993310" y="1884487"/>
            <a:ext cx="957847" cy="69595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D84B2A3-C76B-4457-946F-D5740CFA3F51}"/>
              </a:ext>
            </a:extLst>
          </p:cNvPr>
          <p:cNvSpPr/>
          <p:nvPr/>
        </p:nvSpPr>
        <p:spPr>
          <a:xfrm>
            <a:off x="8053096" y="1084037"/>
            <a:ext cx="2622256" cy="494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5" name="Content Placeholder 7">
            <a:extLst>
              <a:ext uri="{FF2B5EF4-FFF2-40B4-BE49-F238E27FC236}">
                <a16:creationId xmlns:a16="http://schemas.microsoft.com/office/drawing/2014/main" id="{88D84A33-0D33-4664-975E-4BF97C6FCE0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4400" t="1009" r="555" b="66188"/>
          <a:stretch/>
        </p:blipFill>
        <p:spPr bwMode="auto">
          <a:xfrm>
            <a:off x="8573284" y="1084037"/>
            <a:ext cx="1821649" cy="494296"/>
          </a:xfrm>
          <a:prstGeom prst="rect">
            <a:avLst/>
          </a:prstGeom>
          <a:noFill/>
          <a:ln w="12700">
            <a:noFill/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3F8C4A62-958F-4DE4-B1D8-DF6A47767622}"/>
              </a:ext>
            </a:extLst>
          </p:cNvPr>
          <p:cNvSpPr/>
          <p:nvPr/>
        </p:nvSpPr>
        <p:spPr>
          <a:xfrm>
            <a:off x="8361864" y="1553390"/>
            <a:ext cx="54373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575594-63A1-46B1-A76D-9A47893448E1}"/>
              </a:ext>
            </a:extLst>
          </p:cNvPr>
          <p:cNvCxnSpPr>
            <a:cxnSpLocks/>
          </p:cNvCxnSpPr>
          <p:nvPr/>
        </p:nvCxnSpPr>
        <p:spPr>
          <a:xfrm flipH="1">
            <a:off x="6187520" y="2197784"/>
            <a:ext cx="287778" cy="116735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ADF641-EA97-4249-82AE-A4CD80F3975D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5486631" y="1800714"/>
            <a:ext cx="995610" cy="38901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93F1AF-8738-40AA-A46C-E4B950522B6C}"/>
              </a:ext>
            </a:extLst>
          </p:cNvPr>
          <p:cNvCxnSpPr>
            <a:cxnSpLocks/>
          </p:cNvCxnSpPr>
          <p:nvPr/>
        </p:nvCxnSpPr>
        <p:spPr>
          <a:xfrm flipH="1">
            <a:off x="2819747" y="1662934"/>
            <a:ext cx="1896747" cy="123705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647D40A-633F-49B2-AFC9-B66D29EF0821}"/>
              </a:ext>
            </a:extLst>
          </p:cNvPr>
          <p:cNvCxnSpPr>
            <a:cxnSpLocks/>
          </p:cNvCxnSpPr>
          <p:nvPr/>
        </p:nvCxnSpPr>
        <p:spPr>
          <a:xfrm flipH="1">
            <a:off x="2837685" y="2210701"/>
            <a:ext cx="3481424" cy="687759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DB92BCB-3301-4AC3-A9BC-BDB759A2FBE1}"/>
              </a:ext>
            </a:extLst>
          </p:cNvPr>
          <p:cNvCxnSpPr>
            <a:cxnSpLocks/>
          </p:cNvCxnSpPr>
          <p:nvPr/>
        </p:nvCxnSpPr>
        <p:spPr>
          <a:xfrm flipH="1" flipV="1">
            <a:off x="2852396" y="2898461"/>
            <a:ext cx="1389572" cy="712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E1DAE3F-F0E5-4494-8DA7-48F1D016A620}"/>
              </a:ext>
            </a:extLst>
          </p:cNvPr>
          <p:cNvCxnSpPr>
            <a:cxnSpLocks/>
          </p:cNvCxnSpPr>
          <p:nvPr/>
        </p:nvCxnSpPr>
        <p:spPr>
          <a:xfrm flipH="1" flipV="1">
            <a:off x="2877129" y="2899984"/>
            <a:ext cx="3042249" cy="95637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B72615D6-EB90-4C60-8934-2C25AD39C804}"/>
              </a:ext>
            </a:extLst>
          </p:cNvPr>
          <p:cNvSpPr txBox="1">
            <a:spLocks/>
          </p:cNvSpPr>
          <p:nvPr/>
        </p:nvSpPr>
        <p:spPr>
          <a:xfrm>
            <a:off x="403955" y="4457163"/>
            <a:ext cx="11529543" cy="21932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293688" indent="-2317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460375" indent="-2190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28650" indent="-2301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08038" indent="-2111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Simulation Manager controls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start and end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 synchronization routine during initialization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Publishes network information to all nodes</a:t>
            </a:r>
          </a:p>
          <a:p>
            <a:r>
              <a:rPr lang="en-US" i="1" dirty="0"/>
              <a:t>Results Logger tracks agents during the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push their results to logger as the simulation runs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Logger tracks incoming results as they are received 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Environment modeled as a server accessed by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Simulates Earth system and inter-agent connectivity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Nodes “sense” the environment by requesting simulated data</a:t>
            </a:r>
          </a:p>
          <a:p>
            <a:endParaRPr lang="en-US" dirty="0"/>
          </a:p>
          <a:p>
            <a:r>
              <a:rPr lang="en-US" i="1" dirty="0"/>
              <a:t>Agents modeled as network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perform peer-to-peer messaging or broadcasts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request information from the environment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D4BB1F-43DA-4BF1-ACF8-1A7C8E845E61}"/>
              </a:ext>
            </a:extLst>
          </p:cNvPr>
          <p:cNvCxnSpPr>
            <a:cxnSpLocks/>
          </p:cNvCxnSpPr>
          <p:nvPr/>
        </p:nvCxnSpPr>
        <p:spPr>
          <a:xfrm flipV="1">
            <a:off x="5919378" y="4463594"/>
            <a:ext cx="0" cy="192595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Quadcopter with solid fill">
            <a:extLst>
              <a:ext uri="{FF2B5EF4-FFF2-40B4-BE49-F238E27FC236}">
                <a16:creationId xmlns:a16="http://schemas.microsoft.com/office/drawing/2014/main" id="{5E534BE8-A6DA-351B-C7C1-D4F4AAC5C2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92221" y="32352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53E6-C5AE-34DD-B46E-32536B94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3669-208C-1D7B-55F7-83BE5D63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688765" cy="519955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Planning Phase</a:t>
            </a:r>
          </a:p>
          <a:p>
            <a:r>
              <a:rPr lang="en-US" dirty="0"/>
              <a:t>Agents develop plan locally and look to fill their bundle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known sub-</a:t>
            </a:r>
            <a:r>
              <a:rPr lang="en-US" dirty="0" err="1"/>
              <a:t>stasks</a:t>
            </a:r>
            <a:r>
              <a:rPr lang="en-US" dirty="0"/>
              <a:t> are evaluated if an agent can perform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bundle gets constructed in a greedy fashion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bundle is a container of a given size that stores all tasks that the agent is bidding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may adopt an optimistic bidding strategy for bidding on collaborative subtasks</a:t>
            </a:r>
          </a:p>
          <a:p>
            <a:r>
              <a:rPr lang="en-US" dirty="0"/>
              <a:t>Once the bundle is constructed, the bids are registered in the agent’s local bid ledger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01389-C89C-A8C5-7942-57F35ACE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54" y="1472751"/>
            <a:ext cx="4665744" cy="39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5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53E6-C5AE-34DD-B46E-32536B94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3669-208C-1D7B-55F7-83BE5D63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467092" cy="51995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Consensus Phase</a:t>
            </a:r>
          </a:p>
          <a:p>
            <a:r>
              <a:rPr lang="en-US" dirty="0"/>
              <a:t>Agents share their bid ledgers and compare their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Rule-based check for determining winners</a:t>
            </a:r>
          </a:p>
          <a:p>
            <a:pPr marL="750888" lvl="1" indent="-457200"/>
            <a:r>
              <a:rPr lang="en-US" dirty="0"/>
              <a:t>Individual subtask winners</a:t>
            </a:r>
          </a:p>
          <a:p>
            <a:pPr marL="750888" lvl="1" indent="-457200"/>
            <a:r>
              <a:rPr lang="en-US" dirty="0"/>
              <a:t>Coalition winners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Time and collaboration constraint check</a:t>
            </a:r>
          </a:p>
          <a:p>
            <a:pPr marL="750888" lvl="1" indent="-457200"/>
            <a:r>
              <a:rPr lang="en-US" dirty="0"/>
              <a:t>If a subtask is in violation of a constraint, its constraint counter goes up by one</a:t>
            </a:r>
          </a:p>
          <a:p>
            <a:pPr marL="750888" lvl="1" indent="-457200"/>
            <a:r>
              <a:rPr lang="en-US" dirty="0"/>
              <a:t>If the constraint violation counter reaches a given limit, the winner of this task will be forced to release its bid and replan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Inconsistent ledgers lead to replanning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E0611-F011-B8C6-A173-299327A4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27" y="1490071"/>
            <a:ext cx="4246767" cy="44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Agent Architecture</a:t>
            </a:r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A3A45F39-A6F7-4A5A-B782-97DCE919113F}"/>
              </a:ext>
            </a:extLst>
          </p:cNvPr>
          <p:cNvSpPr/>
          <p:nvPr/>
        </p:nvSpPr>
        <p:spPr>
          <a:xfrm>
            <a:off x="7467295" y="2182726"/>
            <a:ext cx="4063362" cy="3570865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Agent</a:t>
            </a:r>
            <a:r>
              <a:rPr lang="en-US" sz="1400" dirty="0">
                <a:solidFill>
                  <a:sysClr val="windowText" lastClr="000000"/>
                </a:solidFill>
              </a:rPr>
              <a:t>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603C0-8CAF-4134-B76B-6D29C2A9145A}"/>
              </a:ext>
            </a:extLst>
          </p:cNvPr>
          <p:cNvSpPr/>
          <p:nvPr/>
        </p:nvSpPr>
        <p:spPr>
          <a:xfrm>
            <a:off x="8990170" y="2187476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ADFE5-AE8F-4C3B-92F8-997435D1D5CB}"/>
              </a:ext>
            </a:extLst>
          </p:cNvPr>
          <p:cNvSpPr/>
          <p:nvPr/>
        </p:nvSpPr>
        <p:spPr>
          <a:xfrm>
            <a:off x="7470848" y="40196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8F2F306F-24A7-4849-B9A9-4EC7EE70A63C}"/>
              </a:ext>
            </a:extLst>
          </p:cNvPr>
          <p:cNvSpPr/>
          <p:nvPr/>
        </p:nvSpPr>
        <p:spPr>
          <a:xfrm rot="16200000">
            <a:off x="7436141" y="4221435"/>
            <a:ext cx="235209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4239D32-5081-4EB3-8EB8-634EC9E62432}"/>
              </a:ext>
            </a:extLst>
          </p:cNvPr>
          <p:cNvSpPr/>
          <p:nvPr/>
        </p:nvSpPr>
        <p:spPr>
          <a:xfrm>
            <a:off x="10436719" y="3348096"/>
            <a:ext cx="807818" cy="442968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BA00EA10-BE8A-4468-B18C-8F3F8CAE4814}"/>
              </a:ext>
            </a:extLst>
          </p:cNvPr>
          <p:cNvSpPr/>
          <p:nvPr/>
        </p:nvSpPr>
        <p:spPr>
          <a:xfrm>
            <a:off x="10442968" y="4837739"/>
            <a:ext cx="807818" cy="401665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7FFCB-54C5-4982-BC18-BA69F22BE1A6}"/>
              </a:ext>
            </a:extLst>
          </p:cNvPr>
          <p:cNvCxnSpPr>
            <a:cxnSpLocks/>
          </p:cNvCxnSpPr>
          <p:nvPr/>
        </p:nvCxnSpPr>
        <p:spPr>
          <a:xfrm flipH="1">
            <a:off x="8796571" y="4914228"/>
            <a:ext cx="1655734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224B0B-61EE-4A53-B7D6-32E0C64CB00F}"/>
              </a:ext>
            </a:extLst>
          </p:cNvPr>
          <p:cNvCxnSpPr>
            <a:cxnSpLocks/>
          </p:cNvCxnSpPr>
          <p:nvPr/>
        </p:nvCxnSpPr>
        <p:spPr>
          <a:xfrm flipH="1">
            <a:off x="8784671" y="5053816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35DE29-C9F9-4683-A728-0EE0085BA02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840628" y="3791064"/>
            <a:ext cx="6249" cy="1046675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31A565DE-94D4-4DB4-A0B8-4316DA72B000}"/>
              </a:ext>
            </a:extLst>
          </p:cNvPr>
          <p:cNvSpPr/>
          <p:nvPr/>
        </p:nvSpPr>
        <p:spPr>
          <a:xfrm>
            <a:off x="8857224" y="2630996"/>
            <a:ext cx="1467706" cy="326836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3B024326-6A63-49F6-B4BA-B5A935191A30}"/>
              </a:ext>
            </a:extLst>
          </p:cNvPr>
          <p:cNvSpPr txBox="1"/>
          <p:nvPr/>
        </p:nvSpPr>
        <p:spPr>
          <a:xfrm>
            <a:off x="9877724" y="1861883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E00B25D6-396F-4F45-982A-7AEE995BC871}"/>
              </a:ext>
            </a:extLst>
          </p:cNvPr>
          <p:cNvSpPr txBox="1"/>
          <p:nvPr/>
        </p:nvSpPr>
        <p:spPr>
          <a:xfrm>
            <a:off x="9046360" y="5068697"/>
            <a:ext cx="1387949" cy="4601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-Scheduled Measurement Measurements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(out)</a:t>
            </a: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2BE40299-938E-4407-B47C-78FD0C4AC545}"/>
              </a:ext>
            </a:extLst>
          </p:cNvPr>
          <p:cNvSpPr txBox="1"/>
          <p:nvPr/>
        </p:nvSpPr>
        <p:spPr>
          <a:xfrm>
            <a:off x="10782408" y="4089140"/>
            <a:ext cx="7644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F0186-3FBB-4056-A49E-E30B8D72CC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794625" y="3569580"/>
            <a:ext cx="1642094" cy="4967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352A6-04E2-4DDE-AEA7-DDAC5131E3DB}"/>
              </a:ext>
            </a:extLst>
          </p:cNvPr>
          <p:cNvSpPr/>
          <p:nvPr/>
        </p:nvSpPr>
        <p:spPr>
          <a:xfrm>
            <a:off x="9679825" y="2187475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400B4693-8834-4740-955C-57900B0869A3}"/>
              </a:ext>
            </a:extLst>
          </p:cNvPr>
          <p:cNvSpPr txBox="1"/>
          <p:nvPr/>
        </p:nvSpPr>
        <p:spPr>
          <a:xfrm>
            <a:off x="9046360" y="4534870"/>
            <a:ext cx="1474421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(in)</a:t>
            </a:r>
          </a:p>
        </p:txBody>
      </p:sp>
      <p:sp>
        <p:nvSpPr>
          <p:cNvPr id="45" name="TextBox 93">
            <a:extLst>
              <a:ext uri="{FF2B5EF4-FFF2-40B4-BE49-F238E27FC236}">
                <a16:creationId xmlns:a16="http://schemas.microsoft.com/office/drawing/2014/main" id="{CDD732E6-9B00-425B-94C3-D091DF6362B0}"/>
              </a:ext>
            </a:extLst>
          </p:cNvPr>
          <p:cNvSpPr txBox="1"/>
          <p:nvPr/>
        </p:nvSpPr>
        <p:spPr>
          <a:xfrm>
            <a:off x="9052663" y="3690093"/>
            <a:ext cx="1182257" cy="1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Data (out)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F0E4DC-9F06-43AD-AC1F-440B546F2ABB}"/>
              </a:ext>
            </a:extLst>
          </p:cNvPr>
          <p:cNvCxnSpPr>
            <a:cxnSpLocks/>
          </p:cNvCxnSpPr>
          <p:nvPr/>
        </p:nvCxnSpPr>
        <p:spPr>
          <a:xfrm flipH="1">
            <a:off x="8784669" y="3673291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5">
            <a:extLst>
              <a:ext uri="{FF2B5EF4-FFF2-40B4-BE49-F238E27FC236}">
                <a16:creationId xmlns:a16="http://schemas.microsoft.com/office/drawing/2014/main" id="{99E31C17-4195-43A7-B41E-664E5C7790FF}"/>
              </a:ext>
            </a:extLst>
          </p:cNvPr>
          <p:cNvSpPr txBox="1"/>
          <p:nvPr/>
        </p:nvSpPr>
        <p:spPr>
          <a:xfrm>
            <a:off x="9050148" y="3190118"/>
            <a:ext cx="1327619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(from self or other agents)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21F898-EF88-4F99-AA84-FE8A36510A77}"/>
              </a:ext>
            </a:extLst>
          </p:cNvPr>
          <p:cNvSpPr txBox="1"/>
          <p:nvPr/>
        </p:nvSpPr>
        <p:spPr>
          <a:xfrm>
            <a:off x="8313272" y="5900173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DMAS Agent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89387-ADAD-C781-2658-3715298BE5A2}"/>
              </a:ext>
            </a:extLst>
          </p:cNvPr>
          <p:cNvSpPr/>
          <p:nvPr/>
        </p:nvSpPr>
        <p:spPr>
          <a:xfrm>
            <a:off x="10369480" y="2187637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607C52-E3BB-2A87-8AA7-857168048399}"/>
              </a:ext>
            </a:extLst>
          </p:cNvPr>
          <p:cNvSpPr/>
          <p:nvPr/>
        </p:nvSpPr>
        <p:spPr>
          <a:xfrm>
            <a:off x="7470848" y="4405818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59C77-273E-ADC5-77F1-E54C7A19BA3A}"/>
              </a:ext>
            </a:extLst>
          </p:cNvPr>
          <p:cNvSpPr/>
          <p:nvPr/>
        </p:nvSpPr>
        <p:spPr>
          <a:xfrm>
            <a:off x="7470848" y="3633424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61036802-CF55-2CEA-D802-C4E988A68566}"/>
              </a:ext>
            </a:extLst>
          </p:cNvPr>
          <p:cNvSpPr/>
          <p:nvPr/>
        </p:nvSpPr>
        <p:spPr>
          <a:xfrm rot="16200000">
            <a:off x="5560344" y="3382306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22" name="Rounded Rectangle 30">
            <a:extLst>
              <a:ext uri="{FF2B5EF4-FFF2-40B4-BE49-F238E27FC236}">
                <a16:creationId xmlns:a16="http://schemas.microsoft.com/office/drawing/2014/main" id="{15E9B28F-527A-AC04-4713-678301963358}"/>
              </a:ext>
            </a:extLst>
          </p:cNvPr>
          <p:cNvSpPr/>
          <p:nvPr/>
        </p:nvSpPr>
        <p:spPr>
          <a:xfrm rot="16200000">
            <a:off x="5561888" y="4839229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4CAA96D2-C288-3091-5458-C0B466726F91}"/>
              </a:ext>
            </a:extLst>
          </p:cNvPr>
          <p:cNvSpPr/>
          <p:nvPr/>
        </p:nvSpPr>
        <p:spPr>
          <a:xfrm>
            <a:off x="8995856" y="1261122"/>
            <a:ext cx="1190443" cy="566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 Manager</a:t>
            </a:r>
          </a:p>
        </p:txBody>
      </p: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6C3E97DE-FDB7-2F17-7F92-95AD17AAA7B9}"/>
              </a:ext>
            </a:extLst>
          </p:cNvPr>
          <p:cNvSpPr/>
          <p:nvPr/>
        </p:nvSpPr>
        <p:spPr>
          <a:xfrm>
            <a:off x="10458682" y="1260253"/>
            <a:ext cx="856214" cy="59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Results Logger</a:t>
            </a:r>
          </a:p>
        </p:txBody>
      </p:sp>
      <p:cxnSp>
        <p:nvCxnSpPr>
          <p:cNvPr id="31" name="Straight Arrow Connector 40">
            <a:extLst>
              <a:ext uri="{FF2B5EF4-FFF2-40B4-BE49-F238E27FC236}">
                <a16:creationId xmlns:a16="http://schemas.microsoft.com/office/drawing/2014/main" id="{F92F78AE-0DD7-E54C-8CA0-4779DDC2DC59}"/>
              </a:ext>
            </a:extLst>
          </p:cNvPr>
          <p:cNvCxnSpPr>
            <a:cxnSpLocks/>
            <a:stCxn id="22" idx="2"/>
            <a:endCxn id="18" idx="1"/>
          </p:cNvCxnSpPr>
          <p:nvPr/>
        </p:nvCxnSpPr>
        <p:spPr>
          <a:xfrm flipV="1">
            <a:off x="6424914" y="4511479"/>
            <a:ext cx="1045934" cy="515023"/>
          </a:xfrm>
          <a:prstGeom prst="bentConnector3">
            <a:avLst>
              <a:gd name="adj1" fmla="val 87411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40">
            <a:extLst>
              <a:ext uri="{FF2B5EF4-FFF2-40B4-BE49-F238E27FC236}">
                <a16:creationId xmlns:a16="http://schemas.microsoft.com/office/drawing/2014/main" id="{E40633C0-39B8-D08D-8EEE-92D2B658362D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>
            <a:off x="6423370" y="3569579"/>
            <a:ext cx="1047478" cy="169506"/>
          </a:xfrm>
          <a:prstGeom prst="bentConnector3">
            <a:avLst>
              <a:gd name="adj1" fmla="val 8539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0">
            <a:extLst>
              <a:ext uri="{FF2B5EF4-FFF2-40B4-BE49-F238E27FC236}">
                <a16:creationId xmlns:a16="http://schemas.microsoft.com/office/drawing/2014/main" id="{CB9DBB00-7EA5-3B0C-4752-217E35EC75C9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9146621" y="1913718"/>
            <a:ext cx="354512" cy="1930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40">
            <a:extLst>
              <a:ext uri="{FF2B5EF4-FFF2-40B4-BE49-F238E27FC236}">
                <a16:creationId xmlns:a16="http://schemas.microsoft.com/office/drawing/2014/main" id="{F7430D97-181F-54ED-9E3F-4734D97EDFB1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rot="16200000" flipH="1">
            <a:off x="9574143" y="1844589"/>
            <a:ext cx="359820" cy="3259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40">
            <a:extLst>
              <a:ext uri="{FF2B5EF4-FFF2-40B4-BE49-F238E27FC236}">
                <a16:creationId xmlns:a16="http://schemas.microsoft.com/office/drawing/2014/main" id="{9552C429-0903-833E-7368-F0F382A9C2D0}"/>
              </a:ext>
            </a:extLst>
          </p:cNvPr>
          <p:cNvCxnSpPr>
            <a:cxnSpLocks/>
            <a:stCxn id="15" idx="0"/>
            <a:endCxn id="28" idx="2"/>
          </p:cNvCxnSpPr>
          <p:nvPr/>
        </p:nvCxnSpPr>
        <p:spPr>
          <a:xfrm rot="5400000" flipH="1" flipV="1">
            <a:off x="10580087" y="1880935"/>
            <a:ext cx="334420" cy="2789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827FF90-ECE5-DC06-7A12-E8BEF662026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947498" y="4125282"/>
            <a:ext cx="480307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6D2DE9-162F-23AE-A0FD-6E7F0FA720FE}"/>
              </a:ext>
            </a:extLst>
          </p:cNvPr>
          <p:cNvCxnSpPr>
            <a:cxnSpLocks/>
          </p:cNvCxnSpPr>
          <p:nvPr/>
        </p:nvCxnSpPr>
        <p:spPr>
          <a:xfrm flipH="1">
            <a:off x="7938646" y="4511478"/>
            <a:ext cx="498010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A334537-8853-7129-1C22-EAE5C56308C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7945255" y="3739085"/>
            <a:ext cx="482550" cy="6152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95">
            <a:extLst>
              <a:ext uri="{FF2B5EF4-FFF2-40B4-BE49-F238E27FC236}">
                <a16:creationId xmlns:a16="http://schemas.microsoft.com/office/drawing/2014/main" id="{42F1A1EB-9D78-BAC5-5D33-7472A819769E}"/>
              </a:ext>
            </a:extLst>
          </p:cNvPr>
          <p:cNvSpPr txBox="1"/>
          <p:nvPr/>
        </p:nvSpPr>
        <p:spPr>
          <a:xfrm>
            <a:off x="6513589" y="2414498"/>
            <a:ext cx="9490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-State Senses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observation metrics info</a:t>
            </a:r>
          </a:p>
        </p:txBody>
      </p:sp>
      <p:cxnSp>
        <p:nvCxnSpPr>
          <p:cNvPr id="108" name="Straight Arrow Connector 40">
            <a:extLst>
              <a:ext uri="{FF2B5EF4-FFF2-40B4-BE49-F238E27FC236}">
                <a16:creationId xmlns:a16="http://schemas.microsoft.com/office/drawing/2014/main" id="{4FBD8D11-8D88-DB1D-D491-F0F1B65F5CC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23369" y="3814083"/>
            <a:ext cx="1047479" cy="31119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0">
            <a:extLst>
              <a:ext uri="{FF2B5EF4-FFF2-40B4-BE49-F238E27FC236}">
                <a16:creationId xmlns:a16="http://schemas.microsoft.com/office/drawing/2014/main" id="{B37172A1-45D0-072C-9F65-4493BBF9D8C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423370" y="4125282"/>
            <a:ext cx="1047478" cy="60810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95">
            <a:extLst>
              <a:ext uri="{FF2B5EF4-FFF2-40B4-BE49-F238E27FC236}">
                <a16:creationId xmlns:a16="http://schemas.microsoft.com/office/drawing/2014/main" id="{7A25A58C-A09E-D712-723D-FC9D84488091}"/>
              </a:ext>
            </a:extLst>
          </p:cNvPr>
          <p:cNvSpPr txBox="1"/>
          <p:nvPr/>
        </p:nvSpPr>
        <p:spPr>
          <a:xfrm>
            <a:off x="6525306" y="3827216"/>
            <a:ext cx="775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-Env Events</a:t>
            </a:r>
          </a:p>
        </p:txBody>
      </p:sp>
      <p:sp>
        <p:nvSpPr>
          <p:cNvPr id="117" name="TextBox 95">
            <a:extLst>
              <a:ext uri="{FF2B5EF4-FFF2-40B4-BE49-F238E27FC236}">
                <a16:creationId xmlns:a16="http://schemas.microsoft.com/office/drawing/2014/main" id="{43F6BB3E-6D4E-DE56-63A8-F66788C9E70A}"/>
              </a:ext>
            </a:extLst>
          </p:cNvPr>
          <p:cNvSpPr txBox="1"/>
          <p:nvPr/>
        </p:nvSpPr>
        <p:spPr>
          <a:xfrm>
            <a:off x="6510338" y="5013928"/>
            <a:ext cx="924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sp>
        <p:nvSpPr>
          <p:cNvPr id="121" name="TextBox 95">
            <a:extLst>
              <a:ext uri="{FF2B5EF4-FFF2-40B4-BE49-F238E27FC236}">
                <a16:creationId xmlns:a16="http://schemas.microsoft.com/office/drawing/2014/main" id="{CA76C507-D55C-C262-9274-B6E164F33855}"/>
              </a:ext>
            </a:extLst>
          </p:cNvPr>
          <p:cNvSpPr txBox="1"/>
          <p:nvPr/>
        </p:nvSpPr>
        <p:spPr>
          <a:xfrm>
            <a:off x="6512506" y="4091432"/>
            <a:ext cx="8678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</p:txBody>
      </p:sp>
      <p:sp>
        <p:nvSpPr>
          <p:cNvPr id="129" name="TextBox 33">
            <a:extLst>
              <a:ext uri="{FF2B5EF4-FFF2-40B4-BE49-F238E27FC236}">
                <a16:creationId xmlns:a16="http://schemas.microsoft.com/office/drawing/2014/main" id="{2ACF86EA-5311-936D-B4BA-9EA45C6F934F}"/>
              </a:ext>
            </a:extLst>
          </p:cNvPr>
          <p:cNvSpPr txBox="1"/>
          <p:nvPr/>
        </p:nvSpPr>
        <p:spPr>
          <a:xfrm>
            <a:off x="10813645" y="1813233"/>
            <a:ext cx="1300747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-Measurements Performed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sp>
        <p:nvSpPr>
          <p:cNvPr id="130" name="TextBox 33">
            <a:extLst>
              <a:ext uri="{FF2B5EF4-FFF2-40B4-BE49-F238E27FC236}">
                <a16:creationId xmlns:a16="http://schemas.microsoft.com/office/drawing/2014/main" id="{6E9EF0E4-5ECF-9ADA-7420-155308706F6F}"/>
              </a:ext>
            </a:extLst>
          </p:cNvPr>
          <p:cNvSpPr txBox="1"/>
          <p:nvPr/>
        </p:nvSpPr>
        <p:spPr>
          <a:xfrm>
            <a:off x="8043062" y="1887630"/>
            <a:ext cx="1300747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-Network Sync Information</a:t>
            </a:r>
          </a:p>
        </p:txBody>
      </p:sp>
      <p:cxnSp>
        <p:nvCxnSpPr>
          <p:cNvPr id="131" name="Straight Arrow Connector 40">
            <a:extLst>
              <a:ext uri="{FF2B5EF4-FFF2-40B4-BE49-F238E27FC236}">
                <a16:creationId xmlns:a16="http://schemas.microsoft.com/office/drawing/2014/main" id="{180DA7B7-10EF-E08A-291E-9B1F7E23B794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 rot="16200000" flipH="1">
            <a:off x="9293126" y="2333044"/>
            <a:ext cx="232199" cy="3637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40">
            <a:extLst>
              <a:ext uri="{FF2B5EF4-FFF2-40B4-BE49-F238E27FC236}">
                <a16:creationId xmlns:a16="http://schemas.microsoft.com/office/drawing/2014/main" id="{8FE03DFB-FE61-D6F4-F45D-0F00AEB2CF5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9637953" y="2351920"/>
            <a:ext cx="232200" cy="3259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40">
            <a:extLst>
              <a:ext uri="{FF2B5EF4-FFF2-40B4-BE49-F238E27FC236}">
                <a16:creationId xmlns:a16="http://schemas.microsoft.com/office/drawing/2014/main" id="{B8B217CB-AACC-1F04-57A6-66C44D2A234A}"/>
              </a:ext>
            </a:extLst>
          </p:cNvPr>
          <p:cNvCxnSpPr>
            <a:cxnSpLocks/>
            <a:stCxn id="32" idx="1"/>
            <a:endCxn id="12" idx="3"/>
          </p:cNvCxnSpPr>
          <p:nvPr/>
        </p:nvCxnSpPr>
        <p:spPr>
          <a:xfrm rot="10800000" flipV="1">
            <a:off x="8612188" y="2794413"/>
            <a:ext cx="245036" cy="435357"/>
          </a:xfrm>
          <a:prstGeom prst="bentConnector2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33">
            <a:extLst>
              <a:ext uri="{FF2B5EF4-FFF2-40B4-BE49-F238E27FC236}">
                <a16:creationId xmlns:a16="http://schemas.microsoft.com/office/drawing/2014/main" id="{E5B9ED14-E34C-5FD8-C2BE-C486731467FA}"/>
              </a:ext>
            </a:extLst>
          </p:cNvPr>
          <p:cNvSpPr txBox="1"/>
          <p:nvPr/>
        </p:nvSpPr>
        <p:spPr>
          <a:xfrm>
            <a:off x="8098959" y="2622039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cxnSp>
        <p:nvCxnSpPr>
          <p:cNvPr id="147" name="Straight Arrow Connector 40">
            <a:extLst>
              <a:ext uri="{FF2B5EF4-FFF2-40B4-BE49-F238E27FC236}">
                <a16:creationId xmlns:a16="http://schemas.microsoft.com/office/drawing/2014/main" id="{FF0546D3-A471-5F51-35E3-4E85EA13AE4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774171" y="2398958"/>
            <a:ext cx="1833634" cy="835192"/>
          </a:xfrm>
          <a:prstGeom prst="bentConnector2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4BC3912A-E697-A78F-A41B-16A0AAFB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028700"/>
            <a:ext cx="5408721" cy="5273705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Agent Communication </a:t>
            </a:r>
            <a:endParaRPr lang="en-US" sz="2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Inter-Agent communication handled via PUB/SUB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Agents subscribe to messages addressed directly to their name or to ‘ALL’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Connections and subscriptions between agents’ PUB ports is dynamically controlled by the Environment</a:t>
            </a:r>
          </a:p>
          <a:p>
            <a:r>
              <a:rPr lang="en-US" sz="2000" b="1" dirty="0"/>
              <a:t>Operated by Internal Modules</a:t>
            </a:r>
            <a:endParaRPr lang="en-US" sz="2000" i="1" dirty="0"/>
          </a:p>
          <a:p>
            <a:r>
              <a:rPr lang="en-US" sz="2000" i="1" dirty="0"/>
              <a:t>Engineering Module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Propagates internal state of the agent, senses the environment, and performs actions given by the scheduler/planner module</a:t>
            </a:r>
          </a:p>
          <a:p>
            <a:r>
              <a:rPr lang="en-US" sz="2000" i="1" dirty="0"/>
              <a:t>Science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Analyses incoming measurement information and proposes measurement or information requests to the scheduler/planner module</a:t>
            </a:r>
            <a:endParaRPr lang="en-US" sz="1600" dirty="0"/>
          </a:p>
          <a:p>
            <a:r>
              <a:rPr lang="en-US" sz="2000" i="1" dirty="0"/>
              <a:t>Scheduler/Planner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Assigns tasks to the engineering module to perform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86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83CE-CDE9-A490-993B-3F1BBDA5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Asynchronous Consensus Constraint-based Bundle Algorithm - ACCBBA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C7ADAB0-57F4-1FBC-E061-78184363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4665900" cy="519955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Overview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Planning Phase  and Consensus Phase performed concurrently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Time of bid considered for information update instead of bid iteration 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Depends on local consensus rather than global consensus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If a task’s bid is not updated after a certain time, it is assumed that no one is interested, can perform, or knows of said task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The current winner performs the task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endParaRPr lang="en-US" dirty="0"/>
          </a:p>
          <a:p>
            <a:pPr marL="9525" lvl="1" indent="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None/>
            </a:pPr>
            <a:r>
              <a:rPr lang="en-US" i="1" dirty="0"/>
              <a:t>Listener (Consensus Phase)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Receives incoming bids and updates information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Any changes deemed as ‘relevant’ are sent to the bundle-builder and broadcasted to all agents</a:t>
            </a:r>
          </a:p>
          <a:p>
            <a:pPr marL="9525" lvl="1" indent="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None/>
            </a:pPr>
            <a:r>
              <a:rPr lang="en-US" i="1" dirty="0"/>
              <a:t>Bundle Builder (Planning Phase)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Receives any ‘relevant’ changes to the known bids and updates its bundle of tasks to perform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Broadcasts all changes to the bundle to all agents</a:t>
            </a:r>
          </a:p>
          <a:p>
            <a:pPr marL="522288" lvl="1" indent="-2349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00B754-3972-3270-952C-A531D5B47765}"/>
              </a:ext>
            </a:extLst>
          </p:cNvPr>
          <p:cNvSpPr txBox="1"/>
          <p:nvPr/>
        </p:nvSpPr>
        <p:spPr>
          <a:xfrm>
            <a:off x="5493328" y="5434061"/>
            <a:ext cx="60392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Asynchronous CCBBA</a:t>
            </a:r>
            <a:br>
              <a:rPr lang="en-US" sz="1000" i="1" dirty="0"/>
            </a:br>
            <a:r>
              <a:rPr lang="en-US" sz="700" i="1" dirty="0">
                <a:effectLst/>
                <a:latin typeface="Arial" panose="020B0604020202020204" pitchFamily="34" charset="0"/>
              </a:rPr>
              <a:t>L. Johnson, “Decentralized Task Allocation for Dynamic Environments,” Master’s thesis, Massachusetts Institute of Technology, January 2012</a:t>
            </a:r>
            <a:endParaRPr lang="en-US" sz="1000" i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547DA8-001A-D48A-ED5F-FD6CBF64232D}"/>
              </a:ext>
            </a:extLst>
          </p:cNvPr>
          <p:cNvGrpSpPr/>
          <p:nvPr/>
        </p:nvGrpSpPr>
        <p:grpSpPr>
          <a:xfrm>
            <a:off x="5493328" y="1212839"/>
            <a:ext cx="6229014" cy="4297420"/>
            <a:chOff x="5493328" y="1424507"/>
            <a:chExt cx="6229014" cy="429742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9BC6865-F218-A89A-457D-447BD0534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3328" y="1424507"/>
              <a:ext cx="6229014" cy="429742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3D44FC-062F-D94C-0087-4A3540F1C71A}"/>
                </a:ext>
              </a:extLst>
            </p:cNvPr>
            <p:cNvSpPr/>
            <p:nvPr/>
          </p:nvSpPr>
          <p:spPr>
            <a:xfrm>
              <a:off x="6664036" y="3706091"/>
              <a:ext cx="8382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05FF3B-F799-5991-ED6E-D4CE91FAB9BF}"/>
                </a:ext>
              </a:extLst>
            </p:cNvPr>
            <p:cNvSpPr/>
            <p:nvPr/>
          </p:nvSpPr>
          <p:spPr>
            <a:xfrm>
              <a:off x="7502237" y="3706091"/>
              <a:ext cx="1059872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24A1B4-CC18-C9BD-172C-6799FB463CB3}"/>
                </a:ext>
              </a:extLst>
            </p:cNvPr>
            <p:cNvSpPr/>
            <p:nvPr/>
          </p:nvSpPr>
          <p:spPr>
            <a:xfrm>
              <a:off x="8859982" y="2714235"/>
              <a:ext cx="845128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5FA9D4-4156-4554-62EE-7C392AC79CA7}"/>
                </a:ext>
              </a:extLst>
            </p:cNvPr>
            <p:cNvSpPr/>
            <p:nvPr/>
          </p:nvSpPr>
          <p:spPr>
            <a:xfrm>
              <a:off x="8859982" y="1779054"/>
              <a:ext cx="845128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2A9AA54-F66C-9644-23C9-BCC03FE4C40A}"/>
                </a:ext>
              </a:extLst>
            </p:cNvPr>
            <p:cNvSpPr/>
            <p:nvPr/>
          </p:nvSpPr>
          <p:spPr>
            <a:xfrm>
              <a:off x="9829903" y="2916720"/>
              <a:ext cx="526370" cy="318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E86071-41BC-952B-D2A9-34F6D3B55DC9}"/>
                </a:ext>
              </a:extLst>
            </p:cNvPr>
            <p:cNvSpPr/>
            <p:nvPr/>
          </p:nvSpPr>
          <p:spPr>
            <a:xfrm>
              <a:off x="9705110" y="4095443"/>
              <a:ext cx="526370" cy="318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D1F31F5-5887-3FDB-62F9-38E86DCE7CEF}"/>
                </a:ext>
              </a:extLst>
            </p:cNvPr>
            <p:cNvSpPr/>
            <p:nvPr/>
          </p:nvSpPr>
          <p:spPr>
            <a:xfrm>
              <a:off x="5576454" y="2343625"/>
              <a:ext cx="838200" cy="697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C11A17-D75D-F148-4A6A-D296CAE26496}"/>
                </a:ext>
              </a:extLst>
            </p:cNvPr>
            <p:cNvSpPr/>
            <p:nvPr/>
          </p:nvSpPr>
          <p:spPr>
            <a:xfrm>
              <a:off x="6989619" y="3184844"/>
              <a:ext cx="548319" cy="268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216F45-0C75-738E-7AEE-DF9DB0A59A71}"/>
                </a:ext>
              </a:extLst>
            </p:cNvPr>
            <p:cNvSpPr/>
            <p:nvPr/>
          </p:nvSpPr>
          <p:spPr>
            <a:xfrm>
              <a:off x="8193188" y="2192814"/>
              <a:ext cx="548319" cy="268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BB5EA3A-6871-9AF4-F816-434214B82226}"/>
              </a:ext>
            </a:extLst>
          </p:cNvPr>
          <p:cNvSpPr/>
          <p:nvPr/>
        </p:nvSpPr>
        <p:spPr>
          <a:xfrm>
            <a:off x="5454843" y="5862012"/>
            <a:ext cx="6297092" cy="5416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Allows for decentralized planning in dynamic networks while minimizing network load. Does not guarantee double assignment of task. </a:t>
            </a:r>
          </a:p>
        </p:txBody>
      </p:sp>
    </p:spTree>
    <p:extLst>
      <p:ext uri="{BB962C8B-B14F-4D97-AF65-F5344CB8AC3E}">
        <p14:creationId xmlns:p14="http://schemas.microsoft.com/office/powerpoint/2010/main" val="313294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4C5C-F08E-9ED6-41FE-388319A9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Asynchronous Consensus Constraint-Based Bundle Algorithm - ACCBBA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039C-4E7A-43F2-D359-BAE05D14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240" y="966077"/>
            <a:ext cx="4903519" cy="5216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FE0F28-CABC-9214-52F3-745AE17C9CD6}"/>
              </a:ext>
            </a:extLst>
          </p:cNvPr>
          <p:cNvSpPr txBox="1"/>
          <p:nvPr/>
        </p:nvSpPr>
        <p:spPr>
          <a:xfrm>
            <a:off x="3076362" y="6108866"/>
            <a:ext cx="60392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Asynchronous CCBBA Bid update decision table</a:t>
            </a:r>
            <a:br>
              <a:rPr lang="en-US" sz="1000" i="1" dirty="0"/>
            </a:br>
            <a:r>
              <a:rPr lang="en-US" sz="700" i="1" dirty="0">
                <a:effectLst/>
                <a:latin typeface="Arial" panose="020B0604020202020204" pitchFamily="34" charset="0"/>
              </a:rPr>
              <a:t>L. Johnson, “Decentralized Task Allocation for Dynamic Environments,” Master’s thesis, Massachusetts Institute of Technology, January 2012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7185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BD7D-AA72-650E-B94C-73C130F8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3D-CHESS RESULTS GO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1570-F020-BD4B-F38B-F510C9032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195623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A284-C904-1E5D-F724-D874423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ACCBBA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8AE3-C93B-6B8A-A7B1-FD1AE13D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3" y="1102848"/>
            <a:ext cx="5160163" cy="5199557"/>
          </a:xfrm>
        </p:spPr>
        <p:txBody>
          <a:bodyPr>
            <a:normAutofit fontScale="55000" lnSpcReduction="20000"/>
          </a:bodyPr>
          <a:lstStyle/>
          <a:p>
            <a:r>
              <a:rPr lang="en-US" i="1" dirty="0"/>
              <a:t>Engineering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Action space:</a:t>
            </a:r>
          </a:p>
          <a:p>
            <a:pPr marL="750888" lvl="1" indent="-457200"/>
            <a:r>
              <a:rPr lang="en-US" dirty="0"/>
              <a:t>Move to a location</a:t>
            </a:r>
          </a:p>
          <a:p>
            <a:pPr marL="750888" lvl="1" indent="-457200"/>
            <a:r>
              <a:rPr lang="en-US" dirty="0"/>
              <a:t>Idle for a predefined time</a:t>
            </a:r>
          </a:p>
          <a:p>
            <a:pPr marL="750888" lvl="1" indent="-457200"/>
            <a:r>
              <a:rPr lang="en-US" dirty="0"/>
              <a:t>Broadcast Messages</a:t>
            </a:r>
          </a:p>
          <a:p>
            <a:pPr marL="750888" lvl="1" indent="-457200"/>
            <a:r>
              <a:rPr lang="en-US" dirty="0"/>
              <a:t>Wait for Messages from another agent</a:t>
            </a:r>
          </a:p>
          <a:p>
            <a:pPr marL="750888" lvl="1" indent="-457200"/>
            <a:r>
              <a:rPr lang="en-US" dirty="0"/>
              <a:t>Perform Measurements</a:t>
            </a:r>
          </a:p>
          <a:p>
            <a:endParaRPr lang="en-US" i="1" dirty="0"/>
          </a:p>
          <a:p>
            <a:r>
              <a:rPr lang="en-US" i="1" dirty="0"/>
              <a:t>Scheduler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Max bundle size of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decentralized planning considered</a:t>
            </a:r>
          </a:p>
          <a:p>
            <a:pPr marL="750888" lvl="1" indent="-457200"/>
            <a:r>
              <a:rPr lang="en-US" dirty="0"/>
              <a:t>Asynchronous CCBBA Listener &amp; Bundle-Builder</a:t>
            </a:r>
          </a:p>
          <a:p>
            <a:pPr marL="750888" lvl="1" indent="-457200"/>
            <a:r>
              <a:rPr lang="en-US" dirty="0"/>
              <a:t>Assumes that the agents have enough resources to complete the simulation</a:t>
            </a:r>
          </a:p>
          <a:p>
            <a:pPr marL="750888" lvl="1" indent="-457200"/>
            <a:r>
              <a:rPr lang="en-US" dirty="0"/>
              <a:t>Agents’ ability to perform tasks only considers if agent has the instruments explicitly defined in the task request</a:t>
            </a:r>
          </a:p>
          <a:p>
            <a:endParaRPr lang="en-US" dirty="0"/>
          </a:p>
          <a:p>
            <a:r>
              <a:rPr lang="en-US" i="1" dirty="0"/>
              <a:t>Science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generate new tasks from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949B76-C0E1-CED1-26CA-03923FD2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1pPr>
                <a:lvl2pPr marL="293688" indent="-2317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4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2pPr>
                <a:lvl3pPr marL="460375" indent="-2190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0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3pPr>
                <a:lvl4pPr marL="628650" indent="-23018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4pPr>
                <a:lvl5pPr marL="808038" indent="-21113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i="1" dirty="0"/>
                  <a:t>DMAS Scenario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2D environment</a:t>
                </a:r>
              </a:p>
              <a:p>
                <a:pPr marL="750888" lvl="1" indent="-457200"/>
                <a:r>
                  <a:rPr lang="en-US" sz="1400" dirty="0"/>
                  <a:t>5x5 square environment</a:t>
                </a:r>
              </a:p>
              <a:p>
                <a:pPr marL="750888" lvl="1" indent="-457200"/>
                <a:r>
                  <a:rPr lang="en-US" sz="1400" dirty="0"/>
                  <a:t>Simulation period of 10s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Tasks are randomly generated at the beginning of the simulation and broadcasted by the Environment </a:t>
                </a:r>
              </a:p>
              <a:p>
                <a:pPr marL="750888" lvl="1" indent="-457200"/>
                <a:r>
                  <a:rPr lang="en-US" sz="1600" dirty="0"/>
                  <a:t>All tasks are available for the entire duration of the simulation</a:t>
                </a:r>
              </a:p>
              <a:p>
                <a:pPr marL="750888" lvl="1" indent="-457200"/>
                <a:r>
                  <a:rPr lang="en-US" sz="1600" dirty="0"/>
                  <a:t>Every task has a maximum score of 1</a:t>
                </a:r>
              </a:p>
              <a:p>
                <a:pPr marL="750888" lvl="1" indent="-457200"/>
                <a:r>
                  <a:rPr lang="en-US" sz="1600" dirty="0"/>
                  <a:t>Utility function: </a:t>
                </a:r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𝑠𝑡𝑎𝑟𝑡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is chosen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pPr marL="750888" lvl="1" indent="-457200"/>
                <a:r>
                  <a:rPr lang="en-US" sz="1600" dirty="0"/>
                  <a:t>No collaboration or dependencies between tasks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Agents are free to move in any direction at a fixed speed of 1 unit/s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 state characterized by its position, velocity, and what action it is performing at a given time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All agents have the required instrument to perform every tasks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949B76-C0E1-CED1-26CA-03923FD2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  <a:blipFill>
                <a:blip r:embed="rId3"/>
                <a:stretch>
                  <a:fillRect l="-837" t="-1460" r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33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A284-C904-1E5D-F724-D874423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ACCBBA Implementation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035978B-3623-1EF2-E676-EA90994A5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300" y="1351955"/>
            <a:ext cx="6065838" cy="45493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1E62A7B-295C-8A87-D7B1-A4E1C904FD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1pPr>
                <a:lvl2pPr marL="293688" indent="-2317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4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2pPr>
                <a:lvl3pPr marL="460375" indent="-2190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0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3pPr>
                <a:lvl4pPr marL="628650" indent="-23018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4pPr>
                <a:lvl5pPr marL="808038" indent="-21113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i="1" dirty="0"/>
                  <a:t>DMAS Scenario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2D environment</a:t>
                </a:r>
              </a:p>
              <a:p>
                <a:pPr marL="750888" lvl="1" indent="-457200"/>
                <a:r>
                  <a:rPr lang="en-US" sz="1400" dirty="0"/>
                  <a:t>5x5 square environment</a:t>
                </a:r>
              </a:p>
              <a:p>
                <a:pPr marL="750888" lvl="1" indent="-457200"/>
                <a:r>
                  <a:rPr lang="en-US" sz="1400" dirty="0"/>
                  <a:t>Simulation period of 10s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Tasks are randomly generated at the beginning of the simulation and broadcasted by the Environment </a:t>
                </a:r>
              </a:p>
              <a:p>
                <a:pPr marL="750888" lvl="1" indent="-457200"/>
                <a:r>
                  <a:rPr lang="en-US" sz="1600" dirty="0"/>
                  <a:t>All tasks are available for the entire duration of the simulation</a:t>
                </a:r>
              </a:p>
              <a:p>
                <a:pPr marL="750888" lvl="1" indent="-457200"/>
                <a:r>
                  <a:rPr lang="en-US" sz="1600" dirty="0"/>
                  <a:t>Every task has a maximum score of 1</a:t>
                </a:r>
              </a:p>
              <a:p>
                <a:pPr marL="750888" lvl="1" indent="-457200"/>
                <a:r>
                  <a:rPr lang="en-US" sz="1600" dirty="0"/>
                  <a:t>Utility function: </a:t>
                </a:r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𝑠𝑡𝑎𝑟𝑡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is chosen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pPr marL="750888" lvl="1" indent="-457200"/>
                <a:r>
                  <a:rPr lang="en-US" sz="1600" dirty="0"/>
                  <a:t>No collaboration or dependencies between tasks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Agents are free to move in any direction at a fixed speed of 1 unit/s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 state characterized by its position, velocity, and what action it is performing at a given time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All agents have the required instrument to perform every tasks 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1E62A7B-295C-8A87-D7B1-A4E1C904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  <a:blipFill>
                <a:blip r:embed="rId3"/>
                <a:stretch>
                  <a:fillRect l="-837" t="-1460" r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031BDE8-9761-1A31-DF53-5126790A669D}"/>
              </a:ext>
            </a:extLst>
          </p:cNvPr>
          <p:cNvSpPr txBox="1"/>
          <p:nvPr/>
        </p:nvSpPr>
        <p:spPr>
          <a:xfrm>
            <a:off x="6533936" y="5778222"/>
            <a:ext cx="5123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ACCBBA Plan Execution for 2 agents and 7 tasks with a simulation period of T=10.0s</a:t>
            </a:r>
          </a:p>
        </p:txBody>
      </p:sp>
    </p:spTree>
    <p:extLst>
      <p:ext uri="{BB962C8B-B14F-4D97-AF65-F5344CB8AC3E}">
        <p14:creationId xmlns:p14="http://schemas.microsoft.com/office/powerpoint/2010/main" val="230191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4A7-5354-42A1-A399-BEE32699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Simulation Sequences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24613-BCA0-4767-90DA-0337ECB1D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5"/>
          <a:stretch/>
        </p:blipFill>
        <p:spPr>
          <a:xfrm>
            <a:off x="8980305" y="2110978"/>
            <a:ext cx="2287865" cy="2364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201A8-3B81-47F8-9DD2-D41EF7607E5D}"/>
              </a:ext>
            </a:extLst>
          </p:cNvPr>
          <p:cNvSpPr txBox="1"/>
          <p:nvPr/>
        </p:nvSpPr>
        <p:spPr>
          <a:xfrm>
            <a:off x="1557821" y="4453768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Inter-Agent Communications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BB483-629F-4C92-88BD-2EF942F1BAC5}"/>
              </a:ext>
            </a:extLst>
          </p:cNvPr>
          <p:cNvSpPr txBox="1"/>
          <p:nvPr/>
        </p:nvSpPr>
        <p:spPr>
          <a:xfrm>
            <a:off x="9172701" y="4531303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Environment Sensing 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4AD42-377E-4D10-A9CD-52FD7CEB536B}"/>
              </a:ext>
            </a:extLst>
          </p:cNvPr>
          <p:cNvSpPr txBox="1"/>
          <p:nvPr/>
        </p:nvSpPr>
        <p:spPr>
          <a:xfrm>
            <a:off x="5373587" y="5964229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Simulation Manager Control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6F1FD-0334-4378-BDE0-9848BFF7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02" y="2280900"/>
            <a:ext cx="4054085" cy="2024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519B9B-153A-449B-8E6A-FD1125BE9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805" y="1013690"/>
            <a:ext cx="2937947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0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31012</TotalTime>
  <Words>1132</Words>
  <Application>Microsoft Macintosh PowerPoint</Application>
  <PresentationFormat>Widescreen</PresentationFormat>
  <Paragraphs>188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Baskerville</vt:lpstr>
      <vt:lpstr>Calibri</vt:lpstr>
      <vt:lpstr>Cambria Math</vt:lpstr>
      <vt:lpstr>Franklin Gothic Book</vt:lpstr>
      <vt:lpstr>Geneva (Body)</vt:lpstr>
      <vt:lpstr>Helvetica</vt:lpstr>
      <vt:lpstr>Wingdings</vt:lpstr>
      <vt:lpstr>Office Theme</vt:lpstr>
      <vt:lpstr>Overview - Simulation Architecture</vt:lpstr>
      <vt:lpstr>Overview - Agent Architecture</vt:lpstr>
      <vt:lpstr>Asynchronous Consensus Constraint-based Bundle Algorithm - ACCBBA</vt:lpstr>
      <vt:lpstr>Asynchronous Consensus Constraint-Based Bundle Algorithm - ACCBBA</vt:lpstr>
      <vt:lpstr>3D-CHESS RESULTS GO HERE</vt:lpstr>
      <vt:lpstr>Questions?</vt:lpstr>
      <vt:lpstr>Preliminary ACCBBA Implementation</vt:lpstr>
      <vt:lpstr>Preliminary ACCBBA Implementation</vt:lpstr>
      <vt:lpstr>Simulation Sequences</vt:lpstr>
      <vt:lpstr>Consensus Constraint-Based Bundle Algorithm - CCBBA</vt:lpstr>
      <vt:lpstr>Consensus Constraint-Based Bundle Algorithm - CCBBA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Alan Aguilar</cp:lastModifiedBy>
  <cp:revision>492</cp:revision>
  <dcterms:created xsi:type="dcterms:W3CDTF">2020-07-28T18:06:27Z</dcterms:created>
  <dcterms:modified xsi:type="dcterms:W3CDTF">2023-07-07T12:15:55Z</dcterms:modified>
</cp:coreProperties>
</file>