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84" r:id="rId1"/>
  </p:sldMasterIdLst>
  <p:notesMasterIdLst>
    <p:notesMasterId r:id="rId12"/>
  </p:notesMasterIdLst>
  <p:sldIdLst>
    <p:sldId id="263" r:id="rId2"/>
    <p:sldId id="435" r:id="rId3"/>
    <p:sldId id="442" r:id="rId4"/>
    <p:sldId id="441" r:id="rId5"/>
    <p:sldId id="439" r:id="rId6"/>
    <p:sldId id="438" r:id="rId7"/>
    <p:sldId id="443" r:id="rId8"/>
    <p:sldId id="444" r:id="rId9"/>
    <p:sldId id="446" r:id="rId10"/>
    <p:sldId id="41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D7F9"/>
    <a:srgbClr val="9CD4FA"/>
    <a:srgbClr val="43061E"/>
    <a:srgbClr val="B65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73" autoAdjust="0"/>
    <p:restoredTop sz="96190"/>
  </p:normalViewPr>
  <p:slideViewPr>
    <p:cSldViewPr snapToGrid="0" snapToObjects="1">
      <p:cViewPr varScale="1">
        <p:scale>
          <a:sx n="123" d="100"/>
          <a:sy n="123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97608-F877-A844-A447-8F4AE0FF71C9}" type="datetimeFigureOut">
              <a:rPr lang="en-US" smtClean="0"/>
              <a:t>6/13/23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B5AC4-FCD1-8B45-8AD3-4759FBC8B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4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B5AC4-FCD1-8B45-8AD3-4759FBC8BE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16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B5AC4-FCD1-8B45-8AD3-4759FBC8BE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8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799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017674"/>
            <a:ext cx="9144000" cy="6849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Alan Aguilar Jaramillo, Ben </a:t>
            </a:r>
            <a:r>
              <a:rPr lang="en-US" dirty="0" err="1"/>
              <a:t>Gorr</a:t>
            </a:r>
            <a:r>
              <a:rPr lang="en-US" dirty="0"/>
              <a:t>, Dr Daniel Selva Valero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2691F0-3677-7141-B747-93E4B0095ECE}"/>
              </a:ext>
            </a:extLst>
          </p:cNvPr>
          <p:cNvCxnSpPr>
            <a:cxnSpLocks/>
          </p:cNvCxnSpPr>
          <p:nvPr userDrawn="1"/>
        </p:nvCxnSpPr>
        <p:spPr>
          <a:xfrm>
            <a:off x="2672308" y="3969843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CCD1B47B-4DF0-A244-B056-07B15E055DE6}"/>
              </a:ext>
            </a:extLst>
          </p:cNvPr>
          <p:cNvSpPr txBox="1">
            <a:spLocks/>
          </p:cNvSpPr>
          <p:nvPr userDrawn="1"/>
        </p:nvSpPr>
        <p:spPr>
          <a:xfrm>
            <a:off x="1524000" y="4360150"/>
            <a:ext cx="9144000" cy="36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Systems Engineering Architecture Knowledge Lab - Texas A&amp;M University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52804A-A85F-D140-B3FF-94F954F2CFC1}"/>
              </a:ext>
            </a:extLst>
          </p:cNvPr>
          <p:cNvSpPr/>
          <p:nvPr userDrawn="1"/>
        </p:nvSpPr>
        <p:spPr>
          <a:xfrm>
            <a:off x="11349728" y="6589264"/>
            <a:ext cx="265246" cy="12564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480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52427"/>
            <a:ext cx="10515600" cy="45245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4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3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17" y="233950"/>
            <a:ext cx="11667281" cy="732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7" y="1102848"/>
            <a:ext cx="11667280" cy="51995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B8ADEE-EF7A-3244-8EB4-DD4985CBC4D7}"/>
              </a:ext>
            </a:extLst>
          </p:cNvPr>
          <p:cNvCxnSpPr>
            <a:cxnSpLocks/>
          </p:cNvCxnSpPr>
          <p:nvPr userDrawn="1"/>
        </p:nvCxnSpPr>
        <p:spPr>
          <a:xfrm>
            <a:off x="266217" y="966077"/>
            <a:ext cx="11667280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25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95523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148260"/>
            <a:ext cx="10515600" cy="941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514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3212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50670"/>
            <a:ext cx="5181600" cy="45262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50670"/>
            <a:ext cx="5181600" cy="45262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6F79B3-0E9B-C94D-8555-FA5F74C7366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47276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04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68336"/>
            <a:ext cx="10515600" cy="7575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68619"/>
            <a:ext cx="5157787" cy="49053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9154"/>
            <a:ext cx="5157787" cy="4030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68619"/>
            <a:ext cx="5183188" cy="49053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9154"/>
            <a:ext cx="5183188" cy="4030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BC7E5D-86A0-F54B-8F08-08EB74BC760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47276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3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0644"/>
            <a:ext cx="10515600" cy="7125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6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02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508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45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005" y="185457"/>
            <a:ext cx="11661494" cy="786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005" y="1166732"/>
            <a:ext cx="11661494" cy="5112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9DA8CA-3A3A-7747-B578-53BD19D2D333}"/>
              </a:ext>
            </a:extLst>
          </p:cNvPr>
          <p:cNvSpPr/>
          <p:nvPr userDrawn="1"/>
        </p:nvSpPr>
        <p:spPr>
          <a:xfrm>
            <a:off x="-72736" y="6483986"/>
            <a:ext cx="12267177" cy="38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553FE6-8F21-2042-B888-FB2EEEAE4274}"/>
              </a:ext>
            </a:extLst>
          </p:cNvPr>
          <p:cNvSpPr txBox="1"/>
          <p:nvPr userDrawn="1"/>
        </p:nvSpPr>
        <p:spPr>
          <a:xfrm>
            <a:off x="2706547" y="6492873"/>
            <a:ext cx="677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SEAK Lab  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0CF1E2-42BB-A649-AC23-486C731ADE09}"/>
              </a:ext>
            </a:extLst>
          </p:cNvPr>
          <p:cNvSpPr txBox="1">
            <a:spLocks/>
          </p:cNvSpPr>
          <p:nvPr userDrawn="1"/>
        </p:nvSpPr>
        <p:spPr>
          <a:xfrm>
            <a:off x="8513340" y="6484454"/>
            <a:ext cx="3135774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i="0" kern="1200">
                <a:solidFill>
                  <a:schemeClr val="bg1"/>
                </a:solidFill>
                <a:latin typeface="Helvetica" pitchFamily="2" charset="0"/>
                <a:ea typeface="Baskerville" panose="02020502070401020303" pitchFamily="18" charset="0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		</a:t>
            </a:r>
            <a:fld id="{AC8E475C-3686-5646-B924-3526F965A4A1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17DD65A-61A0-F647-A026-A697EBCF024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42886" y="6523367"/>
            <a:ext cx="1370958" cy="28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8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Helvetica" pitchFamily="2" charset="0"/>
          <a:ea typeface="+mj-ea"/>
          <a:cs typeface="Damascus" pitchFamily="2" charset="-78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293688" indent="-231775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460375" indent="-219075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628650" indent="-23018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808038" indent="-21113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svg"/><Relationship Id="rId5" Type="http://schemas.openxmlformats.org/officeDocument/2006/relationships/image" Target="../media/image8.sv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5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4911-91D2-6F41-BCD8-77F3FEBD9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DMAS: Decentralized Multiagent Simulation – Communication Architecture Restructure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D814B-6BC9-AC48-A098-E0582F2DD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Alan Aguilar Jaramillo, Ben </a:t>
            </a:r>
            <a:r>
              <a:rPr lang="en-US" sz="2000" dirty="0" err="1"/>
              <a:t>Gorr</a:t>
            </a:r>
            <a:r>
              <a:rPr lang="en-US" sz="2000" dirty="0"/>
              <a:t>, </a:t>
            </a:r>
            <a:r>
              <a:rPr lang="en-US" sz="2000" dirty="0" err="1"/>
              <a:t>Chrissi</a:t>
            </a:r>
            <a:r>
              <a:rPr lang="en-US" sz="2000" dirty="0"/>
              <a:t> Erwin, Dr Daniel Selva Valero</a:t>
            </a:r>
          </a:p>
        </p:txBody>
      </p:sp>
    </p:spTree>
    <p:extLst>
      <p:ext uri="{BB962C8B-B14F-4D97-AF65-F5344CB8AC3E}">
        <p14:creationId xmlns:p14="http://schemas.microsoft.com/office/powerpoint/2010/main" val="161238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492E-FA99-ED42-1D16-8BE45771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C4833-4639-04B6-12C3-B1DFEC1D1F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1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4346-FDDF-4675-8BA5-A9AD0694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7C98-EA06-4D40-AA44-054D211CB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8"/>
            <a:ext cx="5102617" cy="5199557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Simulation Architecture</a:t>
            </a:r>
          </a:p>
          <a:p>
            <a:r>
              <a:rPr lang="en-US" i="1" dirty="0"/>
              <a:t>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Server accessed by agents as clients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Tracks external agent 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Simulates Earth System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Controls simulation start and end</a:t>
            </a:r>
          </a:p>
          <a:p>
            <a:r>
              <a:rPr lang="en-US" i="1" dirty="0"/>
              <a:t>Agents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Simulation instructions received through dedicate SUB port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“Sense” environment via server requests through dedicated environment REQ 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Inter-agent communication via reconnecting REQ/REP TCP ports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Intra-agent communication modeled as asynchronous message queues (mimics internal data bus)</a:t>
            </a:r>
          </a:p>
          <a:p>
            <a:pPr marL="750888" lvl="1" indent="-457200"/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4360C3-810C-4C09-B23A-952868CB31AF}"/>
              </a:ext>
            </a:extLst>
          </p:cNvPr>
          <p:cNvGrpSpPr/>
          <p:nvPr/>
        </p:nvGrpSpPr>
        <p:grpSpPr>
          <a:xfrm>
            <a:off x="5368834" y="1180547"/>
            <a:ext cx="6579731" cy="5225099"/>
            <a:chOff x="3135041" y="1176489"/>
            <a:chExt cx="6579731" cy="5225099"/>
          </a:xfrm>
        </p:grpSpPr>
        <p:sp>
          <p:nvSpPr>
            <p:cNvPr id="5" name="Rounded Rectangle 29">
              <a:extLst>
                <a:ext uri="{FF2B5EF4-FFF2-40B4-BE49-F238E27FC236}">
                  <a16:creationId xmlns:a16="http://schemas.microsoft.com/office/drawing/2014/main" id="{9DE05376-C7CC-42F3-8754-265874B4E7EC}"/>
                </a:ext>
              </a:extLst>
            </p:cNvPr>
            <p:cNvSpPr/>
            <p:nvPr/>
          </p:nvSpPr>
          <p:spPr>
            <a:xfrm>
              <a:off x="4484638" y="1176489"/>
              <a:ext cx="5230134" cy="4875209"/>
            </a:xfrm>
            <a:prstGeom prst="roundRect">
              <a:avLst>
                <a:gd name="adj" fmla="val 609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Agent</a:t>
              </a:r>
            </a:p>
          </p:txBody>
        </p:sp>
        <p:sp>
          <p:nvSpPr>
            <p:cNvPr id="6" name="Rounded Rectangle 30">
              <a:extLst>
                <a:ext uri="{FF2B5EF4-FFF2-40B4-BE49-F238E27FC236}">
                  <a16:creationId xmlns:a16="http://schemas.microsoft.com/office/drawing/2014/main" id="{9224B577-7B5F-474E-A20E-74682496C84C}"/>
                </a:ext>
              </a:extLst>
            </p:cNvPr>
            <p:cNvSpPr/>
            <p:nvPr/>
          </p:nvSpPr>
          <p:spPr>
            <a:xfrm rot="16200000">
              <a:off x="2275564" y="2293861"/>
              <a:ext cx="2154955" cy="43599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Environment</a:t>
              </a:r>
            </a:p>
          </p:txBody>
        </p:sp>
        <p:sp>
          <p:nvSpPr>
            <p:cNvPr id="7" name="Rounded Rectangle 30">
              <a:extLst>
                <a:ext uri="{FF2B5EF4-FFF2-40B4-BE49-F238E27FC236}">
                  <a16:creationId xmlns:a16="http://schemas.microsoft.com/office/drawing/2014/main" id="{DF42A78B-7E55-4BEF-9A11-D29C6267F4FC}"/>
                </a:ext>
              </a:extLst>
            </p:cNvPr>
            <p:cNvSpPr/>
            <p:nvPr/>
          </p:nvSpPr>
          <p:spPr>
            <a:xfrm rot="16200000">
              <a:off x="2363435" y="4835074"/>
              <a:ext cx="1979210" cy="43599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Other Agents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E38DDDD-766D-44FE-923E-ED141E7D5508}"/>
                </a:ext>
              </a:extLst>
            </p:cNvPr>
            <p:cNvSpPr/>
            <p:nvPr/>
          </p:nvSpPr>
          <p:spPr>
            <a:xfrm>
              <a:off x="4484636" y="1914989"/>
              <a:ext cx="368765" cy="36477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ysClr val="windowText" lastClr="000000"/>
                  </a:solidFill>
                </a:rPr>
                <a:t>SUB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FDE57B-ECEC-4FA2-A486-09EB90F0C7FC}"/>
                </a:ext>
              </a:extLst>
            </p:cNvPr>
            <p:cNvSpPr/>
            <p:nvPr/>
          </p:nvSpPr>
          <p:spPr>
            <a:xfrm>
              <a:off x="4484636" y="2713647"/>
              <a:ext cx="368765" cy="36477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i="1" dirty="0">
                  <a:solidFill>
                    <a:sysClr val="windowText" lastClr="000000"/>
                  </a:solidFill>
                </a:rPr>
                <a:t>REQ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B8F22B-2426-46D3-A58A-6CEAB24E6322}"/>
                </a:ext>
              </a:extLst>
            </p:cNvPr>
            <p:cNvSpPr/>
            <p:nvPr/>
          </p:nvSpPr>
          <p:spPr>
            <a:xfrm>
              <a:off x="4484637" y="4417867"/>
              <a:ext cx="367030" cy="36477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i="1" dirty="0">
                  <a:solidFill>
                    <a:sysClr val="windowText" lastClr="000000"/>
                  </a:solidFill>
                </a:rPr>
                <a:t>REQ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446BBC7-97A5-476D-8A18-4DAA9E76E2B6}"/>
                </a:ext>
              </a:extLst>
            </p:cNvPr>
            <p:cNvSpPr/>
            <p:nvPr/>
          </p:nvSpPr>
          <p:spPr>
            <a:xfrm>
              <a:off x="4484636" y="5216525"/>
              <a:ext cx="368765" cy="36477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i="1" dirty="0">
                  <a:solidFill>
                    <a:sysClr val="windowText" lastClr="000000"/>
                  </a:solidFill>
                </a:rPr>
                <a:t>REP</a:t>
              </a:r>
            </a:p>
          </p:txBody>
        </p:sp>
        <p:sp>
          <p:nvSpPr>
            <p:cNvPr id="12" name="Rounded Rectangle 29">
              <a:extLst>
                <a:ext uri="{FF2B5EF4-FFF2-40B4-BE49-F238E27FC236}">
                  <a16:creationId xmlns:a16="http://schemas.microsoft.com/office/drawing/2014/main" id="{5E7B81FA-6CA7-4F3B-B092-BC5D1A8C26D2}"/>
                </a:ext>
              </a:extLst>
            </p:cNvPr>
            <p:cNvSpPr/>
            <p:nvPr/>
          </p:nvSpPr>
          <p:spPr>
            <a:xfrm rot="16200000">
              <a:off x="4331561" y="3921854"/>
              <a:ext cx="3188753" cy="368764"/>
            </a:xfrm>
            <a:prstGeom prst="roundRect">
              <a:avLst>
                <a:gd name="adj" fmla="val 6097"/>
              </a:avLst>
            </a:prstGeom>
            <a:noFill/>
            <a:ln>
              <a:solidFill>
                <a:srgbClr val="43061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ysClr val="windowText" lastClr="000000"/>
                  </a:solidFill>
                </a:rPr>
                <a:t>Engineering Module</a:t>
              </a:r>
            </a:p>
          </p:txBody>
        </p:sp>
        <p:sp>
          <p:nvSpPr>
            <p:cNvPr id="13" name="Rounded Rectangle 29">
              <a:extLst>
                <a:ext uri="{FF2B5EF4-FFF2-40B4-BE49-F238E27FC236}">
                  <a16:creationId xmlns:a16="http://schemas.microsoft.com/office/drawing/2014/main" id="{A98C250F-AF88-4919-A1FD-69A687FB92CF}"/>
                </a:ext>
              </a:extLst>
            </p:cNvPr>
            <p:cNvSpPr/>
            <p:nvPr/>
          </p:nvSpPr>
          <p:spPr>
            <a:xfrm>
              <a:off x="7750467" y="2744508"/>
              <a:ext cx="1307237" cy="307489"/>
            </a:xfrm>
            <a:prstGeom prst="roundRect">
              <a:avLst>
                <a:gd name="adj" fmla="val 6097"/>
              </a:avLst>
            </a:prstGeom>
            <a:noFill/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i="1" dirty="0">
                  <a:solidFill>
                    <a:sysClr val="windowText" lastClr="000000"/>
                  </a:solidFill>
                </a:rPr>
                <a:t>Science Module</a:t>
              </a:r>
            </a:p>
          </p:txBody>
        </p:sp>
        <p:sp>
          <p:nvSpPr>
            <p:cNvPr id="14" name="Rounded Rectangle 29">
              <a:extLst>
                <a:ext uri="{FF2B5EF4-FFF2-40B4-BE49-F238E27FC236}">
                  <a16:creationId xmlns:a16="http://schemas.microsoft.com/office/drawing/2014/main" id="{E0DFB982-DA79-4D2D-A333-BB58AB13F215}"/>
                </a:ext>
              </a:extLst>
            </p:cNvPr>
            <p:cNvSpPr/>
            <p:nvPr/>
          </p:nvSpPr>
          <p:spPr>
            <a:xfrm>
              <a:off x="7756716" y="4340259"/>
              <a:ext cx="1307237" cy="307487"/>
            </a:xfrm>
            <a:prstGeom prst="roundRect">
              <a:avLst>
                <a:gd name="adj" fmla="val 6097"/>
              </a:avLst>
            </a:prstGeom>
            <a:noFill/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i="1" dirty="0">
                  <a:solidFill>
                    <a:sysClr val="windowText" lastClr="000000"/>
                  </a:solidFill>
                </a:rPr>
                <a:t>Scheduler Module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E817583-70DA-4BD3-9386-5CA34A6D0A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66821" y="2896035"/>
              <a:ext cx="922031" cy="738"/>
            </a:xfrm>
            <a:prstGeom prst="straightConnector1">
              <a:avLst/>
            </a:prstGeom>
            <a:ln w="28575"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F67ECC4-CC35-458D-A003-DB9DC13B39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62604" y="2117307"/>
              <a:ext cx="922031" cy="738"/>
            </a:xfrm>
            <a:prstGeom prst="straightConnector1">
              <a:avLst/>
            </a:prstGeom>
            <a:ln w="28575"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0C5D16-28C9-4921-87C2-47835789BA9D}"/>
                </a:ext>
              </a:extLst>
            </p:cNvPr>
            <p:cNvSpPr txBox="1"/>
            <p:nvPr/>
          </p:nvSpPr>
          <p:spPr>
            <a:xfrm>
              <a:off x="3534232" y="1765577"/>
              <a:ext cx="987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-Scenario Events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-Simulation Events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27C538E-1E2E-4A9E-837C-1A92367140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9138" y="5398175"/>
              <a:ext cx="922031" cy="738"/>
            </a:xfrm>
            <a:prstGeom prst="straightConnector1">
              <a:avLst/>
            </a:prstGeom>
            <a:ln w="28575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543833-85DB-4E3E-AD45-3F3CD882C55C}"/>
                </a:ext>
              </a:extLst>
            </p:cNvPr>
            <p:cNvSpPr txBox="1"/>
            <p:nvPr/>
          </p:nvSpPr>
          <p:spPr>
            <a:xfrm>
              <a:off x="3571039" y="2922499"/>
              <a:ext cx="925497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-GP access info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-GS access info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-Agent access info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-Agent state info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-Measurement observation metrics info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0F8B4FB-16C3-43BD-8570-BC3EC5B5FDBE}"/>
                </a:ext>
              </a:extLst>
            </p:cNvPr>
            <p:cNvSpPr txBox="1"/>
            <p:nvPr/>
          </p:nvSpPr>
          <p:spPr>
            <a:xfrm>
              <a:off x="3540959" y="5447481"/>
              <a:ext cx="98720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-Measurement Request (out)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-Information Request (out)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-Measurement Results (out)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-Planner Results (out)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EE2123D-FFBF-4290-A40E-022EF40DD2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3401" y="2896773"/>
              <a:ext cx="884690" cy="0"/>
            </a:xfrm>
            <a:prstGeom prst="straightConnector1">
              <a:avLst/>
            </a:prstGeom>
            <a:ln w="19050"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3ECAB1E-A8CC-45AD-93B1-B60652B8FB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60870" y="4599517"/>
              <a:ext cx="922031" cy="738"/>
            </a:xfrm>
            <a:prstGeom prst="straightConnector1">
              <a:avLst/>
            </a:prstGeom>
            <a:ln w="28575"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5EF2635-6FA2-4AE8-B6DD-D94E06FC1BB4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4851667" y="4599517"/>
              <a:ext cx="886424" cy="739"/>
            </a:xfrm>
            <a:prstGeom prst="straightConnector1">
              <a:avLst/>
            </a:prstGeom>
            <a:ln w="19050"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BF32FD2-A791-452F-94E8-78C2C3F2DA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4967" y="5404528"/>
              <a:ext cx="881221" cy="0"/>
            </a:xfrm>
            <a:prstGeom prst="straightConnector1">
              <a:avLst/>
            </a:prstGeom>
            <a:ln w="19050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A63E963-741C-49BD-9F0D-C499111837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0320" y="4427232"/>
              <a:ext cx="1655734" cy="0"/>
            </a:xfrm>
            <a:prstGeom prst="straightConnector1">
              <a:avLst/>
            </a:prstGeom>
            <a:ln w="19050"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CE42F05-4A01-40CF-B09C-8DE8E7C3CE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8420" y="4585956"/>
              <a:ext cx="1652047" cy="0"/>
            </a:xfrm>
            <a:prstGeom prst="straightConnector1">
              <a:avLst/>
            </a:prstGeom>
            <a:ln w="1905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692245B-E4CA-4915-9C6E-83AF730D5477}"/>
                </a:ext>
              </a:extLst>
            </p:cNvPr>
            <p:cNvCxnSpPr>
              <a:cxnSpLocks/>
            </p:cNvCxnSpPr>
            <p:nvPr/>
          </p:nvCxnSpPr>
          <p:spPr>
            <a:xfrm>
              <a:off x="8299490" y="3051997"/>
              <a:ext cx="0" cy="1288262"/>
            </a:xfrm>
            <a:prstGeom prst="straightConnector1">
              <a:avLst/>
            </a:prstGeom>
            <a:ln w="1905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93879C0-7D1C-474F-BFD3-7A72988EB835}"/>
                </a:ext>
              </a:extLst>
            </p:cNvPr>
            <p:cNvSpPr/>
            <p:nvPr/>
          </p:nvSpPr>
          <p:spPr>
            <a:xfrm>
              <a:off x="5374611" y="1674572"/>
              <a:ext cx="1139027" cy="3857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Event Handler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2999C72-EE18-4077-B69A-A9C99BA981AE}"/>
                </a:ext>
              </a:extLst>
            </p:cNvPr>
            <p:cNvSpPr/>
            <p:nvPr/>
          </p:nvSpPr>
          <p:spPr>
            <a:xfrm>
              <a:off x="7311652" y="1674009"/>
              <a:ext cx="1139027" cy="3857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Sim Start/End</a:t>
              </a:r>
            </a:p>
          </p:txBody>
        </p:sp>
        <p:cxnSp>
          <p:nvCxnSpPr>
            <p:cNvPr id="30" name="Elbow Connector 56">
              <a:extLst>
                <a:ext uri="{FF2B5EF4-FFF2-40B4-BE49-F238E27FC236}">
                  <a16:creationId xmlns:a16="http://schemas.microsoft.com/office/drawing/2014/main" id="{1F575788-4075-4BE4-89E6-A50819271A88}"/>
                </a:ext>
              </a:extLst>
            </p:cNvPr>
            <p:cNvCxnSpPr>
              <a:cxnSpLocks/>
              <a:stCxn id="8" idx="3"/>
              <a:endCxn id="28" idx="1"/>
            </p:cNvCxnSpPr>
            <p:nvPr/>
          </p:nvCxnSpPr>
          <p:spPr>
            <a:xfrm flipV="1">
              <a:off x="4853401" y="1867447"/>
              <a:ext cx="521210" cy="229931"/>
            </a:xfrm>
            <a:prstGeom prst="bentConnector3">
              <a:avLst>
                <a:gd name="adj1" fmla="val 50000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E48E6D3-4B60-4BB7-B74F-6AACB5B11D38}"/>
                </a:ext>
              </a:extLst>
            </p:cNvPr>
            <p:cNvCxnSpPr>
              <a:cxnSpLocks/>
              <a:stCxn id="29" idx="1"/>
              <a:endCxn id="28" idx="3"/>
            </p:cNvCxnSpPr>
            <p:nvPr/>
          </p:nvCxnSpPr>
          <p:spPr>
            <a:xfrm flipH="1">
              <a:off x="6513638" y="1866884"/>
              <a:ext cx="798014" cy="563"/>
            </a:xfrm>
            <a:prstGeom prst="straightConnector1">
              <a:avLst/>
            </a:prstGeom>
            <a:ln w="19050"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B3A7C1E-63E9-45B4-B875-C53B139A1811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35" y="2059759"/>
              <a:ext cx="0" cy="452100"/>
            </a:xfrm>
            <a:prstGeom prst="straightConnector1">
              <a:avLst/>
            </a:prstGeom>
            <a:ln w="1905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29">
              <a:extLst>
                <a:ext uri="{FF2B5EF4-FFF2-40B4-BE49-F238E27FC236}">
                  <a16:creationId xmlns:a16="http://schemas.microsoft.com/office/drawing/2014/main" id="{098F90CD-19EA-4604-9B49-EA2446D1FCD3}"/>
                </a:ext>
              </a:extLst>
            </p:cNvPr>
            <p:cNvSpPr/>
            <p:nvPr/>
          </p:nvSpPr>
          <p:spPr>
            <a:xfrm>
              <a:off x="5251284" y="1345167"/>
              <a:ext cx="3281173" cy="902555"/>
            </a:xfrm>
            <a:prstGeom prst="roundRect">
              <a:avLst>
                <a:gd name="adj" fmla="val 6097"/>
              </a:avLst>
            </a:prstGeom>
            <a:noFill/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i="1" dirty="0">
                  <a:solidFill>
                    <a:sysClr val="windowText" lastClr="000000"/>
                  </a:solidFill>
                </a:rPr>
                <a:t>Simulation Module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F68F39C-4BE8-4C52-8E27-321B98A99C06}"/>
                </a:ext>
              </a:extLst>
            </p:cNvPr>
            <p:cNvSpPr txBox="1"/>
            <p:nvPr/>
          </p:nvSpPr>
          <p:spPr>
            <a:xfrm>
              <a:off x="6513638" y="1571019"/>
              <a:ext cx="67521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-Simulation Events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8C31411-D32D-4084-86FA-7FB9916236E6}"/>
                </a:ext>
              </a:extLst>
            </p:cNvPr>
            <p:cNvSpPr txBox="1"/>
            <p:nvPr/>
          </p:nvSpPr>
          <p:spPr>
            <a:xfrm>
              <a:off x="5879314" y="2036161"/>
              <a:ext cx="113902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-Scenario Events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6F0237B-BA3B-4654-8766-AC606C944147}"/>
                </a:ext>
              </a:extLst>
            </p:cNvPr>
            <p:cNvSpPr txBox="1"/>
            <p:nvPr/>
          </p:nvSpPr>
          <p:spPr>
            <a:xfrm>
              <a:off x="6362517" y="4602876"/>
              <a:ext cx="122059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-Scheduled Measurement Measurements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-Measurement Requests (out)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-Planner Results (out)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C89536E-D864-41FC-9099-73A8775E1092}"/>
                </a:ext>
              </a:extLst>
            </p:cNvPr>
            <p:cNvSpPr txBox="1"/>
            <p:nvPr/>
          </p:nvSpPr>
          <p:spPr>
            <a:xfrm>
              <a:off x="8299490" y="3497664"/>
              <a:ext cx="1245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-Measurement Requests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-Information Requests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6C325F1-08D9-41FE-B0FF-5220B9460EB6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6108372" y="2898253"/>
              <a:ext cx="1642095" cy="5648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C58A940-362B-4FF4-BDAE-A2B4991C06B3}"/>
                </a:ext>
              </a:extLst>
            </p:cNvPr>
            <p:cNvSpPr txBox="1"/>
            <p:nvPr/>
          </p:nvSpPr>
          <p:spPr>
            <a:xfrm>
              <a:off x="5503714" y="6154439"/>
              <a:ext cx="25956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/>
                <a:t>DMAS Agent Framework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22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C4A7-5354-42A1-A399-BEE32699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Architecture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BDE66-9122-424A-861B-FEEA6BEE6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36" y="1895807"/>
            <a:ext cx="2280557" cy="3035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ED0583-5A74-4AA9-AB08-EA92A60757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62" b="3193"/>
          <a:stretch/>
        </p:blipFill>
        <p:spPr>
          <a:xfrm>
            <a:off x="4810487" y="1116874"/>
            <a:ext cx="3373701" cy="4846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524613-BCA0-4767-90DA-0337ECB1D8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455"/>
          <a:stretch/>
        </p:blipFill>
        <p:spPr>
          <a:xfrm>
            <a:off x="8980305" y="2110978"/>
            <a:ext cx="2287865" cy="23643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3201A8-3B81-47F8-9DD2-D41EF7607E5D}"/>
              </a:ext>
            </a:extLst>
          </p:cNvPr>
          <p:cNvSpPr txBox="1"/>
          <p:nvPr/>
        </p:nvSpPr>
        <p:spPr>
          <a:xfrm>
            <a:off x="1547278" y="4931413"/>
            <a:ext cx="1903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Current Inter-Agent Communications Sequence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4BB483-629F-4C92-88BD-2EF942F1BAC5}"/>
              </a:ext>
            </a:extLst>
          </p:cNvPr>
          <p:cNvSpPr txBox="1"/>
          <p:nvPr/>
        </p:nvSpPr>
        <p:spPr>
          <a:xfrm>
            <a:off x="9172701" y="4531303"/>
            <a:ext cx="1903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Current Environment Sensing Sequence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44AD42-377E-4D10-A9CD-52FD7CEB536B}"/>
              </a:ext>
            </a:extLst>
          </p:cNvPr>
          <p:cNvSpPr txBox="1"/>
          <p:nvPr/>
        </p:nvSpPr>
        <p:spPr>
          <a:xfrm>
            <a:off x="5373587" y="5964229"/>
            <a:ext cx="1903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Current Environment Simulation Control Sequence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736D49A-5267-45B1-9C26-EC18534B9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8"/>
            <a:ext cx="5102617" cy="423629"/>
          </a:xfrm>
        </p:spPr>
        <p:txBody>
          <a:bodyPr>
            <a:normAutofit/>
          </a:bodyPr>
          <a:lstStyle/>
          <a:p>
            <a:r>
              <a:rPr lang="en-US" sz="2000" b="1" dirty="0"/>
              <a:t>Simulation Sequences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012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5953-7B80-46E3-9EA1-8D8E6EB3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Architecture Overview</a:t>
            </a:r>
          </a:p>
        </p:txBody>
      </p:sp>
      <p:pic>
        <p:nvPicPr>
          <p:cNvPr id="4" name="Graphic 7" descr="Satellite">
            <a:extLst>
              <a:ext uri="{FF2B5EF4-FFF2-40B4-BE49-F238E27FC236}">
                <a16:creationId xmlns:a16="http://schemas.microsoft.com/office/drawing/2014/main" id="{194E01D3-233E-4528-A950-E0A5095C3B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1911" y="3847906"/>
            <a:ext cx="626122" cy="626122"/>
          </a:xfrm>
          <a:prstGeom prst="rect">
            <a:avLst/>
          </a:prstGeom>
        </p:spPr>
      </p:pic>
      <p:pic>
        <p:nvPicPr>
          <p:cNvPr id="5" name="Graphic 9" descr="Satellite dish">
            <a:extLst>
              <a:ext uri="{FF2B5EF4-FFF2-40B4-BE49-F238E27FC236}">
                <a16:creationId xmlns:a16="http://schemas.microsoft.com/office/drawing/2014/main" id="{643064ED-7A20-4964-B3C0-178AFDDCB1F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83296" y="4866261"/>
            <a:ext cx="626122" cy="626122"/>
          </a:xfrm>
          <a:prstGeom prst="rect">
            <a:avLst/>
          </a:prstGeom>
        </p:spPr>
      </p:pic>
      <p:pic>
        <p:nvPicPr>
          <p:cNvPr id="7" name="Graphic 15" descr="Earth globe Americas">
            <a:extLst>
              <a:ext uri="{FF2B5EF4-FFF2-40B4-BE49-F238E27FC236}">
                <a16:creationId xmlns:a16="http://schemas.microsoft.com/office/drawing/2014/main" id="{7733B81D-5C59-499E-8120-EB63C4B42CD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6853" y="4230181"/>
            <a:ext cx="834814" cy="834814"/>
          </a:xfrm>
          <a:prstGeom prst="rect">
            <a:avLst/>
          </a:prstGeom>
        </p:spPr>
      </p:pic>
      <p:pic>
        <p:nvPicPr>
          <p:cNvPr id="9" name="Graphic 19" descr="Satellite">
            <a:extLst>
              <a:ext uri="{FF2B5EF4-FFF2-40B4-BE49-F238E27FC236}">
                <a16:creationId xmlns:a16="http://schemas.microsoft.com/office/drawing/2014/main" id="{1C0DE549-450B-4766-8D54-DE936E20CF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7093" y="3184603"/>
            <a:ext cx="626122" cy="626122"/>
          </a:xfrm>
          <a:prstGeom prst="rect">
            <a:avLst/>
          </a:prstGeom>
        </p:spPr>
      </p:pic>
      <p:sp>
        <p:nvSpPr>
          <p:cNvPr id="12" name="TextBox 32">
            <a:extLst>
              <a:ext uri="{FF2B5EF4-FFF2-40B4-BE49-F238E27FC236}">
                <a16:creationId xmlns:a16="http://schemas.microsoft.com/office/drawing/2014/main" id="{09DC386C-EFCB-4DC7-9AF2-852E8A36D822}"/>
              </a:ext>
            </a:extLst>
          </p:cNvPr>
          <p:cNvSpPr txBox="1"/>
          <p:nvPr/>
        </p:nvSpPr>
        <p:spPr>
          <a:xfrm>
            <a:off x="9595609" y="5402227"/>
            <a:ext cx="10014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Ground Station Node</a:t>
            </a:r>
          </a:p>
        </p:txBody>
      </p:sp>
      <p:sp>
        <p:nvSpPr>
          <p:cNvPr id="14" name="TextBox 34">
            <a:extLst>
              <a:ext uri="{FF2B5EF4-FFF2-40B4-BE49-F238E27FC236}">
                <a16:creationId xmlns:a16="http://schemas.microsoft.com/office/drawing/2014/main" id="{7EC339D5-ACBE-4817-894C-CA143B11EEB6}"/>
              </a:ext>
            </a:extLst>
          </p:cNvPr>
          <p:cNvSpPr txBox="1"/>
          <p:nvPr/>
        </p:nvSpPr>
        <p:spPr>
          <a:xfrm>
            <a:off x="10634725" y="4363001"/>
            <a:ext cx="930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Satellite Node</a:t>
            </a:r>
          </a:p>
        </p:txBody>
      </p:sp>
      <p:sp>
        <p:nvSpPr>
          <p:cNvPr id="15" name="TextBox 35">
            <a:extLst>
              <a:ext uri="{FF2B5EF4-FFF2-40B4-BE49-F238E27FC236}">
                <a16:creationId xmlns:a16="http://schemas.microsoft.com/office/drawing/2014/main" id="{93874580-8350-4B32-AE96-FAE805D7F4D1}"/>
              </a:ext>
            </a:extLst>
          </p:cNvPr>
          <p:cNvSpPr txBox="1"/>
          <p:nvPr/>
        </p:nvSpPr>
        <p:spPr>
          <a:xfrm>
            <a:off x="8919845" y="3725632"/>
            <a:ext cx="930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Satellite Node</a:t>
            </a:r>
          </a:p>
        </p:txBody>
      </p:sp>
      <p:sp>
        <p:nvSpPr>
          <p:cNvPr id="16" name="TextBox 36">
            <a:extLst>
              <a:ext uri="{FF2B5EF4-FFF2-40B4-BE49-F238E27FC236}">
                <a16:creationId xmlns:a16="http://schemas.microsoft.com/office/drawing/2014/main" id="{42834E96-7205-4B6E-83EE-8C1B5E44C4C2}"/>
              </a:ext>
            </a:extLst>
          </p:cNvPr>
          <p:cNvSpPr txBox="1"/>
          <p:nvPr/>
        </p:nvSpPr>
        <p:spPr>
          <a:xfrm>
            <a:off x="7164728" y="4962426"/>
            <a:ext cx="13626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Environment Server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9ADF37-C5E8-4D96-9D4F-1A9C9D522934}"/>
              </a:ext>
            </a:extLst>
          </p:cNvPr>
          <p:cNvCxnSpPr>
            <a:cxnSpLocks/>
          </p:cNvCxnSpPr>
          <p:nvPr/>
        </p:nvCxnSpPr>
        <p:spPr>
          <a:xfrm flipH="1">
            <a:off x="10347713" y="4322390"/>
            <a:ext cx="497855" cy="573907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374E32-FA1A-477F-8EC5-A18DF88908B3}"/>
              </a:ext>
            </a:extLst>
          </p:cNvPr>
          <p:cNvCxnSpPr>
            <a:cxnSpLocks/>
          </p:cNvCxnSpPr>
          <p:nvPr/>
        </p:nvCxnSpPr>
        <p:spPr>
          <a:xfrm flipH="1" flipV="1">
            <a:off x="9743216" y="3666966"/>
            <a:ext cx="1151294" cy="314081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496490-9687-4F84-812E-539D224FDA83}"/>
              </a:ext>
            </a:extLst>
          </p:cNvPr>
          <p:cNvCxnSpPr>
            <a:cxnSpLocks/>
          </p:cNvCxnSpPr>
          <p:nvPr/>
        </p:nvCxnSpPr>
        <p:spPr>
          <a:xfrm flipH="1">
            <a:off x="8310641" y="3725632"/>
            <a:ext cx="852953" cy="642257"/>
          </a:xfrm>
          <a:prstGeom prst="line">
            <a:avLst/>
          </a:prstGeom>
          <a:ln w="28575">
            <a:solidFill>
              <a:srgbClr val="00B050"/>
            </a:solidFill>
            <a:prstDash val="sysDash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58D2E1-ED1C-4DA2-8720-DB371A4205F3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8461667" y="4096141"/>
            <a:ext cx="749646" cy="551447"/>
          </a:xfrm>
          <a:prstGeom prst="line">
            <a:avLst/>
          </a:prstGeom>
          <a:ln w="28575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75">
            <a:extLst>
              <a:ext uri="{FF2B5EF4-FFF2-40B4-BE49-F238E27FC236}">
                <a16:creationId xmlns:a16="http://schemas.microsoft.com/office/drawing/2014/main" id="{E2189657-89FE-4E36-84BE-92ABDA972C8D}"/>
              </a:ext>
            </a:extLst>
          </p:cNvPr>
          <p:cNvSpPr txBox="1"/>
          <p:nvPr/>
        </p:nvSpPr>
        <p:spPr>
          <a:xfrm>
            <a:off x="7814603" y="3618463"/>
            <a:ext cx="10380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Env-to-agent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Sensing Data</a:t>
            </a:r>
          </a:p>
        </p:txBody>
      </p:sp>
      <p:sp>
        <p:nvSpPr>
          <p:cNvPr id="28" name="TextBox 76">
            <a:extLst>
              <a:ext uri="{FF2B5EF4-FFF2-40B4-BE49-F238E27FC236}">
                <a16:creationId xmlns:a16="http://schemas.microsoft.com/office/drawing/2014/main" id="{87FCEAAB-1C4C-4828-AEE9-03C7234ACCE3}"/>
              </a:ext>
            </a:extLst>
          </p:cNvPr>
          <p:cNvSpPr txBox="1"/>
          <p:nvPr/>
        </p:nvSpPr>
        <p:spPr>
          <a:xfrm>
            <a:off x="9887856" y="3295323"/>
            <a:ext cx="13259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Peer-to-peer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Data or Requests</a:t>
            </a:r>
          </a:p>
        </p:txBody>
      </p:sp>
      <p:sp>
        <p:nvSpPr>
          <p:cNvPr id="31" name="TextBox 81">
            <a:extLst>
              <a:ext uri="{FF2B5EF4-FFF2-40B4-BE49-F238E27FC236}">
                <a16:creationId xmlns:a16="http://schemas.microsoft.com/office/drawing/2014/main" id="{37670AA7-8C2D-4C2E-80BD-186E9491FD14}"/>
              </a:ext>
            </a:extLst>
          </p:cNvPr>
          <p:cNvSpPr txBox="1"/>
          <p:nvPr/>
        </p:nvSpPr>
        <p:spPr>
          <a:xfrm>
            <a:off x="8527355" y="4923766"/>
            <a:ext cx="958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Simulation broadcast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Sim start, end, or time</a:t>
            </a:r>
          </a:p>
        </p:txBody>
      </p:sp>
      <p:pic>
        <p:nvPicPr>
          <p:cNvPr id="38" name="Graphic 112" descr="Call center">
            <a:extLst>
              <a:ext uri="{FF2B5EF4-FFF2-40B4-BE49-F238E27FC236}">
                <a16:creationId xmlns:a16="http://schemas.microsoft.com/office/drawing/2014/main" id="{A82AB432-FA6B-4522-9AA1-5154D300CB43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64728" y="4413763"/>
            <a:ext cx="657660" cy="65766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55FB3C0-E78E-41E7-B0A8-292E9910D8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001067" y="2713226"/>
            <a:ext cx="1429087" cy="47137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7A7022-99BE-451E-8DA3-FB82217442E2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9430154" y="2713770"/>
            <a:ext cx="1375675" cy="47083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D84B2A3-C76B-4457-946F-D5740CFA3F51}"/>
              </a:ext>
            </a:extLst>
          </p:cNvPr>
          <p:cNvSpPr/>
          <p:nvPr/>
        </p:nvSpPr>
        <p:spPr>
          <a:xfrm>
            <a:off x="8103006" y="1226264"/>
            <a:ext cx="2622256" cy="4941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4" name="Content Placeholder 7">
            <a:extLst>
              <a:ext uri="{FF2B5EF4-FFF2-40B4-BE49-F238E27FC236}">
                <a16:creationId xmlns:a16="http://schemas.microsoft.com/office/drawing/2014/main" id="{88D84A33-0D33-4664-975E-4BF97C6FCE0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4400" t="1009" r="555" b="66188"/>
          <a:stretch/>
        </p:blipFill>
        <p:spPr bwMode="auto">
          <a:xfrm>
            <a:off x="8623194" y="1226264"/>
            <a:ext cx="1821649" cy="494296"/>
          </a:xfrm>
          <a:prstGeom prst="rect">
            <a:avLst/>
          </a:prstGeom>
          <a:noFill/>
          <a:ln w="12700">
            <a:noFill/>
          </a:ln>
          <a:extLst>
            <a:ext uri="{FAA26D3D-D897-4be2-8F04-BA451C77F1D7}">
              <ma14:placeholderFlag xmlns:lc="http://schemas.openxmlformats.org/drawingml/2006/lockedCanvas" xmlns="" xmlns:ma14="http://schemas.microsoft.com/office/mac/drawingml/2011/main" val="1"/>
            </a:ex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F8C4A62-958F-4DE4-B1D8-DF6A47767622}"/>
              </a:ext>
            </a:extLst>
          </p:cNvPr>
          <p:cNvSpPr/>
          <p:nvPr/>
        </p:nvSpPr>
        <p:spPr>
          <a:xfrm>
            <a:off x="8411774" y="1695617"/>
            <a:ext cx="543734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8C8CAEE-585D-4DD9-90CC-3A073EB2DDCA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H="1">
            <a:off x="8461667" y="4160967"/>
            <a:ext cx="2420244" cy="486621"/>
          </a:xfrm>
          <a:prstGeom prst="line">
            <a:avLst/>
          </a:prstGeom>
          <a:ln w="28575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DF55EA7-7AA5-42F6-809A-601AB6D4FBF4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 flipV="1">
            <a:off x="8461667" y="4647588"/>
            <a:ext cx="1321629" cy="531734"/>
          </a:xfrm>
          <a:prstGeom prst="line">
            <a:avLst/>
          </a:prstGeom>
          <a:ln w="28575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711EA0A-E0A2-4CF1-B909-2200BC6B5CDD}"/>
              </a:ext>
            </a:extLst>
          </p:cNvPr>
          <p:cNvSpPr txBox="1"/>
          <p:nvPr/>
        </p:nvSpPr>
        <p:spPr>
          <a:xfrm>
            <a:off x="8421152" y="5944713"/>
            <a:ext cx="2595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Current DMAS Simulation Framework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1BADCE9-B760-4967-88DA-6070E034048D}"/>
              </a:ext>
            </a:extLst>
          </p:cNvPr>
          <p:cNvCxnSpPr>
            <a:cxnSpLocks/>
          </p:cNvCxnSpPr>
          <p:nvPr/>
        </p:nvCxnSpPr>
        <p:spPr>
          <a:xfrm flipH="1" flipV="1">
            <a:off x="9698295" y="3764225"/>
            <a:ext cx="1107534" cy="305015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88F63FB-CDC9-404A-9E63-792FE6E4B1A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001066" y="1205310"/>
            <a:ext cx="1429088" cy="197929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5FF5E09-A7F6-49E7-AA1A-06D640CC5F98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9430154" y="1205310"/>
            <a:ext cx="1375676" cy="197929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Content Placeholder 7">
            <a:extLst>
              <a:ext uri="{FF2B5EF4-FFF2-40B4-BE49-F238E27FC236}">
                <a16:creationId xmlns:a16="http://schemas.microsoft.com/office/drawing/2014/main" id="{74FCEAE4-2EA2-444D-8D75-6E6766763CC5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10"/>
          <a:srcRect l="46042" t="325"/>
          <a:stretch/>
        </p:blipFill>
        <p:spPr bwMode="auto">
          <a:xfrm>
            <a:off x="8001067" y="1211811"/>
            <a:ext cx="2804762" cy="150195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FAA26D3D-D897-4be2-8F04-BA451C77F1D7}">
              <ma14:placeholderFlag xmlns:lc="http://schemas.openxmlformats.org/drawingml/2006/lockedCanvas" xmlns="" xmlns:ma14="http://schemas.microsoft.com/office/mac/drawingml/2011/main" val="1"/>
            </a:ex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219ED014-5505-4440-BE94-3A589841C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8"/>
            <a:ext cx="6575678" cy="5199557"/>
          </a:xfrm>
        </p:spPr>
        <p:txBody>
          <a:bodyPr>
            <a:normAutofit fontScale="70000" lnSpcReduction="20000"/>
          </a:bodyPr>
          <a:lstStyle/>
          <a:p>
            <a:r>
              <a:rPr lang="en-US" sz="3400" b="1" dirty="0"/>
              <a:t>Limitations</a:t>
            </a:r>
          </a:p>
          <a:p>
            <a:r>
              <a:rPr lang="en-US" i="1" dirty="0"/>
              <a:t>Environment performs two distinct roles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Controls the simulation and propagates the state of the earth system and the agents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Centralized external agent state propagator only allows for agents with fixed trajectories </a:t>
            </a:r>
          </a:p>
          <a:p>
            <a:pPr marL="750888" lvl="1" indent="-457200"/>
            <a:r>
              <a:rPr lang="en-US" dirty="0"/>
              <a:t>Ground Stations/Sensors and Satellites, but no UAVs</a:t>
            </a:r>
          </a:p>
          <a:p>
            <a:endParaRPr lang="en-US" i="1" dirty="0"/>
          </a:p>
          <a:p>
            <a:r>
              <a:rPr lang="en-US" i="1" dirty="0"/>
              <a:t>Agents have no explicit broadcast capabilities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Agents must copy and send a message n-times as to mimic a broadcast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Increases load in the network and runtime</a:t>
            </a:r>
          </a:p>
          <a:p>
            <a:endParaRPr lang="en-US" i="1" dirty="0"/>
          </a:p>
          <a:p>
            <a:r>
              <a:rPr lang="en-US" i="1" dirty="0"/>
              <a:t>No real-time user monitoring capabilities during the simulation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Results and logs are only printed after the simulation finalizes</a:t>
            </a:r>
          </a:p>
        </p:txBody>
      </p:sp>
      <p:sp>
        <p:nvSpPr>
          <p:cNvPr id="82" name="TextBox 76">
            <a:extLst>
              <a:ext uri="{FF2B5EF4-FFF2-40B4-BE49-F238E27FC236}">
                <a16:creationId xmlns:a16="http://schemas.microsoft.com/office/drawing/2014/main" id="{F5417C7D-F442-4A12-8147-EDD618823E94}"/>
              </a:ext>
            </a:extLst>
          </p:cNvPr>
          <p:cNvSpPr txBox="1"/>
          <p:nvPr/>
        </p:nvSpPr>
        <p:spPr>
          <a:xfrm>
            <a:off x="10444843" y="4793655"/>
            <a:ext cx="13259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Peer-to-peer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Data or Requests</a:t>
            </a:r>
          </a:p>
        </p:txBody>
      </p:sp>
    </p:spTree>
    <p:extLst>
      <p:ext uri="{BB962C8B-B14F-4D97-AF65-F5344CB8AC3E}">
        <p14:creationId xmlns:p14="http://schemas.microsoft.com/office/powerpoint/2010/main" val="1088994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4346-FDDF-4675-8BA5-A9AD0694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Architecture </a:t>
            </a:r>
          </a:p>
        </p:txBody>
      </p:sp>
      <p:pic>
        <p:nvPicPr>
          <p:cNvPr id="45" name="Graphic 7" descr="Satellite">
            <a:extLst>
              <a:ext uri="{FF2B5EF4-FFF2-40B4-BE49-F238E27FC236}">
                <a16:creationId xmlns:a16="http://schemas.microsoft.com/office/drawing/2014/main" id="{194E01D3-233E-4528-A950-E0A5095C3B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583" y="1715239"/>
            <a:ext cx="626122" cy="626122"/>
          </a:xfrm>
          <a:prstGeom prst="rect">
            <a:avLst/>
          </a:prstGeom>
        </p:spPr>
      </p:pic>
      <p:pic>
        <p:nvPicPr>
          <p:cNvPr id="46" name="Graphic 9" descr="Satellite dish">
            <a:extLst>
              <a:ext uri="{FF2B5EF4-FFF2-40B4-BE49-F238E27FC236}">
                <a16:creationId xmlns:a16="http://schemas.microsoft.com/office/drawing/2014/main" id="{643064ED-7A20-4964-B3C0-178AFDDCB1F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0552" y="3570343"/>
            <a:ext cx="626122" cy="626122"/>
          </a:xfrm>
          <a:prstGeom prst="rect">
            <a:avLst/>
          </a:prstGeom>
        </p:spPr>
      </p:pic>
      <p:pic>
        <p:nvPicPr>
          <p:cNvPr id="48" name="Graphic 15" descr="Earth globe Americas">
            <a:extLst>
              <a:ext uri="{FF2B5EF4-FFF2-40B4-BE49-F238E27FC236}">
                <a16:creationId xmlns:a16="http://schemas.microsoft.com/office/drawing/2014/main" id="{7733B81D-5C59-499E-8120-EB63C4B42CD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69968" y="1116891"/>
            <a:ext cx="834814" cy="834814"/>
          </a:xfrm>
          <a:prstGeom prst="rect">
            <a:avLst/>
          </a:prstGeom>
        </p:spPr>
      </p:pic>
      <p:pic>
        <p:nvPicPr>
          <p:cNvPr id="49" name="Graphic 18" descr="Satellite">
            <a:extLst>
              <a:ext uri="{FF2B5EF4-FFF2-40B4-BE49-F238E27FC236}">
                <a16:creationId xmlns:a16="http://schemas.microsoft.com/office/drawing/2014/main" id="{DE4B03E5-7D13-4569-87A2-B6F7188EDE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4459" y="3365134"/>
            <a:ext cx="626122" cy="626122"/>
          </a:xfrm>
          <a:prstGeom prst="rect">
            <a:avLst/>
          </a:prstGeom>
        </p:spPr>
      </p:pic>
      <p:pic>
        <p:nvPicPr>
          <p:cNvPr id="50" name="Graphic 19" descr="Satellite">
            <a:extLst>
              <a:ext uri="{FF2B5EF4-FFF2-40B4-BE49-F238E27FC236}">
                <a16:creationId xmlns:a16="http://schemas.microsoft.com/office/drawing/2014/main" id="{1C0DE549-450B-4766-8D54-DE936E20CF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65" y="1051936"/>
            <a:ext cx="626122" cy="626122"/>
          </a:xfrm>
          <a:prstGeom prst="rect">
            <a:avLst/>
          </a:prstGeom>
        </p:spPr>
      </p:pic>
      <p:pic>
        <p:nvPicPr>
          <p:cNvPr id="51" name="Graphic 30" descr="Presentation with bar chart">
            <a:extLst>
              <a:ext uri="{FF2B5EF4-FFF2-40B4-BE49-F238E27FC236}">
                <a16:creationId xmlns:a16="http://schemas.microsoft.com/office/drawing/2014/main" id="{4FCB399E-50E5-4BB7-A2DF-11134F03D7DB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1075" y="2687048"/>
            <a:ext cx="698808" cy="698808"/>
          </a:xfrm>
          <a:prstGeom prst="rect">
            <a:avLst/>
          </a:prstGeom>
        </p:spPr>
      </p:pic>
      <p:sp>
        <p:nvSpPr>
          <p:cNvPr id="52" name="TextBox 31">
            <a:extLst>
              <a:ext uri="{FF2B5EF4-FFF2-40B4-BE49-F238E27FC236}">
                <a16:creationId xmlns:a16="http://schemas.microsoft.com/office/drawing/2014/main" id="{902D448B-B8E8-46AD-AFCA-BB3589A36C2D}"/>
              </a:ext>
            </a:extLst>
          </p:cNvPr>
          <p:cNvSpPr txBox="1"/>
          <p:nvPr/>
        </p:nvSpPr>
        <p:spPr>
          <a:xfrm>
            <a:off x="2244436" y="3434426"/>
            <a:ext cx="8862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Simulation Manager</a:t>
            </a:r>
          </a:p>
        </p:txBody>
      </p:sp>
      <p:sp>
        <p:nvSpPr>
          <p:cNvPr id="53" name="TextBox 32">
            <a:extLst>
              <a:ext uri="{FF2B5EF4-FFF2-40B4-BE49-F238E27FC236}">
                <a16:creationId xmlns:a16="http://schemas.microsoft.com/office/drawing/2014/main" id="{09DC386C-EFCB-4DC7-9AF2-852E8A36D822}"/>
              </a:ext>
            </a:extLst>
          </p:cNvPr>
          <p:cNvSpPr txBox="1"/>
          <p:nvPr/>
        </p:nvSpPr>
        <p:spPr>
          <a:xfrm>
            <a:off x="3852865" y="4106309"/>
            <a:ext cx="10014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Ground Station Node</a:t>
            </a:r>
          </a:p>
        </p:txBody>
      </p:sp>
      <p:sp>
        <p:nvSpPr>
          <p:cNvPr id="54" name="TextBox 33">
            <a:extLst>
              <a:ext uri="{FF2B5EF4-FFF2-40B4-BE49-F238E27FC236}">
                <a16:creationId xmlns:a16="http://schemas.microsoft.com/office/drawing/2014/main" id="{DF6AF1BF-B12C-412B-969B-652ACD76D754}"/>
              </a:ext>
            </a:extLst>
          </p:cNvPr>
          <p:cNvSpPr txBox="1"/>
          <p:nvPr/>
        </p:nvSpPr>
        <p:spPr>
          <a:xfrm>
            <a:off x="5723983" y="3927526"/>
            <a:ext cx="930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Satellite Node</a:t>
            </a:r>
          </a:p>
        </p:txBody>
      </p:sp>
      <p:sp>
        <p:nvSpPr>
          <p:cNvPr id="55" name="TextBox 34">
            <a:extLst>
              <a:ext uri="{FF2B5EF4-FFF2-40B4-BE49-F238E27FC236}">
                <a16:creationId xmlns:a16="http://schemas.microsoft.com/office/drawing/2014/main" id="{7EC339D5-ACBE-4817-894C-CA143B11EEB6}"/>
              </a:ext>
            </a:extLst>
          </p:cNvPr>
          <p:cNvSpPr txBox="1"/>
          <p:nvPr/>
        </p:nvSpPr>
        <p:spPr>
          <a:xfrm>
            <a:off x="6271397" y="2230334"/>
            <a:ext cx="930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Satellite Node</a:t>
            </a:r>
          </a:p>
        </p:txBody>
      </p:sp>
      <p:sp>
        <p:nvSpPr>
          <p:cNvPr id="56" name="TextBox 35">
            <a:extLst>
              <a:ext uri="{FF2B5EF4-FFF2-40B4-BE49-F238E27FC236}">
                <a16:creationId xmlns:a16="http://schemas.microsoft.com/office/drawing/2014/main" id="{93874580-8350-4B32-AE96-FAE805D7F4D1}"/>
              </a:ext>
            </a:extLst>
          </p:cNvPr>
          <p:cNvSpPr txBox="1"/>
          <p:nvPr/>
        </p:nvSpPr>
        <p:spPr>
          <a:xfrm>
            <a:off x="4556517" y="1592965"/>
            <a:ext cx="930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Satellite Node</a:t>
            </a:r>
          </a:p>
        </p:txBody>
      </p:sp>
      <p:sp>
        <p:nvSpPr>
          <p:cNvPr id="57" name="TextBox 36">
            <a:extLst>
              <a:ext uri="{FF2B5EF4-FFF2-40B4-BE49-F238E27FC236}">
                <a16:creationId xmlns:a16="http://schemas.microsoft.com/office/drawing/2014/main" id="{42834E96-7205-4B6E-83EE-8C1B5E44C4C2}"/>
              </a:ext>
            </a:extLst>
          </p:cNvPr>
          <p:cNvSpPr txBox="1"/>
          <p:nvPr/>
        </p:nvSpPr>
        <p:spPr>
          <a:xfrm>
            <a:off x="2178916" y="1849136"/>
            <a:ext cx="1216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Environment Server</a:t>
            </a:r>
          </a:p>
        </p:txBody>
      </p:sp>
      <p:sp>
        <p:nvSpPr>
          <p:cNvPr id="58" name="TextBox 37">
            <a:extLst>
              <a:ext uri="{FF2B5EF4-FFF2-40B4-BE49-F238E27FC236}">
                <a16:creationId xmlns:a16="http://schemas.microsoft.com/office/drawing/2014/main" id="{468FF921-A4AC-4A99-B5C3-D4B5368C6545}"/>
              </a:ext>
            </a:extLst>
          </p:cNvPr>
          <p:cNvSpPr txBox="1"/>
          <p:nvPr/>
        </p:nvSpPr>
        <p:spPr>
          <a:xfrm>
            <a:off x="8133072" y="3247664"/>
            <a:ext cx="834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Results Logger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19ADF37-C5E8-4D96-9D4F-1A9C9D522934}"/>
              </a:ext>
            </a:extLst>
          </p:cNvPr>
          <p:cNvCxnSpPr>
            <a:cxnSpLocks/>
          </p:cNvCxnSpPr>
          <p:nvPr/>
        </p:nvCxnSpPr>
        <p:spPr>
          <a:xfrm flipH="1">
            <a:off x="4586363" y="2197784"/>
            <a:ext cx="1883222" cy="1421502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8374E32-FA1A-477F-8EC5-A18DF88908B3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5407033" y="1592965"/>
            <a:ext cx="1111550" cy="435335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7496490-9687-4F84-812E-539D224FDA83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3204782" y="1534298"/>
            <a:ext cx="1614557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966E37-A64D-4C99-BA57-4D834FBB1A47}"/>
              </a:ext>
            </a:extLst>
          </p:cNvPr>
          <p:cNvCxnSpPr>
            <a:cxnSpLocks/>
            <a:stCxn id="51" idx="1"/>
            <a:endCxn id="49" idx="3"/>
          </p:cNvCxnSpPr>
          <p:nvPr/>
        </p:nvCxnSpPr>
        <p:spPr>
          <a:xfrm flipH="1">
            <a:off x="6500581" y="3036452"/>
            <a:ext cx="1700494" cy="641743"/>
          </a:xfrm>
          <a:prstGeom prst="line">
            <a:avLst/>
          </a:prstGeom>
          <a:ln w="19050">
            <a:solidFill>
              <a:srgbClr val="ED7013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165ED2F-EC04-4445-AECD-48E41E339550}"/>
              </a:ext>
            </a:extLst>
          </p:cNvPr>
          <p:cNvCxnSpPr>
            <a:cxnSpLocks/>
          </p:cNvCxnSpPr>
          <p:nvPr/>
        </p:nvCxnSpPr>
        <p:spPr>
          <a:xfrm flipH="1" flipV="1">
            <a:off x="7144706" y="2218985"/>
            <a:ext cx="1050204" cy="680999"/>
          </a:xfrm>
          <a:prstGeom prst="line">
            <a:avLst/>
          </a:prstGeom>
          <a:ln w="19050">
            <a:solidFill>
              <a:srgbClr val="ED7013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E58D2E1-ED1C-4DA2-8720-DB371A4205F3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2787376" y="2264634"/>
            <a:ext cx="50308" cy="621351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75">
            <a:extLst>
              <a:ext uri="{FF2B5EF4-FFF2-40B4-BE49-F238E27FC236}">
                <a16:creationId xmlns:a16="http://schemas.microsoft.com/office/drawing/2014/main" id="{E2189657-89FE-4E36-84BE-92ABDA972C8D}"/>
              </a:ext>
            </a:extLst>
          </p:cNvPr>
          <p:cNvSpPr txBox="1"/>
          <p:nvPr/>
        </p:nvSpPr>
        <p:spPr>
          <a:xfrm>
            <a:off x="3411152" y="1140048"/>
            <a:ext cx="1038034" cy="41549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Env-to-agent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Sensing Data</a:t>
            </a:r>
          </a:p>
        </p:txBody>
      </p:sp>
      <p:sp>
        <p:nvSpPr>
          <p:cNvPr id="69" name="TextBox 76">
            <a:extLst>
              <a:ext uri="{FF2B5EF4-FFF2-40B4-BE49-F238E27FC236}">
                <a16:creationId xmlns:a16="http://schemas.microsoft.com/office/drawing/2014/main" id="{87FCEAAB-1C4C-4828-AEE9-03C7234ACCE3}"/>
              </a:ext>
            </a:extLst>
          </p:cNvPr>
          <p:cNvSpPr txBox="1"/>
          <p:nvPr/>
        </p:nvSpPr>
        <p:spPr>
          <a:xfrm>
            <a:off x="5524528" y="1247436"/>
            <a:ext cx="13259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Peer-to-peer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Data or Requests</a:t>
            </a:r>
          </a:p>
        </p:txBody>
      </p:sp>
      <p:sp>
        <p:nvSpPr>
          <p:cNvPr id="70" name="TextBox 77">
            <a:extLst>
              <a:ext uri="{FF2B5EF4-FFF2-40B4-BE49-F238E27FC236}">
                <a16:creationId xmlns:a16="http://schemas.microsoft.com/office/drawing/2014/main" id="{52CCC5F4-4951-4B31-8722-C5D6C577E217}"/>
              </a:ext>
            </a:extLst>
          </p:cNvPr>
          <p:cNvSpPr txBox="1"/>
          <p:nvPr/>
        </p:nvSpPr>
        <p:spPr>
          <a:xfrm rot="19243097">
            <a:off x="4599313" y="2674986"/>
            <a:ext cx="13259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Peer broadcast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Data or Requests</a:t>
            </a:r>
          </a:p>
        </p:txBody>
      </p:sp>
      <p:sp>
        <p:nvSpPr>
          <p:cNvPr id="72" name="TextBox 81">
            <a:extLst>
              <a:ext uri="{FF2B5EF4-FFF2-40B4-BE49-F238E27FC236}">
                <a16:creationId xmlns:a16="http://schemas.microsoft.com/office/drawing/2014/main" id="{37670AA7-8C2D-4C2E-80BD-186E9491FD14}"/>
              </a:ext>
            </a:extLst>
          </p:cNvPr>
          <p:cNvSpPr txBox="1"/>
          <p:nvPr/>
        </p:nvSpPr>
        <p:spPr>
          <a:xfrm rot="20909144">
            <a:off x="3514915" y="2176931"/>
            <a:ext cx="18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Manager broadcast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Sim start, end, or time</a:t>
            </a:r>
          </a:p>
        </p:txBody>
      </p:sp>
      <p:sp>
        <p:nvSpPr>
          <p:cNvPr id="75" name="TextBox 91">
            <a:extLst>
              <a:ext uri="{FF2B5EF4-FFF2-40B4-BE49-F238E27FC236}">
                <a16:creationId xmlns:a16="http://schemas.microsoft.com/office/drawing/2014/main" id="{BDF37271-60B7-4C67-8F0B-B277145607C2}"/>
              </a:ext>
            </a:extLst>
          </p:cNvPr>
          <p:cNvSpPr txBox="1"/>
          <p:nvPr/>
        </p:nvSpPr>
        <p:spPr>
          <a:xfrm>
            <a:off x="6559753" y="3462493"/>
            <a:ext cx="2066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Node Results</a:t>
            </a:r>
            <a:endParaRPr lang="en-US" sz="1000" i="1" dirty="0">
              <a:solidFill>
                <a:schemeClr val="tx1">
                  <a:lumMod val="65000"/>
                  <a:lumOff val="35000"/>
                </a:schemeClr>
              </a:solidFill>
              <a:latin typeface="Geneva (Body)"/>
            </a:endParaRP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Node state, actions performed, events detected/measured, etc.</a:t>
            </a:r>
          </a:p>
        </p:txBody>
      </p:sp>
      <p:pic>
        <p:nvPicPr>
          <p:cNvPr id="79" name="Graphic 112" descr="Call center">
            <a:extLst>
              <a:ext uri="{FF2B5EF4-FFF2-40B4-BE49-F238E27FC236}">
                <a16:creationId xmlns:a16="http://schemas.microsoft.com/office/drawing/2014/main" id="{A82AB432-FA6B-4522-9AA1-5154D300CB43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78150" y="2865937"/>
            <a:ext cx="657660" cy="657660"/>
          </a:xfrm>
          <a:prstGeom prst="rect">
            <a:avLst/>
          </a:prstGeom>
        </p:spPr>
      </p:pic>
      <p:pic>
        <p:nvPicPr>
          <p:cNvPr id="80" name="Graphic 114" descr="Head with gears">
            <a:extLst>
              <a:ext uri="{FF2B5EF4-FFF2-40B4-BE49-F238E27FC236}">
                <a16:creationId xmlns:a16="http://schemas.microsoft.com/office/drawing/2014/main" id="{4F02D61A-1029-4C62-8FF5-2642C2D2D7BB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40770" y="2746554"/>
            <a:ext cx="392431" cy="392431"/>
          </a:xfrm>
          <a:prstGeom prst="rect">
            <a:avLst/>
          </a:prstGeom>
        </p:spPr>
      </p:pic>
      <p:pic>
        <p:nvPicPr>
          <p:cNvPr id="81" name="Content Placeholder 7">
            <a:extLst>
              <a:ext uri="{FF2B5EF4-FFF2-40B4-BE49-F238E27FC236}">
                <a16:creationId xmlns:a16="http://schemas.microsoft.com/office/drawing/2014/main" id="{74FCEAE4-2EA2-444D-8D75-6E6766763CC5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14"/>
          <a:srcRect l="46042" t="325"/>
          <a:stretch/>
        </p:blipFill>
        <p:spPr bwMode="auto">
          <a:xfrm>
            <a:off x="7951157" y="1069584"/>
            <a:ext cx="2804762" cy="150195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FAA26D3D-D897-4be2-8F04-BA451C77F1D7}">
              <ma14:placeholderFlag xmlns:lc="http://schemas.openxmlformats.org/drawingml/2006/lockedCanvas" xmlns="" xmlns:ma14="http://schemas.microsoft.com/office/mac/drawingml/2011/main" val="1"/>
            </a:ex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55FB3C0-E78E-41E7-B0A8-292E9910D882}"/>
              </a:ext>
            </a:extLst>
          </p:cNvPr>
          <p:cNvCxnSpPr>
            <a:cxnSpLocks/>
          </p:cNvCxnSpPr>
          <p:nvPr/>
        </p:nvCxnSpPr>
        <p:spPr>
          <a:xfrm flipH="1">
            <a:off x="6993310" y="1069584"/>
            <a:ext cx="957847" cy="81490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C7A7022-99BE-451E-8DA3-FB82217442E2}"/>
              </a:ext>
            </a:extLst>
          </p:cNvPr>
          <p:cNvCxnSpPr>
            <a:cxnSpLocks/>
          </p:cNvCxnSpPr>
          <p:nvPr/>
        </p:nvCxnSpPr>
        <p:spPr>
          <a:xfrm flipH="1" flipV="1">
            <a:off x="6993310" y="1884487"/>
            <a:ext cx="957847" cy="69595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0D84B2A3-C76B-4457-946F-D5740CFA3F51}"/>
              </a:ext>
            </a:extLst>
          </p:cNvPr>
          <p:cNvSpPr/>
          <p:nvPr/>
        </p:nvSpPr>
        <p:spPr>
          <a:xfrm>
            <a:off x="8053096" y="1084037"/>
            <a:ext cx="2622256" cy="4941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5" name="Content Placeholder 7">
            <a:extLst>
              <a:ext uri="{FF2B5EF4-FFF2-40B4-BE49-F238E27FC236}">
                <a16:creationId xmlns:a16="http://schemas.microsoft.com/office/drawing/2014/main" id="{88D84A33-0D33-4664-975E-4BF97C6FCE00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4400" t="1009" r="555" b="66188"/>
          <a:stretch/>
        </p:blipFill>
        <p:spPr bwMode="auto">
          <a:xfrm>
            <a:off x="8573284" y="1084037"/>
            <a:ext cx="1821649" cy="494296"/>
          </a:xfrm>
          <a:prstGeom prst="rect">
            <a:avLst/>
          </a:prstGeom>
          <a:noFill/>
          <a:ln w="12700">
            <a:noFill/>
          </a:ln>
          <a:extLst>
            <a:ext uri="{FAA26D3D-D897-4be2-8F04-BA451C77F1D7}">
              <ma14:placeholderFlag xmlns:lc="http://schemas.openxmlformats.org/drawingml/2006/lockedCanvas" xmlns="" xmlns:ma14="http://schemas.microsoft.com/office/mac/drawingml/2011/main" val="1"/>
            </a:ex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3F8C4A62-958F-4DE4-B1D8-DF6A47767622}"/>
              </a:ext>
            </a:extLst>
          </p:cNvPr>
          <p:cNvSpPr/>
          <p:nvPr/>
        </p:nvSpPr>
        <p:spPr>
          <a:xfrm>
            <a:off x="8361864" y="1553390"/>
            <a:ext cx="543734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2575594-63A1-46B1-A76D-9A47893448E1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6187520" y="2197784"/>
            <a:ext cx="287778" cy="116735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1ADF641-EA97-4249-82AE-A4CD80F3975D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5486631" y="1800714"/>
            <a:ext cx="995610" cy="38901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A93F1AF-8738-40AA-A46C-E4B950522B6C}"/>
              </a:ext>
            </a:extLst>
          </p:cNvPr>
          <p:cNvCxnSpPr>
            <a:cxnSpLocks/>
          </p:cNvCxnSpPr>
          <p:nvPr/>
        </p:nvCxnSpPr>
        <p:spPr>
          <a:xfrm flipH="1">
            <a:off x="2819747" y="1662934"/>
            <a:ext cx="1896747" cy="1237050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647D40A-633F-49B2-AFC9-B66D29EF0821}"/>
              </a:ext>
            </a:extLst>
          </p:cNvPr>
          <p:cNvCxnSpPr>
            <a:cxnSpLocks/>
          </p:cNvCxnSpPr>
          <p:nvPr/>
        </p:nvCxnSpPr>
        <p:spPr>
          <a:xfrm flipH="1">
            <a:off x="2837685" y="2210701"/>
            <a:ext cx="3481424" cy="687759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DB92BCB-3301-4AC3-A9BC-BDB759A2FBE1}"/>
              </a:ext>
            </a:extLst>
          </p:cNvPr>
          <p:cNvCxnSpPr>
            <a:cxnSpLocks/>
          </p:cNvCxnSpPr>
          <p:nvPr/>
        </p:nvCxnSpPr>
        <p:spPr>
          <a:xfrm flipH="1" flipV="1">
            <a:off x="2852396" y="2898461"/>
            <a:ext cx="1389572" cy="712351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E1DAE3F-F0E5-4494-8DA7-48F1D016A620}"/>
              </a:ext>
            </a:extLst>
          </p:cNvPr>
          <p:cNvCxnSpPr>
            <a:cxnSpLocks/>
          </p:cNvCxnSpPr>
          <p:nvPr/>
        </p:nvCxnSpPr>
        <p:spPr>
          <a:xfrm flipH="1" flipV="1">
            <a:off x="2877129" y="2899984"/>
            <a:ext cx="3042249" cy="956370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Content Placeholder 2">
            <a:extLst>
              <a:ext uri="{FF2B5EF4-FFF2-40B4-BE49-F238E27FC236}">
                <a16:creationId xmlns:a16="http://schemas.microsoft.com/office/drawing/2014/main" id="{B72615D6-EB90-4C60-8934-2C25AD39C804}"/>
              </a:ext>
            </a:extLst>
          </p:cNvPr>
          <p:cNvSpPr txBox="1">
            <a:spLocks/>
          </p:cNvSpPr>
          <p:nvPr/>
        </p:nvSpPr>
        <p:spPr>
          <a:xfrm>
            <a:off x="403955" y="4457163"/>
            <a:ext cx="11529543" cy="21932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 fontScale="55000" lnSpcReduction="20000"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293688" indent="-231775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460375" indent="-219075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28650" indent="-23018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08038" indent="-21113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Simulation Manager controls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Simulation start and end times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Agent synchronization routine during initialization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Publishes network information to all nodes</a:t>
            </a:r>
          </a:p>
          <a:p>
            <a:r>
              <a:rPr lang="en-US" i="1" dirty="0"/>
              <a:t>Results Logger tracks agents during the simulation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Agents push their results to logger as the simulation runs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Logger tracks incoming results as they are received </a:t>
            </a:r>
            <a:br>
              <a:rPr lang="en-US" dirty="0"/>
            </a:br>
            <a:endParaRPr lang="en-US" dirty="0"/>
          </a:p>
          <a:p>
            <a:r>
              <a:rPr lang="en-US" i="1" dirty="0"/>
              <a:t>Environment still modeled as a server accessed by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Simulates Earth system and inter-agent connectivity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Nodes “sense” the environment by requesting simulated data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0D4BB1F-43DA-4BF1-ACF8-1A7C8E845E61}"/>
              </a:ext>
            </a:extLst>
          </p:cNvPr>
          <p:cNvCxnSpPr>
            <a:cxnSpLocks/>
          </p:cNvCxnSpPr>
          <p:nvPr/>
        </p:nvCxnSpPr>
        <p:spPr>
          <a:xfrm flipV="1">
            <a:off x="5919378" y="4463594"/>
            <a:ext cx="0" cy="192595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76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4346-FDDF-4675-8BA5-A9AD0694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7C98-EA06-4D40-AA44-054D211CB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9"/>
            <a:ext cx="3018003" cy="302476"/>
          </a:xfrm>
        </p:spPr>
        <p:txBody>
          <a:bodyPr>
            <a:normAutofit fontScale="85000" lnSpcReduction="10000"/>
          </a:bodyPr>
          <a:lstStyle/>
          <a:p>
            <a:r>
              <a:rPr lang="en-US" sz="1800" b="1" dirty="0"/>
              <a:t>Agent Framework Architecture</a:t>
            </a:r>
            <a:endParaRPr lang="en-US" sz="1800" i="1" dirty="0"/>
          </a:p>
        </p:txBody>
      </p:sp>
      <p:sp>
        <p:nvSpPr>
          <p:cNvPr id="5" name="Rounded Rectangle 29">
            <a:extLst>
              <a:ext uri="{FF2B5EF4-FFF2-40B4-BE49-F238E27FC236}">
                <a16:creationId xmlns:a16="http://schemas.microsoft.com/office/drawing/2014/main" id="{A3A45F39-A6F7-4A5A-B782-97DCE919113F}"/>
              </a:ext>
            </a:extLst>
          </p:cNvPr>
          <p:cNvSpPr/>
          <p:nvPr/>
        </p:nvSpPr>
        <p:spPr>
          <a:xfrm>
            <a:off x="8014119" y="1338099"/>
            <a:ext cx="4063362" cy="4287462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Agent</a:t>
            </a:r>
            <a:r>
              <a:rPr lang="en-US" sz="1400" dirty="0">
                <a:solidFill>
                  <a:sysClr val="windowText" lastClr="000000"/>
                </a:solidFill>
              </a:rPr>
              <a:t> Node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3FEA2676-DE8F-4982-87DE-5D5A538DB4D2}"/>
              </a:ext>
            </a:extLst>
          </p:cNvPr>
          <p:cNvSpPr/>
          <p:nvPr/>
        </p:nvSpPr>
        <p:spPr>
          <a:xfrm>
            <a:off x="6004519" y="2170003"/>
            <a:ext cx="1351505" cy="3745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7" name="Rounded Rectangle 30">
            <a:extLst>
              <a:ext uri="{FF2B5EF4-FFF2-40B4-BE49-F238E27FC236}">
                <a16:creationId xmlns:a16="http://schemas.microsoft.com/office/drawing/2014/main" id="{C748A8A0-E4AF-4AE1-A77D-F8BF161A31BB}"/>
              </a:ext>
            </a:extLst>
          </p:cNvPr>
          <p:cNvSpPr/>
          <p:nvPr/>
        </p:nvSpPr>
        <p:spPr>
          <a:xfrm rot="16200000">
            <a:off x="5349439" y="4058592"/>
            <a:ext cx="174060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603C0-8CAF-4134-B76B-6D29C2A9145A}"/>
              </a:ext>
            </a:extLst>
          </p:cNvPr>
          <p:cNvSpPr/>
          <p:nvPr/>
        </p:nvSpPr>
        <p:spPr>
          <a:xfrm>
            <a:off x="8020642" y="3749533"/>
            <a:ext cx="474407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REQ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0ADFE5-AE8F-4C3B-92F8-997435D1D5CB}"/>
              </a:ext>
            </a:extLst>
          </p:cNvPr>
          <p:cNvSpPr/>
          <p:nvPr/>
        </p:nvSpPr>
        <p:spPr>
          <a:xfrm>
            <a:off x="8019776" y="4677221"/>
            <a:ext cx="476650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PUB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8F2F306F-24A7-4849-B9A9-4EC7EE70A63C}"/>
              </a:ext>
            </a:extLst>
          </p:cNvPr>
          <p:cNvSpPr/>
          <p:nvPr/>
        </p:nvSpPr>
        <p:spPr>
          <a:xfrm rot="16200000">
            <a:off x="7933414" y="4012494"/>
            <a:ext cx="2352093" cy="368764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D4239D32-5081-4EB3-8EB8-634EC9E62432}"/>
              </a:ext>
            </a:extLst>
          </p:cNvPr>
          <p:cNvSpPr/>
          <p:nvPr/>
        </p:nvSpPr>
        <p:spPr>
          <a:xfrm>
            <a:off x="10933992" y="3139155"/>
            <a:ext cx="807818" cy="442968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4" name="Rounded Rectangle 29">
            <a:extLst>
              <a:ext uri="{FF2B5EF4-FFF2-40B4-BE49-F238E27FC236}">
                <a16:creationId xmlns:a16="http://schemas.microsoft.com/office/drawing/2014/main" id="{BA00EA10-BE8A-4468-B18C-8F3F8CAE4814}"/>
              </a:ext>
            </a:extLst>
          </p:cNvPr>
          <p:cNvSpPr/>
          <p:nvPr/>
        </p:nvSpPr>
        <p:spPr>
          <a:xfrm>
            <a:off x="10940241" y="4628798"/>
            <a:ext cx="807818" cy="401665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Scheduler Module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E3377-9C2E-4896-807D-32EDE4BAF641}"/>
              </a:ext>
            </a:extLst>
          </p:cNvPr>
          <p:cNvSpPr txBox="1"/>
          <p:nvPr/>
        </p:nvSpPr>
        <p:spPr>
          <a:xfrm>
            <a:off x="6528514" y="3376381"/>
            <a:ext cx="987207" cy="1759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-Simulation Events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D51BEF-D20D-4DB9-8617-7218A14F8D50}"/>
              </a:ext>
            </a:extLst>
          </p:cNvPr>
          <p:cNvSpPr txBox="1"/>
          <p:nvPr/>
        </p:nvSpPr>
        <p:spPr>
          <a:xfrm>
            <a:off x="7108616" y="1356878"/>
            <a:ext cx="925497" cy="7443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-GP access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-GS access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access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state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observation metrics info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E37814-AD9C-49DB-B5A3-689BA6CB7875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8496426" y="4782882"/>
            <a:ext cx="428652" cy="0"/>
          </a:xfrm>
          <a:prstGeom prst="straightConnector1">
            <a:avLst/>
          </a:prstGeom>
          <a:ln w="19050">
            <a:solidFill>
              <a:srgbClr val="5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17FFCB-54C5-4982-BC18-BA69F22BE1A6}"/>
              </a:ext>
            </a:extLst>
          </p:cNvPr>
          <p:cNvCxnSpPr>
            <a:cxnSpLocks/>
          </p:cNvCxnSpPr>
          <p:nvPr/>
        </p:nvCxnSpPr>
        <p:spPr>
          <a:xfrm flipH="1">
            <a:off x="9293844" y="4705287"/>
            <a:ext cx="1655734" cy="0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224B0B-61EE-4A53-B7D6-32E0C64CB00F}"/>
              </a:ext>
            </a:extLst>
          </p:cNvPr>
          <p:cNvCxnSpPr>
            <a:cxnSpLocks/>
          </p:cNvCxnSpPr>
          <p:nvPr/>
        </p:nvCxnSpPr>
        <p:spPr>
          <a:xfrm flipH="1">
            <a:off x="9281944" y="4844875"/>
            <a:ext cx="1652047" cy="0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35DE29-C9F9-4683-A728-0EE0085BA02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1337901" y="3582123"/>
            <a:ext cx="6249" cy="1046675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3309E2D-ECB0-488D-91F9-01E7740F0C70}"/>
              </a:ext>
            </a:extLst>
          </p:cNvPr>
          <p:cNvSpPr/>
          <p:nvPr/>
        </p:nvSpPr>
        <p:spPr>
          <a:xfrm>
            <a:off x="9014162" y="2194504"/>
            <a:ext cx="1139027" cy="339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Agent Sim Start/End</a:t>
            </a:r>
          </a:p>
        </p:txBody>
      </p:sp>
      <p:sp>
        <p:nvSpPr>
          <p:cNvPr id="32" name="Rounded Rectangle 29">
            <a:extLst>
              <a:ext uri="{FF2B5EF4-FFF2-40B4-BE49-F238E27FC236}">
                <a16:creationId xmlns:a16="http://schemas.microsoft.com/office/drawing/2014/main" id="{31A565DE-94D4-4DB4-A0B8-4316DA72B000}"/>
              </a:ext>
            </a:extLst>
          </p:cNvPr>
          <p:cNvSpPr/>
          <p:nvPr/>
        </p:nvSpPr>
        <p:spPr>
          <a:xfrm>
            <a:off x="8914021" y="1893879"/>
            <a:ext cx="1482625" cy="793744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ysClr val="windowText" lastClr="000000"/>
                </a:solidFill>
              </a:rPr>
              <a:t>Simulation Module</a:t>
            </a:r>
          </a:p>
        </p:txBody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3B024326-6A63-49F6-B4BA-B5A935191A30}"/>
              </a:ext>
            </a:extLst>
          </p:cNvPr>
          <p:cNvSpPr txBox="1"/>
          <p:nvPr/>
        </p:nvSpPr>
        <p:spPr>
          <a:xfrm>
            <a:off x="8270182" y="2168491"/>
            <a:ext cx="675212" cy="2706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-Simulation Events</a:t>
            </a:r>
          </a:p>
        </p:txBody>
      </p:sp>
      <p:sp>
        <p:nvSpPr>
          <p:cNvPr id="34" name="TextBox 35">
            <a:extLst>
              <a:ext uri="{FF2B5EF4-FFF2-40B4-BE49-F238E27FC236}">
                <a16:creationId xmlns:a16="http://schemas.microsoft.com/office/drawing/2014/main" id="{E00B25D6-396F-4F45-982A-7AEE995BC871}"/>
              </a:ext>
            </a:extLst>
          </p:cNvPr>
          <p:cNvSpPr txBox="1"/>
          <p:nvPr/>
        </p:nvSpPr>
        <p:spPr>
          <a:xfrm>
            <a:off x="9543633" y="4859756"/>
            <a:ext cx="1387949" cy="4601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-Scheduled Measurement Measurements 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 (out)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 (out)</a:t>
            </a:r>
          </a:p>
        </p:txBody>
      </p:sp>
      <p:sp>
        <p:nvSpPr>
          <p:cNvPr id="35" name="TextBox 36">
            <a:extLst>
              <a:ext uri="{FF2B5EF4-FFF2-40B4-BE49-F238E27FC236}">
                <a16:creationId xmlns:a16="http://schemas.microsoft.com/office/drawing/2014/main" id="{2BE40299-938E-4407-B47C-78FD0C4AC545}"/>
              </a:ext>
            </a:extLst>
          </p:cNvPr>
          <p:cNvSpPr txBox="1"/>
          <p:nvPr/>
        </p:nvSpPr>
        <p:spPr>
          <a:xfrm>
            <a:off x="11279681" y="3880199"/>
            <a:ext cx="76446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-Information Requests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68F0186-3FBB-4056-A49E-E30B8D72CC2A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9291898" y="3360639"/>
            <a:ext cx="1642094" cy="4967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55352A6-04E2-4DDE-AEA7-DDAC5131E3DB}"/>
              </a:ext>
            </a:extLst>
          </p:cNvPr>
          <p:cNvSpPr/>
          <p:nvPr/>
        </p:nvSpPr>
        <p:spPr>
          <a:xfrm>
            <a:off x="8020642" y="4160037"/>
            <a:ext cx="474407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SUB</a:t>
            </a:r>
          </a:p>
        </p:txBody>
      </p:sp>
      <p:cxnSp>
        <p:nvCxnSpPr>
          <p:cNvPr id="38" name="Straight Arrow Connector 40">
            <a:extLst>
              <a:ext uri="{FF2B5EF4-FFF2-40B4-BE49-F238E27FC236}">
                <a16:creationId xmlns:a16="http://schemas.microsoft.com/office/drawing/2014/main" id="{5196A106-8870-4662-B1B2-71E214A394C7}"/>
              </a:ext>
            </a:extLst>
          </p:cNvPr>
          <p:cNvCxnSpPr>
            <a:cxnSpLocks/>
            <a:stCxn id="37" idx="1"/>
            <a:endCxn id="7" idx="2"/>
          </p:cNvCxnSpPr>
          <p:nvPr/>
        </p:nvCxnSpPr>
        <p:spPr>
          <a:xfrm rot="10800000" flipV="1">
            <a:off x="6437738" y="4265697"/>
            <a:ext cx="1582904" cy="10893"/>
          </a:xfrm>
          <a:prstGeom prst="bentConnector3">
            <a:avLst>
              <a:gd name="adj1" fmla="val 50000"/>
            </a:avLst>
          </a:prstGeom>
          <a:ln w="28575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40">
            <a:extLst>
              <a:ext uri="{FF2B5EF4-FFF2-40B4-BE49-F238E27FC236}">
                <a16:creationId xmlns:a16="http://schemas.microsoft.com/office/drawing/2014/main" id="{3C178C27-3829-4A76-9209-B17C13758AD5}"/>
              </a:ext>
            </a:extLst>
          </p:cNvPr>
          <p:cNvCxnSpPr>
            <a:cxnSpLocks/>
            <a:stCxn id="29" idx="1"/>
            <a:endCxn id="37" idx="3"/>
          </p:cNvCxnSpPr>
          <p:nvPr/>
        </p:nvCxnSpPr>
        <p:spPr>
          <a:xfrm rot="10800000" flipV="1">
            <a:off x="8495050" y="2364126"/>
            <a:ext cx="519113" cy="1901571"/>
          </a:xfrm>
          <a:prstGeom prst="bentConnector3">
            <a:avLst>
              <a:gd name="adj1" fmla="val 50000"/>
            </a:avLst>
          </a:prstGeom>
          <a:ln w="28575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0">
            <a:extLst>
              <a:ext uri="{FF2B5EF4-FFF2-40B4-BE49-F238E27FC236}">
                <a16:creationId xmlns:a16="http://schemas.microsoft.com/office/drawing/2014/main" id="{58A80E49-C0F2-453A-9908-BD8CCFB11D98}"/>
              </a:ext>
            </a:extLst>
          </p:cNvPr>
          <p:cNvSpPr/>
          <p:nvPr/>
        </p:nvSpPr>
        <p:spPr>
          <a:xfrm>
            <a:off x="6001739" y="2698518"/>
            <a:ext cx="1190443" cy="5665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Simulation Manager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4DEACF-3122-447F-ABD2-1B6D42A5DE1E}"/>
              </a:ext>
            </a:extLst>
          </p:cNvPr>
          <p:cNvSpPr/>
          <p:nvPr/>
        </p:nvSpPr>
        <p:spPr>
          <a:xfrm>
            <a:off x="8010650" y="5125421"/>
            <a:ext cx="476650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PUSH</a:t>
            </a:r>
          </a:p>
        </p:txBody>
      </p:sp>
      <p:sp>
        <p:nvSpPr>
          <p:cNvPr id="42" name="Rounded Rectangle 30">
            <a:extLst>
              <a:ext uri="{FF2B5EF4-FFF2-40B4-BE49-F238E27FC236}">
                <a16:creationId xmlns:a16="http://schemas.microsoft.com/office/drawing/2014/main" id="{9426BAE2-80B6-4F9C-BCA5-1594EED00D7C}"/>
              </a:ext>
            </a:extLst>
          </p:cNvPr>
          <p:cNvSpPr/>
          <p:nvPr/>
        </p:nvSpPr>
        <p:spPr>
          <a:xfrm>
            <a:off x="5918395" y="5354113"/>
            <a:ext cx="856214" cy="5929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Results Logger</a:t>
            </a:r>
          </a:p>
        </p:txBody>
      </p:sp>
      <p:cxnSp>
        <p:nvCxnSpPr>
          <p:cNvPr id="43" name="Straight Arrow Connector 40">
            <a:extLst>
              <a:ext uri="{FF2B5EF4-FFF2-40B4-BE49-F238E27FC236}">
                <a16:creationId xmlns:a16="http://schemas.microsoft.com/office/drawing/2014/main" id="{EBCBE6EF-D730-4A44-A529-F480764919F9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6774609" y="5231082"/>
            <a:ext cx="1236041" cy="419513"/>
          </a:xfrm>
          <a:prstGeom prst="bentConnector3">
            <a:avLst>
              <a:gd name="adj1" fmla="val 16710"/>
            </a:avLst>
          </a:prstGeom>
          <a:ln w="28575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92">
            <a:extLst>
              <a:ext uri="{FF2B5EF4-FFF2-40B4-BE49-F238E27FC236}">
                <a16:creationId xmlns:a16="http://schemas.microsoft.com/office/drawing/2014/main" id="{400B4693-8834-4740-955C-57900B0869A3}"/>
              </a:ext>
            </a:extLst>
          </p:cNvPr>
          <p:cNvSpPr txBox="1"/>
          <p:nvPr/>
        </p:nvSpPr>
        <p:spPr>
          <a:xfrm>
            <a:off x="9543633" y="4325929"/>
            <a:ext cx="1474421" cy="36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 (in)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 (in)</a:t>
            </a:r>
          </a:p>
        </p:txBody>
      </p:sp>
      <p:sp>
        <p:nvSpPr>
          <p:cNvPr id="45" name="TextBox 93">
            <a:extLst>
              <a:ext uri="{FF2B5EF4-FFF2-40B4-BE49-F238E27FC236}">
                <a16:creationId xmlns:a16="http://schemas.microsoft.com/office/drawing/2014/main" id="{CDD732E6-9B00-425B-94C3-D091DF6362B0}"/>
              </a:ext>
            </a:extLst>
          </p:cNvPr>
          <p:cNvSpPr txBox="1"/>
          <p:nvPr/>
        </p:nvSpPr>
        <p:spPr>
          <a:xfrm>
            <a:off x="9549936" y="3481152"/>
            <a:ext cx="1182257" cy="175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Data (out)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4F0E4DC-9F06-43AD-AC1F-440B546F2ABB}"/>
              </a:ext>
            </a:extLst>
          </p:cNvPr>
          <p:cNvCxnSpPr>
            <a:cxnSpLocks/>
          </p:cNvCxnSpPr>
          <p:nvPr/>
        </p:nvCxnSpPr>
        <p:spPr>
          <a:xfrm flipH="1">
            <a:off x="9281942" y="3464350"/>
            <a:ext cx="1652047" cy="0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95">
            <a:extLst>
              <a:ext uri="{FF2B5EF4-FFF2-40B4-BE49-F238E27FC236}">
                <a16:creationId xmlns:a16="http://schemas.microsoft.com/office/drawing/2014/main" id="{99E31C17-4195-43A7-B41E-664E5C7790FF}"/>
              </a:ext>
            </a:extLst>
          </p:cNvPr>
          <p:cNvSpPr txBox="1"/>
          <p:nvPr/>
        </p:nvSpPr>
        <p:spPr>
          <a:xfrm>
            <a:off x="9543633" y="2988950"/>
            <a:ext cx="1327619" cy="36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Results (from self or other agents)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-Information Request</a:t>
            </a:r>
          </a:p>
        </p:txBody>
      </p:sp>
      <p:sp>
        <p:nvSpPr>
          <p:cNvPr id="48" name="TextBox 97">
            <a:extLst>
              <a:ext uri="{FF2B5EF4-FFF2-40B4-BE49-F238E27FC236}">
                <a16:creationId xmlns:a16="http://schemas.microsoft.com/office/drawing/2014/main" id="{BE156960-7F8A-47AD-BD0E-4F6EBF010A65}"/>
              </a:ext>
            </a:extLst>
          </p:cNvPr>
          <p:cNvSpPr txBox="1"/>
          <p:nvPr/>
        </p:nvSpPr>
        <p:spPr>
          <a:xfrm>
            <a:off x="6939240" y="5235639"/>
            <a:ext cx="1002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-Actions performed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-Events detected/measured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07F6999-A56F-4852-B7A3-C98819B92345}"/>
              </a:ext>
            </a:extLst>
          </p:cNvPr>
          <p:cNvCxnSpPr>
            <a:cxnSpLocks/>
          </p:cNvCxnSpPr>
          <p:nvPr/>
        </p:nvCxnSpPr>
        <p:spPr>
          <a:xfrm flipH="1" flipV="1">
            <a:off x="8487300" y="5226144"/>
            <a:ext cx="436402" cy="4938"/>
          </a:xfrm>
          <a:prstGeom prst="straightConnector1">
            <a:avLst/>
          </a:prstGeom>
          <a:ln w="19050">
            <a:solidFill>
              <a:srgbClr val="5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40">
            <a:extLst>
              <a:ext uri="{FF2B5EF4-FFF2-40B4-BE49-F238E27FC236}">
                <a16:creationId xmlns:a16="http://schemas.microsoft.com/office/drawing/2014/main" id="{ED237CB5-DC4B-4BAC-AE4D-A3029ADC375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441207" y="4765988"/>
            <a:ext cx="1578569" cy="16894"/>
          </a:xfrm>
          <a:prstGeom prst="bentConnector3">
            <a:avLst>
              <a:gd name="adj1" fmla="val 50000"/>
            </a:avLst>
          </a:prstGeom>
          <a:ln w="28575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40">
            <a:extLst>
              <a:ext uri="{FF2B5EF4-FFF2-40B4-BE49-F238E27FC236}">
                <a16:creationId xmlns:a16="http://schemas.microsoft.com/office/drawing/2014/main" id="{5845080F-832C-46BE-8D3B-6156A44205D1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rot="10800000">
            <a:off x="7356024" y="2357278"/>
            <a:ext cx="664618" cy="1497917"/>
          </a:xfrm>
          <a:prstGeom prst="bentConnector3">
            <a:avLst>
              <a:gd name="adj1" fmla="val 50000"/>
            </a:avLst>
          </a:prstGeom>
          <a:ln w="28575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40">
            <a:extLst>
              <a:ext uri="{FF2B5EF4-FFF2-40B4-BE49-F238E27FC236}">
                <a16:creationId xmlns:a16="http://schemas.microsoft.com/office/drawing/2014/main" id="{EB8D1566-639A-4AB9-A0F8-A8D13D41834D}"/>
              </a:ext>
            </a:extLst>
          </p:cNvPr>
          <p:cNvCxnSpPr>
            <a:cxnSpLocks/>
            <a:stCxn id="37" idx="1"/>
            <a:endCxn id="40" idx="3"/>
          </p:cNvCxnSpPr>
          <p:nvPr/>
        </p:nvCxnSpPr>
        <p:spPr>
          <a:xfrm rot="10800000">
            <a:off x="7192182" y="2981786"/>
            <a:ext cx="828460" cy="1283913"/>
          </a:xfrm>
          <a:prstGeom prst="bentConnector3">
            <a:avLst>
              <a:gd name="adj1" fmla="val 66556"/>
            </a:avLst>
          </a:prstGeom>
          <a:ln w="28575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68E35CB-CDDA-49F6-B4CE-6517A667761F}"/>
              </a:ext>
            </a:extLst>
          </p:cNvPr>
          <p:cNvSpPr txBox="1"/>
          <p:nvPr/>
        </p:nvSpPr>
        <p:spPr>
          <a:xfrm>
            <a:off x="6635797" y="4252271"/>
            <a:ext cx="125720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-Information Requests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BBD1A5F-6204-49B9-A2D6-552063CD5BA8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8495049" y="4265698"/>
            <a:ext cx="435687" cy="10893"/>
          </a:xfrm>
          <a:prstGeom prst="straightConnector1">
            <a:avLst/>
          </a:prstGeom>
          <a:ln w="19050">
            <a:solidFill>
              <a:srgbClr val="5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9894591-73C0-4E31-B87F-403317C93EC0}"/>
              </a:ext>
            </a:extLst>
          </p:cNvPr>
          <p:cNvGrpSpPr/>
          <p:nvPr/>
        </p:nvGrpSpPr>
        <p:grpSpPr>
          <a:xfrm>
            <a:off x="168621" y="1395670"/>
            <a:ext cx="5314598" cy="5225099"/>
            <a:chOff x="3135041" y="1176489"/>
            <a:chExt cx="5314598" cy="5225099"/>
          </a:xfrm>
        </p:grpSpPr>
        <p:sp>
          <p:nvSpPr>
            <p:cNvPr id="100" name="Rounded Rectangle 29">
              <a:extLst>
                <a:ext uri="{FF2B5EF4-FFF2-40B4-BE49-F238E27FC236}">
                  <a16:creationId xmlns:a16="http://schemas.microsoft.com/office/drawing/2014/main" id="{876B7EF6-28CB-4AA9-8634-35F03170A62B}"/>
                </a:ext>
              </a:extLst>
            </p:cNvPr>
            <p:cNvSpPr/>
            <p:nvPr/>
          </p:nvSpPr>
          <p:spPr>
            <a:xfrm>
              <a:off x="4484638" y="1176489"/>
              <a:ext cx="3965001" cy="4875209"/>
            </a:xfrm>
            <a:prstGeom prst="roundRect">
              <a:avLst>
                <a:gd name="adj" fmla="val 609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Agent</a:t>
              </a:r>
            </a:p>
          </p:txBody>
        </p:sp>
        <p:sp>
          <p:nvSpPr>
            <p:cNvPr id="101" name="Rounded Rectangle 30">
              <a:extLst>
                <a:ext uri="{FF2B5EF4-FFF2-40B4-BE49-F238E27FC236}">
                  <a16:creationId xmlns:a16="http://schemas.microsoft.com/office/drawing/2014/main" id="{49CA8F10-F2C5-4D71-9960-E38B11014900}"/>
                </a:ext>
              </a:extLst>
            </p:cNvPr>
            <p:cNvSpPr/>
            <p:nvPr/>
          </p:nvSpPr>
          <p:spPr>
            <a:xfrm rot="16200000">
              <a:off x="2275564" y="2293861"/>
              <a:ext cx="2154955" cy="43599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Environment</a:t>
              </a:r>
            </a:p>
          </p:txBody>
        </p:sp>
        <p:sp>
          <p:nvSpPr>
            <p:cNvPr id="102" name="Rounded Rectangle 30">
              <a:extLst>
                <a:ext uri="{FF2B5EF4-FFF2-40B4-BE49-F238E27FC236}">
                  <a16:creationId xmlns:a16="http://schemas.microsoft.com/office/drawing/2014/main" id="{42FE24EB-CF0C-464C-8DC5-C0C762575925}"/>
                </a:ext>
              </a:extLst>
            </p:cNvPr>
            <p:cNvSpPr/>
            <p:nvPr/>
          </p:nvSpPr>
          <p:spPr>
            <a:xfrm rot="16200000">
              <a:off x="2363435" y="4835074"/>
              <a:ext cx="1979210" cy="43599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Other Agents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A33A3F6-2F98-4997-B2CF-80B6A3C52941}"/>
                </a:ext>
              </a:extLst>
            </p:cNvPr>
            <p:cNvSpPr/>
            <p:nvPr/>
          </p:nvSpPr>
          <p:spPr>
            <a:xfrm>
              <a:off x="4484636" y="1914989"/>
              <a:ext cx="368765" cy="36477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ysClr val="windowText" lastClr="000000"/>
                  </a:solidFill>
                </a:rPr>
                <a:t>SUB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F6E4003-4940-43F0-9635-40244B4BAFCF}"/>
                </a:ext>
              </a:extLst>
            </p:cNvPr>
            <p:cNvSpPr/>
            <p:nvPr/>
          </p:nvSpPr>
          <p:spPr>
            <a:xfrm>
              <a:off x="4484636" y="2713647"/>
              <a:ext cx="368765" cy="36477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i="1" dirty="0">
                  <a:solidFill>
                    <a:sysClr val="windowText" lastClr="000000"/>
                  </a:solidFill>
                </a:rPr>
                <a:t>REQ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8AEA936-2BDA-4757-B6BC-ED5AD2470A2C}"/>
                </a:ext>
              </a:extLst>
            </p:cNvPr>
            <p:cNvSpPr/>
            <p:nvPr/>
          </p:nvSpPr>
          <p:spPr>
            <a:xfrm>
              <a:off x="4484637" y="4417867"/>
              <a:ext cx="367030" cy="36477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i="1" dirty="0">
                  <a:solidFill>
                    <a:sysClr val="windowText" lastClr="000000"/>
                  </a:solidFill>
                </a:rPr>
                <a:t>REQ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41260D2-BED4-49A8-86A3-8CAFDBE35402}"/>
                </a:ext>
              </a:extLst>
            </p:cNvPr>
            <p:cNvSpPr/>
            <p:nvPr/>
          </p:nvSpPr>
          <p:spPr>
            <a:xfrm>
              <a:off x="4484636" y="5216525"/>
              <a:ext cx="368765" cy="36477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i="1" dirty="0">
                  <a:solidFill>
                    <a:sysClr val="windowText" lastClr="000000"/>
                  </a:solidFill>
                </a:rPr>
                <a:t>REP</a:t>
              </a:r>
            </a:p>
          </p:txBody>
        </p:sp>
        <p:sp>
          <p:nvSpPr>
            <p:cNvPr id="107" name="Rounded Rectangle 29">
              <a:extLst>
                <a:ext uri="{FF2B5EF4-FFF2-40B4-BE49-F238E27FC236}">
                  <a16:creationId xmlns:a16="http://schemas.microsoft.com/office/drawing/2014/main" id="{2432F3CC-8774-4338-B8C6-13BD8E867335}"/>
                </a:ext>
              </a:extLst>
            </p:cNvPr>
            <p:cNvSpPr/>
            <p:nvPr/>
          </p:nvSpPr>
          <p:spPr>
            <a:xfrm rot="16200000">
              <a:off x="4331561" y="3921854"/>
              <a:ext cx="3188753" cy="368764"/>
            </a:xfrm>
            <a:prstGeom prst="roundRect">
              <a:avLst>
                <a:gd name="adj" fmla="val 6097"/>
              </a:avLst>
            </a:prstGeom>
            <a:noFill/>
            <a:ln>
              <a:solidFill>
                <a:srgbClr val="43061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ysClr val="windowText" lastClr="000000"/>
                  </a:solidFill>
                </a:rPr>
                <a:t>Engineering Module</a:t>
              </a:r>
            </a:p>
          </p:txBody>
        </p:sp>
        <p:sp>
          <p:nvSpPr>
            <p:cNvPr id="108" name="Rounded Rectangle 29">
              <a:extLst>
                <a:ext uri="{FF2B5EF4-FFF2-40B4-BE49-F238E27FC236}">
                  <a16:creationId xmlns:a16="http://schemas.microsoft.com/office/drawing/2014/main" id="{BEE97E03-D8E8-46D9-B565-8141605300AF}"/>
                </a:ext>
              </a:extLst>
            </p:cNvPr>
            <p:cNvSpPr/>
            <p:nvPr/>
          </p:nvSpPr>
          <p:spPr>
            <a:xfrm>
              <a:off x="6531496" y="2712901"/>
              <a:ext cx="1307237" cy="307489"/>
            </a:xfrm>
            <a:prstGeom prst="roundRect">
              <a:avLst>
                <a:gd name="adj" fmla="val 6097"/>
              </a:avLst>
            </a:prstGeom>
            <a:noFill/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i="1" dirty="0">
                  <a:solidFill>
                    <a:sysClr val="windowText" lastClr="000000"/>
                  </a:solidFill>
                </a:rPr>
                <a:t>Science Module</a:t>
              </a:r>
            </a:p>
          </p:txBody>
        </p:sp>
        <p:sp>
          <p:nvSpPr>
            <p:cNvPr id="109" name="Rounded Rectangle 29">
              <a:extLst>
                <a:ext uri="{FF2B5EF4-FFF2-40B4-BE49-F238E27FC236}">
                  <a16:creationId xmlns:a16="http://schemas.microsoft.com/office/drawing/2014/main" id="{77DCA2B3-57A5-4166-8C69-D9CDF15670EE}"/>
                </a:ext>
              </a:extLst>
            </p:cNvPr>
            <p:cNvSpPr/>
            <p:nvPr/>
          </p:nvSpPr>
          <p:spPr>
            <a:xfrm>
              <a:off x="6537745" y="4308652"/>
              <a:ext cx="1307237" cy="307487"/>
            </a:xfrm>
            <a:prstGeom prst="roundRect">
              <a:avLst>
                <a:gd name="adj" fmla="val 6097"/>
              </a:avLst>
            </a:prstGeom>
            <a:noFill/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i="1" dirty="0">
                  <a:solidFill>
                    <a:sysClr val="windowText" lastClr="000000"/>
                  </a:solidFill>
                </a:rPr>
                <a:t>Scheduler Module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D20A849-5552-4059-9BA0-CA6EFEA1C4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66821" y="2896035"/>
              <a:ext cx="922031" cy="738"/>
            </a:xfrm>
            <a:prstGeom prst="straightConnector1">
              <a:avLst/>
            </a:prstGeom>
            <a:ln w="28575"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7D8ACBA9-9A75-4206-9271-07C5F7CE27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62604" y="2117307"/>
              <a:ext cx="922031" cy="738"/>
            </a:xfrm>
            <a:prstGeom prst="straightConnector1">
              <a:avLst/>
            </a:prstGeom>
            <a:ln w="28575"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A0B58D1-941A-4796-8741-3597CD8A1E47}"/>
                </a:ext>
              </a:extLst>
            </p:cNvPr>
            <p:cNvSpPr txBox="1"/>
            <p:nvPr/>
          </p:nvSpPr>
          <p:spPr>
            <a:xfrm>
              <a:off x="3534232" y="1765577"/>
              <a:ext cx="987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-Scenario Events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-Simulation Events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E57BCD87-B520-4654-BE88-36666E3ED8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9138" y="5398175"/>
              <a:ext cx="922031" cy="738"/>
            </a:xfrm>
            <a:prstGeom prst="straightConnector1">
              <a:avLst/>
            </a:prstGeom>
            <a:ln w="28575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D001B80-9F8C-4BC1-AA71-EF21F867A770}"/>
                </a:ext>
              </a:extLst>
            </p:cNvPr>
            <p:cNvSpPr txBox="1"/>
            <p:nvPr/>
          </p:nvSpPr>
          <p:spPr>
            <a:xfrm>
              <a:off x="3571039" y="2922499"/>
              <a:ext cx="925497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-GP access info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-GS access info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-Agent access info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-Agent state info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-Measurement observation metrics info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A7DB9FF-D265-4AE9-8F31-A83AFC5D12BE}"/>
                </a:ext>
              </a:extLst>
            </p:cNvPr>
            <p:cNvSpPr txBox="1"/>
            <p:nvPr/>
          </p:nvSpPr>
          <p:spPr>
            <a:xfrm>
              <a:off x="3540959" y="5447481"/>
              <a:ext cx="98720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-Measurement Request (out)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-Information Request (out)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-Measurement Results (out)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-Planner Results (out)</a:t>
              </a: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6BB1CF2-E06E-4078-92A5-321181DA1B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3401" y="2896773"/>
              <a:ext cx="884690" cy="0"/>
            </a:xfrm>
            <a:prstGeom prst="straightConnector1">
              <a:avLst/>
            </a:prstGeom>
            <a:ln w="19050"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F2143016-34ED-4E9C-B812-7F35CD90EB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60870" y="4599517"/>
              <a:ext cx="922031" cy="738"/>
            </a:xfrm>
            <a:prstGeom prst="straightConnector1">
              <a:avLst/>
            </a:prstGeom>
            <a:ln w="28575"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0116E9C8-F3D6-4AE7-A86A-30EC9F52D6A6}"/>
                </a:ext>
              </a:extLst>
            </p:cNvPr>
            <p:cNvCxnSpPr>
              <a:cxnSpLocks/>
              <a:endCxn id="105" idx="3"/>
            </p:cNvCxnSpPr>
            <p:nvPr/>
          </p:nvCxnSpPr>
          <p:spPr>
            <a:xfrm flipH="1">
              <a:off x="4851667" y="4599517"/>
              <a:ext cx="886424" cy="739"/>
            </a:xfrm>
            <a:prstGeom prst="straightConnector1">
              <a:avLst/>
            </a:prstGeom>
            <a:ln w="19050"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898FD95-3FE8-415C-BA48-7BF5B22294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4967" y="5404528"/>
              <a:ext cx="881221" cy="0"/>
            </a:xfrm>
            <a:prstGeom prst="straightConnector1">
              <a:avLst/>
            </a:prstGeom>
            <a:ln w="19050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29C052A4-7F7F-4A0E-AF45-70DF5F7F1480}"/>
                </a:ext>
              </a:extLst>
            </p:cNvPr>
            <p:cNvCxnSpPr>
              <a:cxnSpLocks/>
              <a:stCxn id="109" idx="1"/>
            </p:cNvCxnSpPr>
            <p:nvPr/>
          </p:nvCxnSpPr>
          <p:spPr>
            <a:xfrm flipH="1" flipV="1">
              <a:off x="6113784" y="4462395"/>
              <a:ext cx="423961" cy="1"/>
            </a:xfrm>
            <a:prstGeom prst="straightConnector1">
              <a:avLst/>
            </a:prstGeom>
            <a:ln w="19050"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CCC91232-EB14-48F5-BC5D-7E092DD61E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8421" y="4585956"/>
              <a:ext cx="433075" cy="0"/>
            </a:xfrm>
            <a:prstGeom prst="straightConnector1">
              <a:avLst/>
            </a:prstGeom>
            <a:ln w="1905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6D1CD274-E1B2-466F-9485-0487AB418EC3}"/>
                </a:ext>
              </a:extLst>
            </p:cNvPr>
            <p:cNvCxnSpPr>
              <a:cxnSpLocks/>
            </p:cNvCxnSpPr>
            <p:nvPr/>
          </p:nvCxnSpPr>
          <p:spPr>
            <a:xfrm>
              <a:off x="7080519" y="3020390"/>
              <a:ext cx="0" cy="1288262"/>
            </a:xfrm>
            <a:prstGeom prst="straightConnector1">
              <a:avLst/>
            </a:prstGeom>
            <a:ln w="1905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F40086D-8375-4F64-9E49-ECA2EEBC42CB}"/>
                </a:ext>
              </a:extLst>
            </p:cNvPr>
            <p:cNvSpPr/>
            <p:nvPr/>
          </p:nvSpPr>
          <p:spPr>
            <a:xfrm>
              <a:off x="5374611" y="1674572"/>
              <a:ext cx="1139027" cy="3857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Event Handler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5623521-C637-48FD-8688-2DE8A95E8D93}"/>
                </a:ext>
              </a:extLst>
            </p:cNvPr>
            <p:cNvSpPr/>
            <p:nvPr/>
          </p:nvSpPr>
          <p:spPr>
            <a:xfrm>
              <a:off x="7099705" y="1669816"/>
              <a:ext cx="1139027" cy="3857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Sim Start/End</a:t>
              </a:r>
            </a:p>
          </p:txBody>
        </p:sp>
        <p:cxnSp>
          <p:nvCxnSpPr>
            <p:cNvPr id="125" name="Elbow Connector 56">
              <a:extLst>
                <a:ext uri="{FF2B5EF4-FFF2-40B4-BE49-F238E27FC236}">
                  <a16:creationId xmlns:a16="http://schemas.microsoft.com/office/drawing/2014/main" id="{99393776-6B9C-4EB7-AB46-367DBE3D0FAD}"/>
                </a:ext>
              </a:extLst>
            </p:cNvPr>
            <p:cNvCxnSpPr>
              <a:cxnSpLocks/>
              <a:stCxn id="103" idx="3"/>
              <a:endCxn id="123" idx="1"/>
            </p:cNvCxnSpPr>
            <p:nvPr/>
          </p:nvCxnSpPr>
          <p:spPr>
            <a:xfrm flipV="1">
              <a:off x="4853401" y="1867447"/>
              <a:ext cx="521210" cy="229931"/>
            </a:xfrm>
            <a:prstGeom prst="bentConnector3">
              <a:avLst>
                <a:gd name="adj1" fmla="val 50000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F09EEA52-8391-414D-85F1-6B2C8FD716B2}"/>
                </a:ext>
              </a:extLst>
            </p:cNvPr>
            <p:cNvCxnSpPr>
              <a:cxnSpLocks/>
              <a:stCxn id="124" idx="1"/>
              <a:endCxn id="123" idx="3"/>
            </p:cNvCxnSpPr>
            <p:nvPr/>
          </p:nvCxnSpPr>
          <p:spPr>
            <a:xfrm flipH="1">
              <a:off x="6513638" y="1862691"/>
              <a:ext cx="586067" cy="4756"/>
            </a:xfrm>
            <a:prstGeom prst="straightConnector1">
              <a:avLst/>
            </a:prstGeom>
            <a:ln w="19050"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63A6DA9B-BDAF-4624-AD5D-D5D87944334D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35" y="2059759"/>
              <a:ext cx="0" cy="452100"/>
            </a:xfrm>
            <a:prstGeom prst="straightConnector1">
              <a:avLst/>
            </a:prstGeom>
            <a:ln w="1905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ounded Rectangle 29">
              <a:extLst>
                <a:ext uri="{FF2B5EF4-FFF2-40B4-BE49-F238E27FC236}">
                  <a16:creationId xmlns:a16="http://schemas.microsoft.com/office/drawing/2014/main" id="{387CE70D-B95C-486D-BC47-1DA7167FFB84}"/>
                </a:ext>
              </a:extLst>
            </p:cNvPr>
            <p:cNvSpPr/>
            <p:nvPr/>
          </p:nvSpPr>
          <p:spPr>
            <a:xfrm>
              <a:off x="5251284" y="1345167"/>
              <a:ext cx="3099295" cy="902555"/>
            </a:xfrm>
            <a:prstGeom prst="roundRect">
              <a:avLst>
                <a:gd name="adj" fmla="val 6097"/>
              </a:avLst>
            </a:prstGeom>
            <a:noFill/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i="1" dirty="0">
                  <a:solidFill>
                    <a:sysClr val="windowText" lastClr="000000"/>
                  </a:solidFill>
                </a:rPr>
                <a:t>Simulation Module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EA7A016-A215-469F-81B0-BBA57967C68B}"/>
                </a:ext>
              </a:extLst>
            </p:cNvPr>
            <p:cNvSpPr txBox="1"/>
            <p:nvPr/>
          </p:nvSpPr>
          <p:spPr>
            <a:xfrm>
              <a:off x="6513638" y="1571019"/>
              <a:ext cx="67521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-Simulation Events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D38314-9E17-4277-A265-65B3D14D5794}"/>
                </a:ext>
              </a:extLst>
            </p:cNvPr>
            <p:cNvSpPr txBox="1"/>
            <p:nvPr/>
          </p:nvSpPr>
          <p:spPr>
            <a:xfrm>
              <a:off x="5879314" y="2036161"/>
              <a:ext cx="113902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-Scenario Events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88A684ED-3242-4EB8-8C5F-69F920640ED6}"/>
                </a:ext>
              </a:extLst>
            </p:cNvPr>
            <p:cNvCxnSpPr>
              <a:cxnSpLocks/>
              <a:stCxn id="108" idx="1"/>
            </p:cNvCxnSpPr>
            <p:nvPr/>
          </p:nvCxnSpPr>
          <p:spPr>
            <a:xfrm flipH="1">
              <a:off x="6098420" y="2866646"/>
              <a:ext cx="433076" cy="6447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Arrow: Right 143">
            <a:extLst>
              <a:ext uri="{FF2B5EF4-FFF2-40B4-BE49-F238E27FC236}">
                <a16:creationId xmlns:a16="http://schemas.microsoft.com/office/drawing/2014/main" id="{02EB2C51-A2E6-47F3-AFCD-15A145593B2D}"/>
              </a:ext>
            </a:extLst>
          </p:cNvPr>
          <p:cNvSpPr/>
          <p:nvPr/>
        </p:nvSpPr>
        <p:spPr>
          <a:xfrm>
            <a:off x="5223958" y="3500308"/>
            <a:ext cx="678507" cy="975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76BE037-FC75-4C35-B6E0-5C6029E74398}"/>
              </a:ext>
            </a:extLst>
          </p:cNvPr>
          <p:cNvSpPr txBox="1"/>
          <p:nvPr/>
        </p:nvSpPr>
        <p:spPr>
          <a:xfrm>
            <a:off x="1986395" y="6250510"/>
            <a:ext cx="2595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Current DMAS Agent Framework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A823917-9D9F-4B7D-AE31-2F7E61A6B29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8495049" y="3855194"/>
            <a:ext cx="450345" cy="1"/>
          </a:xfrm>
          <a:prstGeom prst="straightConnector1">
            <a:avLst/>
          </a:prstGeom>
          <a:ln w="19050">
            <a:solidFill>
              <a:srgbClr val="5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4B8B2EF1-F3CB-4907-9F0E-E6AD3FD1C057}"/>
              </a:ext>
            </a:extLst>
          </p:cNvPr>
          <p:cNvSpPr txBox="1"/>
          <p:nvPr/>
        </p:nvSpPr>
        <p:spPr>
          <a:xfrm>
            <a:off x="8313272" y="5900173"/>
            <a:ext cx="2595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Redeveloped DMAS Agent Framework</a:t>
            </a:r>
          </a:p>
        </p:txBody>
      </p:sp>
      <p:cxnSp>
        <p:nvCxnSpPr>
          <p:cNvPr id="153" name="Straight Arrow Connector 40">
            <a:extLst>
              <a:ext uri="{FF2B5EF4-FFF2-40B4-BE49-F238E27FC236}">
                <a16:creationId xmlns:a16="http://schemas.microsoft.com/office/drawing/2014/main" id="{9C3ADC02-A01A-4B51-BA00-A78DFDF97A59}"/>
              </a:ext>
            </a:extLst>
          </p:cNvPr>
          <p:cNvCxnSpPr>
            <a:cxnSpLocks/>
            <a:stCxn id="37" idx="1"/>
            <a:endCxn id="6" idx="3"/>
          </p:cNvCxnSpPr>
          <p:nvPr/>
        </p:nvCxnSpPr>
        <p:spPr>
          <a:xfrm rot="10800000">
            <a:off x="7356024" y="2357278"/>
            <a:ext cx="664618" cy="1908421"/>
          </a:xfrm>
          <a:prstGeom prst="bentConnector3">
            <a:avLst>
              <a:gd name="adj1" fmla="val 50000"/>
            </a:avLst>
          </a:prstGeom>
          <a:ln w="28575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31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346E6D-3F6A-4711-A17F-BEC87EF7F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893879"/>
            <a:ext cx="5408721" cy="4408526"/>
          </a:xfrm>
        </p:spPr>
        <p:txBody>
          <a:bodyPr>
            <a:normAutofit/>
          </a:bodyPr>
          <a:lstStyle/>
          <a:p>
            <a:r>
              <a:rPr lang="en-US" sz="2000" b="1" dirty="0"/>
              <a:t>Agent Framework Architecture</a:t>
            </a:r>
            <a:r>
              <a:rPr lang="en-US" sz="2000" i="1" dirty="0"/>
              <a:t> </a:t>
            </a:r>
          </a:p>
          <a:p>
            <a:endParaRPr lang="en-US" sz="2000" i="1" dirty="0"/>
          </a:p>
          <a:p>
            <a:r>
              <a:rPr lang="en-US" sz="2000" i="1" dirty="0"/>
              <a:t>New broadcast capabilities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Inter-Agent communication handled via PUB/SUB 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Agents subscribe to messages addressed directly to them or to ‘ALL’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Connection to other agent’s PUB ports dynamically controlled by the Environment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44346-FDDF-4675-8BA5-A9AD0694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Architecture </a:t>
            </a:r>
          </a:p>
        </p:txBody>
      </p:sp>
      <p:sp>
        <p:nvSpPr>
          <p:cNvPr id="5" name="Rounded Rectangle 29">
            <a:extLst>
              <a:ext uri="{FF2B5EF4-FFF2-40B4-BE49-F238E27FC236}">
                <a16:creationId xmlns:a16="http://schemas.microsoft.com/office/drawing/2014/main" id="{A3A45F39-A6F7-4A5A-B782-97DCE919113F}"/>
              </a:ext>
            </a:extLst>
          </p:cNvPr>
          <p:cNvSpPr/>
          <p:nvPr/>
        </p:nvSpPr>
        <p:spPr>
          <a:xfrm>
            <a:off x="8014119" y="1338099"/>
            <a:ext cx="4063362" cy="4287462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Agent</a:t>
            </a:r>
            <a:r>
              <a:rPr lang="en-US" sz="1400" dirty="0">
                <a:solidFill>
                  <a:sysClr val="windowText" lastClr="000000"/>
                </a:solidFill>
              </a:rPr>
              <a:t> Node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3FEA2676-DE8F-4982-87DE-5D5A538DB4D2}"/>
              </a:ext>
            </a:extLst>
          </p:cNvPr>
          <p:cNvSpPr/>
          <p:nvPr/>
        </p:nvSpPr>
        <p:spPr>
          <a:xfrm>
            <a:off x="6004519" y="2170003"/>
            <a:ext cx="1351505" cy="3745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7" name="Rounded Rectangle 30">
            <a:extLst>
              <a:ext uri="{FF2B5EF4-FFF2-40B4-BE49-F238E27FC236}">
                <a16:creationId xmlns:a16="http://schemas.microsoft.com/office/drawing/2014/main" id="{C748A8A0-E4AF-4AE1-A77D-F8BF161A31BB}"/>
              </a:ext>
            </a:extLst>
          </p:cNvPr>
          <p:cNvSpPr/>
          <p:nvPr/>
        </p:nvSpPr>
        <p:spPr>
          <a:xfrm rot="16200000">
            <a:off x="5349439" y="4058592"/>
            <a:ext cx="174060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603C0-8CAF-4134-B76B-6D29C2A9145A}"/>
              </a:ext>
            </a:extLst>
          </p:cNvPr>
          <p:cNvSpPr/>
          <p:nvPr/>
        </p:nvSpPr>
        <p:spPr>
          <a:xfrm>
            <a:off x="8020642" y="3749533"/>
            <a:ext cx="474407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REQ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0ADFE5-AE8F-4C3B-92F8-997435D1D5CB}"/>
              </a:ext>
            </a:extLst>
          </p:cNvPr>
          <p:cNvSpPr/>
          <p:nvPr/>
        </p:nvSpPr>
        <p:spPr>
          <a:xfrm>
            <a:off x="8019776" y="4677221"/>
            <a:ext cx="476650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PUB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8F2F306F-24A7-4849-B9A9-4EC7EE70A63C}"/>
              </a:ext>
            </a:extLst>
          </p:cNvPr>
          <p:cNvSpPr/>
          <p:nvPr/>
        </p:nvSpPr>
        <p:spPr>
          <a:xfrm rot="16200000">
            <a:off x="7933414" y="4012494"/>
            <a:ext cx="2352093" cy="368764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D4239D32-5081-4EB3-8EB8-634EC9E62432}"/>
              </a:ext>
            </a:extLst>
          </p:cNvPr>
          <p:cNvSpPr/>
          <p:nvPr/>
        </p:nvSpPr>
        <p:spPr>
          <a:xfrm>
            <a:off x="10933992" y="3139155"/>
            <a:ext cx="807818" cy="442968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4" name="Rounded Rectangle 29">
            <a:extLst>
              <a:ext uri="{FF2B5EF4-FFF2-40B4-BE49-F238E27FC236}">
                <a16:creationId xmlns:a16="http://schemas.microsoft.com/office/drawing/2014/main" id="{BA00EA10-BE8A-4468-B18C-8F3F8CAE4814}"/>
              </a:ext>
            </a:extLst>
          </p:cNvPr>
          <p:cNvSpPr/>
          <p:nvPr/>
        </p:nvSpPr>
        <p:spPr>
          <a:xfrm>
            <a:off x="10940241" y="4628798"/>
            <a:ext cx="807818" cy="401665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Scheduler Module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E3377-9C2E-4896-807D-32EDE4BAF641}"/>
              </a:ext>
            </a:extLst>
          </p:cNvPr>
          <p:cNvSpPr txBox="1"/>
          <p:nvPr/>
        </p:nvSpPr>
        <p:spPr>
          <a:xfrm>
            <a:off x="6528514" y="3376381"/>
            <a:ext cx="987207" cy="1759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-Simulation Events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D51BEF-D20D-4DB9-8617-7218A14F8D50}"/>
              </a:ext>
            </a:extLst>
          </p:cNvPr>
          <p:cNvSpPr txBox="1"/>
          <p:nvPr/>
        </p:nvSpPr>
        <p:spPr>
          <a:xfrm>
            <a:off x="7108616" y="1356878"/>
            <a:ext cx="925497" cy="7443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-GP access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-GS access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access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state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observation metrics info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E37814-AD9C-49DB-B5A3-689BA6CB7875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8496426" y="4782882"/>
            <a:ext cx="428652" cy="0"/>
          </a:xfrm>
          <a:prstGeom prst="straightConnector1">
            <a:avLst/>
          </a:prstGeom>
          <a:ln w="19050">
            <a:solidFill>
              <a:srgbClr val="5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17FFCB-54C5-4982-BC18-BA69F22BE1A6}"/>
              </a:ext>
            </a:extLst>
          </p:cNvPr>
          <p:cNvCxnSpPr>
            <a:cxnSpLocks/>
          </p:cNvCxnSpPr>
          <p:nvPr/>
        </p:nvCxnSpPr>
        <p:spPr>
          <a:xfrm flipH="1">
            <a:off x="9293844" y="4705287"/>
            <a:ext cx="1655734" cy="0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224B0B-61EE-4A53-B7D6-32E0C64CB00F}"/>
              </a:ext>
            </a:extLst>
          </p:cNvPr>
          <p:cNvCxnSpPr>
            <a:cxnSpLocks/>
          </p:cNvCxnSpPr>
          <p:nvPr/>
        </p:nvCxnSpPr>
        <p:spPr>
          <a:xfrm flipH="1">
            <a:off x="9281944" y="4844875"/>
            <a:ext cx="1652047" cy="0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35DE29-C9F9-4683-A728-0EE0085BA02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1337901" y="3582123"/>
            <a:ext cx="6249" cy="1046675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3309E2D-ECB0-488D-91F9-01E7740F0C70}"/>
              </a:ext>
            </a:extLst>
          </p:cNvPr>
          <p:cNvSpPr/>
          <p:nvPr/>
        </p:nvSpPr>
        <p:spPr>
          <a:xfrm>
            <a:off x="9014162" y="2194504"/>
            <a:ext cx="1139027" cy="339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Agent Sim Start/End</a:t>
            </a:r>
          </a:p>
        </p:txBody>
      </p:sp>
      <p:sp>
        <p:nvSpPr>
          <p:cNvPr id="32" name="Rounded Rectangle 29">
            <a:extLst>
              <a:ext uri="{FF2B5EF4-FFF2-40B4-BE49-F238E27FC236}">
                <a16:creationId xmlns:a16="http://schemas.microsoft.com/office/drawing/2014/main" id="{31A565DE-94D4-4DB4-A0B8-4316DA72B000}"/>
              </a:ext>
            </a:extLst>
          </p:cNvPr>
          <p:cNvSpPr/>
          <p:nvPr/>
        </p:nvSpPr>
        <p:spPr>
          <a:xfrm>
            <a:off x="8914021" y="1893879"/>
            <a:ext cx="1482625" cy="793744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ysClr val="windowText" lastClr="000000"/>
                </a:solidFill>
              </a:rPr>
              <a:t>Simulation Module</a:t>
            </a:r>
          </a:p>
        </p:txBody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3B024326-6A63-49F6-B4BA-B5A935191A30}"/>
              </a:ext>
            </a:extLst>
          </p:cNvPr>
          <p:cNvSpPr txBox="1"/>
          <p:nvPr/>
        </p:nvSpPr>
        <p:spPr>
          <a:xfrm>
            <a:off x="8270182" y="2168491"/>
            <a:ext cx="675212" cy="2706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-Simulation Events</a:t>
            </a:r>
          </a:p>
        </p:txBody>
      </p:sp>
      <p:sp>
        <p:nvSpPr>
          <p:cNvPr id="34" name="TextBox 35">
            <a:extLst>
              <a:ext uri="{FF2B5EF4-FFF2-40B4-BE49-F238E27FC236}">
                <a16:creationId xmlns:a16="http://schemas.microsoft.com/office/drawing/2014/main" id="{E00B25D6-396F-4F45-982A-7AEE995BC871}"/>
              </a:ext>
            </a:extLst>
          </p:cNvPr>
          <p:cNvSpPr txBox="1"/>
          <p:nvPr/>
        </p:nvSpPr>
        <p:spPr>
          <a:xfrm>
            <a:off x="9543633" y="4859756"/>
            <a:ext cx="1387949" cy="4601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-Scheduled Measurement Measurements 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 (out)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 (out)</a:t>
            </a:r>
          </a:p>
        </p:txBody>
      </p:sp>
      <p:sp>
        <p:nvSpPr>
          <p:cNvPr id="35" name="TextBox 36">
            <a:extLst>
              <a:ext uri="{FF2B5EF4-FFF2-40B4-BE49-F238E27FC236}">
                <a16:creationId xmlns:a16="http://schemas.microsoft.com/office/drawing/2014/main" id="{2BE40299-938E-4407-B47C-78FD0C4AC545}"/>
              </a:ext>
            </a:extLst>
          </p:cNvPr>
          <p:cNvSpPr txBox="1"/>
          <p:nvPr/>
        </p:nvSpPr>
        <p:spPr>
          <a:xfrm>
            <a:off x="11279681" y="3880199"/>
            <a:ext cx="76446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-Information Requests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68F0186-3FBB-4056-A49E-E30B8D72CC2A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9291898" y="3360639"/>
            <a:ext cx="1642094" cy="4967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55352A6-04E2-4DDE-AEA7-DDAC5131E3DB}"/>
              </a:ext>
            </a:extLst>
          </p:cNvPr>
          <p:cNvSpPr/>
          <p:nvPr/>
        </p:nvSpPr>
        <p:spPr>
          <a:xfrm>
            <a:off x="8020642" y="4160037"/>
            <a:ext cx="474407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SUB</a:t>
            </a:r>
          </a:p>
        </p:txBody>
      </p:sp>
      <p:cxnSp>
        <p:nvCxnSpPr>
          <p:cNvPr id="38" name="Straight Arrow Connector 40">
            <a:extLst>
              <a:ext uri="{FF2B5EF4-FFF2-40B4-BE49-F238E27FC236}">
                <a16:creationId xmlns:a16="http://schemas.microsoft.com/office/drawing/2014/main" id="{5196A106-8870-4662-B1B2-71E214A394C7}"/>
              </a:ext>
            </a:extLst>
          </p:cNvPr>
          <p:cNvCxnSpPr>
            <a:cxnSpLocks/>
            <a:stCxn id="37" idx="1"/>
            <a:endCxn id="7" idx="2"/>
          </p:cNvCxnSpPr>
          <p:nvPr/>
        </p:nvCxnSpPr>
        <p:spPr>
          <a:xfrm rot="10800000" flipV="1">
            <a:off x="6437738" y="4265697"/>
            <a:ext cx="1582904" cy="10893"/>
          </a:xfrm>
          <a:prstGeom prst="bentConnector3">
            <a:avLst>
              <a:gd name="adj1" fmla="val 50000"/>
            </a:avLst>
          </a:prstGeom>
          <a:ln w="28575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40">
            <a:extLst>
              <a:ext uri="{FF2B5EF4-FFF2-40B4-BE49-F238E27FC236}">
                <a16:creationId xmlns:a16="http://schemas.microsoft.com/office/drawing/2014/main" id="{3C178C27-3829-4A76-9209-B17C13758AD5}"/>
              </a:ext>
            </a:extLst>
          </p:cNvPr>
          <p:cNvCxnSpPr>
            <a:cxnSpLocks/>
            <a:stCxn id="29" idx="1"/>
            <a:endCxn id="37" idx="3"/>
          </p:cNvCxnSpPr>
          <p:nvPr/>
        </p:nvCxnSpPr>
        <p:spPr>
          <a:xfrm rot="10800000" flipV="1">
            <a:off x="8495050" y="2364126"/>
            <a:ext cx="519113" cy="1901571"/>
          </a:xfrm>
          <a:prstGeom prst="bentConnector3">
            <a:avLst>
              <a:gd name="adj1" fmla="val 50000"/>
            </a:avLst>
          </a:prstGeom>
          <a:ln w="28575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0">
            <a:extLst>
              <a:ext uri="{FF2B5EF4-FFF2-40B4-BE49-F238E27FC236}">
                <a16:creationId xmlns:a16="http://schemas.microsoft.com/office/drawing/2014/main" id="{58A80E49-C0F2-453A-9908-BD8CCFB11D98}"/>
              </a:ext>
            </a:extLst>
          </p:cNvPr>
          <p:cNvSpPr/>
          <p:nvPr/>
        </p:nvSpPr>
        <p:spPr>
          <a:xfrm>
            <a:off x="6001739" y="2698518"/>
            <a:ext cx="1190443" cy="5665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Simulation Manager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4DEACF-3122-447F-ABD2-1B6D42A5DE1E}"/>
              </a:ext>
            </a:extLst>
          </p:cNvPr>
          <p:cNvSpPr/>
          <p:nvPr/>
        </p:nvSpPr>
        <p:spPr>
          <a:xfrm>
            <a:off x="8010650" y="5125421"/>
            <a:ext cx="476650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PUSH</a:t>
            </a:r>
          </a:p>
        </p:txBody>
      </p:sp>
      <p:sp>
        <p:nvSpPr>
          <p:cNvPr id="42" name="Rounded Rectangle 30">
            <a:extLst>
              <a:ext uri="{FF2B5EF4-FFF2-40B4-BE49-F238E27FC236}">
                <a16:creationId xmlns:a16="http://schemas.microsoft.com/office/drawing/2014/main" id="{9426BAE2-80B6-4F9C-BCA5-1594EED00D7C}"/>
              </a:ext>
            </a:extLst>
          </p:cNvPr>
          <p:cNvSpPr/>
          <p:nvPr/>
        </p:nvSpPr>
        <p:spPr>
          <a:xfrm>
            <a:off x="5918395" y="5354113"/>
            <a:ext cx="856214" cy="5929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Results Logger</a:t>
            </a:r>
          </a:p>
        </p:txBody>
      </p:sp>
      <p:cxnSp>
        <p:nvCxnSpPr>
          <p:cNvPr id="43" name="Straight Arrow Connector 40">
            <a:extLst>
              <a:ext uri="{FF2B5EF4-FFF2-40B4-BE49-F238E27FC236}">
                <a16:creationId xmlns:a16="http://schemas.microsoft.com/office/drawing/2014/main" id="{EBCBE6EF-D730-4A44-A529-F480764919F9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6774609" y="5231082"/>
            <a:ext cx="1236041" cy="419513"/>
          </a:xfrm>
          <a:prstGeom prst="bentConnector3">
            <a:avLst>
              <a:gd name="adj1" fmla="val 16710"/>
            </a:avLst>
          </a:prstGeom>
          <a:ln w="28575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92">
            <a:extLst>
              <a:ext uri="{FF2B5EF4-FFF2-40B4-BE49-F238E27FC236}">
                <a16:creationId xmlns:a16="http://schemas.microsoft.com/office/drawing/2014/main" id="{400B4693-8834-4740-955C-57900B0869A3}"/>
              </a:ext>
            </a:extLst>
          </p:cNvPr>
          <p:cNvSpPr txBox="1"/>
          <p:nvPr/>
        </p:nvSpPr>
        <p:spPr>
          <a:xfrm>
            <a:off x="9543633" y="4325929"/>
            <a:ext cx="1474421" cy="36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 (in)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 (in)</a:t>
            </a:r>
          </a:p>
        </p:txBody>
      </p:sp>
      <p:sp>
        <p:nvSpPr>
          <p:cNvPr id="45" name="TextBox 93">
            <a:extLst>
              <a:ext uri="{FF2B5EF4-FFF2-40B4-BE49-F238E27FC236}">
                <a16:creationId xmlns:a16="http://schemas.microsoft.com/office/drawing/2014/main" id="{CDD732E6-9B00-425B-94C3-D091DF6362B0}"/>
              </a:ext>
            </a:extLst>
          </p:cNvPr>
          <p:cNvSpPr txBox="1"/>
          <p:nvPr/>
        </p:nvSpPr>
        <p:spPr>
          <a:xfrm>
            <a:off x="9549936" y="3481152"/>
            <a:ext cx="1182257" cy="175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Data (out)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4F0E4DC-9F06-43AD-AC1F-440B546F2ABB}"/>
              </a:ext>
            </a:extLst>
          </p:cNvPr>
          <p:cNvCxnSpPr>
            <a:cxnSpLocks/>
          </p:cNvCxnSpPr>
          <p:nvPr/>
        </p:nvCxnSpPr>
        <p:spPr>
          <a:xfrm flipH="1">
            <a:off x="9281942" y="3464350"/>
            <a:ext cx="1652047" cy="0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95">
            <a:extLst>
              <a:ext uri="{FF2B5EF4-FFF2-40B4-BE49-F238E27FC236}">
                <a16:creationId xmlns:a16="http://schemas.microsoft.com/office/drawing/2014/main" id="{99E31C17-4195-43A7-B41E-664E5C7790FF}"/>
              </a:ext>
            </a:extLst>
          </p:cNvPr>
          <p:cNvSpPr txBox="1"/>
          <p:nvPr/>
        </p:nvSpPr>
        <p:spPr>
          <a:xfrm>
            <a:off x="9543633" y="2988950"/>
            <a:ext cx="1327619" cy="36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Results (from self or other agents)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-Information Request</a:t>
            </a:r>
          </a:p>
        </p:txBody>
      </p:sp>
      <p:sp>
        <p:nvSpPr>
          <p:cNvPr id="48" name="TextBox 97">
            <a:extLst>
              <a:ext uri="{FF2B5EF4-FFF2-40B4-BE49-F238E27FC236}">
                <a16:creationId xmlns:a16="http://schemas.microsoft.com/office/drawing/2014/main" id="{BE156960-7F8A-47AD-BD0E-4F6EBF010A65}"/>
              </a:ext>
            </a:extLst>
          </p:cNvPr>
          <p:cNvSpPr txBox="1"/>
          <p:nvPr/>
        </p:nvSpPr>
        <p:spPr>
          <a:xfrm>
            <a:off x="6939240" y="5235639"/>
            <a:ext cx="1002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-Actions performed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-Events detected/measured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07F6999-A56F-4852-B7A3-C98819B92345}"/>
              </a:ext>
            </a:extLst>
          </p:cNvPr>
          <p:cNvCxnSpPr>
            <a:cxnSpLocks/>
          </p:cNvCxnSpPr>
          <p:nvPr/>
        </p:nvCxnSpPr>
        <p:spPr>
          <a:xfrm flipH="1" flipV="1">
            <a:off x="8487300" y="5226144"/>
            <a:ext cx="436402" cy="4938"/>
          </a:xfrm>
          <a:prstGeom prst="straightConnector1">
            <a:avLst/>
          </a:prstGeom>
          <a:ln w="19050">
            <a:solidFill>
              <a:srgbClr val="5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40">
            <a:extLst>
              <a:ext uri="{FF2B5EF4-FFF2-40B4-BE49-F238E27FC236}">
                <a16:creationId xmlns:a16="http://schemas.microsoft.com/office/drawing/2014/main" id="{ED237CB5-DC4B-4BAC-AE4D-A3029ADC375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441207" y="4765988"/>
            <a:ext cx="1578569" cy="16894"/>
          </a:xfrm>
          <a:prstGeom prst="bentConnector3">
            <a:avLst>
              <a:gd name="adj1" fmla="val 50000"/>
            </a:avLst>
          </a:prstGeom>
          <a:ln w="28575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40">
            <a:extLst>
              <a:ext uri="{FF2B5EF4-FFF2-40B4-BE49-F238E27FC236}">
                <a16:creationId xmlns:a16="http://schemas.microsoft.com/office/drawing/2014/main" id="{5845080F-832C-46BE-8D3B-6156A44205D1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rot="10800000">
            <a:off x="7356024" y="2357278"/>
            <a:ext cx="664618" cy="1497917"/>
          </a:xfrm>
          <a:prstGeom prst="bentConnector3">
            <a:avLst>
              <a:gd name="adj1" fmla="val 50000"/>
            </a:avLst>
          </a:prstGeom>
          <a:ln w="28575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40">
            <a:extLst>
              <a:ext uri="{FF2B5EF4-FFF2-40B4-BE49-F238E27FC236}">
                <a16:creationId xmlns:a16="http://schemas.microsoft.com/office/drawing/2014/main" id="{EB8D1566-639A-4AB9-A0F8-A8D13D41834D}"/>
              </a:ext>
            </a:extLst>
          </p:cNvPr>
          <p:cNvCxnSpPr>
            <a:cxnSpLocks/>
            <a:stCxn id="37" idx="1"/>
            <a:endCxn id="40" idx="3"/>
          </p:cNvCxnSpPr>
          <p:nvPr/>
        </p:nvCxnSpPr>
        <p:spPr>
          <a:xfrm rot="10800000">
            <a:off x="7192182" y="2981786"/>
            <a:ext cx="828460" cy="1283913"/>
          </a:xfrm>
          <a:prstGeom prst="bentConnector3">
            <a:avLst>
              <a:gd name="adj1" fmla="val 66556"/>
            </a:avLst>
          </a:prstGeom>
          <a:ln w="28575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68E35CB-CDDA-49F6-B4CE-6517A667761F}"/>
              </a:ext>
            </a:extLst>
          </p:cNvPr>
          <p:cNvSpPr txBox="1"/>
          <p:nvPr/>
        </p:nvSpPr>
        <p:spPr>
          <a:xfrm>
            <a:off x="6635797" y="4252271"/>
            <a:ext cx="125720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-Information Requests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BBD1A5F-6204-49B9-A2D6-552063CD5BA8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8495049" y="4265698"/>
            <a:ext cx="435687" cy="10893"/>
          </a:xfrm>
          <a:prstGeom prst="straightConnector1">
            <a:avLst/>
          </a:prstGeom>
          <a:ln w="19050">
            <a:solidFill>
              <a:srgbClr val="5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0421F898-EF88-4F99-AA84-FE8A36510A77}"/>
              </a:ext>
            </a:extLst>
          </p:cNvPr>
          <p:cNvSpPr txBox="1"/>
          <p:nvPr/>
        </p:nvSpPr>
        <p:spPr>
          <a:xfrm>
            <a:off x="8313272" y="5900173"/>
            <a:ext cx="2595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Redeveloped DMAS Agent Framework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1DD3374-F484-477E-8A9A-622238D3C61B}"/>
              </a:ext>
            </a:extLst>
          </p:cNvPr>
          <p:cNvCxnSpPr>
            <a:cxnSpLocks/>
          </p:cNvCxnSpPr>
          <p:nvPr/>
        </p:nvCxnSpPr>
        <p:spPr>
          <a:xfrm>
            <a:off x="8495049" y="3855194"/>
            <a:ext cx="450345" cy="1"/>
          </a:xfrm>
          <a:prstGeom prst="straightConnector1">
            <a:avLst/>
          </a:prstGeom>
          <a:ln w="19050">
            <a:solidFill>
              <a:srgbClr val="5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40">
            <a:extLst>
              <a:ext uri="{FF2B5EF4-FFF2-40B4-BE49-F238E27FC236}">
                <a16:creationId xmlns:a16="http://schemas.microsoft.com/office/drawing/2014/main" id="{0BE098EF-3C1F-4758-B7D9-2DEFBC5986C9}"/>
              </a:ext>
            </a:extLst>
          </p:cNvPr>
          <p:cNvCxnSpPr>
            <a:cxnSpLocks/>
          </p:cNvCxnSpPr>
          <p:nvPr/>
        </p:nvCxnSpPr>
        <p:spPr>
          <a:xfrm rot="10800000">
            <a:off x="7356024" y="2357278"/>
            <a:ext cx="664618" cy="1908421"/>
          </a:xfrm>
          <a:prstGeom prst="bentConnector3">
            <a:avLst>
              <a:gd name="adj1" fmla="val 50000"/>
            </a:avLst>
          </a:prstGeom>
          <a:ln w="28575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11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C4A7-5354-42A1-A399-BEE32699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Architecture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524613-BCA0-4767-90DA-0337ECB1D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55"/>
          <a:stretch/>
        </p:blipFill>
        <p:spPr>
          <a:xfrm>
            <a:off x="8980305" y="2110978"/>
            <a:ext cx="2287865" cy="23643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3201A8-3B81-47F8-9DD2-D41EF7607E5D}"/>
              </a:ext>
            </a:extLst>
          </p:cNvPr>
          <p:cNvSpPr txBox="1"/>
          <p:nvPr/>
        </p:nvSpPr>
        <p:spPr>
          <a:xfrm>
            <a:off x="1557821" y="4453768"/>
            <a:ext cx="1903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Redeveloped Inter-Agent Communications Sequence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4BB483-629F-4C92-88BD-2EF942F1BAC5}"/>
              </a:ext>
            </a:extLst>
          </p:cNvPr>
          <p:cNvSpPr txBox="1"/>
          <p:nvPr/>
        </p:nvSpPr>
        <p:spPr>
          <a:xfrm>
            <a:off x="9172701" y="4531303"/>
            <a:ext cx="1903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Redeveloped Environment Sensing Sequence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44AD42-377E-4D10-A9CD-52FD7CEB536B}"/>
              </a:ext>
            </a:extLst>
          </p:cNvPr>
          <p:cNvSpPr txBox="1"/>
          <p:nvPr/>
        </p:nvSpPr>
        <p:spPr>
          <a:xfrm>
            <a:off x="5373587" y="5964229"/>
            <a:ext cx="1903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Redeveloped Simulation Manager Control Sequence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D6F1FD-0334-4378-BDE0-9848BFF7F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02" y="2280900"/>
            <a:ext cx="4054085" cy="20245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519B9B-153A-449B-8E6A-FD1125BE9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805" y="1013690"/>
            <a:ext cx="2937947" cy="490728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3494909-5ABE-4F4C-8B2F-163C1DEF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8"/>
            <a:ext cx="5102617" cy="5199557"/>
          </a:xfrm>
        </p:spPr>
        <p:txBody>
          <a:bodyPr>
            <a:normAutofit/>
          </a:bodyPr>
          <a:lstStyle/>
          <a:p>
            <a:r>
              <a:rPr lang="en-US" b="1" dirty="0"/>
              <a:t>Simulation Sequences</a:t>
            </a:r>
            <a:endParaRPr lang="en-US" dirty="0"/>
          </a:p>
          <a:p>
            <a:pPr marL="750888" lvl="1" indent="-457200"/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0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652E-C0AE-4A18-B907-BF6AB22D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BF400-A21E-4424-B896-318566A3E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i="1" dirty="0"/>
              <a:t>Add external state propagating capabilities to agents?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Agents’ engineering module would be in charge of propagating external state </a:t>
            </a:r>
          </a:p>
          <a:p>
            <a:pPr marL="750888" lvl="1" indent="-457200"/>
            <a:r>
              <a:rPr lang="en-US" sz="2200" dirty="0"/>
              <a:t>Position, velocity, ground coverage,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Would allows for on-line position propagation</a:t>
            </a:r>
          </a:p>
          <a:p>
            <a:pPr marL="750888" lvl="1" indent="-457200"/>
            <a:r>
              <a:rPr lang="en-US" sz="2200" dirty="0"/>
              <a:t>Useful for UAV path propagation and orbital maneuvers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Creates issues for the environment to track ground coverage and inter-agent access times</a:t>
            </a:r>
          </a:p>
          <a:p>
            <a:pPr marL="750888" lvl="1" indent="-457200"/>
            <a:r>
              <a:rPr lang="en-US" sz="2200" dirty="0"/>
              <a:t>All satellites should inform the environment of their orbital parameters at the beginning of the simulation/whenever a maneuver is performed?</a:t>
            </a:r>
          </a:p>
          <a:p>
            <a:pPr marL="750888" lvl="1" indent="-457200"/>
            <a:r>
              <a:rPr lang="en-US" sz="2200" dirty="0"/>
              <a:t>What about for coverage and access from satellites to UAVs?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9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5E052B"/>
      </a:accent1>
      <a:accent2>
        <a:srgbClr val="42051E"/>
      </a:accent2>
      <a:accent3>
        <a:srgbClr val="5E6A81"/>
      </a:accent3>
      <a:accent4>
        <a:srgbClr val="8F99A8"/>
      </a:accent4>
      <a:accent5>
        <a:srgbClr val="5C395A"/>
      </a:accent5>
      <a:accent6>
        <a:srgbClr val="855D5D"/>
      </a:accent6>
      <a:hlink>
        <a:srgbClr val="CC9900"/>
      </a:hlink>
      <a:folHlink>
        <a:srgbClr val="96A9A9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29292</TotalTime>
  <Words>969</Words>
  <Application>Microsoft Macintosh PowerPoint</Application>
  <PresentationFormat>Widescreen</PresentationFormat>
  <Paragraphs>238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Baskerville</vt:lpstr>
      <vt:lpstr>Calibri</vt:lpstr>
      <vt:lpstr>Franklin Gothic Book</vt:lpstr>
      <vt:lpstr>Geneva (Body)</vt:lpstr>
      <vt:lpstr>Helvetica</vt:lpstr>
      <vt:lpstr>Office Theme</vt:lpstr>
      <vt:lpstr>DMAS: Decentralized Multiagent Simulation – Communication Architecture Restructure</vt:lpstr>
      <vt:lpstr>Current Architecture Overview</vt:lpstr>
      <vt:lpstr>Current Architecture Overview</vt:lpstr>
      <vt:lpstr>Current Architecture Overview</vt:lpstr>
      <vt:lpstr>New Architecture </vt:lpstr>
      <vt:lpstr>New Architecture </vt:lpstr>
      <vt:lpstr>New Architecture </vt:lpstr>
      <vt:lpstr>New Architecture </vt:lpstr>
      <vt:lpstr>Discussion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Alan Aguilar</dc:creator>
  <cp:lastModifiedBy>Alan Aguilar</cp:lastModifiedBy>
  <cp:revision>451</cp:revision>
  <dcterms:created xsi:type="dcterms:W3CDTF">2020-07-28T18:06:27Z</dcterms:created>
  <dcterms:modified xsi:type="dcterms:W3CDTF">2023-06-13T17:19:12Z</dcterms:modified>
</cp:coreProperties>
</file>