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84" r:id="rId1"/>
  </p:sldMasterIdLst>
  <p:notesMasterIdLst>
    <p:notesMasterId r:id="rId14"/>
  </p:notesMasterIdLst>
  <p:sldIdLst>
    <p:sldId id="263" r:id="rId2"/>
    <p:sldId id="415" r:id="rId3"/>
    <p:sldId id="446" r:id="rId4"/>
    <p:sldId id="443" r:id="rId5"/>
    <p:sldId id="439" r:id="rId6"/>
    <p:sldId id="442" r:id="rId7"/>
    <p:sldId id="444" r:id="rId8"/>
    <p:sldId id="441" r:id="rId9"/>
    <p:sldId id="412" r:id="rId10"/>
    <p:sldId id="385" r:id="rId11"/>
    <p:sldId id="267" r:id="rId12"/>
    <p:sldId id="44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061E"/>
    <a:srgbClr val="B65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3" autoAdjust="0"/>
    <p:restoredTop sz="96475" autoAdjust="0"/>
  </p:normalViewPr>
  <p:slideViewPr>
    <p:cSldViewPr snapToGrid="0" snapToObjects="1">
      <p:cViewPr varScale="1">
        <p:scale>
          <a:sx n="118" d="100"/>
          <a:sy n="118" d="100"/>
        </p:scale>
        <p:origin x="8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97608-F877-A844-A447-8F4AE0FF71C9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B5AC4-FCD1-8B45-8AD3-4759FBC8B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4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/>
              <a:t>Science Value and Cost Model Breakdown and Location</a:t>
            </a:r>
          </a:p>
          <a:p>
            <a:pPr marL="750888" lvl="1" indent="-457200">
              <a:buFont typeface="Wingdings" panose="05000000000000000000" pitchFamily="2" charset="2"/>
              <a:buChar char="q"/>
            </a:pPr>
            <a:r>
              <a:rPr lang="en-US" sz="1600" dirty="0"/>
              <a:t>Defined functionality of each model</a:t>
            </a:r>
          </a:p>
          <a:p>
            <a:pPr marL="750888" lvl="1" indent="-457200">
              <a:buFont typeface="Wingdings" panose="05000000000000000000" pitchFamily="2" charset="2"/>
              <a:buChar char="q"/>
            </a:pPr>
            <a:r>
              <a:rPr lang="en-US" sz="1600" dirty="0"/>
              <a:t>Split scientific value and science performance score into two models </a:t>
            </a:r>
          </a:p>
          <a:p>
            <a:pPr marL="750888" lvl="1" indent="-457200">
              <a:buFont typeface="Wingdings" panose="05000000000000000000" pitchFamily="2" charset="2"/>
              <a:buChar char="q"/>
            </a:pPr>
            <a:r>
              <a:rPr lang="en-US" sz="1600" dirty="0"/>
              <a:t>Science value remains in science module </a:t>
            </a:r>
          </a:p>
          <a:p>
            <a:pPr marL="750888" lvl="1" indent="-457200">
              <a:buFont typeface="Wingdings" panose="05000000000000000000" pitchFamily="2" charset="2"/>
              <a:buChar char="q"/>
            </a:pPr>
            <a:r>
              <a:rPr lang="en-US" sz="1600" dirty="0"/>
              <a:t>Science performance score and Cost model models now in scheduler module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/>
              <a:t>Separation of Observation and Operations Planning in Scheduler Module</a:t>
            </a:r>
          </a:p>
          <a:p>
            <a:pPr marL="750888" lvl="1" indent="-457200">
              <a:buFont typeface="Wingdings" panose="05000000000000000000" pitchFamily="2" charset="2"/>
              <a:buChar char="q"/>
            </a:pPr>
            <a:r>
              <a:rPr lang="en-US" sz="1600" dirty="0"/>
              <a:t>Observation Planner only schedules measurement requests </a:t>
            </a:r>
          </a:p>
          <a:p>
            <a:pPr marL="750888" lvl="1" indent="-457200">
              <a:buFont typeface="Wingdings" panose="05000000000000000000" pitchFamily="2" charset="2"/>
              <a:buChar char="q"/>
            </a:pPr>
            <a:r>
              <a:rPr lang="en-US" sz="1600" dirty="0"/>
              <a:t>Observation Planner consults with Operations Planner to schedule maneuvers, ISL transmissions, and data down-linking and routing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/>
              <a:t>Definition of Requests and Tasks</a:t>
            </a:r>
          </a:p>
          <a:p>
            <a:pPr marL="750888" lvl="1" indent="-457200">
              <a:buFont typeface="Wingdings" panose="05000000000000000000" pitchFamily="2" charset="2"/>
              <a:buChar char="q"/>
            </a:pPr>
            <a:r>
              <a:rPr lang="en-US" sz="1600" dirty="0"/>
              <a:t>Requests are inputs to Scheduler module</a:t>
            </a:r>
          </a:p>
          <a:p>
            <a:pPr marL="750888" lvl="1" indent="-457200">
              <a:buFont typeface="Wingdings" panose="05000000000000000000" pitchFamily="2" charset="2"/>
              <a:buChar char="q"/>
            </a:pPr>
            <a:r>
              <a:rPr lang="en-US" sz="1600" dirty="0"/>
              <a:t>Tasks are outputs from the Scheduler module</a:t>
            </a:r>
          </a:p>
          <a:p>
            <a:pPr marL="750888" lvl="1" indent="-457200">
              <a:buFont typeface="Wingdings" panose="05000000000000000000" pitchFamily="2" charset="2"/>
              <a:buChar char="q"/>
            </a:pPr>
            <a:r>
              <a:rPr lang="en-US" sz="1600" dirty="0"/>
              <a:t>Tasks and Requests can be sent by an agent to itself, to another specific agent, or broadcasted to all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/>
              <a:t>Module-to-Component mapping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B5AC4-FCD1-8B45-8AD3-4759FBC8BE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61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B5AC4-FCD1-8B45-8AD3-4759FBC8BE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0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B5AC4-FCD1-8B45-8AD3-4759FBC8BE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30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B5AC4-FCD1-8B45-8AD3-4759FBC8BE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6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7999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017674"/>
            <a:ext cx="9144000" cy="68495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Alan Aguilar Jaramillo, Ben </a:t>
            </a:r>
            <a:r>
              <a:rPr lang="en-US" dirty="0" err="1"/>
              <a:t>Gorr</a:t>
            </a:r>
            <a:r>
              <a:rPr lang="en-US" dirty="0"/>
              <a:t>, Dr Daniel Selva Valero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2691F0-3677-7141-B747-93E4B0095ECE}"/>
              </a:ext>
            </a:extLst>
          </p:cNvPr>
          <p:cNvCxnSpPr>
            <a:cxnSpLocks/>
          </p:cNvCxnSpPr>
          <p:nvPr userDrawn="1"/>
        </p:nvCxnSpPr>
        <p:spPr>
          <a:xfrm>
            <a:off x="2672308" y="3969843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CCD1B47B-4DF0-A244-B056-07B15E055DE6}"/>
              </a:ext>
            </a:extLst>
          </p:cNvPr>
          <p:cNvSpPr txBox="1">
            <a:spLocks/>
          </p:cNvSpPr>
          <p:nvPr userDrawn="1"/>
        </p:nvSpPr>
        <p:spPr>
          <a:xfrm>
            <a:off x="1524000" y="4360150"/>
            <a:ext cx="9144000" cy="365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Systems Engineering Architecture Knowledge Lab - Texas A&amp;M University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52804A-A85F-D140-B3FF-94F954F2CFC1}"/>
              </a:ext>
            </a:extLst>
          </p:cNvPr>
          <p:cNvSpPr/>
          <p:nvPr userDrawn="1"/>
        </p:nvSpPr>
        <p:spPr>
          <a:xfrm>
            <a:off x="11349728" y="6589264"/>
            <a:ext cx="265246" cy="12564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2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0480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652427"/>
            <a:ext cx="10515600" cy="45245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4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3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17" y="233950"/>
            <a:ext cx="11667281" cy="732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17" y="1102848"/>
            <a:ext cx="11667280" cy="51995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B8ADEE-EF7A-3244-8EB4-DD4985CBC4D7}"/>
              </a:ext>
            </a:extLst>
          </p:cNvPr>
          <p:cNvCxnSpPr>
            <a:cxnSpLocks/>
          </p:cNvCxnSpPr>
          <p:nvPr userDrawn="1"/>
        </p:nvCxnSpPr>
        <p:spPr>
          <a:xfrm>
            <a:off x="266217" y="966077"/>
            <a:ext cx="11667280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25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95523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148260"/>
            <a:ext cx="10515600" cy="941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514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3212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50670"/>
            <a:ext cx="5181600" cy="45262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50670"/>
            <a:ext cx="5181600" cy="45262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6F79B3-0E9B-C94D-8555-FA5F74C7366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47276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04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68336"/>
            <a:ext cx="10515600" cy="75759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68619"/>
            <a:ext cx="5157787" cy="49053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59154"/>
            <a:ext cx="5157787" cy="4030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68619"/>
            <a:ext cx="5183188" cy="49053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159154"/>
            <a:ext cx="5183188" cy="4030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BC7E5D-86A0-F54B-8F08-08EB74BC760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547276"/>
            <a:ext cx="6847383" cy="0"/>
          </a:xfrm>
          <a:prstGeom prst="line">
            <a:avLst/>
          </a:prstGeom>
          <a:ln w="28575">
            <a:solidFill>
              <a:srgbClr val="4306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3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0644"/>
            <a:ext cx="10515600" cy="7125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6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02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508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945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005" y="185457"/>
            <a:ext cx="11661494" cy="786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005" y="1166732"/>
            <a:ext cx="11661494" cy="5112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9DA8CA-3A3A-7747-B578-53BD19D2D333}"/>
              </a:ext>
            </a:extLst>
          </p:cNvPr>
          <p:cNvSpPr/>
          <p:nvPr userDrawn="1"/>
        </p:nvSpPr>
        <p:spPr>
          <a:xfrm>
            <a:off x="-72736" y="6483986"/>
            <a:ext cx="12267177" cy="38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553FE6-8F21-2042-B888-FB2EEEAE4274}"/>
              </a:ext>
            </a:extLst>
          </p:cNvPr>
          <p:cNvSpPr txBox="1"/>
          <p:nvPr userDrawn="1"/>
        </p:nvSpPr>
        <p:spPr>
          <a:xfrm>
            <a:off x="2706547" y="6492873"/>
            <a:ext cx="677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SEAK Lab  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0CF1E2-42BB-A649-AC23-486C731ADE09}"/>
              </a:ext>
            </a:extLst>
          </p:cNvPr>
          <p:cNvSpPr txBox="1">
            <a:spLocks/>
          </p:cNvSpPr>
          <p:nvPr userDrawn="1"/>
        </p:nvSpPr>
        <p:spPr>
          <a:xfrm>
            <a:off x="8513340" y="6484454"/>
            <a:ext cx="3135774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i="0" kern="1200">
                <a:solidFill>
                  <a:schemeClr val="bg1"/>
                </a:solidFill>
                <a:latin typeface="Helvetica" pitchFamily="2" charset="0"/>
                <a:ea typeface="Baskerville" panose="02020502070401020303" pitchFamily="18" charset="0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		</a:t>
            </a:r>
            <a:fld id="{AC8E475C-3686-5646-B924-3526F965A4A1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17DD65A-61A0-F647-A026-A697EBCF024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42886" y="6523367"/>
            <a:ext cx="1370958" cy="28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8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Helvetica" pitchFamily="2" charset="0"/>
          <a:ea typeface="+mj-ea"/>
          <a:cs typeface="Damascus" pitchFamily="2" charset="-78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293688" indent="-231775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460375" indent="-219075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628650" indent="-23018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808038" indent="-211138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4911-91D2-6F41-BCD8-77F3FEBD9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DMAS: Decentralized Multiagent Simulation – System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D814B-6BC9-AC48-A098-E0582F2DD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Alan Aguilar Jaramillo, Ben </a:t>
            </a:r>
            <a:r>
              <a:rPr lang="en-US" sz="2000" dirty="0" err="1"/>
              <a:t>Gorr</a:t>
            </a:r>
            <a:r>
              <a:rPr lang="en-US" sz="2000" dirty="0"/>
              <a:t>, </a:t>
            </a:r>
            <a:r>
              <a:rPr lang="en-US" sz="2000" dirty="0" err="1"/>
              <a:t>Chrissi</a:t>
            </a:r>
            <a:r>
              <a:rPr lang="en-US" sz="2000" dirty="0"/>
              <a:t> Erwin, Dr Daniel Selva Valero</a:t>
            </a:r>
          </a:p>
        </p:txBody>
      </p:sp>
    </p:spTree>
    <p:extLst>
      <p:ext uri="{BB962C8B-B14F-4D97-AF65-F5344CB8AC3E}">
        <p14:creationId xmlns:p14="http://schemas.microsoft.com/office/powerpoint/2010/main" val="161238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C36F-9B0B-DE40-BA72-82177E7F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4BAC3-0D53-FB49-93BF-113D72763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WJ, Blackwell, Braun, S, </a:t>
            </a:r>
            <a:r>
              <a:rPr lang="en-US" dirty="0" err="1"/>
              <a:t>Bennartz</a:t>
            </a:r>
            <a:r>
              <a:rPr lang="en-US" dirty="0"/>
              <a:t>, R, et al. An overview of the TROPICS NASA Earth Venture Mission. </a:t>
            </a:r>
            <a:r>
              <a:rPr lang="en-US" i="1" dirty="0"/>
              <a:t>Q J R </a:t>
            </a:r>
            <a:r>
              <a:rPr lang="en-US" i="1" dirty="0" err="1"/>
              <a:t>Meteorol</a:t>
            </a:r>
            <a:r>
              <a:rPr lang="en-US" i="1" dirty="0"/>
              <a:t> Soc</a:t>
            </a:r>
            <a:r>
              <a:rPr lang="en-US" dirty="0"/>
              <a:t>. 2018; 144 ( Suppl. 1): 16– 26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M. P. </a:t>
            </a:r>
            <a:r>
              <a:rPr lang="en-US" dirty="0" err="1"/>
              <a:t>Clarizia</a:t>
            </a:r>
            <a:r>
              <a:rPr lang="en-US" dirty="0"/>
              <a:t> and C. S. </a:t>
            </a:r>
            <a:r>
              <a:rPr lang="en-US" dirty="0" err="1"/>
              <a:t>Ruf</a:t>
            </a:r>
            <a:r>
              <a:rPr lang="en-US" dirty="0"/>
              <a:t>, "Wind Speed Retrieval Algorithm for the Cyclone Global Navigation Satellite System (CYGNSS) Mission," in </a:t>
            </a:r>
            <a:r>
              <a:rPr lang="en-US" i="1" dirty="0"/>
              <a:t>IEEE Transactions on Geoscience and Remote Sensing</a:t>
            </a:r>
            <a:r>
              <a:rPr lang="en-US" dirty="0"/>
              <a:t>, vol. 54, no. 8, pp. 4419-4432, Aug. 2016, </a:t>
            </a:r>
            <a:r>
              <a:rPr lang="en-US" dirty="0" err="1"/>
              <a:t>doi</a:t>
            </a:r>
            <a:r>
              <a:rPr lang="en-US" dirty="0"/>
              <a:t>: 10.1109/TGRS.2016.2541343.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Marinan</a:t>
            </a:r>
            <a:r>
              <a:rPr lang="en-US" dirty="0"/>
              <a:t>, A., </a:t>
            </a:r>
            <a:r>
              <a:rPr lang="en-US" dirty="0" err="1"/>
              <a:t>Cahoy</a:t>
            </a:r>
            <a:r>
              <a:rPr lang="en-US" dirty="0"/>
              <a:t>, K. L., Byrne, J., Cordeiro, T., Decker, Z., Marlow, W., ... &amp; </a:t>
            </a:r>
            <a:r>
              <a:rPr lang="en-US" dirty="0" err="1"/>
              <a:t>Osaretin</a:t>
            </a:r>
            <a:r>
              <a:rPr lang="en-US" dirty="0"/>
              <a:t>, I. (2015). Automated Resource-Constrained Science Planning for the </a:t>
            </a:r>
            <a:r>
              <a:rPr lang="en-US" dirty="0" err="1"/>
              <a:t>MiRaTA</a:t>
            </a:r>
            <a:r>
              <a:rPr lang="en-US" dirty="0"/>
              <a:t> Mission.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W. J. W. J. Wolfe and S. E. S. E. Sorensen, “Three Scheduling Algorithms Applied to the Earth Observing Systems Domain,” Manage. Sci., pp. 148–166, 2000.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Duncan, Eddy, and </a:t>
            </a:r>
            <a:r>
              <a:rPr lang="en-US" dirty="0" err="1"/>
              <a:t>Kochenderfer</a:t>
            </a:r>
            <a:r>
              <a:rPr lang="en-US" dirty="0"/>
              <a:t>, Mykel. “Markov Decision Processes For Multi-Objective Satellite Task Planning”,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Cidoncha</a:t>
            </a:r>
            <a:r>
              <a:rPr lang="en-US" dirty="0"/>
              <a:t>, X. G., and Selva, D., “Agent-based simulation framework and consensus algorithm for observing systems </a:t>
            </a:r>
            <a:r>
              <a:rPr lang="en-US" dirty="0" err="1"/>
              <a:t>withadaptive</a:t>
            </a:r>
            <a:r>
              <a:rPr lang="en-US" dirty="0"/>
              <a:t> </a:t>
            </a:r>
            <a:r>
              <a:rPr lang="en-US" dirty="0" err="1"/>
              <a:t>modularity,”Syst</a:t>
            </a:r>
            <a:r>
              <a:rPr lang="en-US" dirty="0"/>
              <a:t>. Eng., Vol. 21, no. 5, 2018, pp. 432–545.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Nag, Sreeja, et al. "Autonomous scheduling of agile spacecraft constellations with delay tolerant networking for reactive imaging." (2019).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H. Wang, X. Li, and Y. Liu, “Summary of intelligent algorithms in planning &amp; amp; scheduling of Earth observation satellite,” in IEEE International Conference on Intelligent Computing and Intelligent Systems, 2010, pp. 480–483.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Kennedy, Andrew K., and Kerri L. </a:t>
            </a:r>
            <a:r>
              <a:rPr lang="en-US" dirty="0" err="1"/>
              <a:t>Cahoy</a:t>
            </a:r>
            <a:r>
              <a:rPr lang="en-US" dirty="0"/>
              <a:t>. "Performance analysis of algorithms for coordination of earth observation by </a:t>
            </a:r>
            <a:r>
              <a:rPr lang="en-US" dirty="0" err="1"/>
              <a:t>cubesat</a:t>
            </a:r>
            <a:r>
              <a:rPr lang="en-US" dirty="0"/>
              <a:t> constellations." Journal of Aerospace Information Systems 14.8 (2017): 451-471.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Li, G. 2020. </a:t>
            </a:r>
            <a:r>
              <a:rPr lang="en-US" i="1" dirty="0"/>
              <a:t>Online scheduling of distributed Earth observation satellite system under rigid communication constraints. </a:t>
            </a:r>
            <a:r>
              <a:rPr lang="en-US" dirty="0"/>
              <a:t>Advances in Space Research. 65 (11), 2475-2496.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Gallud,X.,andSelva,D.,“Agent-basedsimulationframeworkandconsensusalgorithmforobservingsystemswithadaptive modularity,” </a:t>
            </a:r>
            <a:r>
              <a:rPr lang="en-US" i="1" dirty="0"/>
              <a:t>Syst. Eng.</a:t>
            </a:r>
            <a:r>
              <a:rPr lang="en-US" dirty="0"/>
              <a:t>, 2018, pp. 432, 454.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S. Nag </a:t>
            </a:r>
            <a:r>
              <a:rPr lang="en-US" i="1" dirty="0"/>
              <a:t>et al</a:t>
            </a:r>
            <a:r>
              <a:rPr lang="en-US" dirty="0"/>
              <a:t>., "D-SHIELD: DISTRIBUTED SPACECRAFT WITH HEURISTIC INTELLIGENCE TO ENABLE LOGISTICAL DECISIONS," </a:t>
            </a:r>
            <a:r>
              <a:rPr lang="en-US" i="1" dirty="0"/>
              <a:t>IGARSS 2020 - 2020 IEEE International Geoscience and Remote Sensing Symposium</a:t>
            </a:r>
            <a:r>
              <a:rPr lang="en-US" dirty="0"/>
              <a:t>, 2020, pp. 3841-3844, </a:t>
            </a:r>
            <a:r>
              <a:rPr lang="en-US" dirty="0" err="1"/>
              <a:t>doi</a:t>
            </a:r>
            <a:r>
              <a:rPr lang="en-US" dirty="0"/>
              <a:t>: 10.1109/IGARSS39084.2020.9323248.</a:t>
            </a:r>
          </a:p>
        </p:txBody>
      </p:sp>
    </p:spTree>
    <p:extLst>
      <p:ext uri="{BB962C8B-B14F-4D97-AF65-F5344CB8AC3E}">
        <p14:creationId xmlns:p14="http://schemas.microsoft.com/office/powerpoint/2010/main" val="104484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2"/>
    </mc:Choice>
    <mc:Fallback xmlns="">
      <p:transition spd="slow" advTm="209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62B4-A4C4-5348-8A96-3700CD66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72294-6D76-3047-BC5B-F02A9BD15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86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Science Module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612345" y="1181475"/>
            <a:ext cx="10305799" cy="4875209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Agent</a:t>
            </a: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593260" y="2267141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505389" y="4808354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615812" y="188826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615812" y="2686927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615813" y="4391147"/>
            <a:ext cx="367030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615812" y="5189805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 rot="16200000">
            <a:off x="1468102" y="3914318"/>
            <a:ext cx="3188753" cy="368764"/>
          </a:xfrm>
          <a:prstGeom prst="roundRect">
            <a:avLst>
              <a:gd name="adj" fmla="val 6097"/>
            </a:avLst>
          </a:prstGeom>
          <a:noFill/>
          <a:ln>
            <a:solidFill>
              <a:srgbClr val="43061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8395507" y="5199280"/>
            <a:ext cx="1307237" cy="488544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Scheduler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6845482" y="1367134"/>
            <a:ext cx="4931058" cy="2663434"/>
          </a:xfrm>
          <a:prstGeom prst="roundRect">
            <a:avLst>
              <a:gd name="adj" fmla="val 6097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1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697997" y="2869315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693780" y="209058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5D870E-5B50-966E-0DA6-166D5BE5BEDA}"/>
              </a:ext>
            </a:extLst>
          </p:cNvPr>
          <p:cNvSpPr txBox="1"/>
          <p:nvPr/>
        </p:nvSpPr>
        <p:spPr>
          <a:xfrm>
            <a:off x="665408" y="1738857"/>
            <a:ext cx="987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-Environment Events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690314" y="5371455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D29D6C-EAC1-451B-A927-59E3C49EC7D8}"/>
              </a:ext>
            </a:extLst>
          </p:cNvPr>
          <p:cNvSpPr txBox="1"/>
          <p:nvPr/>
        </p:nvSpPr>
        <p:spPr>
          <a:xfrm>
            <a:off x="702215" y="2895779"/>
            <a:ext cx="92549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-GP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-GS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observation metrics req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8F4BD-FB1A-AD9A-76F9-5248050C7904}"/>
              </a:ext>
            </a:extLst>
          </p:cNvPr>
          <p:cNvSpPr txBox="1"/>
          <p:nvPr/>
        </p:nvSpPr>
        <p:spPr>
          <a:xfrm>
            <a:off x="679765" y="3858989"/>
            <a:ext cx="987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B13C5C-E425-0922-1BE5-4D3997E07D4A}"/>
              </a:ext>
            </a:extLst>
          </p:cNvPr>
          <p:cNvSpPr txBox="1"/>
          <p:nvPr/>
        </p:nvSpPr>
        <p:spPr>
          <a:xfrm>
            <a:off x="672135" y="5420761"/>
            <a:ext cx="987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D6F391-03BE-5974-2ADF-122841988FAA}"/>
              </a:ext>
            </a:extLst>
          </p:cNvPr>
          <p:cNvCxnSpPr>
            <a:cxnSpLocks/>
          </p:cNvCxnSpPr>
          <p:nvPr/>
        </p:nvCxnSpPr>
        <p:spPr>
          <a:xfrm flipH="1">
            <a:off x="1989942" y="2889237"/>
            <a:ext cx="884690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692046" y="457279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982843" y="4572797"/>
            <a:ext cx="886424" cy="739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</p:cNvCxnSpPr>
          <p:nvPr/>
        </p:nvCxnSpPr>
        <p:spPr>
          <a:xfrm flipH="1">
            <a:off x="1981508" y="5396992"/>
            <a:ext cx="881221" cy="0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EA6192-3CFB-C3DC-62C3-6BCFE4147647}"/>
              </a:ext>
            </a:extLst>
          </p:cNvPr>
          <p:cNvCxnSpPr>
            <a:cxnSpLocks/>
          </p:cNvCxnSpPr>
          <p:nvPr/>
        </p:nvCxnSpPr>
        <p:spPr>
          <a:xfrm flipH="1" flipV="1">
            <a:off x="3246861" y="5352139"/>
            <a:ext cx="5139009" cy="1030"/>
          </a:xfrm>
          <a:prstGeom prst="straightConnector1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E09718-9461-F519-738D-CED4577346E6}"/>
              </a:ext>
            </a:extLst>
          </p:cNvPr>
          <p:cNvCxnSpPr>
            <a:cxnSpLocks/>
          </p:cNvCxnSpPr>
          <p:nvPr/>
        </p:nvCxnSpPr>
        <p:spPr>
          <a:xfrm flipH="1">
            <a:off x="3234961" y="5510863"/>
            <a:ext cx="5160546" cy="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2511152" y="1667036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4448193" y="1666473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1984577" y="1859911"/>
            <a:ext cx="526575" cy="21074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650179" y="1859348"/>
            <a:ext cx="798014" cy="563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E9E35F-81DE-74CF-0F9A-551E2E925FC1}"/>
              </a:ext>
            </a:extLst>
          </p:cNvPr>
          <p:cNvCxnSpPr>
            <a:cxnSpLocks/>
          </p:cNvCxnSpPr>
          <p:nvPr/>
        </p:nvCxnSpPr>
        <p:spPr>
          <a:xfrm>
            <a:off x="3069046" y="2052223"/>
            <a:ext cx="0" cy="45210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2387825" y="1337631"/>
            <a:ext cx="3281173" cy="902555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Simulation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3650179" y="1563483"/>
            <a:ext cx="67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DFBA05-B539-78D5-5C05-2D3F74E0B517}"/>
              </a:ext>
            </a:extLst>
          </p:cNvPr>
          <p:cNvSpPr txBox="1"/>
          <p:nvPr/>
        </p:nvSpPr>
        <p:spPr>
          <a:xfrm>
            <a:off x="3015855" y="2028625"/>
            <a:ext cx="113902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-Environment Events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C94E85-CBF9-94D3-1288-5E961FA14686}"/>
              </a:ext>
            </a:extLst>
          </p:cNvPr>
          <p:cNvSpPr txBox="1"/>
          <p:nvPr/>
        </p:nvSpPr>
        <p:spPr>
          <a:xfrm>
            <a:off x="5917651" y="2321600"/>
            <a:ext cx="945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Data (from self or in)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4FF55D-0413-80EB-E5E3-6C100C51BDC1}"/>
              </a:ext>
            </a:extLst>
          </p:cNvPr>
          <p:cNvSpPr txBox="1"/>
          <p:nvPr/>
        </p:nvSpPr>
        <p:spPr>
          <a:xfrm>
            <a:off x="3499980" y="4936641"/>
            <a:ext cx="14744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(in)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(in)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180917-7F8D-9D6D-41FC-6333D62BEFD1}"/>
              </a:ext>
            </a:extLst>
          </p:cNvPr>
          <p:cNvSpPr txBox="1"/>
          <p:nvPr/>
        </p:nvSpPr>
        <p:spPr>
          <a:xfrm>
            <a:off x="3499057" y="5489036"/>
            <a:ext cx="14036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-Tasks (for self or 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(out)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2710D44-CD41-29EF-090E-B62D030E41D5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3246861" y="1878112"/>
            <a:ext cx="3988793" cy="886976"/>
          </a:xfrm>
          <a:prstGeom prst="bentConnector3">
            <a:avLst>
              <a:gd name="adj1" fmla="val 66421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333C00C-4FE5-2D13-43B0-580354686F1E}"/>
              </a:ext>
            </a:extLst>
          </p:cNvPr>
          <p:cNvSpPr/>
          <p:nvPr/>
        </p:nvSpPr>
        <p:spPr>
          <a:xfrm>
            <a:off x="7235654" y="1681563"/>
            <a:ext cx="1150212" cy="3930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On-board Processor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3D829D-A528-94C9-8494-2F61383F6CFD}"/>
              </a:ext>
            </a:extLst>
          </p:cNvPr>
          <p:cNvSpPr/>
          <p:nvPr/>
        </p:nvSpPr>
        <p:spPr>
          <a:xfrm>
            <a:off x="9373378" y="3179266"/>
            <a:ext cx="1162323" cy="5101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Science Value Model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1D70ECF-0BA2-9645-77B0-942EB68B78C9}"/>
              </a:ext>
            </a:extLst>
          </p:cNvPr>
          <p:cNvSpPr/>
          <p:nvPr/>
        </p:nvSpPr>
        <p:spPr>
          <a:xfrm>
            <a:off x="9373378" y="2359180"/>
            <a:ext cx="1164738" cy="5147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Science Predictive Models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A20056-4CD9-1B13-1C68-741D4CCA1883}"/>
              </a:ext>
            </a:extLst>
          </p:cNvPr>
          <p:cNvSpPr/>
          <p:nvPr/>
        </p:nvSpPr>
        <p:spPr>
          <a:xfrm>
            <a:off x="7235654" y="2363806"/>
            <a:ext cx="1150212" cy="5101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Science data-base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7925525" y="4215006"/>
            <a:ext cx="1307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(from self or towards 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-Data Transmission Requests</a:t>
            </a:r>
          </a:p>
        </p:txBody>
      </p:sp>
      <p:cxnSp>
        <p:nvCxnSpPr>
          <p:cNvPr id="46" name="Elbow Connector 45"/>
          <p:cNvCxnSpPr>
            <a:cxnSpLocks/>
            <a:endCxn id="30" idx="1"/>
          </p:cNvCxnSpPr>
          <p:nvPr/>
        </p:nvCxnSpPr>
        <p:spPr>
          <a:xfrm flipV="1">
            <a:off x="3255690" y="2618874"/>
            <a:ext cx="3979964" cy="154674"/>
          </a:xfrm>
          <a:prstGeom prst="bentConnector3">
            <a:avLst>
              <a:gd name="adj1" fmla="val 66457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7744674" y="2102938"/>
            <a:ext cx="8202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-Processed data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8472980" y="3529791"/>
            <a:ext cx="820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Science Value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8466045" y="3164276"/>
            <a:ext cx="820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-Proposed Measurements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8477066" y="2716877"/>
            <a:ext cx="755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-Mission </a:t>
            </a:r>
            <a:r>
              <a:rPr lang="en-US" sz="7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Reqs</a:t>
            </a:r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-Past data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861C01-A871-4A68-9831-5DFAD413E9AB}"/>
              </a:ext>
            </a:extLst>
          </p:cNvPr>
          <p:cNvSpPr/>
          <p:nvPr/>
        </p:nvSpPr>
        <p:spPr>
          <a:xfrm>
            <a:off x="7235654" y="3179266"/>
            <a:ext cx="1150212" cy="5101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Science “reasoning”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3C378E-CB00-468B-98AA-93B77F9C6B93}"/>
              </a:ext>
            </a:extLst>
          </p:cNvPr>
          <p:cNvSpPr txBox="1"/>
          <p:nvPr/>
        </p:nvSpPr>
        <p:spPr>
          <a:xfrm>
            <a:off x="5923445" y="3153948"/>
            <a:ext cx="832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 (in)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43D52A5-965F-48AD-8D51-BBE14B618144}"/>
              </a:ext>
            </a:extLst>
          </p:cNvPr>
          <p:cNvSpPr txBox="1"/>
          <p:nvPr/>
        </p:nvSpPr>
        <p:spPr>
          <a:xfrm>
            <a:off x="5917651" y="1594260"/>
            <a:ext cx="945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Data (from self or in)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21308B1-5C5A-417B-81C3-5564558687AF}"/>
              </a:ext>
            </a:extLst>
          </p:cNvPr>
          <p:cNvCxnSpPr>
            <a:cxnSpLocks/>
            <a:stCxn id="30" idx="0"/>
            <a:endCxn id="40" idx="2"/>
          </p:cNvCxnSpPr>
          <p:nvPr/>
        </p:nvCxnSpPr>
        <p:spPr>
          <a:xfrm flipV="1">
            <a:off x="7810760" y="2074660"/>
            <a:ext cx="0" cy="289146"/>
          </a:xfrm>
          <a:prstGeom prst="straightConnector1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C4C54DE-3FF9-48CE-87C9-20C5BFE0EDF3}"/>
              </a:ext>
            </a:extLst>
          </p:cNvPr>
          <p:cNvCxnSpPr>
            <a:cxnSpLocks/>
            <a:stCxn id="59" idx="0"/>
            <a:endCxn id="30" idx="2"/>
          </p:cNvCxnSpPr>
          <p:nvPr/>
        </p:nvCxnSpPr>
        <p:spPr>
          <a:xfrm flipV="1">
            <a:off x="7810760" y="2873941"/>
            <a:ext cx="0" cy="305325"/>
          </a:xfrm>
          <a:prstGeom prst="straightConnector1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45">
            <a:extLst>
              <a:ext uri="{FF2B5EF4-FFF2-40B4-BE49-F238E27FC236}">
                <a16:creationId xmlns:a16="http://schemas.microsoft.com/office/drawing/2014/main" id="{13EA5938-B16E-4B75-BB81-0150B941EE85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3270427" y="2783290"/>
            <a:ext cx="3965227" cy="651044"/>
          </a:xfrm>
          <a:prstGeom prst="bentConnector3">
            <a:avLst>
              <a:gd name="adj1" fmla="val 66355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9A8B877-48E9-4E35-BEED-1A0E83C87F99}"/>
              </a:ext>
            </a:extLst>
          </p:cNvPr>
          <p:cNvSpPr txBox="1"/>
          <p:nvPr/>
        </p:nvSpPr>
        <p:spPr>
          <a:xfrm>
            <a:off x="10757694" y="2604631"/>
            <a:ext cx="820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-Model </a:t>
            </a:r>
            <a:r>
              <a:rPr lang="en-US" sz="7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Reqs</a:t>
            </a:r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-Model Results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C37C1D3-9B6E-4DD3-9B60-FF185DD4CA42}"/>
              </a:ext>
            </a:extLst>
          </p:cNvPr>
          <p:cNvCxnSpPr>
            <a:cxnSpLocks/>
            <a:stCxn id="59" idx="3"/>
            <a:endCxn id="42" idx="1"/>
          </p:cNvCxnSpPr>
          <p:nvPr/>
        </p:nvCxnSpPr>
        <p:spPr>
          <a:xfrm>
            <a:off x="8385866" y="3434334"/>
            <a:ext cx="987512" cy="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F79CEB8-E8F5-4623-B6CF-76F556D3C89A}"/>
              </a:ext>
            </a:extLst>
          </p:cNvPr>
          <p:cNvCxnSpPr>
            <a:cxnSpLocks/>
          </p:cNvCxnSpPr>
          <p:nvPr/>
        </p:nvCxnSpPr>
        <p:spPr>
          <a:xfrm flipH="1">
            <a:off x="8385866" y="3549810"/>
            <a:ext cx="990938" cy="261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45">
            <a:extLst>
              <a:ext uri="{FF2B5EF4-FFF2-40B4-BE49-F238E27FC236}">
                <a16:creationId xmlns:a16="http://schemas.microsoft.com/office/drawing/2014/main" id="{49BA5F4D-C161-4AE4-8A97-1293F51AC137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H="1">
            <a:off x="7592596" y="3742749"/>
            <a:ext cx="1509877" cy="1403183"/>
          </a:xfrm>
          <a:prstGeom prst="bentConnector3">
            <a:avLst>
              <a:gd name="adj1" fmla="val 73623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45">
            <a:extLst>
              <a:ext uri="{FF2B5EF4-FFF2-40B4-BE49-F238E27FC236}">
                <a16:creationId xmlns:a16="http://schemas.microsoft.com/office/drawing/2014/main" id="{1EA43407-5CDB-4D88-9879-87A59C94BE11}"/>
              </a:ext>
            </a:extLst>
          </p:cNvPr>
          <p:cNvCxnSpPr>
            <a:cxnSpLocks/>
            <a:stCxn id="43" idx="3"/>
            <a:endCxn id="59" idx="2"/>
          </p:cNvCxnSpPr>
          <p:nvPr/>
        </p:nvCxnSpPr>
        <p:spPr>
          <a:xfrm flipH="1">
            <a:off x="7810760" y="2616561"/>
            <a:ext cx="2727356" cy="1072840"/>
          </a:xfrm>
          <a:prstGeom prst="bentConnector4">
            <a:avLst>
              <a:gd name="adj1" fmla="val -8382"/>
              <a:gd name="adj2" fmla="val 121308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45">
            <a:extLst>
              <a:ext uri="{FF2B5EF4-FFF2-40B4-BE49-F238E27FC236}">
                <a16:creationId xmlns:a16="http://schemas.microsoft.com/office/drawing/2014/main" id="{4FB8C381-2FF7-4B6B-AE75-D6F453CC0121}"/>
              </a:ext>
            </a:extLst>
          </p:cNvPr>
          <p:cNvCxnSpPr>
            <a:cxnSpLocks/>
            <a:stCxn id="43" idx="3"/>
            <a:endCxn id="42" idx="3"/>
          </p:cNvCxnSpPr>
          <p:nvPr/>
        </p:nvCxnSpPr>
        <p:spPr>
          <a:xfrm flipH="1">
            <a:off x="10535701" y="2616561"/>
            <a:ext cx="2415" cy="817773"/>
          </a:xfrm>
          <a:prstGeom prst="bentConnector3">
            <a:avLst>
              <a:gd name="adj1" fmla="val -9465839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45">
            <a:extLst>
              <a:ext uri="{FF2B5EF4-FFF2-40B4-BE49-F238E27FC236}">
                <a16:creationId xmlns:a16="http://schemas.microsoft.com/office/drawing/2014/main" id="{134FAE0A-4EED-4618-BC92-079EEFC0BDE6}"/>
              </a:ext>
            </a:extLst>
          </p:cNvPr>
          <p:cNvCxnSpPr>
            <a:cxnSpLocks/>
            <a:stCxn id="30" idx="2"/>
            <a:endCxn id="42" idx="0"/>
          </p:cNvCxnSpPr>
          <p:nvPr/>
        </p:nvCxnSpPr>
        <p:spPr>
          <a:xfrm rot="16200000" flipH="1">
            <a:off x="8729988" y="1954713"/>
            <a:ext cx="305325" cy="2143780"/>
          </a:xfrm>
          <a:prstGeom prst="bentConnector3">
            <a:avLst>
              <a:gd name="adj1" fmla="val 45751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45">
            <a:extLst>
              <a:ext uri="{FF2B5EF4-FFF2-40B4-BE49-F238E27FC236}">
                <a16:creationId xmlns:a16="http://schemas.microsoft.com/office/drawing/2014/main" id="{CBB4F87F-3A46-4ACA-A9DD-B9F8C475F7C9}"/>
              </a:ext>
            </a:extLst>
          </p:cNvPr>
          <p:cNvCxnSpPr>
            <a:cxnSpLocks/>
            <a:stCxn id="30" idx="2"/>
            <a:endCxn id="43" idx="2"/>
          </p:cNvCxnSpPr>
          <p:nvPr/>
        </p:nvCxnSpPr>
        <p:spPr>
          <a:xfrm rot="16200000" flipH="1">
            <a:off x="8883253" y="1801447"/>
            <a:ext cx="12700" cy="2144987"/>
          </a:xfrm>
          <a:prstGeom prst="bentConnector3">
            <a:avLst>
              <a:gd name="adj1" fmla="val 1187213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67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2C1C-736C-4C09-8D9B-5FAE343C9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8/31 Internal Meeting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538A5-F5F1-4017-82D3-0E2FF3C17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2461479"/>
            <a:ext cx="4949394" cy="3840926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/>
              <a:t>Science Value and Cost Model Breakdown and Location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/>
              <a:t>Separation of Observation and Operations Planning in Scheduler Module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/>
              <a:t>Definition of Requests and Tasks</a:t>
            </a:r>
          </a:p>
        </p:txBody>
      </p:sp>
      <p:sp>
        <p:nvSpPr>
          <p:cNvPr id="5" name="Rounded Rectangle 29">
            <a:extLst>
              <a:ext uri="{FF2B5EF4-FFF2-40B4-BE49-F238E27FC236}">
                <a16:creationId xmlns:a16="http://schemas.microsoft.com/office/drawing/2014/main" id="{A33631EB-9590-4FFB-8420-71C462EA9AE2}"/>
              </a:ext>
            </a:extLst>
          </p:cNvPr>
          <p:cNvSpPr/>
          <p:nvPr/>
        </p:nvSpPr>
        <p:spPr>
          <a:xfrm>
            <a:off x="6688010" y="1181475"/>
            <a:ext cx="5230134" cy="4875209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Agent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4822687F-C126-4389-ADCC-AB4AEB206057}"/>
              </a:ext>
            </a:extLst>
          </p:cNvPr>
          <p:cNvSpPr/>
          <p:nvPr/>
        </p:nvSpPr>
        <p:spPr>
          <a:xfrm rot="16200000">
            <a:off x="4478936" y="2298847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7" name="Rounded Rectangle 30">
            <a:extLst>
              <a:ext uri="{FF2B5EF4-FFF2-40B4-BE49-F238E27FC236}">
                <a16:creationId xmlns:a16="http://schemas.microsoft.com/office/drawing/2014/main" id="{D9E3ED0A-0D45-4DF0-9CC9-86B1A7BC724D}"/>
              </a:ext>
            </a:extLst>
          </p:cNvPr>
          <p:cNvSpPr/>
          <p:nvPr/>
        </p:nvSpPr>
        <p:spPr>
          <a:xfrm rot="16200000">
            <a:off x="4566807" y="4840060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8C6E42-611A-4561-95A1-9F293C312F9C}"/>
              </a:ext>
            </a:extLst>
          </p:cNvPr>
          <p:cNvSpPr/>
          <p:nvPr/>
        </p:nvSpPr>
        <p:spPr>
          <a:xfrm>
            <a:off x="6688008" y="1919975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44EA8F-2D9B-48F9-A353-1B336440372D}"/>
              </a:ext>
            </a:extLst>
          </p:cNvPr>
          <p:cNvSpPr/>
          <p:nvPr/>
        </p:nvSpPr>
        <p:spPr>
          <a:xfrm>
            <a:off x="6688008" y="2718633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871824-3450-4E59-8C95-5C96974B6619}"/>
              </a:ext>
            </a:extLst>
          </p:cNvPr>
          <p:cNvSpPr/>
          <p:nvPr/>
        </p:nvSpPr>
        <p:spPr>
          <a:xfrm>
            <a:off x="6688009" y="4422853"/>
            <a:ext cx="367030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8771F1-6E8A-400E-B156-D29F56E3F432}"/>
              </a:ext>
            </a:extLst>
          </p:cNvPr>
          <p:cNvSpPr/>
          <p:nvPr/>
        </p:nvSpPr>
        <p:spPr>
          <a:xfrm>
            <a:off x="6688008" y="5221511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D7E620E7-645B-42EF-BE03-99C68DDB59ED}"/>
              </a:ext>
            </a:extLst>
          </p:cNvPr>
          <p:cNvSpPr/>
          <p:nvPr/>
        </p:nvSpPr>
        <p:spPr>
          <a:xfrm rot="16200000">
            <a:off x="6534933" y="3926840"/>
            <a:ext cx="3188753" cy="368764"/>
          </a:xfrm>
          <a:prstGeom prst="roundRect">
            <a:avLst>
              <a:gd name="adj" fmla="val 6097"/>
            </a:avLst>
          </a:prstGeom>
          <a:noFill/>
          <a:ln>
            <a:solidFill>
              <a:srgbClr val="43061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A46A2672-B851-4205-90CB-09300D69E2FE}"/>
              </a:ext>
            </a:extLst>
          </p:cNvPr>
          <p:cNvSpPr/>
          <p:nvPr/>
        </p:nvSpPr>
        <p:spPr>
          <a:xfrm>
            <a:off x="9953839" y="2749494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4" name="Rounded Rectangle 29">
            <a:extLst>
              <a:ext uri="{FF2B5EF4-FFF2-40B4-BE49-F238E27FC236}">
                <a16:creationId xmlns:a16="http://schemas.microsoft.com/office/drawing/2014/main" id="{2ED48820-B974-4A59-AF76-216D50FEA9BB}"/>
              </a:ext>
            </a:extLst>
          </p:cNvPr>
          <p:cNvSpPr/>
          <p:nvPr/>
        </p:nvSpPr>
        <p:spPr>
          <a:xfrm>
            <a:off x="9960088" y="4345245"/>
            <a:ext cx="1307237" cy="30748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Scheduler Module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28A295-95E4-485E-8672-4ECAA6B85ECE}"/>
              </a:ext>
            </a:extLst>
          </p:cNvPr>
          <p:cNvCxnSpPr>
            <a:cxnSpLocks/>
          </p:cNvCxnSpPr>
          <p:nvPr/>
        </p:nvCxnSpPr>
        <p:spPr>
          <a:xfrm flipH="1" flipV="1">
            <a:off x="5770193" y="2901021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290BBD-FC16-4DFA-B9AE-096EB0A8EDED}"/>
              </a:ext>
            </a:extLst>
          </p:cNvPr>
          <p:cNvCxnSpPr>
            <a:cxnSpLocks/>
          </p:cNvCxnSpPr>
          <p:nvPr/>
        </p:nvCxnSpPr>
        <p:spPr>
          <a:xfrm flipH="1" flipV="1">
            <a:off x="5765976" y="2122293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CECF873-B4CB-4820-AFE9-0B57F621E026}"/>
              </a:ext>
            </a:extLst>
          </p:cNvPr>
          <p:cNvSpPr txBox="1"/>
          <p:nvPr/>
        </p:nvSpPr>
        <p:spPr>
          <a:xfrm>
            <a:off x="5737604" y="1770563"/>
            <a:ext cx="987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-Scenario Events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AF8C87-382E-49A3-8F9A-19A6E6E395AB}"/>
              </a:ext>
            </a:extLst>
          </p:cNvPr>
          <p:cNvCxnSpPr>
            <a:cxnSpLocks/>
          </p:cNvCxnSpPr>
          <p:nvPr/>
        </p:nvCxnSpPr>
        <p:spPr>
          <a:xfrm flipH="1" flipV="1">
            <a:off x="5762510" y="5403161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636ED7-AE44-47DE-8A9F-1084B59282C2}"/>
              </a:ext>
            </a:extLst>
          </p:cNvPr>
          <p:cNvSpPr txBox="1"/>
          <p:nvPr/>
        </p:nvSpPr>
        <p:spPr>
          <a:xfrm>
            <a:off x="5774411" y="2927485"/>
            <a:ext cx="92549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-GP access info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-GS access info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access info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 info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observation metrics info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A77AA6-DDD3-4F58-B960-56F3F8A1B036}"/>
              </a:ext>
            </a:extLst>
          </p:cNvPr>
          <p:cNvSpPr txBox="1"/>
          <p:nvPr/>
        </p:nvSpPr>
        <p:spPr>
          <a:xfrm>
            <a:off x="5744332" y="5452467"/>
            <a:ext cx="895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Data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(out)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D93596-BBD5-48F7-AD26-9E2FC95647A1}"/>
              </a:ext>
            </a:extLst>
          </p:cNvPr>
          <p:cNvCxnSpPr>
            <a:cxnSpLocks/>
          </p:cNvCxnSpPr>
          <p:nvPr/>
        </p:nvCxnSpPr>
        <p:spPr>
          <a:xfrm flipH="1">
            <a:off x="7056773" y="2901759"/>
            <a:ext cx="884690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E59141-F18B-4B26-A6A3-78EA6886189A}"/>
              </a:ext>
            </a:extLst>
          </p:cNvPr>
          <p:cNvCxnSpPr>
            <a:cxnSpLocks/>
          </p:cNvCxnSpPr>
          <p:nvPr/>
        </p:nvCxnSpPr>
        <p:spPr>
          <a:xfrm flipH="1" flipV="1">
            <a:off x="5764242" y="4604503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C72089-6C93-4FD1-B53E-9F4DEE1AF3DD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7055039" y="4604503"/>
            <a:ext cx="886424" cy="739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3EE103-EBFC-4195-90A0-740A01131943}"/>
              </a:ext>
            </a:extLst>
          </p:cNvPr>
          <p:cNvCxnSpPr>
            <a:cxnSpLocks/>
          </p:cNvCxnSpPr>
          <p:nvPr/>
        </p:nvCxnSpPr>
        <p:spPr>
          <a:xfrm flipH="1">
            <a:off x="7048339" y="5409514"/>
            <a:ext cx="881221" cy="0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007B96-4B7B-43E7-9558-4847CE3F6962}"/>
              </a:ext>
            </a:extLst>
          </p:cNvPr>
          <p:cNvCxnSpPr>
            <a:cxnSpLocks/>
          </p:cNvCxnSpPr>
          <p:nvPr/>
        </p:nvCxnSpPr>
        <p:spPr>
          <a:xfrm flipH="1">
            <a:off x="8313692" y="4432218"/>
            <a:ext cx="1655734" cy="0"/>
          </a:xfrm>
          <a:prstGeom prst="straightConnector1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252229-66FD-48E7-9DF4-E8889B311C49}"/>
              </a:ext>
            </a:extLst>
          </p:cNvPr>
          <p:cNvCxnSpPr>
            <a:cxnSpLocks/>
          </p:cNvCxnSpPr>
          <p:nvPr/>
        </p:nvCxnSpPr>
        <p:spPr>
          <a:xfrm flipH="1">
            <a:off x="8301792" y="4590942"/>
            <a:ext cx="1652047" cy="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FB25A9-7D3D-4F45-ABC9-27E76ACACCDE}"/>
              </a:ext>
            </a:extLst>
          </p:cNvPr>
          <p:cNvCxnSpPr>
            <a:cxnSpLocks/>
          </p:cNvCxnSpPr>
          <p:nvPr/>
        </p:nvCxnSpPr>
        <p:spPr>
          <a:xfrm>
            <a:off x="10502862" y="3056983"/>
            <a:ext cx="0" cy="1288262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E1C6D72-6E46-43D2-82FC-745962D3FD31}"/>
              </a:ext>
            </a:extLst>
          </p:cNvPr>
          <p:cNvSpPr/>
          <p:nvPr/>
        </p:nvSpPr>
        <p:spPr>
          <a:xfrm>
            <a:off x="7917626" y="1679558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A045C9-F21A-467D-A130-A9BA1A51B48E}"/>
              </a:ext>
            </a:extLst>
          </p:cNvPr>
          <p:cNvSpPr/>
          <p:nvPr/>
        </p:nvSpPr>
        <p:spPr>
          <a:xfrm>
            <a:off x="9854667" y="1678995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30" name="Elbow Connector 56">
            <a:extLst>
              <a:ext uri="{FF2B5EF4-FFF2-40B4-BE49-F238E27FC236}">
                <a16:creationId xmlns:a16="http://schemas.microsoft.com/office/drawing/2014/main" id="{460700A4-524C-48F4-9918-3C9DD2CC26A1}"/>
              </a:ext>
            </a:extLst>
          </p:cNvPr>
          <p:cNvCxnSpPr>
            <a:cxnSpLocks/>
            <a:stCxn id="8" idx="3"/>
            <a:endCxn id="28" idx="1"/>
          </p:cNvCxnSpPr>
          <p:nvPr/>
        </p:nvCxnSpPr>
        <p:spPr>
          <a:xfrm flipV="1">
            <a:off x="7056773" y="1872433"/>
            <a:ext cx="860853" cy="22993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6BB2C0-5B43-4B2A-861F-4478B20A946C}"/>
              </a:ext>
            </a:extLst>
          </p:cNvPr>
          <p:cNvCxnSpPr>
            <a:cxnSpLocks/>
            <a:stCxn id="29" idx="1"/>
            <a:endCxn id="28" idx="3"/>
          </p:cNvCxnSpPr>
          <p:nvPr/>
        </p:nvCxnSpPr>
        <p:spPr>
          <a:xfrm flipH="1">
            <a:off x="9056653" y="1871870"/>
            <a:ext cx="798014" cy="563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1032EB6-D36C-4D37-B22E-66FFD8D2D14F}"/>
              </a:ext>
            </a:extLst>
          </p:cNvPr>
          <p:cNvCxnSpPr>
            <a:cxnSpLocks/>
          </p:cNvCxnSpPr>
          <p:nvPr/>
        </p:nvCxnSpPr>
        <p:spPr>
          <a:xfrm>
            <a:off x="8112807" y="2064745"/>
            <a:ext cx="0" cy="45210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29">
            <a:extLst>
              <a:ext uri="{FF2B5EF4-FFF2-40B4-BE49-F238E27FC236}">
                <a16:creationId xmlns:a16="http://schemas.microsoft.com/office/drawing/2014/main" id="{CBED746D-22D4-45E5-977B-846978525F58}"/>
              </a:ext>
            </a:extLst>
          </p:cNvPr>
          <p:cNvSpPr/>
          <p:nvPr/>
        </p:nvSpPr>
        <p:spPr>
          <a:xfrm>
            <a:off x="7794299" y="1350153"/>
            <a:ext cx="3281173" cy="902555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Simulation Module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CD2A5B-1676-429D-A227-CFC88B654CC6}"/>
              </a:ext>
            </a:extLst>
          </p:cNvPr>
          <p:cNvSpPr txBox="1"/>
          <p:nvPr/>
        </p:nvSpPr>
        <p:spPr>
          <a:xfrm>
            <a:off x="9056653" y="1576005"/>
            <a:ext cx="67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1A6514-E1C0-42F3-9E55-9D3C5221B22A}"/>
              </a:ext>
            </a:extLst>
          </p:cNvPr>
          <p:cNvSpPr txBox="1"/>
          <p:nvPr/>
        </p:nvSpPr>
        <p:spPr>
          <a:xfrm>
            <a:off x="8087169" y="2034666"/>
            <a:ext cx="113902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-Scenario Events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DF4F31-F566-48AD-ACBD-789CE427F32F}"/>
              </a:ext>
            </a:extLst>
          </p:cNvPr>
          <p:cNvSpPr txBox="1"/>
          <p:nvPr/>
        </p:nvSpPr>
        <p:spPr>
          <a:xfrm>
            <a:off x="8565889" y="4607862"/>
            <a:ext cx="130723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-Tasks (for self or 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(out)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5679E5-0BDC-46B6-9412-5FB51C28F054}"/>
              </a:ext>
            </a:extLst>
          </p:cNvPr>
          <p:cNvSpPr txBox="1"/>
          <p:nvPr/>
        </p:nvSpPr>
        <p:spPr>
          <a:xfrm>
            <a:off x="10502862" y="3502650"/>
            <a:ext cx="12454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(from self or towards 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-Data Transmission Requests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52581CC-C1CC-4F69-A269-3E869F59E230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8311744" y="2903239"/>
            <a:ext cx="1642095" cy="5648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77C468E-35E4-4EB4-8086-A04F244EFAD1}"/>
              </a:ext>
            </a:extLst>
          </p:cNvPr>
          <p:cNvSpPr txBox="1"/>
          <p:nvPr/>
        </p:nvSpPr>
        <p:spPr>
          <a:xfrm>
            <a:off x="7707086" y="6159425"/>
            <a:ext cx="2595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DMAS Agent Framework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391E8E-CCDB-4C02-9F4E-0554066E6FEA}"/>
              </a:ext>
            </a:extLst>
          </p:cNvPr>
          <p:cNvSpPr txBox="1"/>
          <p:nvPr/>
        </p:nvSpPr>
        <p:spPr>
          <a:xfrm>
            <a:off x="8566863" y="2485143"/>
            <a:ext cx="11265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Data (from self or in)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 (in)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33C73F-65E3-4707-A590-8224F1E46FCD}"/>
              </a:ext>
            </a:extLst>
          </p:cNvPr>
          <p:cNvSpPr txBox="1"/>
          <p:nvPr/>
        </p:nvSpPr>
        <p:spPr>
          <a:xfrm>
            <a:off x="8566863" y="3998591"/>
            <a:ext cx="14744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(in)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(in)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84D10F-A8CE-40F2-BE27-92387A5FBBB6}"/>
              </a:ext>
            </a:extLst>
          </p:cNvPr>
          <p:cNvSpPr txBox="1"/>
          <p:nvPr/>
        </p:nvSpPr>
        <p:spPr>
          <a:xfrm>
            <a:off x="5751961" y="3760069"/>
            <a:ext cx="94794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 (in)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 (in)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(in)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(in)</a:t>
            </a:r>
          </a:p>
        </p:txBody>
      </p:sp>
    </p:spTree>
    <p:extLst>
      <p:ext uri="{BB962C8B-B14F-4D97-AF65-F5344CB8AC3E}">
        <p14:creationId xmlns:p14="http://schemas.microsoft.com/office/powerpoint/2010/main" val="1985641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Module 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2903162" y="1115370"/>
            <a:ext cx="8176318" cy="5183541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Agent</a:t>
            </a: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694088" y="2233073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781959" y="4774286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2903160" y="1854201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2903160" y="265285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2903160" y="435707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2903160" y="5155737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>
            <a:off x="3528229" y="2446945"/>
            <a:ext cx="4289582" cy="3786754"/>
          </a:xfrm>
          <a:prstGeom prst="roundRect">
            <a:avLst>
              <a:gd name="adj" fmla="val 3300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9153362" y="3236808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9159611" y="4331887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1985345" y="283524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1981128" y="2056519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5D870E-5B50-966E-0DA6-166D5BE5BEDA}"/>
              </a:ext>
            </a:extLst>
          </p:cNvPr>
          <p:cNvSpPr txBox="1"/>
          <p:nvPr/>
        </p:nvSpPr>
        <p:spPr>
          <a:xfrm>
            <a:off x="1952756" y="1704789"/>
            <a:ext cx="987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-Scenario Events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1977662" y="533738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68F4BD-FB1A-AD9A-76F9-5248050C7904}"/>
              </a:ext>
            </a:extLst>
          </p:cNvPr>
          <p:cNvSpPr txBox="1"/>
          <p:nvPr/>
        </p:nvSpPr>
        <p:spPr>
          <a:xfrm>
            <a:off x="1949785" y="3706975"/>
            <a:ext cx="102504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(out)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B13C5C-E425-0922-1BE5-4D3997E07D4A}"/>
              </a:ext>
            </a:extLst>
          </p:cNvPr>
          <p:cNvSpPr txBox="1"/>
          <p:nvPr/>
        </p:nvSpPr>
        <p:spPr>
          <a:xfrm>
            <a:off x="1959483" y="5386693"/>
            <a:ext cx="98720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 (in)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 (in)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 (in)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(in)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1979394" y="4538729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3271925" y="4538729"/>
            <a:ext cx="370038" cy="739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3271925" y="5337387"/>
            <a:ext cx="374588" cy="739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A95947-F6FE-37CA-E02B-B0F9DFACB9A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9806981" y="3544297"/>
            <a:ext cx="6249" cy="78759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4779103" y="1593032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6716144" y="1592469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3271925" y="1785907"/>
            <a:ext cx="1507178" cy="25068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5918130" y="1785344"/>
            <a:ext cx="798014" cy="563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4655776" y="1263627"/>
            <a:ext cx="3281173" cy="902555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Simulation Maintenance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5918130" y="1489479"/>
            <a:ext cx="67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2A8F5A-DD95-6C58-AFDA-689A07A09931}"/>
              </a:ext>
            </a:extLst>
          </p:cNvPr>
          <p:cNvSpPr txBox="1"/>
          <p:nvPr/>
        </p:nvSpPr>
        <p:spPr>
          <a:xfrm>
            <a:off x="9804723" y="3633862"/>
            <a:ext cx="128326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(from self or towards 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-Data Transmission Requests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351ABAC9-95DA-DB64-1D76-AEB49F238802}"/>
              </a:ext>
            </a:extLst>
          </p:cNvPr>
          <p:cNvSpPr/>
          <p:nvPr/>
        </p:nvSpPr>
        <p:spPr>
          <a:xfrm rot="16200000">
            <a:off x="3234767" y="4761449"/>
            <a:ext cx="1181448" cy="357955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Network Emulator</a:t>
            </a: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217BB112-4919-5EF6-1341-F6C36B25E02B}"/>
              </a:ext>
            </a:extLst>
          </p:cNvPr>
          <p:cNvSpPr/>
          <p:nvPr/>
        </p:nvSpPr>
        <p:spPr>
          <a:xfrm>
            <a:off x="4475429" y="2878232"/>
            <a:ext cx="3038481" cy="315797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i="1" dirty="0">
                <a:solidFill>
                  <a:sysClr val="windowText" lastClr="000000"/>
                </a:solidFill>
              </a:rPr>
              <a:t>Platform Emulator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FF61DADA-E76D-99A4-ABE1-66DEFE816698}"/>
              </a:ext>
            </a:extLst>
          </p:cNvPr>
          <p:cNvSpPr/>
          <p:nvPr/>
        </p:nvSpPr>
        <p:spPr>
          <a:xfrm>
            <a:off x="5298616" y="5574315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Payload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81ED910-E098-12F1-56B9-1A225C022CE2}"/>
              </a:ext>
            </a:extLst>
          </p:cNvPr>
          <p:cNvSpPr txBox="1"/>
          <p:nvPr/>
        </p:nvSpPr>
        <p:spPr>
          <a:xfrm>
            <a:off x="3791386" y="3451605"/>
            <a:ext cx="4544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access info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access event</a:t>
            </a:r>
          </a:p>
        </p:txBody>
      </p:sp>
      <p:cxnSp>
        <p:nvCxnSpPr>
          <p:cNvPr id="147" name="Elbow Connector 56">
            <a:extLst>
              <a:ext uri="{FF2B5EF4-FFF2-40B4-BE49-F238E27FC236}">
                <a16:creationId xmlns:a16="http://schemas.microsoft.com/office/drawing/2014/main" id="{C4502423-406F-A3F6-1567-395AD1537D70}"/>
              </a:ext>
            </a:extLst>
          </p:cNvPr>
          <p:cNvCxnSpPr>
            <a:cxnSpLocks/>
            <a:stCxn id="90" idx="0"/>
            <a:endCxn id="13" idx="1"/>
          </p:cNvCxnSpPr>
          <p:nvPr/>
        </p:nvCxnSpPr>
        <p:spPr>
          <a:xfrm rot="16200000" flipH="1">
            <a:off x="7440684" y="2766706"/>
            <a:ext cx="588956" cy="2848897"/>
          </a:xfrm>
          <a:prstGeom prst="bentConnector4">
            <a:avLst>
              <a:gd name="adj1" fmla="val -38814"/>
              <a:gd name="adj2" fmla="val 4979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943A0BB-CA2D-D08E-86FC-4E11380B0E73}"/>
              </a:ext>
            </a:extLst>
          </p:cNvPr>
          <p:cNvSpPr txBox="1"/>
          <p:nvPr/>
        </p:nvSpPr>
        <p:spPr>
          <a:xfrm>
            <a:off x="7992880" y="3531526"/>
            <a:ext cx="1042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-Tasks (for self or 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(out)</a:t>
            </a:r>
          </a:p>
        </p:txBody>
      </p:sp>
      <p:cxnSp>
        <p:nvCxnSpPr>
          <p:cNvPr id="160" name="Elbow Connector 56">
            <a:extLst>
              <a:ext uri="{FF2B5EF4-FFF2-40B4-BE49-F238E27FC236}">
                <a16:creationId xmlns:a16="http://schemas.microsoft.com/office/drawing/2014/main" id="{8F38ED55-85B4-23DF-B418-4B917428540D}"/>
              </a:ext>
            </a:extLst>
          </p:cNvPr>
          <p:cNvCxnSpPr>
            <a:cxnSpLocks/>
            <a:stCxn id="89" idx="0"/>
            <a:endCxn id="12" idx="1"/>
          </p:cNvCxnSpPr>
          <p:nvPr/>
        </p:nvCxnSpPr>
        <p:spPr>
          <a:xfrm rot="16200000" flipH="1">
            <a:off x="7774885" y="2012077"/>
            <a:ext cx="86893" cy="2670059"/>
          </a:xfrm>
          <a:prstGeom prst="bentConnector4">
            <a:avLst>
              <a:gd name="adj1" fmla="val -263082"/>
              <a:gd name="adj2" fmla="val 44455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5DFC0ADF-D1AD-478D-7102-5A923CF76E76}"/>
              </a:ext>
            </a:extLst>
          </p:cNvPr>
          <p:cNvSpPr txBox="1"/>
          <p:nvPr/>
        </p:nvSpPr>
        <p:spPr>
          <a:xfrm>
            <a:off x="7958946" y="4575010"/>
            <a:ext cx="126304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(in)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(in)</a:t>
            </a:r>
          </a:p>
        </p:txBody>
      </p:sp>
      <p:sp>
        <p:nvSpPr>
          <p:cNvPr id="180" name="Rounded Rectangle 29">
            <a:extLst>
              <a:ext uri="{FF2B5EF4-FFF2-40B4-BE49-F238E27FC236}">
                <a16:creationId xmlns:a16="http://schemas.microsoft.com/office/drawing/2014/main" id="{AD0BCC4D-3FD7-21C3-0DE9-F78C5720B017}"/>
              </a:ext>
            </a:extLst>
          </p:cNvPr>
          <p:cNvSpPr/>
          <p:nvPr/>
        </p:nvSpPr>
        <p:spPr>
          <a:xfrm>
            <a:off x="4760582" y="3535786"/>
            <a:ext cx="667620" cy="238442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Predictive Models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C0EECE4-F560-1216-C1DC-DA4E572546DB}"/>
              </a:ext>
            </a:extLst>
          </p:cNvPr>
          <p:cNvSpPr txBox="1"/>
          <p:nvPr/>
        </p:nvSpPr>
        <p:spPr>
          <a:xfrm>
            <a:off x="4438604" y="4467724"/>
            <a:ext cx="9218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-Pos/Vel info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FC25FDC-B8FA-7A0A-99D6-B4018D69A8EA}"/>
              </a:ext>
            </a:extLst>
          </p:cNvPr>
          <p:cNvSpPr txBox="1"/>
          <p:nvPr/>
        </p:nvSpPr>
        <p:spPr>
          <a:xfrm>
            <a:off x="6270979" y="4511305"/>
            <a:ext cx="697205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-Subsystem State(s)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-Task completion status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F476958-1762-4EDA-AD89-407D0CA55222}"/>
              </a:ext>
            </a:extLst>
          </p:cNvPr>
          <p:cNvSpPr txBox="1"/>
          <p:nvPr/>
        </p:nvSpPr>
        <p:spPr>
          <a:xfrm>
            <a:off x="7970709" y="2986401"/>
            <a:ext cx="13276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 (from self or other agents)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</p:txBody>
      </p:sp>
      <p:sp>
        <p:nvSpPr>
          <p:cNvPr id="72" name="Rounded Rectangle 29">
            <a:extLst>
              <a:ext uri="{FF2B5EF4-FFF2-40B4-BE49-F238E27FC236}">
                <a16:creationId xmlns:a16="http://schemas.microsoft.com/office/drawing/2014/main" id="{84D4896E-930E-472B-B585-48CDAD784539}"/>
              </a:ext>
            </a:extLst>
          </p:cNvPr>
          <p:cNvSpPr/>
          <p:nvPr/>
        </p:nvSpPr>
        <p:spPr>
          <a:xfrm>
            <a:off x="5298616" y="5182556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Comms Subsystem</a:t>
            </a:r>
            <a:endParaRPr lang="en-US" sz="60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29">
            <a:extLst>
              <a:ext uri="{FF2B5EF4-FFF2-40B4-BE49-F238E27FC236}">
                <a16:creationId xmlns:a16="http://schemas.microsoft.com/office/drawing/2014/main" id="{117013F9-A97F-4F7A-B68C-0B8700601C16}"/>
              </a:ext>
            </a:extLst>
          </p:cNvPr>
          <p:cNvSpPr/>
          <p:nvPr/>
        </p:nvSpPr>
        <p:spPr>
          <a:xfrm>
            <a:off x="5298616" y="4790798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EPS</a:t>
            </a: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9EBDCE34-BAB4-4345-9C48-CB22D85302A0}"/>
              </a:ext>
            </a:extLst>
          </p:cNvPr>
          <p:cNvSpPr/>
          <p:nvPr/>
        </p:nvSpPr>
        <p:spPr>
          <a:xfrm>
            <a:off x="5298616" y="4399040"/>
            <a:ext cx="670590" cy="31114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GNC</a:t>
            </a:r>
          </a:p>
        </p:txBody>
      </p:sp>
      <p:sp>
        <p:nvSpPr>
          <p:cNvPr id="76" name="Rounded Rectangle 29">
            <a:extLst>
              <a:ext uri="{FF2B5EF4-FFF2-40B4-BE49-F238E27FC236}">
                <a16:creationId xmlns:a16="http://schemas.microsoft.com/office/drawing/2014/main" id="{EC542895-4B0F-4E1E-9A51-400E8AB0FFA4}"/>
              </a:ext>
            </a:extLst>
          </p:cNvPr>
          <p:cNvSpPr/>
          <p:nvPr/>
        </p:nvSpPr>
        <p:spPr>
          <a:xfrm>
            <a:off x="4695758" y="3197788"/>
            <a:ext cx="2575259" cy="1090749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i="1" dirty="0">
                <a:solidFill>
                  <a:sysClr val="windowText" lastClr="000000"/>
                </a:solidFill>
              </a:rPr>
              <a:t>Command and </a:t>
            </a:r>
          </a:p>
          <a:p>
            <a:r>
              <a:rPr lang="en-US" sz="800" i="1" dirty="0">
                <a:solidFill>
                  <a:sysClr val="windowText" lastClr="000000"/>
                </a:solidFill>
              </a:rPr>
              <a:t>Data Handling</a:t>
            </a:r>
          </a:p>
        </p:txBody>
      </p:sp>
      <p:sp>
        <p:nvSpPr>
          <p:cNvPr id="89" name="Rounded Rectangle 29">
            <a:extLst>
              <a:ext uri="{FF2B5EF4-FFF2-40B4-BE49-F238E27FC236}">
                <a16:creationId xmlns:a16="http://schemas.microsoft.com/office/drawing/2014/main" id="{A089AF54-A214-49A0-8D78-1A76942FC697}"/>
              </a:ext>
            </a:extLst>
          </p:cNvPr>
          <p:cNvSpPr/>
          <p:nvPr/>
        </p:nvSpPr>
        <p:spPr>
          <a:xfrm>
            <a:off x="6149493" y="3303660"/>
            <a:ext cx="667620" cy="295890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Memory Emulator</a:t>
            </a:r>
          </a:p>
        </p:txBody>
      </p:sp>
      <p:sp>
        <p:nvSpPr>
          <p:cNvPr id="90" name="Rounded Rectangle 29">
            <a:extLst>
              <a:ext uri="{FF2B5EF4-FFF2-40B4-BE49-F238E27FC236}">
                <a16:creationId xmlns:a16="http://schemas.microsoft.com/office/drawing/2014/main" id="{7A899FE2-096C-4441-BC96-893DB6260128}"/>
              </a:ext>
            </a:extLst>
          </p:cNvPr>
          <p:cNvSpPr/>
          <p:nvPr/>
        </p:nvSpPr>
        <p:spPr>
          <a:xfrm>
            <a:off x="5976904" y="3896676"/>
            <a:ext cx="667620" cy="248121"/>
          </a:xfrm>
          <a:prstGeom prst="roundRect">
            <a:avLst>
              <a:gd name="adj" fmla="val 3300"/>
            </a:avLst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Operations Executor</a:t>
            </a:r>
          </a:p>
        </p:txBody>
      </p:sp>
      <p:cxnSp>
        <p:nvCxnSpPr>
          <p:cNvPr id="105" name="Elbow Connector 56">
            <a:extLst>
              <a:ext uri="{FF2B5EF4-FFF2-40B4-BE49-F238E27FC236}">
                <a16:creationId xmlns:a16="http://schemas.microsoft.com/office/drawing/2014/main" id="{F5DF90EF-91A2-423E-827C-D647B4163013}"/>
              </a:ext>
            </a:extLst>
          </p:cNvPr>
          <p:cNvCxnSpPr>
            <a:cxnSpLocks/>
            <a:stCxn id="75" idx="1"/>
            <a:endCxn id="90" idx="1"/>
          </p:cNvCxnSpPr>
          <p:nvPr/>
        </p:nvCxnSpPr>
        <p:spPr>
          <a:xfrm rot="10800000" flipH="1">
            <a:off x="5298616" y="4020738"/>
            <a:ext cx="678288" cy="533873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56">
            <a:extLst>
              <a:ext uri="{FF2B5EF4-FFF2-40B4-BE49-F238E27FC236}">
                <a16:creationId xmlns:a16="http://schemas.microsoft.com/office/drawing/2014/main" id="{1276588E-6E95-4E3A-9113-31E5B78741FD}"/>
              </a:ext>
            </a:extLst>
          </p:cNvPr>
          <p:cNvCxnSpPr>
            <a:cxnSpLocks/>
            <a:stCxn id="73" idx="1"/>
            <a:endCxn id="90" idx="1"/>
          </p:cNvCxnSpPr>
          <p:nvPr/>
        </p:nvCxnSpPr>
        <p:spPr>
          <a:xfrm rot="10800000" flipH="1">
            <a:off x="5298616" y="4020738"/>
            <a:ext cx="678288" cy="925631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56">
            <a:extLst>
              <a:ext uri="{FF2B5EF4-FFF2-40B4-BE49-F238E27FC236}">
                <a16:creationId xmlns:a16="http://schemas.microsoft.com/office/drawing/2014/main" id="{7E7DCF36-0AD7-4A5C-A0F2-A60BC87135E2}"/>
              </a:ext>
            </a:extLst>
          </p:cNvPr>
          <p:cNvCxnSpPr>
            <a:cxnSpLocks/>
            <a:stCxn id="72" idx="1"/>
            <a:endCxn id="90" idx="1"/>
          </p:cNvCxnSpPr>
          <p:nvPr/>
        </p:nvCxnSpPr>
        <p:spPr>
          <a:xfrm rot="10800000" flipH="1">
            <a:off x="5298616" y="4020738"/>
            <a:ext cx="678288" cy="1317389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6">
            <a:extLst>
              <a:ext uri="{FF2B5EF4-FFF2-40B4-BE49-F238E27FC236}">
                <a16:creationId xmlns:a16="http://schemas.microsoft.com/office/drawing/2014/main" id="{EE80653F-58C9-448D-9038-26256F33A14C}"/>
              </a:ext>
            </a:extLst>
          </p:cNvPr>
          <p:cNvCxnSpPr>
            <a:cxnSpLocks/>
            <a:stCxn id="60" idx="1"/>
            <a:endCxn id="90" idx="1"/>
          </p:cNvCxnSpPr>
          <p:nvPr/>
        </p:nvCxnSpPr>
        <p:spPr>
          <a:xfrm rot="10800000" flipH="1">
            <a:off x="5298616" y="4020737"/>
            <a:ext cx="678288" cy="1709148"/>
          </a:xfrm>
          <a:prstGeom prst="bentConnector3">
            <a:avLst>
              <a:gd name="adj1" fmla="val -33702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56">
            <a:extLst>
              <a:ext uri="{FF2B5EF4-FFF2-40B4-BE49-F238E27FC236}">
                <a16:creationId xmlns:a16="http://schemas.microsoft.com/office/drawing/2014/main" id="{0A3C5567-7911-4126-A03D-4F9D0E9372E2}"/>
              </a:ext>
            </a:extLst>
          </p:cNvPr>
          <p:cNvCxnSpPr>
            <a:cxnSpLocks/>
            <a:stCxn id="90" idx="2"/>
            <a:endCxn id="75" idx="3"/>
          </p:cNvCxnSpPr>
          <p:nvPr/>
        </p:nvCxnSpPr>
        <p:spPr>
          <a:xfrm rot="5400000">
            <a:off x="5935054" y="4178949"/>
            <a:ext cx="409813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56">
            <a:extLst>
              <a:ext uri="{FF2B5EF4-FFF2-40B4-BE49-F238E27FC236}">
                <a16:creationId xmlns:a16="http://schemas.microsoft.com/office/drawing/2014/main" id="{650CE2F8-3AF4-4B08-927F-647C746D5826}"/>
              </a:ext>
            </a:extLst>
          </p:cNvPr>
          <p:cNvCxnSpPr>
            <a:cxnSpLocks/>
            <a:stCxn id="90" idx="2"/>
            <a:endCxn id="73" idx="3"/>
          </p:cNvCxnSpPr>
          <p:nvPr/>
        </p:nvCxnSpPr>
        <p:spPr>
          <a:xfrm rot="5400000">
            <a:off x="5739175" y="4374828"/>
            <a:ext cx="801571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56">
            <a:extLst>
              <a:ext uri="{FF2B5EF4-FFF2-40B4-BE49-F238E27FC236}">
                <a16:creationId xmlns:a16="http://schemas.microsoft.com/office/drawing/2014/main" id="{81354236-E510-40FB-A081-2E061FAF211D}"/>
              </a:ext>
            </a:extLst>
          </p:cNvPr>
          <p:cNvCxnSpPr>
            <a:cxnSpLocks/>
            <a:stCxn id="90" idx="2"/>
            <a:endCxn id="72" idx="3"/>
          </p:cNvCxnSpPr>
          <p:nvPr/>
        </p:nvCxnSpPr>
        <p:spPr>
          <a:xfrm rot="5400000">
            <a:off x="5543296" y="4570707"/>
            <a:ext cx="1193329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56">
            <a:extLst>
              <a:ext uri="{FF2B5EF4-FFF2-40B4-BE49-F238E27FC236}">
                <a16:creationId xmlns:a16="http://schemas.microsoft.com/office/drawing/2014/main" id="{74371965-3CBC-4202-90CC-34368C216DDF}"/>
              </a:ext>
            </a:extLst>
          </p:cNvPr>
          <p:cNvCxnSpPr>
            <a:cxnSpLocks/>
            <a:stCxn id="90" idx="2"/>
            <a:endCxn id="60" idx="3"/>
          </p:cNvCxnSpPr>
          <p:nvPr/>
        </p:nvCxnSpPr>
        <p:spPr>
          <a:xfrm rot="5400000">
            <a:off x="5347416" y="4766587"/>
            <a:ext cx="1585088" cy="341508"/>
          </a:xfrm>
          <a:prstGeom prst="bentConnector2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56">
            <a:extLst>
              <a:ext uri="{FF2B5EF4-FFF2-40B4-BE49-F238E27FC236}">
                <a16:creationId xmlns:a16="http://schemas.microsoft.com/office/drawing/2014/main" id="{DD8C3B6D-2674-428C-BC26-3A80B5A5473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4004469" y="4940428"/>
            <a:ext cx="1294150" cy="515497"/>
          </a:xfrm>
          <a:prstGeom prst="bentConnector3">
            <a:avLst>
              <a:gd name="adj1" fmla="val 87683"/>
            </a:avLst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56">
            <a:extLst>
              <a:ext uri="{FF2B5EF4-FFF2-40B4-BE49-F238E27FC236}">
                <a16:creationId xmlns:a16="http://schemas.microsoft.com/office/drawing/2014/main" id="{F5229F95-BCB5-4C9F-A7C6-4D267755FE5F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5975694" y="3451605"/>
            <a:ext cx="841419" cy="2413265"/>
          </a:xfrm>
          <a:prstGeom prst="bentConnector4">
            <a:avLst>
              <a:gd name="adj1" fmla="val -27168"/>
              <a:gd name="adj2" fmla="val 9937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56">
            <a:extLst>
              <a:ext uri="{FF2B5EF4-FFF2-40B4-BE49-F238E27FC236}">
                <a16:creationId xmlns:a16="http://schemas.microsoft.com/office/drawing/2014/main" id="{F38834F7-AB5C-4070-98DC-D7AEAFD00312}"/>
              </a:ext>
            </a:extLst>
          </p:cNvPr>
          <p:cNvCxnSpPr>
            <a:cxnSpLocks/>
            <a:stCxn id="89" idx="3"/>
          </p:cNvCxnSpPr>
          <p:nvPr/>
        </p:nvCxnSpPr>
        <p:spPr>
          <a:xfrm flipH="1">
            <a:off x="5973095" y="3451605"/>
            <a:ext cx="844018" cy="2004317"/>
          </a:xfrm>
          <a:prstGeom prst="bentConnector4">
            <a:avLst>
              <a:gd name="adj1" fmla="val -27085"/>
              <a:gd name="adj2" fmla="val 99566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56">
            <a:extLst>
              <a:ext uri="{FF2B5EF4-FFF2-40B4-BE49-F238E27FC236}">
                <a16:creationId xmlns:a16="http://schemas.microsoft.com/office/drawing/2014/main" id="{3F311BAA-2BE1-4980-A029-D469D899B8DE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6644524" y="4020737"/>
            <a:ext cx="2515087" cy="548563"/>
          </a:xfrm>
          <a:prstGeom prst="bentConnector3">
            <a:avLst>
              <a:gd name="adj1" fmla="val 38891"/>
            </a:avLst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56">
            <a:extLst>
              <a:ext uri="{FF2B5EF4-FFF2-40B4-BE49-F238E27FC236}">
                <a16:creationId xmlns:a16="http://schemas.microsoft.com/office/drawing/2014/main" id="{F1B0D1BB-E82B-4F3B-B8FF-B040DD6FD753}"/>
              </a:ext>
            </a:extLst>
          </p:cNvPr>
          <p:cNvCxnSpPr>
            <a:cxnSpLocks/>
            <a:stCxn id="180" idx="3"/>
          </p:cNvCxnSpPr>
          <p:nvPr/>
        </p:nvCxnSpPr>
        <p:spPr>
          <a:xfrm>
            <a:off x="5428202" y="3655007"/>
            <a:ext cx="541004" cy="255227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56">
            <a:extLst>
              <a:ext uri="{FF2B5EF4-FFF2-40B4-BE49-F238E27FC236}">
                <a16:creationId xmlns:a16="http://schemas.microsoft.com/office/drawing/2014/main" id="{6A04DC9D-A6D7-4E03-B2D3-EA2386F340DE}"/>
              </a:ext>
            </a:extLst>
          </p:cNvPr>
          <p:cNvCxnSpPr>
            <a:cxnSpLocks/>
          </p:cNvCxnSpPr>
          <p:nvPr/>
        </p:nvCxnSpPr>
        <p:spPr>
          <a:xfrm rot="10800000">
            <a:off x="5427020" y="3774228"/>
            <a:ext cx="542191" cy="194164"/>
          </a:xfrm>
          <a:prstGeom prst="bentConnector3">
            <a:avLst>
              <a:gd name="adj1" fmla="val 60541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B768E5EF-F185-47FE-A1EE-4312F980E543}"/>
              </a:ext>
            </a:extLst>
          </p:cNvPr>
          <p:cNvSpPr txBox="1"/>
          <p:nvPr/>
        </p:nvSpPr>
        <p:spPr>
          <a:xfrm>
            <a:off x="6339715" y="5268493"/>
            <a:ext cx="77906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-Received Data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EE350A93-7283-4CD3-97A5-A290072E8881}"/>
              </a:ext>
            </a:extLst>
          </p:cNvPr>
          <p:cNvSpPr txBox="1"/>
          <p:nvPr/>
        </p:nvSpPr>
        <p:spPr>
          <a:xfrm>
            <a:off x="5122501" y="3999942"/>
            <a:ext cx="75685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--Itemized task instructions</a:t>
            </a:r>
          </a:p>
          <a:p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665137F-3A44-4BBA-92E6-EB6D85E11B54}"/>
              </a:ext>
            </a:extLst>
          </p:cNvPr>
          <p:cNvSpPr txBox="1"/>
          <p:nvPr/>
        </p:nvSpPr>
        <p:spPr>
          <a:xfrm>
            <a:off x="4505603" y="5404715"/>
            <a:ext cx="69720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sz="7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Msgs</a:t>
            </a:r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979142C-295E-42AF-8652-E40AE3F57627}"/>
              </a:ext>
            </a:extLst>
          </p:cNvPr>
          <p:cNvSpPr txBox="1"/>
          <p:nvPr/>
        </p:nvSpPr>
        <p:spPr>
          <a:xfrm>
            <a:off x="6305181" y="5818807"/>
            <a:ext cx="84141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-Perceived Data</a:t>
            </a:r>
          </a:p>
        </p:txBody>
      </p:sp>
      <p:cxnSp>
        <p:nvCxnSpPr>
          <p:cNvPr id="191" name="Elbow Connector 56">
            <a:extLst>
              <a:ext uri="{FF2B5EF4-FFF2-40B4-BE49-F238E27FC236}">
                <a16:creationId xmlns:a16="http://schemas.microsoft.com/office/drawing/2014/main" id="{E9DC7D74-7045-4720-85E7-1B71F3C71EB9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V="1">
            <a:off x="5948569" y="3652530"/>
            <a:ext cx="445071" cy="43222"/>
          </a:xfrm>
          <a:prstGeom prst="bentConnector4">
            <a:avLst>
              <a:gd name="adj1" fmla="val 33380"/>
              <a:gd name="adj2" fmla="val 302744"/>
            </a:avLst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F7CFB803-E8BD-4A70-BBE8-C949476BE116}"/>
              </a:ext>
            </a:extLst>
          </p:cNvPr>
          <p:cNvSpPr txBox="1"/>
          <p:nvPr/>
        </p:nvSpPr>
        <p:spPr>
          <a:xfrm>
            <a:off x="5367689" y="3377951"/>
            <a:ext cx="5374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2954BB4-79ED-4537-AAE5-B7261339227C}"/>
              </a:ext>
            </a:extLst>
          </p:cNvPr>
          <p:cNvSpPr txBox="1"/>
          <p:nvPr/>
        </p:nvSpPr>
        <p:spPr>
          <a:xfrm>
            <a:off x="4840049" y="3743520"/>
            <a:ext cx="90525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-Predicted State(s)</a:t>
            </a:r>
          </a:p>
        </p:txBody>
      </p:sp>
      <p:cxnSp>
        <p:nvCxnSpPr>
          <p:cNvPr id="212" name="Elbow Connector 56">
            <a:extLst>
              <a:ext uri="{FF2B5EF4-FFF2-40B4-BE49-F238E27FC236}">
                <a16:creationId xmlns:a16="http://schemas.microsoft.com/office/drawing/2014/main" id="{E9C2128D-7127-4151-A20C-1197683BF2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271925" y="2835248"/>
            <a:ext cx="2038279" cy="1844185"/>
          </a:xfrm>
          <a:prstGeom prst="bentConnector3">
            <a:avLst>
              <a:gd name="adj1" fmla="val 53240"/>
            </a:avLst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56">
            <a:extLst>
              <a:ext uri="{FF2B5EF4-FFF2-40B4-BE49-F238E27FC236}">
                <a16:creationId xmlns:a16="http://schemas.microsoft.com/office/drawing/2014/main" id="{2973BBC1-1C5F-458E-A016-FD758E447D5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271925" y="2835248"/>
            <a:ext cx="1084980" cy="2245264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56">
            <a:extLst>
              <a:ext uri="{FF2B5EF4-FFF2-40B4-BE49-F238E27FC236}">
                <a16:creationId xmlns:a16="http://schemas.microsoft.com/office/drawing/2014/main" id="{94DC209D-27D1-4A9E-9A13-41665E7FF0CE}"/>
              </a:ext>
            </a:extLst>
          </p:cNvPr>
          <p:cNvCxnSpPr>
            <a:cxnSpLocks/>
          </p:cNvCxnSpPr>
          <p:nvPr/>
        </p:nvCxnSpPr>
        <p:spPr>
          <a:xfrm>
            <a:off x="4372046" y="5067736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56">
            <a:extLst>
              <a:ext uri="{FF2B5EF4-FFF2-40B4-BE49-F238E27FC236}">
                <a16:creationId xmlns:a16="http://schemas.microsoft.com/office/drawing/2014/main" id="{77DD1CD4-9730-44EC-91E2-5C9E600BAA9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271925" y="2835248"/>
            <a:ext cx="1083060" cy="2449703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56">
            <a:extLst>
              <a:ext uri="{FF2B5EF4-FFF2-40B4-BE49-F238E27FC236}">
                <a16:creationId xmlns:a16="http://schemas.microsoft.com/office/drawing/2014/main" id="{FB982657-D5E3-4A79-B1E8-3DD75CBB303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271925" y="2835248"/>
            <a:ext cx="1081216" cy="301302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56">
            <a:extLst>
              <a:ext uri="{FF2B5EF4-FFF2-40B4-BE49-F238E27FC236}">
                <a16:creationId xmlns:a16="http://schemas.microsoft.com/office/drawing/2014/main" id="{B68866AC-77EB-42F7-9DE6-6E7049A5992D}"/>
              </a:ext>
            </a:extLst>
          </p:cNvPr>
          <p:cNvCxnSpPr>
            <a:cxnSpLocks/>
          </p:cNvCxnSpPr>
          <p:nvPr/>
        </p:nvCxnSpPr>
        <p:spPr>
          <a:xfrm>
            <a:off x="4375902" y="5837402"/>
            <a:ext cx="92062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A3F5F254-7555-41EA-9B45-1497FAFD5439}"/>
              </a:ext>
            </a:extLst>
          </p:cNvPr>
          <p:cNvSpPr txBox="1"/>
          <p:nvPr/>
        </p:nvSpPr>
        <p:spPr>
          <a:xfrm>
            <a:off x="4426093" y="5810551"/>
            <a:ext cx="97926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-GP Measurement</a:t>
            </a:r>
          </a:p>
        </p:txBody>
      </p:sp>
      <p:cxnSp>
        <p:nvCxnSpPr>
          <p:cNvPr id="271" name="Elbow Connector 56">
            <a:extLst>
              <a:ext uri="{FF2B5EF4-FFF2-40B4-BE49-F238E27FC236}">
                <a16:creationId xmlns:a16="http://schemas.microsoft.com/office/drawing/2014/main" id="{0ABB24D6-7AE1-449F-805C-4DB57F4CE26A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3271925" y="2835248"/>
            <a:ext cx="553567" cy="1514455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2491D951-F969-484C-AA9B-2A19DE57D386}"/>
              </a:ext>
            </a:extLst>
          </p:cNvPr>
          <p:cNvSpPr txBox="1"/>
          <p:nvPr/>
        </p:nvSpPr>
        <p:spPr>
          <a:xfrm>
            <a:off x="4402477" y="4769211"/>
            <a:ext cx="92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-Eclipse info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-Eclipse event</a:t>
            </a:r>
          </a:p>
        </p:txBody>
      </p:sp>
      <p:cxnSp>
        <p:nvCxnSpPr>
          <p:cNvPr id="275" name="Elbow Connector 56">
            <a:extLst>
              <a:ext uri="{FF2B5EF4-FFF2-40B4-BE49-F238E27FC236}">
                <a16:creationId xmlns:a16="http://schemas.microsoft.com/office/drawing/2014/main" id="{91F6E739-09E3-4461-9EE5-15189E7F6479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4424528" y="1911159"/>
            <a:ext cx="856467" cy="991712"/>
          </a:xfrm>
          <a:prstGeom prst="bentConnector2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CEA846C6-4149-4A1B-B0C6-DCC7BC122701}"/>
              </a:ext>
            </a:extLst>
          </p:cNvPr>
          <p:cNvSpPr txBox="1"/>
          <p:nvPr/>
        </p:nvSpPr>
        <p:spPr>
          <a:xfrm>
            <a:off x="5757264" y="3300849"/>
            <a:ext cx="6252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-State</a:t>
            </a:r>
          </a:p>
        </p:txBody>
      </p:sp>
    </p:spTree>
    <p:extLst>
      <p:ext uri="{BB962C8B-B14F-4D97-AF65-F5344CB8AC3E}">
        <p14:creationId xmlns:p14="http://schemas.microsoft.com/office/powerpoint/2010/main" val="214881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Science Module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612345" y="1181475"/>
            <a:ext cx="10305799" cy="4875209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Agent</a:t>
            </a: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593260" y="2267141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505389" y="4808354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615812" y="188826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615812" y="2686927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615813" y="4391147"/>
            <a:ext cx="367030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615812" y="5189805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 rot="16200000">
            <a:off x="1468102" y="3914318"/>
            <a:ext cx="3188753" cy="368764"/>
          </a:xfrm>
          <a:prstGeom prst="roundRect">
            <a:avLst>
              <a:gd name="adj" fmla="val 6097"/>
            </a:avLst>
          </a:prstGeom>
          <a:noFill/>
          <a:ln>
            <a:solidFill>
              <a:srgbClr val="43061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8395507" y="5199280"/>
            <a:ext cx="1307237" cy="488544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Scheduler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6845482" y="1367134"/>
            <a:ext cx="4931058" cy="2663434"/>
          </a:xfrm>
          <a:prstGeom prst="roundRect">
            <a:avLst>
              <a:gd name="adj" fmla="val 6097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1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697997" y="2869315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693780" y="209058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5D870E-5B50-966E-0DA6-166D5BE5BEDA}"/>
              </a:ext>
            </a:extLst>
          </p:cNvPr>
          <p:cNvSpPr txBox="1"/>
          <p:nvPr/>
        </p:nvSpPr>
        <p:spPr>
          <a:xfrm>
            <a:off x="665408" y="1738857"/>
            <a:ext cx="987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-Environment Events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690314" y="5371455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D29D6C-EAC1-451B-A927-59E3C49EC7D8}"/>
              </a:ext>
            </a:extLst>
          </p:cNvPr>
          <p:cNvSpPr txBox="1"/>
          <p:nvPr/>
        </p:nvSpPr>
        <p:spPr>
          <a:xfrm>
            <a:off x="702215" y="2895779"/>
            <a:ext cx="92549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-GP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-GS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observation metrics req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8F4BD-FB1A-AD9A-76F9-5248050C7904}"/>
              </a:ext>
            </a:extLst>
          </p:cNvPr>
          <p:cNvSpPr txBox="1"/>
          <p:nvPr/>
        </p:nvSpPr>
        <p:spPr>
          <a:xfrm>
            <a:off x="679765" y="3858989"/>
            <a:ext cx="987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B13C5C-E425-0922-1BE5-4D3997E07D4A}"/>
              </a:ext>
            </a:extLst>
          </p:cNvPr>
          <p:cNvSpPr txBox="1"/>
          <p:nvPr/>
        </p:nvSpPr>
        <p:spPr>
          <a:xfrm>
            <a:off x="672135" y="5420761"/>
            <a:ext cx="987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D6F391-03BE-5974-2ADF-122841988FAA}"/>
              </a:ext>
            </a:extLst>
          </p:cNvPr>
          <p:cNvCxnSpPr>
            <a:cxnSpLocks/>
          </p:cNvCxnSpPr>
          <p:nvPr/>
        </p:nvCxnSpPr>
        <p:spPr>
          <a:xfrm flipH="1">
            <a:off x="1989942" y="2889237"/>
            <a:ext cx="884690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692046" y="457279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982843" y="4572797"/>
            <a:ext cx="886424" cy="739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</p:cNvCxnSpPr>
          <p:nvPr/>
        </p:nvCxnSpPr>
        <p:spPr>
          <a:xfrm flipH="1">
            <a:off x="1981508" y="5396992"/>
            <a:ext cx="881221" cy="0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EA6192-3CFB-C3DC-62C3-6BCFE4147647}"/>
              </a:ext>
            </a:extLst>
          </p:cNvPr>
          <p:cNvCxnSpPr>
            <a:cxnSpLocks/>
          </p:cNvCxnSpPr>
          <p:nvPr/>
        </p:nvCxnSpPr>
        <p:spPr>
          <a:xfrm flipH="1" flipV="1">
            <a:off x="3246861" y="5352139"/>
            <a:ext cx="5139009" cy="1030"/>
          </a:xfrm>
          <a:prstGeom prst="straightConnector1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E09718-9461-F519-738D-CED4577346E6}"/>
              </a:ext>
            </a:extLst>
          </p:cNvPr>
          <p:cNvCxnSpPr>
            <a:cxnSpLocks/>
          </p:cNvCxnSpPr>
          <p:nvPr/>
        </p:nvCxnSpPr>
        <p:spPr>
          <a:xfrm flipH="1">
            <a:off x="3234961" y="5510863"/>
            <a:ext cx="5160546" cy="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2511152" y="1667036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4448193" y="1666473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1984577" y="1859911"/>
            <a:ext cx="526575" cy="21074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650179" y="1859348"/>
            <a:ext cx="798014" cy="563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E9E35F-81DE-74CF-0F9A-551E2E925FC1}"/>
              </a:ext>
            </a:extLst>
          </p:cNvPr>
          <p:cNvCxnSpPr>
            <a:cxnSpLocks/>
          </p:cNvCxnSpPr>
          <p:nvPr/>
        </p:nvCxnSpPr>
        <p:spPr>
          <a:xfrm>
            <a:off x="3069046" y="2052223"/>
            <a:ext cx="0" cy="45210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2387825" y="1337631"/>
            <a:ext cx="3281173" cy="902555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Simulation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3650179" y="1563483"/>
            <a:ext cx="67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DFBA05-B539-78D5-5C05-2D3F74E0B517}"/>
              </a:ext>
            </a:extLst>
          </p:cNvPr>
          <p:cNvSpPr txBox="1"/>
          <p:nvPr/>
        </p:nvSpPr>
        <p:spPr>
          <a:xfrm>
            <a:off x="3015855" y="2028625"/>
            <a:ext cx="113902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-Environment Events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C94E85-CBF9-94D3-1288-5E961FA14686}"/>
              </a:ext>
            </a:extLst>
          </p:cNvPr>
          <p:cNvSpPr txBox="1"/>
          <p:nvPr/>
        </p:nvSpPr>
        <p:spPr>
          <a:xfrm>
            <a:off x="3453327" y="2363806"/>
            <a:ext cx="160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Data (from self or in)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4FF55D-0413-80EB-E5E3-6C100C51BDC1}"/>
              </a:ext>
            </a:extLst>
          </p:cNvPr>
          <p:cNvSpPr txBox="1"/>
          <p:nvPr/>
        </p:nvSpPr>
        <p:spPr>
          <a:xfrm>
            <a:off x="3499980" y="4936641"/>
            <a:ext cx="14744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(in)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(in)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180917-7F8D-9D6D-41FC-6333D62BEFD1}"/>
              </a:ext>
            </a:extLst>
          </p:cNvPr>
          <p:cNvSpPr txBox="1"/>
          <p:nvPr/>
        </p:nvSpPr>
        <p:spPr>
          <a:xfrm>
            <a:off x="3499057" y="5485611"/>
            <a:ext cx="130723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-Tasks (for self or 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(out)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2710D44-CD41-29EF-090E-B62D030E41D5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3246861" y="1878112"/>
            <a:ext cx="3968166" cy="886976"/>
          </a:xfrm>
          <a:prstGeom prst="bentConnector3">
            <a:avLst>
              <a:gd name="adj1" fmla="val 66024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333C00C-4FE5-2D13-43B0-580354686F1E}"/>
              </a:ext>
            </a:extLst>
          </p:cNvPr>
          <p:cNvSpPr/>
          <p:nvPr/>
        </p:nvSpPr>
        <p:spPr>
          <a:xfrm>
            <a:off x="7215027" y="1681563"/>
            <a:ext cx="1150212" cy="3930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On-board Processor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3D829D-A528-94C9-8494-2F61383F6CFD}"/>
              </a:ext>
            </a:extLst>
          </p:cNvPr>
          <p:cNvSpPr/>
          <p:nvPr/>
        </p:nvSpPr>
        <p:spPr>
          <a:xfrm>
            <a:off x="10263628" y="3105911"/>
            <a:ext cx="1162323" cy="4878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Science Value Model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1D70ECF-0BA2-9645-77B0-942EB68B78C9}"/>
              </a:ext>
            </a:extLst>
          </p:cNvPr>
          <p:cNvSpPr/>
          <p:nvPr/>
        </p:nvSpPr>
        <p:spPr>
          <a:xfrm>
            <a:off x="10271453" y="2212713"/>
            <a:ext cx="1150212" cy="5101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Science Predictive Models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46EED2-3424-1EB9-FF9B-CE253E83208B}"/>
              </a:ext>
            </a:extLst>
          </p:cNvPr>
          <p:cNvSpPr txBox="1"/>
          <p:nvPr/>
        </p:nvSpPr>
        <p:spPr>
          <a:xfrm>
            <a:off x="9048304" y="3381986"/>
            <a:ext cx="76025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A20056-4CD9-1B13-1C68-741D4CCA1883}"/>
              </a:ext>
            </a:extLst>
          </p:cNvPr>
          <p:cNvSpPr/>
          <p:nvPr/>
        </p:nvSpPr>
        <p:spPr>
          <a:xfrm>
            <a:off x="8550367" y="2254954"/>
            <a:ext cx="1150212" cy="5101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Science data-base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A03B264E-1616-48A7-58EE-1A987A446DBC}"/>
              </a:ext>
            </a:extLst>
          </p:cNvPr>
          <p:cNvCxnSpPr>
            <a:cxnSpLocks/>
            <a:stCxn id="42" idx="1"/>
            <a:endCxn id="12" idx="0"/>
          </p:cNvCxnSpPr>
          <p:nvPr/>
        </p:nvCxnSpPr>
        <p:spPr>
          <a:xfrm rot="10800000" flipV="1">
            <a:off x="9049126" y="3349816"/>
            <a:ext cx="1214502" cy="1849463"/>
          </a:xfrm>
          <a:prstGeom prst="bentConnector2">
            <a:avLst/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B62B4CF-9AD0-3AC7-D462-FC0051C31D88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10844790" y="2722848"/>
            <a:ext cx="1769" cy="383063"/>
          </a:xfrm>
          <a:prstGeom prst="straightConnector1">
            <a:avLst/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FC36B9AC-1C0C-F0CC-0FB1-88FE11C81F29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9507384" y="2383177"/>
            <a:ext cx="374332" cy="1138155"/>
          </a:xfrm>
          <a:prstGeom prst="bentConnector2">
            <a:avLst/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9088237" y="2819334"/>
            <a:ext cx="1150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-Mission Requirements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-Past measurement data</a:t>
            </a:r>
          </a:p>
        </p:txBody>
      </p:sp>
      <p:cxnSp>
        <p:nvCxnSpPr>
          <p:cNvPr id="35" name="Elbow Connector 34"/>
          <p:cNvCxnSpPr>
            <a:cxnSpLocks/>
            <a:stCxn id="40" idx="3"/>
            <a:endCxn id="30" idx="0"/>
          </p:cNvCxnSpPr>
          <p:nvPr/>
        </p:nvCxnSpPr>
        <p:spPr>
          <a:xfrm>
            <a:off x="8365239" y="1878112"/>
            <a:ext cx="760234" cy="376842"/>
          </a:xfrm>
          <a:prstGeom prst="bentConnector2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cxnSpLocks/>
            <a:endCxn id="30" idx="1"/>
          </p:cNvCxnSpPr>
          <p:nvPr/>
        </p:nvCxnSpPr>
        <p:spPr>
          <a:xfrm flipV="1">
            <a:off x="3234961" y="2510022"/>
            <a:ext cx="5315406" cy="255067"/>
          </a:xfrm>
          <a:prstGeom prst="bentConnector3">
            <a:avLst>
              <a:gd name="adj1" fmla="val 49504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1CA20056-4CD9-1B13-1C68-741D4CCA1883}"/>
              </a:ext>
            </a:extLst>
          </p:cNvPr>
          <p:cNvSpPr/>
          <p:nvPr/>
        </p:nvSpPr>
        <p:spPr>
          <a:xfrm>
            <a:off x="9330521" y="1611313"/>
            <a:ext cx="1150212" cy="5101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Science “reasoning”</a:t>
            </a:r>
          </a:p>
        </p:txBody>
      </p:sp>
      <p:cxnSp>
        <p:nvCxnSpPr>
          <p:cNvPr id="56" name="Elbow Connector 55"/>
          <p:cNvCxnSpPr>
            <a:stCxn id="70" idx="3"/>
            <a:endCxn id="43" idx="0"/>
          </p:cNvCxnSpPr>
          <p:nvPr/>
        </p:nvCxnSpPr>
        <p:spPr>
          <a:xfrm>
            <a:off x="10480733" y="1866381"/>
            <a:ext cx="365826" cy="346332"/>
          </a:xfrm>
          <a:prstGeom prst="bentConnector2">
            <a:avLst/>
          </a:prstGeom>
          <a:ln w="190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8395507" y="1699383"/>
            <a:ext cx="8202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-Processed data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10832816" y="1900055"/>
            <a:ext cx="820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-Model </a:t>
            </a:r>
            <a:r>
              <a:rPr lang="en-US" sz="7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req</a:t>
            </a:r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/results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10909030" y="2765089"/>
            <a:ext cx="820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-Model </a:t>
            </a:r>
            <a:r>
              <a:rPr lang="en-US" sz="7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req</a:t>
            </a:r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/results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9644149" y="2216756"/>
            <a:ext cx="8202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-Past data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33B2485-56BB-B744-1691-4A841EE7EED7}"/>
              </a:ext>
            </a:extLst>
          </p:cNvPr>
          <p:cNvCxnSpPr>
            <a:cxnSpLocks/>
          </p:cNvCxnSpPr>
          <p:nvPr/>
        </p:nvCxnSpPr>
        <p:spPr>
          <a:xfrm flipV="1">
            <a:off x="9700066" y="2125461"/>
            <a:ext cx="481381" cy="291293"/>
          </a:xfrm>
          <a:prstGeom prst="bentConnector3">
            <a:avLst>
              <a:gd name="adj1" fmla="val 100319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44">
            <a:extLst>
              <a:ext uri="{FF2B5EF4-FFF2-40B4-BE49-F238E27FC236}">
                <a16:creationId xmlns:a16="http://schemas.microsoft.com/office/drawing/2014/main" id="{01171FD2-99E9-4BBB-9371-C4AEF15D1C3B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8447681" y="1417111"/>
            <a:ext cx="1158400" cy="2473497"/>
          </a:xfrm>
          <a:prstGeom prst="bentConnector2">
            <a:avLst/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822FD49-F237-4922-AB14-8005E27E3939}"/>
              </a:ext>
            </a:extLst>
          </p:cNvPr>
          <p:cNvSpPr txBox="1"/>
          <p:nvPr/>
        </p:nvSpPr>
        <p:spPr>
          <a:xfrm>
            <a:off x="7119561" y="2722848"/>
            <a:ext cx="772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-Proposed Measurement Requests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-Proposed Information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Requests</a:t>
            </a:r>
          </a:p>
        </p:txBody>
      </p:sp>
    </p:spTree>
    <p:extLst>
      <p:ext uri="{BB962C8B-B14F-4D97-AF65-F5344CB8AC3E}">
        <p14:creationId xmlns:p14="http://schemas.microsoft.com/office/powerpoint/2010/main" val="106274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Science Module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612345" y="1181475"/>
            <a:ext cx="10305799" cy="4875209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Agent</a:t>
            </a: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593260" y="2267141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505389" y="4808354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615812" y="188826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615812" y="2686927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615813" y="4391147"/>
            <a:ext cx="367030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615812" y="5189805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 rot="16200000">
            <a:off x="1468102" y="3914318"/>
            <a:ext cx="3188753" cy="368764"/>
          </a:xfrm>
          <a:prstGeom prst="roundRect">
            <a:avLst>
              <a:gd name="adj" fmla="val 6097"/>
            </a:avLst>
          </a:prstGeom>
          <a:noFill/>
          <a:ln>
            <a:solidFill>
              <a:srgbClr val="43061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8395507" y="5199280"/>
            <a:ext cx="1307237" cy="488544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Scheduler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6845482" y="1367134"/>
            <a:ext cx="4931058" cy="2663434"/>
          </a:xfrm>
          <a:prstGeom prst="roundRect">
            <a:avLst>
              <a:gd name="adj" fmla="val 6097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1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697997" y="2869315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693780" y="209058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5D870E-5B50-966E-0DA6-166D5BE5BEDA}"/>
              </a:ext>
            </a:extLst>
          </p:cNvPr>
          <p:cNvSpPr txBox="1"/>
          <p:nvPr/>
        </p:nvSpPr>
        <p:spPr>
          <a:xfrm>
            <a:off x="665408" y="1738857"/>
            <a:ext cx="987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-Environment Events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690314" y="5371455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D29D6C-EAC1-451B-A927-59E3C49EC7D8}"/>
              </a:ext>
            </a:extLst>
          </p:cNvPr>
          <p:cNvSpPr txBox="1"/>
          <p:nvPr/>
        </p:nvSpPr>
        <p:spPr>
          <a:xfrm>
            <a:off x="702215" y="2895779"/>
            <a:ext cx="92549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-GP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-GS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observation metrics req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8F4BD-FB1A-AD9A-76F9-5248050C7904}"/>
              </a:ext>
            </a:extLst>
          </p:cNvPr>
          <p:cNvSpPr txBox="1"/>
          <p:nvPr/>
        </p:nvSpPr>
        <p:spPr>
          <a:xfrm>
            <a:off x="679765" y="3858989"/>
            <a:ext cx="987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B13C5C-E425-0922-1BE5-4D3997E07D4A}"/>
              </a:ext>
            </a:extLst>
          </p:cNvPr>
          <p:cNvSpPr txBox="1"/>
          <p:nvPr/>
        </p:nvSpPr>
        <p:spPr>
          <a:xfrm>
            <a:off x="672135" y="5420761"/>
            <a:ext cx="987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D6F391-03BE-5974-2ADF-122841988FAA}"/>
              </a:ext>
            </a:extLst>
          </p:cNvPr>
          <p:cNvCxnSpPr>
            <a:cxnSpLocks/>
          </p:cNvCxnSpPr>
          <p:nvPr/>
        </p:nvCxnSpPr>
        <p:spPr>
          <a:xfrm flipH="1">
            <a:off x="1989942" y="2889237"/>
            <a:ext cx="884690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692046" y="457279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982843" y="4572797"/>
            <a:ext cx="886424" cy="739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</p:cNvCxnSpPr>
          <p:nvPr/>
        </p:nvCxnSpPr>
        <p:spPr>
          <a:xfrm flipH="1">
            <a:off x="1981508" y="5396992"/>
            <a:ext cx="881221" cy="0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EA6192-3CFB-C3DC-62C3-6BCFE4147647}"/>
              </a:ext>
            </a:extLst>
          </p:cNvPr>
          <p:cNvCxnSpPr>
            <a:cxnSpLocks/>
          </p:cNvCxnSpPr>
          <p:nvPr/>
        </p:nvCxnSpPr>
        <p:spPr>
          <a:xfrm flipH="1" flipV="1">
            <a:off x="3246861" y="5352139"/>
            <a:ext cx="5139009" cy="1030"/>
          </a:xfrm>
          <a:prstGeom prst="straightConnector1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E09718-9461-F519-738D-CED4577346E6}"/>
              </a:ext>
            </a:extLst>
          </p:cNvPr>
          <p:cNvCxnSpPr>
            <a:cxnSpLocks/>
          </p:cNvCxnSpPr>
          <p:nvPr/>
        </p:nvCxnSpPr>
        <p:spPr>
          <a:xfrm flipH="1">
            <a:off x="3234961" y="5510863"/>
            <a:ext cx="5160546" cy="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2511152" y="1667036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4448193" y="1666473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1984577" y="1859911"/>
            <a:ext cx="526575" cy="21074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650179" y="1859348"/>
            <a:ext cx="798014" cy="563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E9E35F-81DE-74CF-0F9A-551E2E925FC1}"/>
              </a:ext>
            </a:extLst>
          </p:cNvPr>
          <p:cNvCxnSpPr>
            <a:cxnSpLocks/>
          </p:cNvCxnSpPr>
          <p:nvPr/>
        </p:nvCxnSpPr>
        <p:spPr>
          <a:xfrm>
            <a:off x="3069046" y="2052223"/>
            <a:ext cx="0" cy="45210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2387825" y="1337631"/>
            <a:ext cx="3281173" cy="902555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Simulation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3650179" y="1563483"/>
            <a:ext cx="67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DFBA05-B539-78D5-5C05-2D3F74E0B517}"/>
              </a:ext>
            </a:extLst>
          </p:cNvPr>
          <p:cNvSpPr txBox="1"/>
          <p:nvPr/>
        </p:nvSpPr>
        <p:spPr>
          <a:xfrm>
            <a:off x="3015855" y="2028625"/>
            <a:ext cx="113902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-Environment Events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C94E85-CBF9-94D3-1288-5E961FA14686}"/>
              </a:ext>
            </a:extLst>
          </p:cNvPr>
          <p:cNvSpPr txBox="1"/>
          <p:nvPr/>
        </p:nvSpPr>
        <p:spPr>
          <a:xfrm>
            <a:off x="3453327" y="2363806"/>
            <a:ext cx="160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Data (from self or in)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4FF55D-0413-80EB-E5E3-6C100C51BDC1}"/>
              </a:ext>
            </a:extLst>
          </p:cNvPr>
          <p:cNvSpPr txBox="1"/>
          <p:nvPr/>
        </p:nvSpPr>
        <p:spPr>
          <a:xfrm>
            <a:off x="3499980" y="4936641"/>
            <a:ext cx="14744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(in)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(in)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180917-7F8D-9D6D-41FC-6333D62BEFD1}"/>
              </a:ext>
            </a:extLst>
          </p:cNvPr>
          <p:cNvSpPr txBox="1"/>
          <p:nvPr/>
        </p:nvSpPr>
        <p:spPr>
          <a:xfrm>
            <a:off x="3499057" y="5485611"/>
            <a:ext cx="130723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-Tasks (for self or 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(out)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2710D44-CD41-29EF-090E-B62D030E41D5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3246861" y="1878112"/>
            <a:ext cx="3968166" cy="886976"/>
          </a:xfrm>
          <a:prstGeom prst="bentConnector3">
            <a:avLst>
              <a:gd name="adj1" fmla="val 66024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333C00C-4FE5-2D13-43B0-580354686F1E}"/>
              </a:ext>
            </a:extLst>
          </p:cNvPr>
          <p:cNvSpPr/>
          <p:nvPr/>
        </p:nvSpPr>
        <p:spPr>
          <a:xfrm>
            <a:off x="7215027" y="1681563"/>
            <a:ext cx="1150212" cy="3930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On-board Processor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3D829D-A528-94C9-8494-2F61383F6CFD}"/>
              </a:ext>
            </a:extLst>
          </p:cNvPr>
          <p:cNvSpPr/>
          <p:nvPr/>
        </p:nvSpPr>
        <p:spPr>
          <a:xfrm>
            <a:off x="10263628" y="3105911"/>
            <a:ext cx="1162323" cy="4878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Science Value Model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1D70ECF-0BA2-9645-77B0-942EB68B78C9}"/>
              </a:ext>
            </a:extLst>
          </p:cNvPr>
          <p:cNvSpPr/>
          <p:nvPr/>
        </p:nvSpPr>
        <p:spPr>
          <a:xfrm>
            <a:off x="10271453" y="2212713"/>
            <a:ext cx="1150212" cy="5101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Science Predictive Models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46EED2-3424-1EB9-FF9B-CE253E83208B}"/>
              </a:ext>
            </a:extLst>
          </p:cNvPr>
          <p:cNvSpPr txBox="1"/>
          <p:nvPr/>
        </p:nvSpPr>
        <p:spPr>
          <a:xfrm>
            <a:off x="9048304" y="3381986"/>
            <a:ext cx="76025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A20056-4CD9-1B13-1C68-741D4CCA1883}"/>
              </a:ext>
            </a:extLst>
          </p:cNvPr>
          <p:cNvSpPr/>
          <p:nvPr/>
        </p:nvSpPr>
        <p:spPr>
          <a:xfrm>
            <a:off x="8550367" y="2254954"/>
            <a:ext cx="1150212" cy="5101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Science data-base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A03B264E-1616-48A7-58EE-1A987A446DBC}"/>
              </a:ext>
            </a:extLst>
          </p:cNvPr>
          <p:cNvCxnSpPr>
            <a:cxnSpLocks/>
            <a:stCxn id="42" idx="1"/>
            <a:endCxn id="12" idx="0"/>
          </p:cNvCxnSpPr>
          <p:nvPr/>
        </p:nvCxnSpPr>
        <p:spPr>
          <a:xfrm rot="10800000" flipV="1">
            <a:off x="9049126" y="3349816"/>
            <a:ext cx="1214502" cy="1849463"/>
          </a:xfrm>
          <a:prstGeom prst="bentConnector2">
            <a:avLst/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B62B4CF-9AD0-3AC7-D462-FC0051C31D88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10844790" y="2722848"/>
            <a:ext cx="1769" cy="383063"/>
          </a:xfrm>
          <a:prstGeom prst="straightConnector1">
            <a:avLst/>
          </a:prstGeom>
          <a:ln w="19050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FC36B9AC-1C0C-F0CC-0FB1-88FE11C81F29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9507384" y="2383177"/>
            <a:ext cx="374332" cy="1138155"/>
          </a:xfrm>
          <a:prstGeom prst="bentConnector2">
            <a:avLst/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9088237" y="2819334"/>
            <a:ext cx="1150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-Mission Requirements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-Past measurement data</a:t>
            </a:r>
          </a:p>
        </p:txBody>
      </p:sp>
      <p:cxnSp>
        <p:nvCxnSpPr>
          <p:cNvPr id="35" name="Elbow Connector 34"/>
          <p:cNvCxnSpPr>
            <a:cxnSpLocks/>
            <a:stCxn id="40" idx="3"/>
            <a:endCxn id="30" idx="0"/>
          </p:cNvCxnSpPr>
          <p:nvPr/>
        </p:nvCxnSpPr>
        <p:spPr>
          <a:xfrm>
            <a:off x="8365239" y="1878112"/>
            <a:ext cx="760234" cy="376842"/>
          </a:xfrm>
          <a:prstGeom prst="bentConnector2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cxnSpLocks/>
            <a:endCxn id="30" idx="1"/>
          </p:cNvCxnSpPr>
          <p:nvPr/>
        </p:nvCxnSpPr>
        <p:spPr>
          <a:xfrm flipV="1">
            <a:off x="3234961" y="2510022"/>
            <a:ext cx="5315406" cy="255067"/>
          </a:xfrm>
          <a:prstGeom prst="bentConnector3">
            <a:avLst>
              <a:gd name="adj1" fmla="val 49504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1CA20056-4CD9-1B13-1C68-741D4CCA1883}"/>
              </a:ext>
            </a:extLst>
          </p:cNvPr>
          <p:cNvSpPr/>
          <p:nvPr/>
        </p:nvSpPr>
        <p:spPr>
          <a:xfrm>
            <a:off x="9330521" y="1611313"/>
            <a:ext cx="1150212" cy="5101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Science “reasoning”</a:t>
            </a:r>
          </a:p>
        </p:txBody>
      </p:sp>
      <p:cxnSp>
        <p:nvCxnSpPr>
          <p:cNvPr id="56" name="Elbow Connector 55"/>
          <p:cNvCxnSpPr>
            <a:stCxn id="70" idx="3"/>
            <a:endCxn id="43" idx="0"/>
          </p:cNvCxnSpPr>
          <p:nvPr/>
        </p:nvCxnSpPr>
        <p:spPr>
          <a:xfrm>
            <a:off x="10480733" y="1866381"/>
            <a:ext cx="365826" cy="346332"/>
          </a:xfrm>
          <a:prstGeom prst="bentConnector2">
            <a:avLst/>
          </a:prstGeom>
          <a:ln w="1905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8395507" y="1699383"/>
            <a:ext cx="8202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-Processed data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10832816" y="1900055"/>
            <a:ext cx="820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-Model </a:t>
            </a:r>
            <a:r>
              <a:rPr lang="en-US" sz="7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req</a:t>
            </a:r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/results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10909030" y="2765089"/>
            <a:ext cx="820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-Model </a:t>
            </a:r>
            <a:r>
              <a:rPr lang="en-US" sz="7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req</a:t>
            </a:r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/results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6F231F-B8B1-62A3-B18F-BFD1B86C5088}"/>
              </a:ext>
            </a:extLst>
          </p:cNvPr>
          <p:cNvSpPr txBox="1"/>
          <p:nvPr/>
        </p:nvSpPr>
        <p:spPr>
          <a:xfrm>
            <a:off x="9644149" y="2216756"/>
            <a:ext cx="8202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-Past data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33B2485-56BB-B744-1691-4A841EE7EED7}"/>
              </a:ext>
            </a:extLst>
          </p:cNvPr>
          <p:cNvCxnSpPr>
            <a:cxnSpLocks/>
          </p:cNvCxnSpPr>
          <p:nvPr/>
        </p:nvCxnSpPr>
        <p:spPr>
          <a:xfrm flipV="1">
            <a:off x="9700066" y="2125461"/>
            <a:ext cx="481381" cy="291293"/>
          </a:xfrm>
          <a:prstGeom prst="bentConnector3">
            <a:avLst>
              <a:gd name="adj1" fmla="val 100319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44">
            <a:extLst>
              <a:ext uri="{FF2B5EF4-FFF2-40B4-BE49-F238E27FC236}">
                <a16:creationId xmlns:a16="http://schemas.microsoft.com/office/drawing/2014/main" id="{01171FD2-99E9-4BBB-9371-C4AEF15D1C3B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8447681" y="1417111"/>
            <a:ext cx="1158400" cy="2473497"/>
          </a:xfrm>
          <a:prstGeom prst="bentConnector2">
            <a:avLst/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822FD49-F237-4922-AB14-8005E27E3939}"/>
              </a:ext>
            </a:extLst>
          </p:cNvPr>
          <p:cNvSpPr txBox="1"/>
          <p:nvPr/>
        </p:nvSpPr>
        <p:spPr>
          <a:xfrm>
            <a:off x="7119561" y="2722848"/>
            <a:ext cx="772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-Proposed Measurement Requests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-Proposed Information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F6FD293-F4CE-4CDA-86B0-D99533C38144}"/>
                  </a:ext>
                </a:extLst>
              </p:cNvPr>
              <p:cNvSpPr/>
              <p:nvPr/>
            </p:nvSpPr>
            <p:spPr>
              <a:xfrm>
                <a:off x="6672653" y="3609545"/>
                <a:ext cx="1900369" cy="14054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i="1" dirty="0">
                    <a:solidFill>
                      <a:sysClr val="windowText" lastClr="000000"/>
                    </a:solidFill>
                  </a:rPr>
                  <a:t>Measurement Request</a:t>
                </a:r>
              </a:p>
              <a:p>
                <a:pPr algn="ctr"/>
                <a:endParaRPr lang="en-US" sz="1400" b="1" dirty="0">
                  <a:solidFill>
                    <a:sysClr val="windowText" lastClr="000000"/>
                  </a:solidFill>
                </a:endParaRPr>
              </a:p>
              <a:p>
                <a:r>
                  <a:rPr lang="en-US" sz="1200" b="1" dirty="0">
                    <a:solidFill>
                      <a:sysClr val="windowText" lastClr="000000"/>
                    </a:solidFill>
                  </a:rPr>
                  <a:t>Contains: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ysClr val="windowText" lastClr="000000"/>
                    </a:solidFill>
                  </a:rPr>
                  <a:t>Observation target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50" dirty="0">
                    <a:solidFill>
                      <a:sysClr val="windowText" lastClr="000000"/>
                    </a:solidFill>
                  </a:rPr>
                  <a:t>Observation Requirements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1000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sz="1000" dirty="0">
                    <a:solidFill>
                      <a:sysClr val="windowText" lastClr="000000"/>
                    </a:solidFill>
                  </a:rPr>
                  <a:t>Science Value of Measurement</a:t>
                </a: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F6FD293-F4CE-4CDA-86B0-D99533C381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653" y="3609545"/>
                <a:ext cx="1900369" cy="14054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487B893-31B4-4DE7-8498-6A02F00C4AD0}"/>
              </a:ext>
            </a:extLst>
          </p:cNvPr>
          <p:cNvCxnSpPr>
            <a:cxnSpLocks/>
          </p:cNvCxnSpPr>
          <p:nvPr/>
        </p:nvCxnSpPr>
        <p:spPr>
          <a:xfrm flipV="1">
            <a:off x="8550367" y="3480244"/>
            <a:ext cx="612286" cy="15391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5EB060F-0AAE-429C-B747-4230E138B653}"/>
              </a:ext>
            </a:extLst>
          </p:cNvPr>
          <p:cNvCxnSpPr>
            <a:cxnSpLocks/>
          </p:cNvCxnSpPr>
          <p:nvPr/>
        </p:nvCxnSpPr>
        <p:spPr>
          <a:xfrm flipV="1">
            <a:off x="8568336" y="3480245"/>
            <a:ext cx="594317" cy="129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4029234-726C-4DE8-81E6-3C050553D42E}"/>
              </a:ext>
            </a:extLst>
          </p:cNvPr>
          <p:cNvCxnSpPr>
            <a:cxnSpLocks/>
          </p:cNvCxnSpPr>
          <p:nvPr/>
        </p:nvCxnSpPr>
        <p:spPr>
          <a:xfrm flipV="1">
            <a:off x="6672653" y="3480245"/>
            <a:ext cx="2452820" cy="129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45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 Module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612345" y="1181475"/>
            <a:ext cx="10305799" cy="4875209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Agent</a:t>
            </a: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593260" y="2267141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505389" y="4808354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615812" y="188826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615812" y="2686927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615813" y="4391147"/>
            <a:ext cx="367030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615812" y="5189805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 rot="16200000">
            <a:off x="1468102" y="3914318"/>
            <a:ext cx="3188753" cy="368764"/>
          </a:xfrm>
          <a:prstGeom prst="roundRect">
            <a:avLst>
              <a:gd name="adj" fmla="val 6097"/>
            </a:avLst>
          </a:prstGeom>
          <a:noFill/>
          <a:ln>
            <a:solidFill>
              <a:srgbClr val="43061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7164046" y="1555563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4636852" y="3035063"/>
            <a:ext cx="5875506" cy="2934734"/>
          </a:xfrm>
          <a:prstGeom prst="roundRect">
            <a:avLst>
              <a:gd name="adj" fmla="val 6097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100" i="1" dirty="0">
                <a:solidFill>
                  <a:sysClr val="windowText" lastClr="000000"/>
                </a:solidFill>
              </a:rPr>
              <a:t>Scheduler/Planning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697997" y="2869315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693780" y="209058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5D870E-5B50-966E-0DA6-166D5BE5BEDA}"/>
              </a:ext>
            </a:extLst>
          </p:cNvPr>
          <p:cNvSpPr txBox="1"/>
          <p:nvPr/>
        </p:nvSpPr>
        <p:spPr>
          <a:xfrm>
            <a:off x="665408" y="1738857"/>
            <a:ext cx="987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-Environment Events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690314" y="5371455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D29D6C-EAC1-451B-A927-59E3C49EC7D8}"/>
              </a:ext>
            </a:extLst>
          </p:cNvPr>
          <p:cNvSpPr txBox="1"/>
          <p:nvPr/>
        </p:nvSpPr>
        <p:spPr>
          <a:xfrm>
            <a:off x="702215" y="2895779"/>
            <a:ext cx="92549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-GP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-GS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observation metrics req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8F4BD-FB1A-AD9A-76F9-5248050C7904}"/>
              </a:ext>
            </a:extLst>
          </p:cNvPr>
          <p:cNvSpPr txBox="1"/>
          <p:nvPr/>
        </p:nvSpPr>
        <p:spPr>
          <a:xfrm>
            <a:off x="679765" y="3858989"/>
            <a:ext cx="987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B13C5C-E425-0922-1BE5-4D3997E07D4A}"/>
              </a:ext>
            </a:extLst>
          </p:cNvPr>
          <p:cNvSpPr txBox="1"/>
          <p:nvPr/>
        </p:nvSpPr>
        <p:spPr>
          <a:xfrm>
            <a:off x="672135" y="5420761"/>
            <a:ext cx="987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D6F391-03BE-5974-2ADF-122841988FAA}"/>
              </a:ext>
            </a:extLst>
          </p:cNvPr>
          <p:cNvCxnSpPr>
            <a:cxnSpLocks/>
          </p:cNvCxnSpPr>
          <p:nvPr/>
        </p:nvCxnSpPr>
        <p:spPr>
          <a:xfrm flipH="1">
            <a:off x="1989942" y="2889237"/>
            <a:ext cx="884690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692046" y="457279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982843" y="4572797"/>
            <a:ext cx="886424" cy="739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</p:cNvCxnSpPr>
          <p:nvPr/>
        </p:nvCxnSpPr>
        <p:spPr>
          <a:xfrm flipH="1">
            <a:off x="1981508" y="5396992"/>
            <a:ext cx="881221" cy="0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E09718-9461-F519-738D-CED4577346E6}"/>
              </a:ext>
            </a:extLst>
          </p:cNvPr>
          <p:cNvCxnSpPr>
            <a:cxnSpLocks/>
          </p:cNvCxnSpPr>
          <p:nvPr/>
        </p:nvCxnSpPr>
        <p:spPr>
          <a:xfrm flipH="1">
            <a:off x="3240377" y="4283098"/>
            <a:ext cx="3211938" cy="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2511152" y="1667036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4448193" y="1666473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1984577" y="1859911"/>
            <a:ext cx="526575" cy="21074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650179" y="1859348"/>
            <a:ext cx="798014" cy="563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E9E35F-81DE-74CF-0F9A-551E2E925FC1}"/>
              </a:ext>
            </a:extLst>
          </p:cNvPr>
          <p:cNvCxnSpPr>
            <a:cxnSpLocks/>
          </p:cNvCxnSpPr>
          <p:nvPr/>
        </p:nvCxnSpPr>
        <p:spPr>
          <a:xfrm>
            <a:off x="3069046" y="2052223"/>
            <a:ext cx="0" cy="45210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2387825" y="1337631"/>
            <a:ext cx="3281173" cy="902555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Simulation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3650179" y="1563483"/>
            <a:ext cx="67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DFBA05-B539-78D5-5C05-2D3F74E0B517}"/>
              </a:ext>
            </a:extLst>
          </p:cNvPr>
          <p:cNvSpPr txBox="1"/>
          <p:nvPr/>
        </p:nvSpPr>
        <p:spPr>
          <a:xfrm>
            <a:off x="3015855" y="2028625"/>
            <a:ext cx="113902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-Environment Events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C94E85-CBF9-94D3-1288-5E961FA14686}"/>
              </a:ext>
            </a:extLst>
          </p:cNvPr>
          <p:cNvSpPr txBox="1"/>
          <p:nvPr/>
        </p:nvSpPr>
        <p:spPr>
          <a:xfrm>
            <a:off x="3464440" y="2601775"/>
            <a:ext cx="1967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Data (from self or in)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 (in)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2710D44-CD41-29EF-090E-B62D030E41D5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246861" y="1709308"/>
            <a:ext cx="3917185" cy="1179929"/>
          </a:xfrm>
          <a:prstGeom prst="bentConnector3">
            <a:avLst>
              <a:gd name="adj1" fmla="val 73492"/>
            </a:avLst>
          </a:prstGeom>
          <a:ln w="19050">
            <a:solidFill>
              <a:srgbClr val="43061E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333C00C-4FE5-2D13-43B0-580354686F1E}"/>
              </a:ext>
            </a:extLst>
          </p:cNvPr>
          <p:cNvSpPr/>
          <p:nvPr/>
        </p:nvSpPr>
        <p:spPr>
          <a:xfrm>
            <a:off x="6458801" y="4115946"/>
            <a:ext cx="1308229" cy="4540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ysClr val="windowText" lastClr="000000"/>
                </a:solidFill>
              </a:rPr>
              <a:t>Observation Planning (Decentralized  multiagent-level)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3D829D-A528-94C9-8494-2F61383F6CFD}"/>
              </a:ext>
            </a:extLst>
          </p:cNvPr>
          <p:cNvSpPr/>
          <p:nvPr/>
        </p:nvSpPr>
        <p:spPr>
          <a:xfrm>
            <a:off x="7704006" y="5149593"/>
            <a:ext cx="791353" cy="4540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Predictive Models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1D70ECF-0BA2-9645-77B0-942EB68B78C9}"/>
              </a:ext>
            </a:extLst>
          </p:cNvPr>
          <p:cNvSpPr/>
          <p:nvPr/>
        </p:nvSpPr>
        <p:spPr>
          <a:xfrm>
            <a:off x="5812259" y="3457222"/>
            <a:ext cx="1460597" cy="4540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Knowledge-Base Instrument Capability Reasoning</a:t>
            </a: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5F852BCC-40F6-E33C-E177-6F911462D1EF}"/>
              </a:ext>
            </a:extLst>
          </p:cNvPr>
          <p:cNvCxnSpPr>
            <a:cxnSpLocks/>
            <a:stCxn id="42" idx="1"/>
            <a:endCxn id="78" idx="3"/>
          </p:cNvCxnSpPr>
          <p:nvPr/>
        </p:nvCxnSpPr>
        <p:spPr>
          <a:xfrm rot="10800000">
            <a:off x="6967132" y="5115189"/>
            <a:ext cx="736875" cy="261434"/>
          </a:xfrm>
          <a:prstGeom prst="bentConnector3">
            <a:avLst>
              <a:gd name="adj1" fmla="val 72882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721065E-D747-1C86-6DCA-95637C034403}"/>
              </a:ext>
            </a:extLst>
          </p:cNvPr>
          <p:cNvSpPr txBox="1"/>
          <p:nvPr/>
        </p:nvSpPr>
        <p:spPr>
          <a:xfrm>
            <a:off x="7758102" y="3923441"/>
            <a:ext cx="856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-Proposed plan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605A652-2C5F-B4F1-20C4-DE28A21BB0DE}"/>
              </a:ext>
            </a:extLst>
          </p:cNvPr>
          <p:cNvSpPr txBox="1"/>
          <p:nvPr/>
        </p:nvSpPr>
        <p:spPr>
          <a:xfrm>
            <a:off x="5587220" y="4580382"/>
            <a:ext cx="60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-Meas. Perf. Score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188D7F6-B08C-8A7B-7E23-7AE438B07877}"/>
              </a:ext>
            </a:extLst>
          </p:cNvPr>
          <p:cNvCxnSpPr>
            <a:cxnSpLocks/>
            <a:stCxn id="11" idx="2"/>
            <a:endCxn id="43" idx="1"/>
          </p:cNvCxnSpPr>
          <p:nvPr/>
        </p:nvCxnSpPr>
        <p:spPr>
          <a:xfrm flipV="1">
            <a:off x="3246861" y="3684252"/>
            <a:ext cx="2565398" cy="414448"/>
          </a:xfrm>
          <a:prstGeom prst="bentConnector3">
            <a:avLst>
              <a:gd name="adj1" fmla="val 66179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FF9114D-4AA5-7D91-AC74-C73C563BD815}"/>
              </a:ext>
            </a:extLst>
          </p:cNvPr>
          <p:cNvSpPr txBox="1"/>
          <p:nvPr/>
        </p:nvSpPr>
        <p:spPr>
          <a:xfrm>
            <a:off x="4968158" y="3388534"/>
            <a:ext cx="958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(in)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22C576-B8FE-7E8A-C103-6D44ABFCA834}"/>
              </a:ext>
            </a:extLst>
          </p:cNvPr>
          <p:cNvSpPr/>
          <p:nvPr/>
        </p:nvSpPr>
        <p:spPr>
          <a:xfrm>
            <a:off x="6102126" y="5464304"/>
            <a:ext cx="865005" cy="4540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Cost Model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91463E-C50C-DB70-2815-C255E7C784B4}"/>
              </a:ext>
            </a:extLst>
          </p:cNvPr>
          <p:cNvSpPr txBox="1"/>
          <p:nvPr/>
        </p:nvSpPr>
        <p:spPr>
          <a:xfrm>
            <a:off x="5469248" y="5364442"/>
            <a:ext cx="6778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-Cost Estimate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6D9A5EC-F526-92EF-D7AB-523227FEF4FA}"/>
              </a:ext>
            </a:extLst>
          </p:cNvPr>
          <p:cNvSpPr/>
          <p:nvPr/>
        </p:nvSpPr>
        <p:spPr>
          <a:xfrm>
            <a:off x="8475593" y="4115946"/>
            <a:ext cx="1308229" cy="4540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ysClr val="windowText" lastClr="000000"/>
                </a:solidFill>
              </a:rPr>
              <a:t>Operations Planning (agent-level)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75D082A7-D8C3-16ED-3B80-D02C045150AA}"/>
              </a:ext>
            </a:extLst>
          </p:cNvPr>
          <p:cNvCxnSpPr>
            <a:cxnSpLocks/>
            <a:stCxn id="42" idx="0"/>
            <a:endCxn id="40" idx="2"/>
          </p:cNvCxnSpPr>
          <p:nvPr/>
        </p:nvCxnSpPr>
        <p:spPr>
          <a:xfrm rot="16200000" flipV="1">
            <a:off x="7316507" y="4366416"/>
            <a:ext cx="579587" cy="986767"/>
          </a:xfrm>
          <a:prstGeom prst="bentConnector3">
            <a:avLst>
              <a:gd name="adj1" fmla="val 71260"/>
            </a:avLst>
          </a:prstGeom>
          <a:ln w="19050">
            <a:solidFill>
              <a:srgbClr val="43061E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FBBE272-46BF-BDD5-254C-DC0E1B4DD5FC}"/>
              </a:ext>
            </a:extLst>
          </p:cNvPr>
          <p:cNvSpPr/>
          <p:nvPr/>
        </p:nvSpPr>
        <p:spPr>
          <a:xfrm>
            <a:off x="6102126" y="4888159"/>
            <a:ext cx="865005" cy="4540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>
                <a:solidFill>
                  <a:sysClr val="windowText" lastClr="000000"/>
                </a:solidFill>
              </a:rPr>
              <a:t>Meas. Perf. Model</a:t>
            </a:r>
            <a:endParaRPr lang="en-US" sz="1050" i="1" dirty="0">
              <a:solidFill>
                <a:sysClr val="windowText" lastClr="000000"/>
              </a:solidFill>
            </a:endParaRPr>
          </a:p>
        </p:txBody>
      </p:sp>
      <p:cxnSp>
        <p:nvCxnSpPr>
          <p:cNvPr id="76" name="Elbow Connector 57">
            <a:extLst>
              <a:ext uri="{FF2B5EF4-FFF2-40B4-BE49-F238E27FC236}">
                <a16:creationId xmlns:a16="http://schemas.microsoft.com/office/drawing/2014/main" id="{D8ADF0A6-28C9-43C9-A5FF-B29F54B0C350}"/>
              </a:ext>
            </a:extLst>
          </p:cNvPr>
          <p:cNvCxnSpPr>
            <a:cxnSpLocks/>
            <a:stCxn id="78" idx="1"/>
            <a:endCxn id="40" idx="1"/>
          </p:cNvCxnSpPr>
          <p:nvPr/>
        </p:nvCxnSpPr>
        <p:spPr>
          <a:xfrm rot="10800000" flipH="1">
            <a:off x="6102125" y="4342977"/>
            <a:ext cx="356675" cy="772213"/>
          </a:xfrm>
          <a:prstGeom prst="bentConnector3">
            <a:avLst>
              <a:gd name="adj1" fmla="val -133184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288BB24-6113-4F99-93B9-0C45E9A02C24}"/>
              </a:ext>
            </a:extLst>
          </p:cNvPr>
          <p:cNvSpPr txBox="1"/>
          <p:nvPr/>
        </p:nvSpPr>
        <p:spPr>
          <a:xfrm>
            <a:off x="8073149" y="4733708"/>
            <a:ext cx="856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2DD3CA2-2611-43E9-9F74-57BBCEBDA697}"/>
              </a:ext>
            </a:extLst>
          </p:cNvPr>
          <p:cNvSpPr txBox="1"/>
          <p:nvPr/>
        </p:nvSpPr>
        <p:spPr>
          <a:xfrm>
            <a:off x="7798968" y="4337203"/>
            <a:ext cx="85659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-Modified plan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E257391-9D17-45DC-BDD5-67F248606309}"/>
              </a:ext>
            </a:extLst>
          </p:cNvPr>
          <p:cNvSpPr txBox="1"/>
          <p:nvPr/>
        </p:nvSpPr>
        <p:spPr>
          <a:xfrm>
            <a:off x="9138711" y="3542054"/>
            <a:ext cx="14409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-Data Transmission Request (from self)</a:t>
            </a:r>
          </a:p>
        </p:txBody>
      </p:sp>
      <p:cxnSp>
        <p:nvCxnSpPr>
          <p:cNvPr id="71" name="Elbow Connector 89">
            <a:extLst>
              <a:ext uri="{FF2B5EF4-FFF2-40B4-BE49-F238E27FC236}">
                <a16:creationId xmlns:a16="http://schemas.microsoft.com/office/drawing/2014/main" id="{EE204710-A615-4C56-A77C-CF6FB01C860A}"/>
              </a:ext>
            </a:extLst>
          </p:cNvPr>
          <p:cNvCxnSpPr>
            <a:cxnSpLocks/>
            <a:stCxn id="12" idx="2"/>
            <a:endCxn id="43" idx="0"/>
          </p:cNvCxnSpPr>
          <p:nvPr/>
        </p:nvCxnSpPr>
        <p:spPr>
          <a:xfrm rot="5400000">
            <a:off x="6383027" y="2022584"/>
            <a:ext cx="1594170" cy="1275107"/>
          </a:xfrm>
          <a:prstGeom prst="bentConnector3">
            <a:avLst>
              <a:gd name="adj1" fmla="val 91087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59">
            <a:extLst>
              <a:ext uri="{FF2B5EF4-FFF2-40B4-BE49-F238E27FC236}">
                <a16:creationId xmlns:a16="http://schemas.microsoft.com/office/drawing/2014/main" id="{6AC071CF-DC64-4CB3-BF3F-84A0A4C4CF0C}"/>
              </a:ext>
            </a:extLst>
          </p:cNvPr>
          <p:cNvCxnSpPr>
            <a:cxnSpLocks/>
            <a:stCxn id="42" idx="0"/>
            <a:endCxn id="59" idx="2"/>
          </p:cNvCxnSpPr>
          <p:nvPr/>
        </p:nvCxnSpPr>
        <p:spPr>
          <a:xfrm rot="5400000" flipH="1" flipV="1">
            <a:off x="8324902" y="4344788"/>
            <a:ext cx="579587" cy="1030025"/>
          </a:xfrm>
          <a:prstGeom prst="bentConnector3">
            <a:avLst>
              <a:gd name="adj1" fmla="val 71260"/>
            </a:avLst>
          </a:prstGeom>
          <a:ln w="19050">
            <a:solidFill>
              <a:srgbClr val="43061E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89">
            <a:extLst>
              <a:ext uri="{FF2B5EF4-FFF2-40B4-BE49-F238E27FC236}">
                <a16:creationId xmlns:a16="http://schemas.microsoft.com/office/drawing/2014/main" id="{A809D245-1A68-4770-958C-3E9E86C1F2E8}"/>
              </a:ext>
            </a:extLst>
          </p:cNvPr>
          <p:cNvCxnSpPr>
            <a:cxnSpLocks/>
            <a:stCxn id="12" idx="2"/>
            <a:endCxn id="59" idx="0"/>
          </p:cNvCxnSpPr>
          <p:nvPr/>
        </p:nvCxnSpPr>
        <p:spPr>
          <a:xfrm rot="16200000" flipH="1">
            <a:off x="7347239" y="2333477"/>
            <a:ext cx="2252894" cy="1312043"/>
          </a:xfrm>
          <a:prstGeom prst="bentConnector3">
            <a:avLst>
              <a:gd name="adj1" fmla="val 64393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57">
            <a:extLst>
              <a:ext uri="{FF2B5EF4-FFF2-40B4-BE49-F238E27FC236}">
                <a16:creationId xmlns:a16="http://schemas.microsoft.com/office/drawing/2014/main" id="{52CE6476-C5BC-475C-BBFD-1C2E9ADF5239}"/>
              </a:ext>
            </a:extLst>
          </p:cNvPr>
          <p:cNvCxnSpPr>
            <a:cxnSpLocks/>
            <a:stCxn id="42" idx="2"/>
            <a:endCxn id="37" idx="3"/>
          </p:cNvCxnSpPr>
          <p:nvPr/>
        </p:nvCxnSpPr>
        <p:spPr>
          <a:xfrm rot="5400000">
            <a:off x="7489567" y="5081217"/>
            <a:ext cx="87681" cy="1132552"/>
          </a:xfrm>
          <a:prstGeom prst="bentConnector2">
            <a:avLst/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9C4D11D-4AB2-471B-AD88-8BC4CE53CC56}"/>
              </a:ext>
            </a:extLst>
          </p:cNvPr>
          <p:cNvCxnSpPr>
            <a:cxnSpLocks/>
            <a:stCxn id="59" idx="1"/>
            <a:endCxn id="40" idx="3"/>
          </p:cNvCxnSpPr>
          <p:nvPr/>
        </p:nvCxnSpPr>
        <p:spPr>
          <a:xfrm flipH="1">
            <a:off x="7767030" y="4342976"/>
            <a:ext cx="708563" cy="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001D1E4-F4F8-4A4F-BB4A-718D0E73BE86}"/>
              </a:ext>
            </a:extLst>
          </p:cNvPr>
          <p:cNvCxnSpPr>
            <a:cxnSpLocks/>
          </p:cNvCxnSpPr>
          <p:nvPr/>
        </p:nvCxnSpPr>
        <p:spPr>
          <a:xfrm>
            <a:off x="7767030" y="4228321"/>
            <a:ext cx="704254" cy="1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59">
            <a:extLst>
              <a:ext uri="{FF2B5EF4-FFF2-40B4-BE49-F238E27FC236}">
                <a16:creationId xmlns:a16="http://schemas.microsoft.com/office/drawing/2014/main" id="{25D2B81E-4DA4-4D0E-B446-196976FD0043}"/>
              </a:ext>
            </a:extLst>
          </p:cNvPr>
          <p:cNvCxnSpPr>
            <a:cxnSpLocks/>
            <a:stCxn id="42" idx="2"/>
            <a:endCxn id="59" idx="3"/>
          </p:cNvCxnSpPr>
          <p:nvPr/>
        </p:nvCxnSpPr>
        <p:spPr>
          <a:xfrm rot="5400000" flipH="1" flipV="1">
            <a:off x="8311413" y="4131245"/>
            <a:ext cx="1260677" cy="1684139"/>
          </a:xfrm>
          <a:prstGeom prst="bentConnector4">
            <a:avLst>
              <a:gd name="adj1" fmla="val -7330"/>
              <a:gd name="adj2" fmla="val 113574"/>
            </a:avLst>
          </a:prstGeom>
          <a:ln w="19050">
            <a:solidFill>
              <a:srgbClr val="43061E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7">
            <a:extLst>
              <a:ext uri="{FF2B5EF4-FFF2-40B4-BE49-F238E27FC236}">
                <a16:creationId xmlns:a16="http://schemas.microsoft.com/office/drawing/2014/main" id="{6CB1B4AA-35C5-43B3-A661-5317142267A7}"/>
              </a:ext>
            </a:extLst>
          </p:cNvPr>
          <p:cNvCxnSpPr>
            <a:cxnSpLocks/>
            <a:stCxn id="37" idx="1"/>
            <a:endCxn id="40" idx="1"/>
          </p:cNvCxnSpPr>
          <p:nvPr/>
        </p:nvCxnSpPr>
        <p:spPr>
          <a:xfrm rot="10800000" flipH="1">
            <a:off x="6102125" y="4342976"/>
            <a:ext cx="356675" cy="1348358"/>
          </a:xfrm>
          <a:prstGeom prst="bentConnector3">
            <a:avLst>
              <a:gd name="adj1" fmla="val -195003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5B0F82B3-D6DF-4A45-AF6C-012C8B7EFCF6}"/>
              </a:ext>
            </a:extLst>
          </p:cNvPr>
          <p:cNvSpPr txBox="1"/>
          <p:nvPr/>
        </p:nvSpPr>
        <p:spPr>
          <a:xfrm>
            <a:off x="7794189" y="5671120"/>
            <a:ext cx="681404" cy="315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-Predicted Agent States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CE8356A-A7CF-4499-BEE3-E9D4C339EDDA}"/>
              </a:ext>
            </a:extLst>
          </p:cNvPr>
          <p:cNvSpPr txBox="1"/>
          <p:nvPr/>
        </p:nvSpPr>
        <p:spPr>
          <a:xfrm>
            <a:off x="7123905" y="4939354"/>
            <a:ext cx="675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-Predicted observation metrics</a:t>
            </a:r>
          </a:p>
          <a:p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235467F-DB14-427C-894D-E6F58F11B36D}"/>
              </a:ext>
            </a:extLst>
          </p:cNvPr>
          <p:cNvSpPr txBox="1"/>
          <p:nvPr/>
        </p:nvSpPr>
        <p:spPr>
          <a:xfrm>
            <a:off x="6557146" y="3015253"/>
            <a:ext cx="958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(from self)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814BEF4-9ACC-4D9E-BE5C-2492211CABAC}"/>
              </a:ext>
            </a:extLst>
          </p:cNvPr>
          <p:cNvSpPr txBox="1"/>
          <p:nvPr/>
        </p:nvSpPr>
        <p:spPr>
          <a:xfrm>
            <a:off x="3419990" y="4290748"/>
            <a:ext cx="13328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-Tasks (for self or 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(out)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46166AB-AD23-4F15-B222-BB6096405922}"/>
              </a:ext>
            </a:extLst>
          </p:cNvPr>
          <p:cNvSpPr txBox="1"/>
          <p:nvPr/>
        </p:nvSpPr>
        <p:spPr>
          <a:xfrm>
            <a:off x="5046211" y="3920544"/>
            <a:ext cx="1008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(in)</a:t>
            </a:r>
          </a:p>
        </p:txBody>
      </p:sp>
      <p:cxnSp>
        <p:nvCxnSpPr>
          <p:cNvPr id="146" name="Elbow Connector 18">
            <a:extLst>
              <a:ext uri="{FF2B5EF4-FFF2-40B4-BE49-F238E27FC236}">
                <a16:creationId xmlns:a16="http://schemas.microsoft.com/office/drawing/2014/main" id="{0ABF9FBF-1767-46E7-B8E4-98D1955612A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246861" y="4098700"/>
            <a:ext cx="3211940" cy="115372"/>
          </a:xfrm>
          <a:prstGeom prst="bentConnector3">
            <a:avLst>
              <a:gd name="adj1" fmla="val 52827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89">
            <a:extLst>
              <a:ext uri="{FF2B5EF4-FFF2-40B4-BE49-F238E27FC236}">
                <a16:creationId xmlns:a16="http://schemas.microsoft.com/office/drawing/2014/main" id="{A6DB65AE-1ACD-4FB4-A629-53732FBF233B}"/>
              </a:ext>
            </a:extLst>
          </p:cNvPr>
          <p:cNvCxnSpPr>
            <a:cxnSpLocks/>
            <a:stCxn id="43" idx="3"/>
            <a:endCxn id="40" idx="0"/>
          </p:cNvCxnSpPr>
          <p:nvPr/>
        </p:nvCxnSpPr>
        <p:spPr>
          <a:xfrm flipH="1">
            <a:off x="7112916" y="3684252"/>
            <a:ext cx="159940" cy="431694"/>
          </a:xfrm>
          <a:prstGeom prst="bentConnector4">
            <a:avLst>
              <a:gd name="adj1" fmla="val -142929"/>
              <a:gd name="adj2" fmla="val 76295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F1A2C030-A3BB-4E1E-8CEF-0B3DE44B042F}"/>
              </a:ext>
            </a:extLst>
          </p:cNvPr>
          <p:cNvSpPr txBox="1"/>
          <p:nvPr/>
        </p:nvSpPr>
        <p:spPr>
          <a:xfrm>
            <a:off x="7462044" y="3630644"/>
            <a:ext cx="856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-Proposed measurements</a:t>
            </a:r>
          </a:p>
        </p:txBody>
      </p:sp>
      <p:cxnSp>
        <p:nvCxnSpPr>
          <p:cNvPr id="86" name="Elbow Connector 57">
            <a:extLst>
              <a:ext uri="{FF2B5EF4-FFF2-40B4-BE49-F238E27FC236}">
                <a16:creationId xmlns:a16="http://schemas.microsoft.com/office/drawing/2014/main" id="{CE940409-E5CD-4EF2-9929-0C4F85BAF482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 flipH="1">
            <a:off x="7402690" y="4906660"/>
            <a:ext cx="261434" cy="1132552"/>
          </a:xfrm>
          <a:prstGeom prst="bentConnector4">
            <a:avLst>
              <a:gd name="adj1" fmla="val -32868"/>
              <a:gd name="adj2" fmla="val 89227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18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C978-9A8F-D19F-6684-24EF1027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 Module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F40648B5-DE50-3579-FADA-CAF8E94030E7}"/>
              </a:ext>
            </a:extLst>
          </p:cNvPr>
          <p:cNvSpPr/>
          <p:nvPr/>
        </p:nvSpPr>
        <p:spPr>
          <a:xfrm>
            <a:off x="1612345" y="1181475"/>
            <a:ext cx="10305799" cy="4875209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Agent</a:t>
            </a: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36FCB5CD-F302-D51B-34A3-A0B1CCDBE6D6}"/>
              </a:ext>
            </a:extLst>
          </p:cNvPr>
          <p:cNvSpPr/>
          <p:nvPr/>
        </p:nvSpPr>
        <p:spPr>
          <a:xfrm rot="16200000">
            <a:off x="-593260" y="2267141"/>
            <a:ext cx="2154955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7F517DA-6E73-F6CB-E770-58B82D97E783}"/>
              </a:ext>
            </a:extLst>
          </p:cNvPr>
          <p:cNvSpPr/>
          <p:nvPr/>
        </p:nvSpPr>
        <p:spPr>
          <a:xfrm rot="16200000">
            <a:off x="-505389" y="4808354"/>
            <a:ext cx="1979210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FE5CB-B5E3-B8CC-FC28-61C7280D0EC8}"/>
              </a:ext>
            </a:extLst>
          </p:cNvPr>
          <p:cNvSpPr/>
          <p:nvPr/>
        </p:nvSpPr>
        <p:spPr>
          <a:xfrm>
            <a:off x="1615812" y="1888269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ysClr val="windowText" lastClr="000000"/>
                </a:solidFill>
              </a:rPr>
              <a:t>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E1990-9422-5D7F-F9ED-1C8180FDCE4E}"/>
              </a:ext>
            </a:extLst>
          </p:cNvPr>
          <p:cNvSpPr/>
          <p:nvPr/>
        </p:nvSpPr>
        <p:spPr>
          <a:xfrm>
            <a:off x="1615812" y="2686927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27E52-179E-4D2F-5FC9-FDFD8678AC53}"/>
              </a:ext>
            </a:extLst>
          </p:cNvPr>
          <p:cNvSpPr/>
          <p:nvPr/>
        </p:nvSpPr>
        <p:spPr>
          <a:xfrm>
            <a:off x="1615813" y="4391147"/>
            <a:ext cx="367030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REQ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6CB41F-8ECB-30FC-1971-129130FB3B89}"/>
              </a:ext>
            </a:extLst>
          </p:cNvPr>
          <p:cNvSpPr/>
          <p:nvPr/>
        </p:nvSpPr>
        <p:spPr>
          <a:xfrm>
            <a:off x="1615812" y="5189805"/>
            <a:ext cx="368765" cy="364777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ysClr val="windowText" lastClr="000000"/>
                </a:solidFill>
              </a:rPr>
              <a:t>REP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2B32A1C8-1F4D-FE46-0683-3487D1FA5643}"/>
              </a:ext>
            </a:extLst>
          </p:cNvPr>
          <p:cNvSpPr/>
          <p:nvPr/>
        </p:nvSpPr>
        <p:spPr>
          <a:xfrm rot="16200000">
            <a:off x="1468102" y="3914318"/>
            <a:ext cx="3188753" cy="368764"/>
          </a:xfrm>
          <a:prstGeom prst="roundRect">
            <a:avLst>
              <a:gd name="adj" fmla="val 6097"/>
            </a:avLst>
          </a:prstGeom>
          <a:noFill/>
          <a:ln>
            <a:solidFill>
              <a:srgbClr val="43061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2ADA39C-3563-CAEB-6599-771568637F19}"/>
              </a:ext>
            </a:extLst>
          </p:cNvPr>
          <p:cNvSpPr/>
          <p:nvPr/>
        </p:nvSpPr>
        <p:spPr>
          <a:xfrm>
            <a:off x="7164046" y="1555563"/>
            <a:ext cx="1307237" cy="307489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4CF191CC-E3D1-061E-10AD-55F38E8AB2A6}"/>
              </a:ext>
            </a:extLst>
          </p:cNvPr>
          <p:cNvSpPr/>
          <p:nvPr/>
        </p:nvSpPr>
        <p:spPr>
          <a:xfrm>
            <a:off x="4636852" y="3035063"/>
            <a:ext cx="5875506" cy="2934734"/>
          </a:xfrm>
          <a:prstGeom prst="roundRect">
            <a:avLst>
              <a:gd name="adj" fmla="val 6097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100" i="1" dirty="0">
                <a:solidFill>
                  <a:sysClr val="windowText" lastClr="000000"/>
                </a:solidFill>
              </a:rPr>
              <a:t>Scheduler/Planning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CFE17B-DDF8-C7E1-74CB-183DE935DC47}"/>
              </a:ext>
            </a:extLst>
          </p:cNvPr>
          <p:cNvCxnSpPr>
            <a:cxnSpLocks/>
          </p:cNvCxnSpPr>
          <p:nvPr/>
        </p:nvCxnSpPr>
        <p:spPr>
          <a:xfrm flipH="1" flipV="1">
            <a:off x="697997" y="2869315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52B2B7-ABA9-443F-1E5D-AA7CC65B7D4C}"/>
              </a:ext>
            </a:extLst>
          </p:cNvPr>
          <p:cNvCxnSpPr>
            <a:cxnSpLocks/>
          </p:cNvCxnSpPr>
          <p:nvPr/>
        </p:nvCxnSpPr>
        <p:spPr>
          <a:xfrm flipH="1" flipV="1">
            <a:off x="693780" y="209058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5D870E-5B50-966E-0DA6-166D5BE5BEDA}"/>
              </a:ext>
            </a:extLst>
          </p:cNvPr>
          <p:cNvSpPr txBox="1"/>
          <p:nvPr/>
        </p:nvSpPr>
        <p:spPr>
          <a:xfrm>
            <a:off x="665408" y="1738857"/>
            <a:ext cx="987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-Environment Events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1F822-5C6A-BD15-F8C8-E7C9183E20A6}"/>
              </a:ext>
            </a:extLst>
          </p:cNvPr>
          <p:cNvCxnSpPr>
            <a:cxnSpLocks/>
          </p:cNvCxnSpPr>
          <p:nvPr/>
        </p:nvCxnSpPr>
        <p:spPr>
          <a:xfrm flipH="1" flipV="1">
            <a:off x="690314" y="5371455"/>
            <a:ext cx="922031" cy="738"/>
          </a:xfrm>
          <a:prstGeom prst="straightConnector1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D29D6C-EAC1-451B-A927-59E3C49EC7D8}"/>
              </a:ext>
            </a:extLst>
          </p:cNvPr>
          <p:cNvSpPr txBox="1"/>
          <p:nvPr/>
        </p:nvSpPr>
        <p:spPr>
          <a:xfrm>
            <a:off x="702215" y="2895779"/>
            <a:ext cx="92549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-GP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-GS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access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 req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observation metrics req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8F4BD-FB1A-AD9A-76F9-5248050C7904}"/>
              </a:ext>
            </a:extLst>
          </p:cNvPr>
          <p:cNvSpPr txBox="1"/>
          <p:nvPr/>
        </p:nvSpPr>
        <p:spPr>
          <a:xfrm>
            <a:off x="679765" y="3858989"/>
            <a:ext cx="987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B13C5C-E425-0922-1BE5-4D3997E07D4A}"/>
              </a:ext>
            </a:extLst>
          </p:cNvPr>
          <p:cNvSpPr txBox="1"/>
          <p:nvPr/>
        </p:nvSpPr>
        <p:spPr>
          <a:xfrm>
            <a:off x="672135" y="5420761"/>
            <a:ext cx="9872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D6F391-03BE-5974-2ADF-122841988FAA}"/>
              </a:ext>
            </a:extLst>
          </p:cNvPr>
          <p:cNvCxnSpPr>
            <a:cxnSpLocks/>
          </p:cNvCxnSpPr>
          <p:nvPr/>
        </p:nvCxnSpPr>
        <p:spPr>
          <a:xfrm flipH="1">
            <a:off x="1989942" y="2889237"/>
            <a:ext cx="884690" cy="0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DB52F6-DC85-48AB-544C-FCD2F9E9318D}"/>
              </a:ext>
            </a:extLst>
          </p:cNvPr>
          <p:cNvCxnSpPr>
            <a:cxnSpLocks/>
          </p:cNvCxnSpPr>
          <p:nvPr/>
        </p:nvCxnSpPr>
        <p:spPr>
          <a:xfrm flipH="1" flipV="1">
            <a:off x="692046" y="4572797"/>
            <a:ext cx="922031" cy="738"/>
          </a:xfrm>
          <a:prstGeom prst="straightConnector1">
            <a:avLst/>
          </a:prstGeom>
          <a:ln w="28575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EFBA9-F89A-F4AA-B55A-FE4D71BE992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1982843" y="4572797"/>
            <a:ext cx="886424" cy="739"/>
          </a:xfrm>
          <a:prstGeom prst="straightConnector1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80E86-4D23-A774-F967-F388C923D11E}"/>
              </a:ext>
            </a:extLst>
          </p:cNvPr>
          <p:cNvCxnSpPr>
            <a:cxnSpLocks/>
          </p:cNvCxnSpPr>
          <p:nvPr/>
        </p:nvCxnSpPr>
        <p:spPr>
          <a:xfrm flipH="1">
            <a:off x="1981508" y="5396992"/>
            <a:ext cx="881221" cy="0"/>
          </a:xfrm>
          <a:prstGeom prst="straightConnector1">
            <a:avLst/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E09718-9461-F519-738D-CED4577346E6}"/>
              </a:ext>
            </a:extLst>
          </p:cNvPr>
          <p:cNvCxnSpPr>
            <a:cxnSpLocks/>
          </p:cNvCxnSpPr>
          <p:nvPr/>
        </p:nvCxnSpPr>
        <p:spPr>
          <a:xfrm flipH="1">
            <a:off x="3240377" y="4283098"/>
            <a:ext cx="3211938" cy="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65D2550-9A5E-2B9C-C4A5-BEBE059DFA7D}"/>
              </a:ext>
            </a:extLst>
          </p:cNvPr>
          <p:cNvSpPr/>
          <p:nvPr/>
        </p:nvSpPr>
        <p:spPr>
          <a:xfrm>
            <a:off x="2511152" y="1667036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Event Handler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DB0AC5-0E15-BEA5-0D41-E610593E1143}"/>
              </a:ext>
            </a:extLst>
          </p:cNvPr>
          <p:cNvSpPr/>
          <p:nvPr/>
        </p:nvSpPr>
        <p:spPr>
          <a:xfrm>
            <a:off x="4448193" y="1666473"/>
            <a:ext cx="1139027" cy="385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Sim Start/End</a:t>
            </a:r>
          </a:p>
        </p:txBody>
      </p:sp>
      <p:cxnSp>
        <p:nvCxnSpPr>
          <p:cNvPr id="54" name="Elbow Connector 56">
            <a:extLst>
              <a:ext uri="{FF2B5EF4-FFF2-40B4-BE49-F238E27FC236}">
                <a16:creationId xmlns:a16="http://schemas.microsoft.com/office/drawing/2014/main" id="{DED9E14D-4B83-0719-589B-A0247A26D48A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1984577" y="1859911"/>
            <a:ext cx="526575" cy="21074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6007C7-0ABA-1107-19E0-A027CCDFC33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650179" y="1859348"/>
            <a:ext cx="798014" cy="563"/>
          </a:xfrm>
          <a:prstGeom prst="straightConnector1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E9E35F-81DE-74CF-0F9A-551E2E925FC1}"/>
              </a:ext>
            </a:extLst>
          </p:cNvPr>
          <p:cNvCxnSpPr>
            <a:cxnSpLocks/>
          </p:cNvCxnSpPr>
          <p:nvPr/>
        </p:nvCxnSpPr>
        <p:spPr>
          <a:xfrm>
            <a:off x="3069046" y="2052223"/>
            <a:ext cx="0" cy="45210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29">
            <a:extLst>
              <a:ext uri="{FF2B5EF4-FFF2-40B4-BE49-F238E27FC236}">
                <a16:creationId xmlns:a16="http://schemas.microsoft.com/office/drawing/2014/main" id="{8651A971-FD80-C7DD-B497-3D2C3B67E474}"/>
              </a:ext>
            </a:extLst>
          </p:cNvPr>
          <p:cNvSpPr/>
          <p:nvPr/>
        </p:nvSpPr>
        <p:spPr>
          <a:xfrm>
            <a:off x="2387825" y="1337631"/>
            <a:ext cx="3281173" cy="902555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ysClr val="windowText" lastClr="000000"/>
                </a:solidFill>
              </a:rPr>
              <a:t>Simulation Module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1EDB20-B750-E5E9-8E92-87267775AC19}"/>
              </a:ext>
            </a:extLst>
          </p:cNvPr>
          <p:cNvSpPr txBox="1"/>
          <p:nvPr/>
        </p:nvSpPr>
        <p:spPr>
          <a:xfrm>
            <a:off x="3650179" y="1563483"/>
            <a:ext cx="67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-Simulation Events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DFBA05-B539-78D5-5C05-2D3F74E0B517}"/>
              </a:ext>
            </a:extLst>
          </p:cNvPr>
          <p:cNvSpPr txBox="1"/>
          <p:nvPr/>
        </p:nvSpPr>
        <p:spPr>
          <a:xfrm>
            <a:off x="3015855" y="2028625"/>
            <a:ext cx="113902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-Environment Events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C94E85-CBF9-94D3-1288-5E961FA14686}"/>
              </a:ext>
            </a:extLst>
          </p:cNvPr>
          <p:cNvSpPr txBox="1"/>
          <p:nvPr/>
        </p:nvSpPr>
        <p:spPr>
          <a:xfrm>
            <a:off x="3464440" y="2601775"/>
            <a:ext cx="1967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Data (from self or in)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 (in)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2710D44-CD41-29EF-090E-B62D030E41D5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246861" y="1709308"/>
            <a:ext cx="3917185" cy="1179929"/>
          </a:xfrm>
          <a:prstGeom prst="bentConnector3">
            <a:avLst>
              <a:gd name="adj1" fmla="val 73492"/>
            </a:avLst>
          </a:prstGeom>
          <a:ln w="19050">
            <a:solidFill>
              <a:srgbClr val="43061E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333C00C-4FE5-2D13-43B0-580354686F1E}"/>
              </a:ext>
            </a:extLst>
          </p:cNvPr>
          <p:cNvSpPr/>
          <p:nvPr/>
        </p:nvSpPr>
        <p:spPr>
          <a:xfrm>
            <a:off x="6458801" y="4115946"/>
            <a:ext cx="1308229" cy="4540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ysClr val="windowText" lastClr="000000"/>
                </a:solidFill>
              </a:rPr>
              <a:t>Observation Planning (Decentralized  multiagent-level)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3D829D-A528-94C9-8494-2F61383F6CFD}"/>
              </a:ext>
            </a:extLst>
          </p:cNvPr>
          <p:cNvSpPr/>
          <p:nvPr/>
        </p:nvSpPr>
        <p:spPr>
          <a:xfrm>
            <a:off x="7704006" y="5149593"/>
            <a:ext cx="791353" cy="4540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Predictive Models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1D70ECF-0BA2-9645-77B0-942EB68B78C9}"/>
              </a:ext>
            </a:extLst>
          </p:cNvPr>
          <p:cNvSpPr/>
          <p:nvPr/>
        </p:nvSpPr>
        <p:spPr>
          <a:xfrm>
            <a:off x="5812259" y="3457222"/>
            <a:ext cx="1460597" cy="4540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Knowledge-Base Instrument Capability Reasoning</a:t>
            </a: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5F852BCC-40F6-E33C-E177-6F911462D1EF}"/>
              </a:ext>
            </a:extLst>
          </p:cNvPr>
          <p:cNvCxnSpPr>
            <a:cxnSpLocks/>
            <a:stCxn id="42" idx="1"/>
            <a:endCxn id="78" idx="3"/>
          </p:cNvCxnSpPr>
          <p:nvPr/>
        </p:nvCxnSpPr>
        <p:spPr>
          <a:xfrm rot="10800000">
            <a:off x="6967132" y="5115189"/>
            <a:ext cx="736875" cy="261434"/>
          </a:xfrm>
          <a:prstGeom prst="bentConnector3">
            <a:avLst>
              <a:gd name="adj1" fmla="val 72882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721065E-D747-1C86-6DCA-95637C034403}"/>
              </a:ext>
            </a:extLst>
          </p:cNvPr>
          <p:cNvSpPr txBox="1"/>
          <p:nvPr/>
        </p:nvSpPr>
        <p:spPr>
          <a:xfrm>
            <a:off x="7758102" y="3923441"/>
            <a:ext cx="856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-Proposed plan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605A652-2C5F-B4F1-20C4-DE28A21BB0DE}"/>
              </a:ext>
            </a:extLst>
          </p:cNvPr>
          <p:cNvSpPr txBox="1"/>
          <p:nvPr/>
        </p:nvSpPr>
        <p:spPr>
          <a:xfrm>
            <a:off x="5587220" y="4580382"/>
            <a:ext cx="60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-Meas. Perf. Score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188D7F6-B08C-8A7B-7E23-7AE438B07877}"/>
              </a:ext>
            </a:extLst>
          </p:cNvPr>
          <p:cNvCxnSpPr>
            <a:cxnSpLocks/>
            <a:stCxn id="11" idx="2"/>
            <a:endCxn id="43" idx="1"/>
          </p:cNvCxnSpPr>
          <p:nvPr/>
        </p:nvCxnSpPr>
        <p:spPr>
          <a:xfrm flipV="1">
            <a:off x="3246861" y="3684252"/>
            <a:ext cx="2565398" cy="414448"/>
          </a:xfrm>
          <a:prstGeom prst="bentConnector3">
            <a:avLst>
              <a:gd name="adj1" fmla="val 66179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FF9114D-4AA5-7D91-AC74-C73C563BD815}"/>
              </a:ext>
            </a:extLst>
          </p:cNvPr>
          <p:cNvSpPr txBox="1"/>
          <p:nvPr/>
        </p:nvSpPr>
        <p:spPr>
          <a:xfrm>
            <a:off x="4968158" y="3388534"/>
            <a:ext cx="958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(in)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22C576-B8FE-7E8A-C103-6D44ABFCA834}"/>
              </a:ext>
            </a:extLst>
          </p:cNvPr>
          <p:cNvSpPr/>
          <p:nvPr/>
        </p:nvSpPr>
        <p:spPr>
          <a:xfrm>
            <a:off x="6102126" y="5464304"/>
            <a:ext cx="865005" cy="4540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>
                <a:solidFill>
                  <a:sysClr val="windowText" lastClr="000000"/>
                </a:solidFill>
              </a:rPr>
              <a:t>Cost Model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91463E-C50C-DB70-2815-C255E7C784B4}"/>
              </a:ext>
            </a:extLst>
          </p:cNvPr>
          <p:cNvSpPr txBox="1"/>
          <p:nvPr/>
        </p:nvSpPr>
        <p:spPr>
          <a:xfrm>
            <a:off x="5469248" y="5364442"/>
            <a:ext cx="6778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-Cost Estimate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6D9A5EC-F526-92EF-D7AB-523227FEF4FA}"/>
              </a:ext>
            </a:extLst>
          </p:cNvPr>
          <p:cNvSpPr/>
          <p:nvPr/>
        </p:nvSpPr>
        <p:spPr>
          <a:xfrm>
            <a:off x="8475593" y="4115946"/>
            <a:ext cx="1308229" cy="4540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ysClr val="windowText" lastClr="000000"/>
                </a:solidFill>
              </a:rPr>
              <a:t>Operations Planning (agent-level)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75D082A7-D8C3-16ED-3B80-D02C045150AA}"/>
              </a:ext>
            </a:extLst>
          </p:cNvPr>
          <p:cNvCxnSpPr>
            <a:cxnSpLocks/>
            <a:stCxn id="42" idx="0"/>
            <a:endCxn id="40" idx="2"/>
          </p:cNvCxnSpPr>
          <p:nvPr/>
        </p:nvCxnSpPr>
        <p:spPr>
          <a:xfrm rot="16200000" flipV="1">
            <a:off x="7316507" y="4366416"/>
            <a:ext cx="579587" cy="986767"/>
          </a:xfrm>
          <a:prstGeom prst="bentConnector3">
            <a:avLst>
              <a:gd name="adj1" fmla="val 71260"/>
            </a:avLst>
          </a:prstGeom>
          <a:ln w="19050">
            <a:solidFill>
              <a:srgbClr val="43061E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FBBE272-46BF-BDD5-254C-DC0E1B4DD5FC}"/>
              </a:ext>
            </a:extLst>
          </p:cNvPr>
          <p:cNvSpPr/>
          <p:nvPr/>
        </p:nvSpPr>
        <p:spPr>
          <a:xfrm>
            <a:off x="6102126" y="4888159"/>
            <a:ext cx="865005" cy="4540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>
                <a:solidFill>
                  <a:sysClr val="windowText" lastClr="000000"/>
                </a:solidFill>
              </a:rPr>
              <a:t>Meas. Perf. Model</a:t>
            </a:r>
            <a:endParaRPr lang="en-US" sz="1050" i="1" dirty="0">
              <a:solidFill>
                <a:sysClr val="windowText" lastClr="000000"/>
              </a:solidFill>
            </a:endParaRPr>
          </a:p>
        </p:txBody>
      </p:sp>
      <p:cxnSp>
        <p:nvCxnSpPr>
          <p:cNvPr id="76" name="Elbow Connector 57">
            <a:extLst>
              <a:ext uri="{FF2B5EF4-FFF2-40B4-BE49-F238E27FC236}">
                <a16:creationId xmlns:a16="http://schemas.microsoft.com/office/drawing/2014/main" id="{D8ADF0A6-28C9-43C9-A5FF-B29F54B0C350}"/>
              </a:ext>
            </a:extLst>
          </p:cNvPr>
          <p:cNvCxnSpPr>
            <a:cxnSpLocks/>
            <a:stCxn id="78" idx="1"/>
            <a:endCxn id="40" idx="1"/>
          </p:cNvCxnSpPr>
          <p:nvPr/>
        </p:nvCxnSpPr>
        <p:spPr>
          <a:xfrm rot="10800000" flipH="1">
            <a:off x="6102125" y="4342977"/>
            <a:ext cx="356675" cy="772213"/>
          </a:xfrm>
          <a:prstGeom prst="bentConnector3">
            <a:avLst>
              <a:gd name="adj1" fmla="val -133184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288BB24-6113-4F99-93B9-0C45E9A02C24}"/>
              </a:ext>
            </a:extLst>
          </p:cNvPr>
          <p:cNvSpPr txBox="1"/>
          <p:nvPr/>
        </p:nvSpPr>
        <p:spPr>
          <a:xfrm>
            <a:off x="8073149" y="4733708"/>
            <a:ext cx="856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2DD3CA2-2611-43E9-9F74-57BBCEBDA697}"/>
              </a:ext>
            </a:extLst>
          </p:cNvPr>
          <p:cNvSpPr txBox="1"/>
          <p:nvPr/>
        </p:nvSpPr>
        <p:spPr>
          <a:xfrm>
            <a:off x="7798968" y="4337203"/>
            <a:ext cx="85659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-Modified plan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E257391-9D17-45DC-BDD5-67F248606309}"/>
              </a:ext>
            </a:extLst>
          </p:cNvPr>
          <p:cNvSpPr txBox="1"/>
          <p:nvPr/>
        </p:nvSpPr>
        <p:spPr>
          <a:xfrm>
            <a:off x="9138711" y="3542054"/>
            <a:ext cx="14409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-Data Transmission Request (from self)</a:t>
            </a:r>
          </a:p>
        </p:txBody>
      </p:sp>
      <p:cxnSp>
        <p:nvCxnSpPr>
          <p:cNvPr id="71" name="Elbow Connector 89">
            <a:extLst>
              <a:ext uri="{FF2B5EF4-FFF2-40B4-BE49-F238E27FC236}">
                <a16:creationId xmlns:a16="http://schemas.microsoft.com/office/drawing/2014/main" id="{EE204710-A615-4C56-A77C-CF6FB01C860A}"/>
              </a:ext>
            </a:extLst>
          </p:cNvPr>
          <p:cNvCxnSpPr>
            <a:cxnSpLocks/>
            <a:stCxn id="12" idx="2"/>
            <a:endCxn id="43" idx="0"/>
          </p:cNvCxnSpPr>
          <p:nvPr/>
        </p:nvCxnSpPr>
        <p:spPr>
          <a:xfrm rot="5400000">
            <a:off x="6383027" y="2022584"/>
            <a:ext cx="1594170" cy="1275107"/>
          </a:xfrm>
          <a:prstGeom prst="bentConnector3">
            <a:avLst>
              <a:gd name="adj1" fmla="val 91087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59">
            <a:extLst>
              <a:ext uri="{FF2B5EF4-FFF2-40B4-BE49-F238E27FC236}">
                <a16:creationId xmlns:a16="http://schemas.microsoft.com/office/drawing/2014/main" id="{6AC071CF-DC64-4CB3-BF3F-84A0A4C4CF0C}"/>
              </a:ext>
            </a:extLst>
          </p:cNvPr>
          <p:cNvCxnSpPr>
            <a:cxnSpLocks/>
            <a:stCxn id="42" idx="0"/>
            <a:endCxn id="59" idx="2"/>
          </p:cNvCxnSpPr>
          <p:nvPr/>
        </p:nvCxnSpPr>
        <p:spPr>
          <a:xfrm rot="5400000" flipH="1" flipV="1">
            <a:off x="8324902" y="4344788"/>
            <a:ext cx="579587" cy="1030025"/>
          </a:xfrm>
          <a:prstGeom prst="bentConnector3">
            <a:avLst>
              <a:gd name="adj1" fmla="val 71260"/>
            </a:avLst>
          </a:prstGeom>
          <a:ln w="19050">
            <a:solidFill>
              <a:srgbClr val="43061E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89">
            <a:extLst>
              <a:ext uri="{FF2B5EF4-FFF2-40B4-BE49-F238E27FC236}">
                <a16:creationId xmlns:a16="http://schemas.microsoft.com/office/drawing/2014/main" id="{A809D245-1A68-4770-958C-3E9E86C1F2E8}"/>
              </a:ext>
            </a:extLst>
          </p:cNvPr>
          <p:cNvCxnSpPr>
            <a:cxnSpLocks/>
            <a:stCxn id="12" idx="2"/>
            <a:endCxn id="59" idx="0"/>
          </p:cNvCxnSpPr>
          <p:nvPr/>
        </p:nvCxnSpPr>
        <p:spPr>
          <a:xfrm rot="16200000" flipH="1">
            <a:off x="7347239" y="2333477"/>
            <a:ext cx="2252894" cy="1312043"/>
          </a:xfrm>
          <a:prstGeom prst="bentConnector3">
            <a:avLst>
              <a:gd name="adj1" fmla="val 64393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57">
            <a:extLst>
              <a:ext uri="{FF2B5EF4-FFF2-40B4-BE49-F238E27FC236}">
                <a16:creationId xmlns:a16="http://schemas.microsoft.com/office/drawing/2014/main" id="{52CE6476-C5BC-475C-BBFD-1C2E9ADF5239}"/>
              </a:ext>
            </a:extLst>
          </p:cNvPr>
          <p:cNvCxnSpPr>
            <a:cxnSpLocks/>
            <a:stCxn id="42" idx="2"/>
            <a:endCxn id="37" idx="3"/>
          </p:cNvCxnSpPr>
          <p:nvPr/>
        </p:nvCxnSpPr>
        <p:spPr>
          <a:xfrm rot="5400000">
            <a:off x="7489567" y="5081217"/>
            <a:ext cx="87681" cy="1132552"/>
          </a:xfrm>
          <a:prstGeom prst="bentConnector2">
            <a:avLst/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9C4D11D-4AB2-471B-AD88-8BC4CE53CC56}"/>
              </a:ext>
            </a:extLst>
          </p:cNvPr>
          <p:cNvCxnSpPr>
            <a:cxnSpLocks/>
            <a:stCxn id="59" idx="1"/>
            <a:endCxn id="40" idx="3"/>
          </p:cNvCxnSpPr>
          <p:nvPr/>
        </p:nvCxnSpPr>
        <p:spPr>
          <a:xfrm flipH="1">
            <a:off x="7767030" y="4342976"/>
            <a:ext cx="708563" cy="0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001D1E4-F4F8-4A4F-BB4A-718D0E73BE86}"/>
              </a:ext>
            </a:extLst>
          </p:cNvPr>
          <p:cNvCxnSpPr>
            <a:cxnSpLocks/>
          </p:cNvCxnSpPr>
          <p:nvPr/>
        </p:nvCxnSpPr>
        <p:spPr>
          <a:xfrm>
            <a:off x="7767030" y="4228321"/>
            <a:ext cx="704254" cy="1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59">
            <a:extLst>
              <a:ext uri="{FF2B5EF4-FFF2-40B4-BE49-F238E27FC236}">
                <a16:creationId xmlns:a16="http://schemas.microsoft.com/office/drawing/2014/main" id="{25D2B81E-4DA4-4D0E-B446-196976FD0043}"/>
              </a:ext>
            </a:extLst>
          </p:cNvPr>
          <p:cNvCxnSpPr>
            <a:cxnSpLocks/>
            <a:stCxn id="42" idx="2"/>
            <a:endCxn id="59" idx="3"/>
          </p:cNvCxnSpPr>
          <p:nvPr/>
        </p:nvCxnSpPr>
        <p:spPr>
          <a:xfrm rot="5400000" flipH="1" flipV="1">
            <a:off x="8311413" y="4131245"/>
            <a:ext cx="1260677" cy="1684139"/>
          </a:xfrm>
          <a:prstGeom prst="bentConnector4">
            <a:avLst>
              <a:gd name="adj1" fmla="val -7330"/>
              <a:gd name="adj2" fmla="val 113574"/>
            </a:avLst>
          </a:prstGeom>
          <a:ln w="19050">
            <a:solidFill>
              <a:srgbClr val="43061E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57">
            <a:extLst>
              <a:ext uri="{FF2B5EF4-FFF2-40B4-BE49-F238E27FC236}">
                <a16:creationId xmlns:a16="http://schemas.microsoft.com/office/drawing/2014/main" id="{6CB1B4AA-35C5-43B3-A661-5317142267A7}"/>
              </a:ext>
            </a:extLst>
          </p:cNvPr>
          <p:cNvCxnSpPr>
            <a:cxnSpLocks/>
            <a:stCxn id="37" idx="1"/>
            <a:endCxn id="40" idx="1"/>
          </p:cNvCxnSpPr>
          <p:nvPr/>
        </p:nvCxnSpPr>
        <p:spPr>
          <a:xfrm rot="10800000" flipH="1">
            <a:off x="6102125" y="4342976"/>
            <a:ext cx="356675" cy="1348358"/>
          </a:xfrm>
          <a:prstGeom prst="bentConnector3">
            <a:avLst>
              <a:gd name="adj1" fmla="val -195003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5B0F82B3-D6DF-4A45-AF6C-012C8B7EFCF6}"/>
              </a:ext>
            </a:extLst>
          </p:cNvPr>
          <p:cNvSpPr txBox="1"/>
          <p:nvPr/>
        </p:nvSpPr>
        <p:spPr>
          <a:xfrm>
            <a:off x="7794189" y="5671120"/>
            <a:ext cx="681404" cy="315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-Predicted Agent States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CE8356A-A7CF-4499-BEE3-E9D4C339EDDA}"/>
              </a:ext>
            </a:extLst>
          </p:cNvPr>
          <p:cNvSpPr txBox="1"/>
          <p:nvPr/>
        </p:nvSpPr>
        <p:spPr>
          <a:xfrm>
            <a:off x="7123905" y="4939354"/>
            <a:ext cx="675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-Predicted observation metrics</a:t>
            </a:r>
          </a:p>
          <a:p>
            <a:endParaRPr lang="en-US" sz="7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235467F-DB14-427C-894D-E6F58F11B36D}"/>
              </a:ext>
            </a:extLst>
          </p:cNvPr>
          <p:cNvSpPr txBox="1"/>
          <p:nvPr/>
        </p:nvSpPr>
        <p:spPr>
          <a:xfrm>
            <a:off x="6557146" y="3015253"/>
            <a:ext cx="958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(from self)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814BEF4-9ACC-4D9E-BE5C-2492211CABAC}"/>
              </a:ext>
            </a:extLst>
          </p:cNvPr>
          <p:cNvSpPr txBox="1"/>
          <p:nvPr/>
        </p:nvSpPr>
        <p:spPr>
          <a:xfrm>
            <a:off x="3419990" y="4290748"/>
            <a:ext cx="13328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-Tasks (for self or 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-Information Requests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Results (out)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(out)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46166AB-AD23-4F15-B222-BB6096405922}"/>
              </a:ext>
            </a:extLst>
          </p:cNvPr>
          <p:cNvSpPr txBox="1"/>
          <p:nvPr/>
        </p:nvSpPr>
        <p:spPr>
          <a:xfrm>
            <a:off x="5046211" y="3920544"/>
            <a:ext cx="1008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-Planner Results (in)</a:t>
            </a:r>
          </a:p>
        </p:txBody>
      </p:sp>
      <p:cxnSp>
        <p:nvCxnSpPr>
          <p:cNvPr id="146" name="Elbow Connector 18">
            <a:extLst>
              <a:ext uri="{FF2B5EF4-FFF2-40B4-BE49-F238E27FC236}">
                <a16:creationId xmlns:a16="http://schemas.microsoft.com/office/drawing/2014/main" id="{0ABF9FBF-1767-46E7-B8E4-98D1955612A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246861" y="4098700"/>
            <a:ext cx="3211940" cy="115372"/>
          </a:xfrm>
          <a:prstGeom prst="bentConnector3">
            <a:avLst>
              <a:gd name="adj1" fmla="val 52827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89">
            <a:extLst>
              <a:ext uri="{FF2B5EF4-FFF2-40B4-BE49-F238E27FC236}">
                <a16:creationId xmlns:a16="http://schemas.microsoft.com/office/drawing/2014/main" id="{A6DB65AE-1ACD-4FB4-A629-53732FBF233B}"/>
              </a:ext>
            </a:extLst>
          </p:cNvPr>
          <p:cNvCxnSpPr>
            <a:cxnSpLocks/>
            <a:stCxn id="43" idx="3"/>
            <a:endCxn id="40" idx="0"/>
          </p:cNvCxnSpPr>
          <p:nvPr/>
        </p:nvCxnSpPr>
        <p:spPr>
          <a:xfrm flipH="1">
            <a:off x="7112916" y="3684252"/>
            <a:ext cx="159940" cy="431694"/>
          </a:xfrm>
          <a:prstGeom prst="bentConnector4">
            <a:avLst>
              <a:gd name="adj1" fmla="val -142929"/>
              <a:gd name="adj2" fmla="val 76295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F1A2C030-A3BB-4E1E-8CEF-0B3DE44B042F}"/>
              </a:ext>
            </a:extLst>
          </p:cNvPr>
          <p:cNvSpPr txBox="1"/>
          <p:nvPr/>
        </p:nvSpPr>
        <p:spPr>
          <a:xfrm>
            <a:off x="7462044" y="3630644"/>
            <a:ext cx="856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-Proposed measurements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852AAEC6-7B1B-4038-A2D1-BA8698B78FA5}"/>
                  </a:ext>
                </a:extLst>
              </p:cNvPr>
              <p:cNvSpPr/>
              <p:nvPr/>
            </p:nvSpPr>
            <p:spPr>
              <a:xfrm>
                <a:off x="2892718" y="4922490"/>
                <a:ext cx="2327527" cy="18423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i="1" dirty="0">
                    <a:solidFill>
                      <a:sysClr val="windowText" lastClr="000000"/>
                    </a:solidFill>
                  </a:rPr>
                  <a:t>Meas. Perf. Model:</a:t>
                </a:r>
              </a:p>
              <a:p>
                <a:pPr algn="ctr"/>
                <a:endParaRPr lang="en-US" sz="1400" i="1" dirty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𝑟𝑒𝑞</m:t>
                          </m:r>
                        </m:sub>
                      </m:sSub>
                      <m:r>
                        <a:rPr lang="en-US" sz="12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2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i="1" dirty="0">
                  <a:solidFill>
                    <a:sysClr val="windowText" lastClr="000000"/>
                  </a:solidFill>
                </a:endParaRPr>
              </a:p>
              <a:p>
                <a:endParaRPr lang="en-US" sz="1200" b="0" i="1" dirty="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1000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sz="1000" dirty="0">
                    <a:solidFill>
                      <a:sysClr val="windowText" lastClr="000000"/>
                    </a:solidFill>
                  </a:rPr>
                  <a:t>Science Value of Measurement </a:t>
                </a:r>
                <a14:m>
                  <m:oMath xmlns:m="http://schemas.openxmlformats.org/officeDocument/2006/math">
                    <m:r>
                      <a:rPr lang="en-US" sz="100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000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𝑟𝑒𝑞</m:t>
                        </m:r>
                      </m:sub>
                    </m:sSub>
                    <m:r>
                      <a:rPr lang="en-US" sz="1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0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0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1000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sz="1000" dirty="0">
                    <a:solidFill>
                      <a:sysClr val="windowText" lastClr="000000"/>
                    </a:solidFill>
                  </a:rPr>
                  <a:t>Predicted performance of measurement</a:t>
                </a:r>
                <a:r>
                  <a:rPr lang="en-US" sz="1000" dirty="0">
                    <a:solidFill>
                      <a:sysClr val="windowText" lastClr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000" dirty="0">
                    <a:solidFill>
                      <a:sysClr val="windowText" lastClr="000000"/>
                    </a:solidFill>
                  </a:rPr>
                  <a:t> at state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000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0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0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0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0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1000" dirty="0">
                    <a:solidFill>
                      <a:sysClr val="windowText" lastClr="000000"/>
                    </a:solidFill>
                  </a:rPr>
                  <a:t> Measurement Performance Score of measurement</a:t>
                </a:r>
                <a:r>
                  <a:rPr lang="en-US" sz="1000" dirty="0">
                    <a:solidFill>
                      <a:sysClr val="windowText" lastClr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000" dirty="0">
                    <a:solidFill>
                      <a:sysClr val="windowText" lastClr="000000"/>
                    </a:solidFill>
                  </a:rPr>
                  <a:t> at state </a:t>
                </a:r>
                <a14:m>
                  <m:oMath xmlns:m="http://schemas.openxmlformats.org/officeDocument/2006/math">
                    <m:r>
                      <a:rPr lang="en-US" sz="10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852AAEC6-7B1B-4038-A2D1-BA8698B78F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718" y="4922490"/>
                <a:ext cx="2327527" cy="1842322"/>
              </a:xfrm>
              <a:prstGeom prst="rect">
                <a:avLst/>
              </a:prstGeom>
              <a:blipFill>
                <a:blip r:embed="rId3"/>
                <a:stretch>
                  <a:fillRect r="-26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14AEAF-AD11-4904-AD9B-293F2884B1E8}"/>
              </a:ext>
            </a:extLst>
          </p:cNvPr>
          <p:cNvCxnSpPr>
            <a:cxnSpLocks/>
          </p:cNvCxnSpPr>
          <p:nvPr/>
        </p:nvCxnSpPr>
        <p:spPr>
          <a:xfrm flipV="1">
            <a:off x="5220245" y="4888160"/>
            <a:ext cx="1746886" cy="343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417C32A-D0E9-4E33-8274-C2F370FD79FB}"/>
              </a:ext>
            </a:extLst>
          </p:cNvPr>
          <p:cNvCxnSpPr>
            <a:cxnSpLocks/>
          </p:cNvCxnSpPr>
          <p:nvPr/>
        </p:nvCxnSpPr>
        <p:spPr>
          <a:xfrm flipV="1">
            <a:off x="5220245" y="5342219"/>
            <a:ext cx="1746886" cy="14225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AD43AA9-A225-4FE6-AB00-B2E735E87A75}"/>
              </a:ext>
            </a:extLst>
          </p:cNvPr>
          <p:cNvCxnSpPr>
            <a:cxnSpLocks/>
          </p:cNvCxnSpPr>
          <p:nvPr/>
        </p:nvCxnSpPr>
        <p:spPr>
          <a:xfrm flipV="1">
            <a:off x="2892718" y="4888160"/>
            <a:ext cx="3209408" cy="343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C4D8017-2910-47A9-9E8E-6B144F1EA324}"/>
              </a:ext>
            </a:extLst>
          </p:cNvPr>
          <p:cNvCxnSpPr>
            <a:cxnSpLocks/>
          </p:cNvCxnSpPr>
          <p:nvPr/>
        </p:nvCxnSpPr>
        <p:spPr>
          <a:xfrm flipV="1">
            <a:off x="5220245" y="5342219"/>
            <a:ext cx="881879" cy="3508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57">
            <a:extLst>
              <a:ext uri="{FF2B5EF4-FFF2-40B4-BE49-F238E27FC236}">
                <a16:creationId xmlns:a16="http://schemas.microsoft.com/office/drawing/2014/main" id="{CE940409-E5CD-4EF2-9929-0C4F85BAF482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 flipH="1">
            <a:off x="7402690" y="4906660"/>
            <a:ext cx="261434" cy="1132552"/>
          </a:xfrm>
          <a:prstGeom prst="bentConnector4">
            <a:avLst>
              <a:gd name="adj1" fmla="val -32868"/>
              <a:gd name="adj2" fmla="val 89227"/>
            </a:avLst>
          </a:prstGeom>
          <a:ln w="19050">
            <a:solidFill>
              <a:srgbClr val="43061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32">
            <a:extLst>
              <a:ext uri="{FF2B5EF4-FFF2-40B4-BE49-F238E27FC236}">
                <a16:creationId xmlns:a16="http://schemas.microsoft.com/office/drawing/2014/main" id="{2380DDA3-7D8D-400C-93B3-DF2FAA84137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46862" y="1859348"/>
            <a:ext cx="4268481" cy="1104346"/>
          </a:xfrm>
          <a:prstGeom prst="bentConnector3">
            <a:avLst>
              <a:gd name="adj1" fmla="val -137"/>
            </a:avLst>
          </a:prstGeom>
          <a:ln w="19050">
            <a:solidFill>
              <a:srgbClr val="43061E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523B1E7-DCB1-4E60-81DE-9CA4F911C2A4}"/>
              </a:ext>
            </a:extLst>
          </p:cNvPr>
          <p:cNvSpPr txBox="1"/>
          <p:nvPr/>
        </p:nvSpPr>
        <p:spPr>
          <a:xfrm>
            <a:off x="6389671" y="2710978"/>
            <a:ext cx="11437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-Measurement Data (out)</a:t>
            </a:r>
          </a:p>
        </p:txBody>
      </p:sp>
    </p:spTree>
    <p:extLst>
      <p:ext uri="{BB962C8B-B14F-4D97-AF65-F5344CB8AC3E}">
        <p14:creationId xmlns:p14="http://schemas.microsoft.com/office/powerpoint/2010/main" val="1126319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29">
            <a:extLst>
              <a:ext uri="{FF2B5EF4-FFF2-40B4-BE49-F238E27FC236}">
                <a16:creationId xmlns:a16="http://schemas.microsoft.com/office/drawing/2014/main" id="{7DB2F876-6655-4E38-8FDC-BBD1BCFC3743}"/>
              </a:ext>
            </a:extLst>
          </p:cNvPr>
          <p:cNvSpPr/>
          <p:nvPr/>
        </p:nvSpPr>
        <p:spPr>
          <a:xfrm>
            <a:off x="8212754" y="1731929"/>
            <a:ext cx="3478574" cy="3417005"/>
          </a:xfrm>
          <a:prstGeom prst="roundRect">
            <a:avLst>
              <a:gd name="adj" fmla="val 6097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Agent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1F1E5-6955-4AF6-9F0B-C4229DC9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and Requests</a:t>
            </a: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5C8A9F2F-5E17-4951-96B1-6DB0F479DFF7}"/>
              </a:ext>
            </a:extLst>
          </p:cNvPr>
          <p:cNvSpPr/>
          <p:nvPr/>
        </p:nvSpPr>
        <p:spPr>
          <a:xfrm>
            <a:off x="9097551" y="2182843"/>
            <a:ext cx="1421100" cy="30748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Science Module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605DFD-314E-4E2F-AF0E-AB76ED66004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9808100" y="2490330"/>
            <a:ext cx="1" cy="662783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9">
            <a:extLst>
              <a:ext uri="{FF2B5EF4-FFF2-40B4-BE49-F238E27FC236}">
                <a16:creationId xmlns:a16="http://schemas.microsoft.com/office/drawing/2014/main" id="{60CBF20A-066E-49D4-A5E8-5B14CA7B84C5}"/>
              </a:ext>
            </a:extLst>
          </p:cNvPr>
          <p:cNvSpPr/>
          <p:nvPr/>
        </p:nvSpPr>
        <p:spPr>
          <a:xfrm>
            <a:off x="9097550" y="3153113"/>
            <a:ext cx="1421100" cy="30748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Scheduler Module</a:t>
            </a:r>
          </a:p>
        </p:txBody>
      </p:sp>
      <p:sp>
        <p:nvSpPr>
          <p:cNvPr id="7" name="Rounded Rectangle 29">
            <a:extLst>
              <a:ext uri="{FF2B5EF4-FFF2-40B4-BE49-F238E27FC236}">
                <a16:creationId xmlns:a16="http://schemas.microsoft.com/office/drawing/2014/main" id="{6DCD956F-0DF6-4795-8B5D-47F4B1B61EFF}"/>
              </a:ext>
            </a:extLst>
          </p:cNvPr>
          <p:cNvSpPr/>
          <p:nvPr/>
        </p:nvSpPr>
        <p:spPr>
          <a:xfrm>
            <a:off x="9097550" y="4123383"/>
            <a:ext cx="1421100" cy="307487"/>
          </a:xfrm>
          <a:prstGeom prst="roundRect">
            <a:avLst>
              <a:gd name="adj" fmla="val 6097"/>
            </a:avLst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Engineering Module</a:t>
            </a:r>
          </a:p>
        </p:txBody>
      </p:sp>
      <p:sp>
        <p:nvSpPr>
          <p:cNvPr id="10" name="Rounded Rectangle 30">
            <a:extLst>
              <a:ext uri="{FF2B5EF4-FFF2-40B4-BE49-F238E27FC236}">
                <a16:creationId xmlns:a16="http://schemas.microsoft.com/office/drawing/2014/main" id="{C9CD002E-6D56-4E0A-8009-87C35D04C181}"/>
              </a:ext>
            </a:extLst>
          </p:cNvPr>
          <p:cNvSpPr/>
          <p:nvPr/>
        </p:nvSpPr>
        <p:spPr>
          <a:xfrm rot="16200000">
            <a:off x="6730505" y="4192668"/>
            <a:ext cx="1476533" cy="4359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Agents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D79EAA-6D65-4F32-903F-DBC04FBD4C1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808100" y="3460600"/>
            <a:ext cx="0" cy="662783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32">
            <a:extLst>
              <a:ext uri="{FF2B5EF4-FFF2-40B4-BE49-F238E27FC236}">
                <a16:creationId xmlns:a16="http://schemas.microsoft.com/office/drawing/2014/main" id="{727941C1-E068-44DB-893C-CED9557ED6BD}"/>
              </a:ext>
            </a:extLst>
          </p:cNvPr>
          <p:cNvCxnSpPr>
            <a:cxnSpLocks/>
            <a:stCxn id="7" idx="3"/>
            <a:endCxn id="6" idx="3"/>
          </p:cNvCxnSpPr>
          <p:nvPr/>
        </p:nvCxnSpPr>
        <p:spPr>
          <a:xfrm flipV="1">
            <a:off x="10518650" y="3306857"/>
            <a:ext cx="12700" cy="970270"/>
          </a:xfrm>
          <a:prstGeom prst="bentConnector3">
            <a:avLst>
              <a:gd name="adj1" fmla="val 1800000"/>
            </a:avLst>
          </a:prstGeom>
          <a:ln w="19050">
            <a:solidFill>
              <a:srgbClr val="43061E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C6FCFE6-D97A-4940-B65E-F1B6F8BADC6E}"/>
              </a:ext>
            </a:extLst>
          </p:cNvPr>
          <p:cNvSpPr txBox="1"/>
          <p:nvPr/>
        </p:nvSpPr>
        <p:spPr>
          <a:xfrm>
            <a:off x="10782782" y="3549220"/>
            <a:ext cx="9482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-Agent state</a:t>
            </a:r>
          </a:p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-Action completion status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4FF2A2-EAA8-47D9-8FE1-885B362B3237}"/>
              </a:ext>
            </a:extLst>
          </p:cNvPr>
          <p:cNvSpPr txBox="1"/>
          <p:nvPr/>
        </p:nvSpPr>
        <p:spPr>
          <a:xfrm>
            <a:off x="9808101" y="2721693"/>
            <a:ext cx="118492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-Requests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7CAA85-715B-42DB-B983-42116B6702F3}"/>
              </a:ext>
            </a:extLst>
          </p:cNvPr>
          <p:cNvSpPr txBox="1"/>
          <p:nvPr/>
        </p:nvSpPr>
        <p:spPr>
          <a:xfrm>
            <a:off x="9808101" y="3648699"/>
            <a:ext cx="85659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-Tasks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1FA51D-103B-4513-9D19-2D45EBADB889}"/>
              </a:ext>
            </a:extLst>
          </p:cNvPr>
          <p:cNvSpPr txBox="1"/>
          <p:nvPr/>
        </p:nvSpPr>
        <p:spPr>
          <a:xfrm>
            <a:off x="9081833" y="4652252"/>
            <a:ext cx="840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-Requests</a:t>
            </a:r>
          </a:p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-Responses</a:t>
            </a:r>
          </a:p>
        </p:txBody>
      </p:sp>
      <p:cxnSp>
        <p:nvCxnSpPr>
          <p:cNvPr id="31" name="Elbow Connector 32">
            <a:extLst>
              <a:ext uri="{FF2B5EF4-FFF2-40B4-BE49-F238E27FC236}">
                <a16:creationId xmlns:a16="http://schemas.microsoft.com/office/drawing/2014/main" id="{0D920CD2-D634-48B7-84E2-604B8BFC24E1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8645603" y="3505471"/>
            <a:ext cx="237098" cy="2087897"/>
          </a:xfrm>
          <a:prstGeom prst="bentConnector2">
            <a:avLst/>
          </a:prstGeom>
          <a:ln w="19050">
            <a:solidFill>
              <a:srgbClr val="43061E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BED55DB-AE31-4D8C-8A54-241140B6065F}"/>
              </a:ext>
            </a:extLst>
          </p:cNvPr>
          <p:cNvSpPr txBox="1"/>
          <p:nvPr/>
        </p:nvSpPr>
        <p:spPr>
          <a:xfrm>
            <a:off x="8173751" y="3215564"/>
            <a:ext cx="118492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-Requests</a:t>
            </a:r>
          </a:p>
        </p:txBody>
      </p:sp>
      <p:cxnSp>
        <p:nvCxnSpPr>
          <p:cNvPr id="45" name="Elbow Connector 32">
            <a:extLst>
              <a:ext uri="{FF2B5EF4-FFF2-40B4-BE49-F238E27FC236}">
                <a16:creationId xmlns:a16="http://schemas.microsoft.com/office/drawing/2014/main" id="{5ECD9EBF-58BB-400C-A49F-0E18D5B9AEF6}"/>
              </a:ext>
            </a:extLst>
          </p:cNvPr>
          <p:cNvCxnSpPr>
            <a:cxnSpLocks/>
            <a:stCxn id="7" idx="1"/>
            <a:endCxn id="6" idx="1"/>
          </p:cNvCxnSpPr>
          <p:nvPr/>
        </p:nvCxnSpPr>
        <p:spPr>
          <a:xfrm rot="10800000">
            <a:off x="9097550" y="3306857"/>
            <a:ext cx="12700" cy="970270"/>
          </a:xfrm>
          <a:prstGeom prst="bentConnector3">
            <a:avLst>
              <a:gd name="adj1" fmla="val 1800000"/>
            </a:avLst>
          </a:prstGeom>
          <a:ln w="19050">
            <a:solidFill>
              <a:srgbClr val="43061E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32">
            <a:extLst>
              <a:ext uri="{FF2B5EF4-FFF2-40B4-BE49-F238E27FC236}">
                <a16:creationId xmlns:a16="http://schemas.microsoft.com/office/drawing/2014/main" id="{008B879D-2FD9-47FA-97B8-DFB4D1AF91CC}"/>
              </a:ext>
            </a:extLst>
          </p:cNvPr>
          <p:cNvCxnSpPr>
            <a:cxnSpLocks/>
          </p:cNvCxnSpPr>
          <p:nvPr/>
        </p:nvCxnSpPr>
        <p:spPr>
          <a:xfrm flipV="1">
            <a:off x="7720203" y="4413898"/>
            <a:ext cx="1390047" cy="1"/>
          </a:xfrm>
          <a:prstGeom prst="bentConnector3">
            <a:avLst>
              <a:gd name="adj1" fmla="val 50000"/>
            </a:avLst>
          </a:prstGeom>
          <a:ln w="19050">
            <a:solidFill>
              <a:srgbClr val="43061E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33B002F-E1AF-4AD7-8C5B-5614026FBA62}"/>
              </a:ext>
            </a:extLst>
          </p:cNvPr>
          <p:cNvSpPr txBox="1"/>
          <p:nvPr/>
        </p:nvSpPr>
        <p:spPr>
          <a:xfrm>
            <a:off x="8149312" y="4172382"/>
            <a:ext cx="118492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-Requests</a:t>
            </a:r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BEC05C37-99E8-4F73-B191-C3B073F0E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200071"/>
              </p:ext>
            </p:extLst>
          </p:nvPr>
        </p:nvGraphicFramePr>
        <p:xfrm>
          <a:off x="655823" y="1854114"/>
          <a:ext cx="5810322" cy="4081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930">
                  <a:extLst>
                    <a:ext uri="{9D8B030D-6E8A-4147-A177-3AD203B41FA5}">
                      <a16:colId xmlns:a16="http://schemas.microsoft.com/office/drawing/2014/main" val="1234792637"/>
                    </a:ext>
                  </a:extLst>
                </a:gridCol>
                <a:gridCol w="2232696">
                  <a:extLst>
                    <a:ext uri="{9D8B030D-6E8A-4147-A177-3AD203B41FA5}">
                      <a16:colId xmlns:a16="http://schemas.microsoft.com/office/drawing/2014/main" val="2418651827"/>
                    </a:ext>
                  </a:extLst>
                </a:gridCol>
                <a:gridCol w="2232696">
                  <a:extLst>
                    <a:ext uri="{9D8B030D-6E8A-4147-A177-3AD203B41FA5}">
                      <a16:colId xmlns:a16="http://schemas.microsoft.com/office/drawing/2014/main" val="823375449"/>
                    </a:ext>
                  </a:extLst>
                </a:gridCol>
              </a:tblGrid>
              <a:tr h="45449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Requests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Tasks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7266940"/>
                  </a:ext>
                </a:extLst>
              </a:tr>
              <a:tr h="784465">
                <a:tc>
                  <a:txBody>
                    <a:bodyPr/>
                    <a:lstStyle/>
                    <a:p>
                      <a:r>
                        <a:rPr lang="en-US" sz="1600" i="1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Actions to be scheduled</a:t>
                      </a:r>
                      <a:endParaRPr lang="en-US" sz="1600" i="1" dirty="0"/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“Can you do this for me?”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Actions to be executed</a:t>
                      </a:r>
                      <a:endParaRPr lang="en-US" sz="1600" i="1" dirty="0"/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“You will do this.”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3390701"/>
                  </a:ext>
                </a:extLst>
              </a:tr>
              <a:tr h="454492">
                <a:tc>
                  <a:txBody>
                    <a:bodyPr/>
                    <a:lstStyle/>
                    <a:p>
                      <a:r>
                        <a:rPr lang="en-US" sz="1600" i="1" dirty="0"/>
                        <a:t>Output of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Science Module</a:t>
                      </a:r>
                    </a:p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Scheduler Module</a:t>
                      </a:r>
                    </a:p>
                    <a:p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95446"/>
                  </a:ext>
                </a:extLst>
              </a:tr>
              <a:tr h="454492">
                <a:tc>
                  <a:txBody>
                    <a:bodyPr/>
                    <a:lstStyle/>
                    <a:p>
                      <a:r>
                        <a:rPr lang="en-US" sz="1600" i="1" dirty="0"/>
                        <a:t>Input of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Scheduler Module</a:t>
                      </a:r>
                    </a:p>
                    <a:p>
                      <a:r>
                        <a:rPr lang="en-US" sz="1600" dirty="0"/>
                        <a:t>Science 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Engineering Module</a:t>
                      </a:r>
                    </a:p>
                    <a:p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100538"/>
                  </a:ext>
                </a:extLst>
              </a:tr>
              <a:tr h="634532">
                <a:tc>
                  <a:txBody>
                    <a:bodyPr/>
                    <a:lstStyle/>
                    <a:p>
                      <a:r>
                        <a:rPr lang="en-US" sz="1600" i="1" dirty="0"/>
                        <a:t>Destination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indent="-112713">
                        <a:buFont typeface="Arial" panose="020B0604020202020204" pitchFamily="34" charset="0"/>
                        <a:buChar char="•"/>
                        <a:tabLst>
                          <a:tab pos="112713" algn="l"/>
                        </a:tabLst>
                      </a:pPr>
                      <a:r>
                        <a:rPr lang="en-US" sz="1600" dirty="0"/>
                        <a:t>Self</a:t>
                      </a:r>
                    </a:p>
                    <a:p>
                      <a:pPr marL="112713" indent="-112713">
                        <a:buFont typeface="Arial" panose="020B0604020202020204" pitchFamily="34" charset="0"/>
                        <a:buChar char="•"/>
                        <a:tabLst>
                          <a:tab pos="112713" algn="l"/>
                        </a:tabLst>
                      </a:pPr>
                      <a:r>
                        <a:rPr lang="en-US" sz="1600" dirty="0"/>
                        <a:t>Targeted</a:t>
                      </a:r>
                    </a:p>
                    <a:p>
                      <a:pPr marL="112713" indent="-112713">
                        <a:buFont typeface="Arial" panose="020B0604020202020204" pitchFamily="34" charset="0"/>
                        <a:buChar char="•"/>
                        <a:tabLst>
                          <a:tab pos="112713" algn="l"/>
                        </a:tabLst>
                      </a:pPr>
                      <a:r>
                        <a:rPr lang="en-US" sz="1600" dirty="0"/>
                        <a:t>Broadcast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Self*</a:t>
                      </a:r>
                    </a:p>
                    <a:p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560283"/>
                  </a:ext>
                </a:extLst>
              </a:tr>
              <a:tr h="634532">
                <a:tc>
                  <a:txBody>
                    <a:bodyPr/>
                    <a:lstStyle/>
                    <a:p>
                      <a:r>
                        <a:rPr lang="en-US" sz="1600" i="1" dirty="0"/>
                        <a:t>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indent="-112713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Measurement Req</a:t>
                      </a:r>
                    </a:p>
                    <a:p>
                      <a:pPr marL="112713" indent="-112713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Information Req</a:t>
                      </a:r>
                    </a:p>
                    <a:p>
                      <a:pPr marL="112713" indent="-112713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Data Processing Req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12713" indent="-112713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Maneuver Task</a:t>
                      </a:r>
                    </a:p>
                    <a:p>
                      <a:pPr marL="112713" indent="-112713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Measurement Task</a:t>
                      </a:r>
                    </a:p>
                    <a:p>
                      <a:pPr marL="112713" indent="-112713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Down-Link/ISL Task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5648862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6E0D3F53-05D2-439A-B6DA-2D46CBF342A7}"/>
              </a:ext>
            </a:extLst>
          </p:cNvPr>
          <p:cNvSpPr txBox="1"/>
          <p:nvPr/>
        </p:nvSpPr>
        <p:spPr>
          <a:xfrm>
            <a:off x="8699044" y="5245368"/>
            <a:ext cx="2595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Tasks and Requests Handling</a:t>
            </a:r>
          </a:p>
        </p:txBody>
      </p:sp>
      <p:cxnSp>
        <p:nvCxnSpPr>
          <p:cNvPr id="64" name="Elbow Connector 32">
            <a:extLst>
              <a:ext uri="{FF2B5EF4-FFF2-40B4-BE49-F238E27FC236}">
                <a16:creationId xmlns:a16="http://schemas.microsoft.com/office/drawing/2014/main" id="{044EF7DE-C72D-49DC-A7E1-CFAD3595FD49}"/>
              </a:ext>
            </a:extLst>
          </p:cNvPr>
          <p:cNvCxnSpPr>
            <a:cxnSpLocks/>
            <a:endCxn id="4" idx="1"/>
          </p:cNvCxnSpPr>
          <p:nvPr/>
        </p:nvCxnSpPr>
        <p:spPr>
          <a:xfrm rot="5400000" flipH="1" flipV="1">
            <a:off x="8023147" y="3202724"/>
            <a:ext cx="1940540" cy="208267"/>
          </a:xfrm>
          <a:prstGeom prst="bentConnector2">
            <a:avLst/>
          </a:prstGeom>
          <a:ln w="19050">
            <a:solidFill>
              <a:srgbClr val="43061E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389C99E3-4C15-4090-AA35-072B9A787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749" y="6043690"/>
            <a:ext cx="4949394" cy="732127"/>
          </a:xfrm>
        </p:spPr>
        <p:txBody>
          <a:bodyPr>
            <a:normAutofit/>
          </a:bodyPr>
          <a:lstStyle/>
          <a:p>
            <a:r>
              <a:rPr lang="en-US" sz="1100" dirty="0"/>
              <a:t>*Could be expanded to include targeted destinations when considering centralized planners </a:t>
            </a:r>
          </a:p>
        </p:txBody>
      </p:sp>
    </p:spTree>
    <p:extLst>
      <p:ext uri="{BB962C8B-B14F-4D97-AF65-F5344CB8AC3E}">
        <p14:creationId xmlns:p14="http://schemas.microsoft.com/office/powerpoint/2010/main" val="3575560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492E-FA99-ED42-1D16-8BE45771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C4833-4639-04B6-12C3-B1DFEC1D1F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15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5E052B"/>
      </a:accent1>
      <a:accent2>
        <a:srgbClr val="42051E"/>
      </a:accent2>
      <a:accent3>
        <a:srgbClr val="5E6A81"/>
      </a:accent3>
      <a:accent4>
        <a:srgbClr val="8F99A8"/>
      </a:accent4>
      <a:accent5>
        <a:srgbClr val="5C395A"/>
      </a:accent5>
      <a:accent6>
        <a:srgbClr val="855D5D"/>
      </a:accent6>
      <a:hlink>
        <a:srgbClr val="CC9900"/>
      </a:hlink>
      <a:folHlink>
        <a:srgbClr val="96A9A9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21611</TotalTime>
  <Words>2276</Words>
  <Application>Microsoft Office PowerPoint</Application>
  <PresentationFormat>Widescreen</PresentationFormat>
  <Paragraphs>496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Baskerville</vt:lpstr>
      <vt:lpstr>Calibri</vt:lpstr>
      <vt:lpstr>Cambria Math</vt:lpstr>
      <vt:lpstr>Damascus</vt:lpstr>
      <vt:lpstr>Franklin Gothic Book</vt:lpstr>
      <vt:lpstr>Helvetica</vt:lpstr>
      <vt:lpstr>Wingdings</vt:lpstr>
      <vt:lpstr>Office Theme</vt:lpstr>
      <vt:lpstr>DMAS: Decentralized Multiagent Simulation – System Architecture</vt:lpstr>
      <vt:lpstr>8/31 Internal Meeting Recap</vt:lpstr>
      <vt:lpstr>Engineering Module </vt:lpstr>
      <vt:lpstr>Science Module</vt:lpstr>
      <vt:lpstr>Science Module</vt:lpstr>
      <vt:lpstr>Scheduler Module</vt:lpstr>
      <vt:lpstr>Scheduler Module</vt:lpstr>
      <vt:lpstr>Tasks and Requests</vt:lpstr>
      <vt:lpstr>Questions?</vt:lpstr>
      <vt:lpstr>References</vt:lpstr>
      <vt:lpstr>Backup Slides</vt:lpstr>
      <vt:lpstr>Science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Alan Aguilar</dc:creator>
  <cp:lastModifiedBy>Alan Aguilar</cp:lastModifiedBy>
  <cp:revision>413</cp:revision>
  <dcterms:created xsi:type="dcterms:W3CDTF">2020-07-28T18:06:27Z</dcterms:created>
  <dcterms:modified xsi:type="dcterms:W3CDTF">2022-09-08T21:10:08Z</dcterms:modified>
</cp:coreProperties>
</file>