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33"/>
  </p:notesMasterIdLst>
  <p:sldIdLst>
    <p:sldId id="263" r:id="rId2"/>
    <p:sldId id="459" r:id="rId3"/>
    <p:sldId id="442" r:id="rId4"/>
    <p:sldId id="462" r:id="rId5"/>
    <p:sldId id="461" r:id="rId6"/>
    <p:sldId id="464" r:id="rId7"/>
    <p:sldId id="465" r:id="rId8"/>
    <p:sldId id="466" r:id="rId9"/>
    <p:sldId id="467" r:id="rId10"/>
    <p:sldId id="468" r:id="rId11"/>
    <p:sldId id="470" r:id="rId12"/>
    <p:sldId id="471" r:id="rId13"/>
    <p:sldId id="472" r:id="rId14"/>
    <p:sldId id="474" r:id="rId15"/>
    <p:sldId id="475" r:id="rId16"/>
    <p:sldId id="485" r:id="rId17"/>
    <p:sldId id="477" r:id="rId18"/>
    <p:sldId id="478" r:id="rId19"/>
    <p:sldId id="479" r:id="rId20"/>
    <p:sldId id="480" r:id="rId21"/>
    <p:sldId id="481" r:id="rId22"/>
    <p:sldId id="482" r:id="rId23"/>
    <p:sldId id="484" r:id="rId24"/>
    <p:sldId id="486" r:id="rId25"/>
    <p:sldId id="487" r:id="rId26"/>
    <p:sldId id="488" r:id="rId27"/>
    <p:sldId id="489" r:id="rId28"/>
    <p:sldId id="490" r:id="rId29"/>
    <p:sldId id="412" r:id="rId30"/>
    <p:sldId id="385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3" autoAdjust="0"/>
    <p:restoredTop sz="96320" autoAdjust="0"/>
  </p:normalViewPr>
  <p:slideViewPr>
    <p:cSldViewPr snapToGrid="0" snapToObjects="1">
      <p:cViewPr varScale="1">
        <p:scale>
          <a:sx n="211" d="100"/>
          <a:sy n="211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svg"/><Relationship Id="rId7" Type="http://schemas.openxmlformats.org/officeDocument/2006/relationships/image" Target="../media/image1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7"/>
            <a:ext cx="2114576" cy="1301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processes measurement and concludes GP1 is an area of interest for a measurement with instrument B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3245" y="2042347"/>
            <a:ext cx="1224897" cy="1301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8501112" y="2273299"/>
            <a:ext cx="96227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“Processing results…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GP1 should be measured with Instrument B!”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1954" y="2566485"/>
            <a:ext cx="1276488" cy="976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4249063" y="2852645"/>
            <a:ext cx="9622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for processing…”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6624755" y="3202083"/>
            <a:ext cx="13276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5" name="Graphic 24" descr="Left Brain with solid fill">
            <a:extLst>
              <a:ext uri="{FF2B5EF4-FFF2-40B4-BE49-F238E27FC236}">
                <a16:creationId xmlns:a16="http://schemas.microsoft.com/office/drawing/2014/main" id="{6A9C6D2D-AEE9-ECD3-D4DA-D520259B8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6341" y="3012866"/>
            <a:ext cx="495653" cy="4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7"/>
            <a:ext cx="2114576" cy="11128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creates a measurement request for all agents in the network including itself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FCF053-235A-9335-7357-6A2ADD920B4F}"/>
              </a:ext>
            </a:extLst>
          </p:cNvPr>
          <p:cNvSpPr txBox="1"/>
          <p:nvPr/>
        </p:nvSpPr>
        <p:spPr>
          <a:xfrm>
            <a:off x="7132023" y="3652443"/>
            <a:ext cx="14513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self): “Measure GP1 with Instrument B”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all): “Measure GP1 with Instrument B”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7"/>
            <a:ext cx="2114576" cy="14426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concludes that it does NOT possess the capabilities to perform the measurement request and therefore does not act on the request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pic>
        <p:nvPicPr>
          <p:cNvPr id="17" name="Graphic 16" descr="Left Brain with solid fill">
            <a:extLst>
              <a:ext uri="{FF2B5EF4-FFF2-40B4-BE49-F238E27FC236}">
                <a16:creationId xmlns:a16="http://schemas.microsoft.com/office/drawing/2014/main" id="{2C913BEA-2ABD-5A68-D2B0-20728A217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9DD93388-943F-031C-D6D2-BEB9D7060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8006383" y="4673295"/>
            <a:ext cx="1392917" cy="10236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2AC5DD-8D17-4632-5A31-EF10D28E1C59}"/>
              </a:ext>
            </a:extLst>
          </p:cNvPr>
          <p:cNvSpPr txBox="1"/>
          <p:nvPr/>
        </p:nvSpPr>
        <p:spPr>
          <a:xfrm>
            <a:off x="8179783" y="4993053"/>
            <a:ext cx="10461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 do not have instrument B therefore I cannot perform this request.”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9FE60-1990-19BE-881D-9E2F5EAC7756}"/>
              </a:ext>
            </a:extLst>
          </p:cNvPr>
          <p:cNvSpPr txBox="1"/>
          <p:nvPr/>
        </p:nvSpPr>
        <p:spPr>
          <a:xfrm>
            <a:off x="7132023" y="3652443"/>
            <a:ext cx="145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self): “Measure GP1 with Instrument B”</a:t>
            </a:r>
          </a:p>
        </p:txBody>
      </p:sp>
    </p:spTree>
    <p:extLst>
      <p:ext uri="{BB962C8B-B14F-4D97-AF65-F5344CB8AC3E}">
        <p14:creationId xmlns:p14="http://schemas.microsoft.com/office/powerpoint/2010/main" val="226430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9DD93388-943F-031C-D6D2-BEB9D706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8006383" y="4673294"/>
            <a:ext cx="1392917" cy="1164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2AC5DD-8D17-4632-5A31-EF10D28E1C59}"/>
              </a:ext>
            </a:extLst>
          </p:cNvPr>
          <p:cNvSpPr txBox="1"/>
          <p:nvPr/>
        </p:nvSpPr>
        <p:spPr>
          <a:xfrm>
            <a:off x="8179783" y="5028681"/>
            <a:ext cx="1046115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“Scheduling measurement request broadcast for next access with Agent 2 at T=2”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91ED2-CAD0-A7C2-90E7-9B3663F7A35D}"/>
              </a:ext>
            </a:extLst>
          </p:cNvPr>
          <p:cNvSpPr txBox="1"/>
          <p:nvPr/>
        </p:nvSpPr>
        <p:spPr>
          <a:xfrm>
            <a:off x="7114438" y="3853567"/>
            <a:ext cx="145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(to all): “Measure GP1 with Instrument B”</a:t>
            </a:r>
          </a:p>
        </p:txBody>
      </p:sp>
      <p:pic>
        <p:nvPicPr>
          <p:cNvPr id="23" name="Graphic 22" descr="Left Brain with solid fill">
            <a:extLst>
              <a:ext uri="{FF2B5EF4-FFF2-40B4-BE49-F238E27FC236}">
                <a16:creationId xmlns:a16="http://schemas.microsoft.com/office/drawing/2014/main" id="{7EC5F884-0636-B0EE-70F3-1000C6F5F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0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562" y="2462047"/>
            <a:ext cx="1844253" cy="16652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6734973" y="4031823"/>
            <a:ext cx="11626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“Send Measurement req to Agent 2 at T=2”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5265019" y="2745613"/>
            <a:ext cx="1289940" cy="84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-Place message in comms buffer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T=2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access to Agent 2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-Transmit message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-Delete message from buffer”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5307B47C-71BB-68D0-02B4-57E04853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683" y="3715075"/>
            <a:ext cx="1196333" cy="9801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9C7CA9-ADBB-A934-93B6-0DF56724CC31}"/>
              </a:ext>
            </a:extLst>
          </p:cNvPr>
          <p:cNvSpPr txBox="1"/>
          <p:nvPr/>
        </p:nvSpPr>
        <p:spPr>
          <a:xfrm>
            <a:off x="8609858" y="3924824"/>
            <a:ext cx="73997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plan!”</a:t>
            </a:r>
          </a:p>
        </p:txBody>
      </p:sp>
      <p:pic>
        <p:nvPicPr>
          <p:cNvPr id="22" name="Graphic 21" descr="Left Brain with solid fill">
            <a:extLst>
              <a:ext uri="{FF2B5EF4-FFF2-40B4-BE49-F238E27FC236}">
                <a16:creationId xmlns:a16="http://schemas.microsoft.com/office/drawing/2014/main" id="{34B3C471-D7F2-2368-7F78-EC4D82B0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7B206-6CA7-077D-4FD3-9EFF74A41F8E}"/>
              </a:ext>
            </a:extLst>
          </p:cNvPr>
          <p:cNvSpPr txBox="1"/>
          <p:nvPr/>
        </p:nvSpPr>
        <p:spPr>
          <a:xfrm>
            <a:off x="3817532" y="3994040"/>
            <a:ext cx="100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Message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32876" y="4232331"/>
            <a:ext cx="1278627" cy="12847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350967" y="4513589"/>
            <a:ext cx="9657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“Outgoing message placed in buffer. Updating current buffer state…”</a:t>
            </a:r>
          </a:p>
        </p:txBody>
      </p:sp>
    </p:spTree>
    <p:extLst>
      <p:ext uri="{BB962C8B-B14F-4D97-AF65-F5344CB8AC3E}">
        <p14:creationId xmlns:p14="http://schemas.microsoft.com/office/powerpoint/2010/main" val="407207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82560" y="3208968"/>
            <a:ext cx="1117121" cy="801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5100558" y="3429544"/>
            <a:ext cx="9556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T=2!”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7B206-6CA7-077D-4FD3-9EFF74A41F8E}"/>
              </a:ext>
            </a:extLst>
          </p:cNvPr>
          <p:cNvSpPr txBox="1"/>
          <p:nvPr/>
        </p:nvSpPr>
        <p:spPr>
          <a:xfrm>
            <a:off x="3845404" y="4000317"/>
            <a:ext cx="1026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-“Wait for access to agent 2”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32876" y="4232331"/>
            <a:ext cx="1790518" cy="12847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410835" y="4518887"/>
            <a:ext cx="1230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“Waiting for access to agent 2…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Polling environment until access is confirmed…”</a:t>
            </a:r>
          </a:p>
        </p:txBody>
      </p:sp>
    </p:spTree>
    <p:extLst>
      <p:ext uri="{BB962C8B-B14F-4D97-AF65-F5344CB8AC3E}">
        <p14:creationId xmlns:p14="http://schemas.microsoft.com/office/powerpoint/2010/main" val="351755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7478" y="4405520"/>
            <a:ext cx="1301846" cy="10760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512846" y="4656206"/>
            <a:ext cx="107878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“Agent 2 is NOT accessible. Trying again at T = 3…”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F12DC-5428-E6AA-D320-05C5583FE2FB}"/>
              </a:ext>
            </a:extLst>
          </p:cNvPr>
          <p:cNvSpPr txBox="1"/>
          <p:nvPr/>
        </p:nvSpPr>
        <p:spPr>
          <a:xfrm>
            <a:off x="811331" y="2872324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45090C85-1EA1-F761-11EB-C0A0FBA4E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9598" y="1561149"/>
            <a:ext cx="1286386" cy="1364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4C9997-BE58-2415-FBA8-1AF6A3BBD973}"/>
              </a:ext>
            </a:extLst>
          </p:cNvPr>
          <p:cNvSpPr txBox="1"/>
          <p:nvPr/>
        </p:nvSpPr>
        <p:spPr>
          <a:xfrm>
            <a:off x="3245083" y="5168857"/>
            <a:ext cx="65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>
                <a:solidFill>
                  <a:schemeClr val="tx1">
                    <a:lumMod val="65000"/>
                    <a:lumOff val="35000"/>
                  </a:schemeClr>
                </a:solidFill>
              </a:rPr>
              <a:t>Agent Access Info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07BDE-B721-C88A-9ACC-BB7B1FD6731C}"/>
              </a:ext>
            </a:extLst>
          </p:cNvPr>
          <p:cNvSpPr txBox="1"/>
          <p:nvPr/>
        </p:nvSpPr>
        <p:spPr>
          <a:xfrm>
            <a:off x="633271" y="1832134"/>
            <a:ext cx="1021147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agent data for Agents 1 and 2 at T=2…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</p:spTree>
    <p:extLst>
      <p:ext uri="{BB962C8B-B14F-4D97-AF65-F5344CB8AC3E}">
        <p14:creationId xmlns:p14="http://schemas.microsoft.com/office/powerpoint/2010/main" val="357287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82560" y="3208968"/>
            <a:ext cx="1117121" cy="801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5125938" y="3456468"/>
            <a:ext cx="8423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T=3!”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12108" y="4703580"/>
            <a:ext cx="918499" cy="6874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510181" y="4853058"/>
            <a:ext cx="10787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“Agent 2 is now accessible!”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F12DC-5428-E6AA-D320-05C5583FE2FB}"/>
              </a:ext>
            </a:extLst>
          </p:cNvPr>
          <p:cNvSpPr txBox="1"/>
          <p:nvPr/>
        </p:nvSpPr>
        <p:spPr>
          <a:xfrm>
            <a:off x="811331" y="2872324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pic>
        <p:nvPicPr>
          <p:cNvPr id="19" name="Graphic 18" descr="Speech with solid fill">
            <a:extLst>
              <a:ext uri="{FF2B5EF4-FFF2-40B4-BE49-F238E27FC236}">
                <a16:creationId xmlns:a16="http://schemas.microsoft.com/office/drawing/2014/main" id="{45090C85-1EA1-F761-11EB-C0A0FBA4E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9598" y="1561149"/>
            <a:ext cx="1286386" cy="13641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8B98E1-3BF0-E746-5D05-023F5D2D00AB}"/>
              </a:ext>
            </a:extLst>
          </p:cNvPr>
          <p:cNvSpPr txBox="1"/>
          <p:nvPr/>
        </p:nvSpPr>
        <p:spPr>
          <a:xfrm>
            <a:off x="633271" y="1832134"/>
            <a:ext cx="1021147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agent data for Agents 1 and 2 at T=3…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9997-BE58-2415-FBA8-1AF6A3BBD973}"/>
              </a:ext>
            </a:extLst>
          </p:cNvPr>
          <p:cNvSpPr txBox="1"/>
          <p:nvPr/>
        </p:nvSpPr>
        <p:spPr>
          <a:xfrm>
            <a:off x="3245083" y="5168857"/>
            <a:ext cx="654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>
                <a:solidFill>
                  <a:schemeClr val="tx1">
                    <a:lumMod val="65000"/>
                    <a:lumOff val="35000"/>
                  </a:schemeClr>
                </a:solidFill>
              </a:rPr>
              <a:t>Agent Access Info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sends measurement request to Agent 2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Graphic 2" descr="Speech with solid fill">
            <a:extLst>
              <a:ext uri="{FF2B5EF4-FFF2-40B4-BE49-F238E27FC236}">
                <a16:creationId xmlns:a16="http://schemas.microsoft.com/office/drawing/2014/main" id="{7EFA0462-C7B6-E3E5-6155-270AA6FA5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82560" y="3208968"/>
            <a:ext cx="1117121" cy="801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3351-0226-A9DC-FC45-49F83FEBA96D}"/>
              </a:ext>
            </a:extLst>
          </p:cNvPr>
          <p:cNvSpPr txBox="1"/>
          <p:nvPr/>
        </p:nvSpPr>
        <p:spPr>
          <a:xfrm>
            <a:off x="5130948" y="3332780"/>
            <a:ext cx="8423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T=3 and Agent 2 is accessible!”</a:t>
            </a: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12108" y="4703580"/>
            <a:ext cx="918499" cy="6874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510181" y="4853058"/>
            <a:ext cx="8414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message…”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ABA09-EEC5-99FF-BCB8-4AEDCF93057E}"/>
              </a:ext>
            </a:extLst>
          </p:cNvPr>
          <p:cNvSpPr txBox="1"/>
          <p:nvPr/>
        </p:nvSpPr>
        <p:spPr>
          <a:xfrm>
            <a:off x="3845404" y="4000317"/>
            <a:ext cx="1026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-“Send measurement request to agent 2”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7505A-8E6B-CDFC-E67F-A536A460824A}"/>
              </a:ext>
            </a:extLst>
          </p:cNvPr>
          <p:cNvSpPr txBox="1"/>
          <p:nvPr/>
        </p:nvSpPr>
        <p:spPr>
          <a:xfrm>
            <a:off x="3196606" y="5404715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A2CEE-2789-B785-1F0D-5E9E5EF69CE4}"/>
              </a:ext>
            </a:extLst>
          </p:cNvPr>
          <p:cNvSpPr txBox="1"/>
          <p:nvPr/>
        </p:nvSpPr>
        <p:spPr>
          <a:xfrm>
            <a:off x="859268" y="4232184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</p:spTree>
    <p:extLst>
      <p:ext uri="{BB962C8B-B14F-4D97-AF65-F5344CB8AC3E}">
        <p14:creationId xmlns:p14="http://schemas.microsoft.com/office/powerpoint/2010/main" val="4137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747683" y="1704789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744712" y="3706975"/>
            <a:ext cx="10250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754410" y="5386693"/>
            <a:ext cx="9872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8599650" y="3633862"/>
            <a:ext cx="12832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1ED910-E098-12F1-56B9-1A225C022CE2}"/>
              </a:ext>
            </a:extLst>
          </p:cNvPr>
          <p:cNvSpPr txBox="1"/>
          <p:nvPr/>
        </p:nvSpPr>
        <p:spPr>
          <a:xfrm>
            <a:off x="2586313" y="3451605"/>
            <a:ext cx="4544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event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87299" y="3937072"/>
            <a:ext cx="2567239" cy="5485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6665073" y="3848174"/>
            <a:ext cx="13213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6665073" y="4575010"/>
            <a:ext cx="12630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3233531" y="4467724"/>
            <a:ext cx="9218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-Pos/Vel info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C25FDC-B8FA-7A0A-99D6-B4018D69A8EA}"/>
              </a:ext>
            </a:extLst>
          </p:cNvPr>
          <p:cNvSpPr txBox="1"/>
          <p:nvPr/>
        </p:nvSpPr>
        <p:spPr>
          <a:xfrm>
            <a:off x="5065906" y="4511305"/>
            <a:ext cx="6972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-Subsystem State(s)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completion status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476958-1762-4EDA-AD89-407D0CA55222}"/>
              </a:ext>
            </a:extLst>
          </p:cNvPr>
          <p:cNvSpPr txBox="1"/>
          <p:nvPr/>
        </p:nvSpPr>
        <p:spPr>
          <a:xfrm>
            <a:off x="6665073" y="2986401"/>
            <a:ext cx="1327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5134642" y="5268493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3917428" y="3999942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--Itemized task instructions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665137F-3A44-4BBA-92E6-EB6D85E11B54}"/>
              </a:ext>
            </a:extLst>
          </p:cNvPr>
          <p:cNvSpPr txBox="1"/>
          <p:nvPr/>
        </p:nvSpPr>
        <p:spPr>
          <a:xfrm>
            <a:off x="3300530" y="5404715"/>
            <a:ext cx="69720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79142C-295E-42AF-8652-E40AE3F57627}"/>
              </a:ext>
            </a:extLst>
          </p:cNvPr>
          <p:cNvSpPr txBox="1"/>
          <p:nvPr/>
        </p:nvSpPr>
        <p:spPr>
          <a:xfrm>
            <a:off x="5100108" y="5818807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-Perceived Data</a:t>
            </a:r>
          </a:p>
        </p:txBody>
      </p: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4162616" y="3377951"/>
            <a:ext cx="53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3583618" y="3743520"/>
            <a:ext cx="95661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-Emergency Task(s)</a:t>
            </a:r>
          </a:p>
        </p:txBody>
      </p: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3F5F254-7555-41EA-9B45-1497FAFD5439}"/>
              </a:ext>
            </a:extLst>
          </p:cNvPr>
          <p:cNvSpPr txBox="1"/>
          <p:nvPr/>
        </p:nvSpPr>
        <p:spPr>
          <a:xfrm>
            <a:off x="3221020" y="5810551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</a:t>
            </a:r>
          </a:p>
        </p:txBody>
      </p: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2491D951-F969-484C-AA9B-2A19DE57D386}"/>
              </a:ext>
            </a:extLst>
          </p:cNvPr>
          <p:cNvSpPr txBox="1"/>
          <p:nvPr/>
        </p:nvSpPr>
        <p:spPr>
          <a:xfrm>
            <a:off x="3197404" y="4769211"/>
            <a:ext cx="9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event</a:t>
            </a:r>
          </a:p>
        </p:txBody>
      </p: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4563208" y="3164538"/>
            <a:ext cx="467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(out)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21420-8184-0776-3DF6-4E0AAD29D4C8}"/>
              </a:ext>
            </a:extLst>
          </p:cNvPr>
          <p:cNvSpPr/>
          <p:nvPr/>
        </p:nvSpPr>
        <p:spPr>
          <a:xfrm>
            <a:off x="9932798" y="1115371"/>
            <a:ext cx="2114576" cy="5183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ysClr val="windowText" lastClr="000000"/>
                </a:solidFill>
              </a:rPr>
              <a:t>Barebones Engineering Module:</a:t>
            </a:r>
          </a:p>
          <a:p>
            <a:endParaRPr lang="en-US" sz="1000" b="1" dirty="0">
              <a:solidFill>
                <a:sysClr val="windowText" lastClr="000000"/>
              </a:solidFill>
            </a:endParaRPr>
          </a:p>
          <a:p>
            <a:r>
              <a:rPr lang="en-US" sz="1000" b="1" i="1" dirty="0">
                <a:solidFill>
                  <a:sysClr val="windowText" lastClr="000000"/>
                </a:solidFill>
              </a:rPr>
              <a:t>Platform Emulator</a:t>
            </a:r>
          </a:p>
          <a:p>
            <a:r>
              <a:rPr lang="en-US" sz="900" dirty="0">
                <a:solidFill>
                  <a:sysClr val="windowText" lastClr="000000"/>
                </a:solidFill>
              </a:rPr>
              <a:t>Simulates the agent’s on-board subsystems</a:t>
            </a:r>
          </a:p>
          <a:p>
            <a:endParaRPr lang="en-US" sz="1000" b="1" i="1" dirty="0">
              <a:solidFill>
                <a:sysClr val="windowText" lastClr="000000"/>
              </a:solidFill>
            </a:endParaRPr>
          </a:p>
          <a:p>
            <a:r>
              <a:rPr lang="en-US" sz="900" i="1" dirty="0">
                <a:solidFill>
                  <a:sysClr val="windowText" lastClr="000000"/>
                </a:solidFill>
              </a:rPr>
              <a:t>Command and Data Handling (CDH)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Receive commands to perform from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Track and manage agent’s internal memory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React to the platform’s critical or failure states </a:t>
            </a:r>
          </a:p>
          <a:p>
            <a:r>
              <a:rPr lang="en-US" sz="900" i="1" dirty="0">
                <a:solidFill>
                  <a:sysClr val="windowText" lastClr="000000"/>
                </a:solidFill>
              </a:rPr>
              <a:t>Guidance Navigation and Control (GNC)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Sense and track agent’s position and velocity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Sense and track agent’s eclipse state</a:t>
            </a:r>
          </a:p>
          <a:p>
            <a:r>
              <a:rPr lang="en-US" sz="900" i="1" dirty="0">
                <a:solidFill>
                  <a:sysClr val="windowText" lastClr="000000"/>
                </a:solidFill>
              </a:rPr>
              <a:t>Electrical Power Subsystem (EPS)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Track power generation/consumption</a:t>
            </a:r>
          </a:p>
          <a:p>
            <a:r>
              <a:rPr lang="en-US" sz="900" i="1" dirty="0">
                <a:solidFill>
                  <a:sysClr val="windowText" lastClr="000000"/>
                </a:solidFill>
              </a:rPr>
              <a:t>Comms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Emulate transceiver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Discards messages that cannot fit in buffers</a:t>
            </a:r>
          </a:p>
          <a:p>
            <a:r>
              <a:rPr lang="en-US" sz="900" i="1" dirty="0">
                <a:solidFill>
                  <a:sysClr val="windowText" lastClr="000000"/>
                </a:solidFill>
              </a:rPr>
              <a:t>Payload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Requests measurement information to the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Provides CDH with simulated instrument results from an observation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b="1" i="1" dirty="0">
                <a:solidFill>
                  <a:sysClr val="windowText" lastClr="000000"/>
                </a:solidFill>
              </a:rPr>
              <a:t>Network Emulator</a:t>
            </a:r>
          </a:p>
          <a:p>
            <a:r>
              <a:rPr lang="en-US" sz="900" dirty="0">
                <a:solidFill>
                  <a:sysClr val="windowText" lastClr="000000"/>
                </a:solidFill>
              </a:rPr>
              <a:t>Simulate latency due to range latency or channel data-rate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2FB48-AA85-7634-3AF0-A48B67AB40B4}"/>
              </a:ext>
            </a:extLst>
          </p:cNvPr>
          <p:cNvSpPr txBox="1"/>
          <p:nvPr/>
        </p:nvSpPr>
        <p:spPr>
          <a:xfrm>
            <a:off x="6665073" y="3487624"/>
            <a:ext cx="1143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6DE063-0B11-625F-2ECC-8024BCFA8785}"/>
              </a:ext>
            </a:extLst>
          </p:cNvPr>
          <p:cNvSpPr txBox="1"/>
          <p:nvPr/>
        </p:nvSpPr>
        <p:spPr>
          <a:xfrm>
            <a:off x="3216025" y="5168234"/>
            <a:ext cx="797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</p:txBody>
      </p: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FCAE76-5786-5218-5ED8-4B3F83D0A2E1}"/>
              </a:ext>
            </a:extLst>
          </p:cNvPr>
          <p:cNvSpPr txBox="1"/>
          <p:nvPr/>
        </p:nvSpPr>
        <p:spPr>
          <a:xfrm>
            <a:off x="5096113" y="3687582"/>
            <a:ext cx="4991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-Task(s)</a:t>
            </a:r>
          </a:p>
        </p:txBody>
      </p:sp>
    </p:spTree>
    <p:extLst>
      <p:ext uri="{BB962C8B-B14F-4D97-AF65-F5344CB8AC3E}">
        <p14:creationId xmlns:p14="http://schemas.microsoft.com/office/powerpoint/2010/main" val="307231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09432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967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receives measurement request from Agent 1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D210186-27D1-AF07-2A95-78B7FF464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12108" y="4703580"/>
            <a:ext cx="918499" cy="6874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96267-8E09-83C2-555D-0198E16E30CB}"/>
              </a:ext>
            </a:extLst>
          </p:cNvPr>
          <p:cNvSpPr txBox="1"/>
          <p:nvPr/>
        </p:nvSpPr>
        <p:spPr>
          <a:xfrm>
            <a:off x="4523710" y="4787851"/>
            <a:ext cx="84141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“Received a message from Agent 1!”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7505A-8E6B-CDFC-E67F-A536A460824A}"/>
              </a:ext>
            </a:extLst>
          </p:cNvPr>
          <p:cNvSpPr txBox="1"/>
          <p:nvPr/>
        </p:nvSpPr>
        <p:spPr>
          <a:xfrm>
            <a:off x="3196606" y="5404715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A2CEE-2789-B785-1F0D-5E9E5EF69CE4}"/>
              </a:ext>
            </a:extLst>
          </p:cNvPr>
          <p:cNvSpPr txBox="1"/>
          <p:nvPr/>
        </p:nvSpPr>
        <p:spPr>
          <a:xfrm>
            <a:off x="776055" y="5032110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96285FA-AE2E-E248-697C-AC5236859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76745" y="3017636"/>
            <a:ext cx="1548891" cy="10586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E0CC97-50BB-078B-16D1-5F555F9FEF4D}"/>
              </a:ext>
            </a:extLst>
          </p:cNvPr>
          <p:cNvSpPr txBox="1"/>
          <p:nvPr/>
        </p:nvSpPr>
        <p:spPr>
          <a:xfrm>
            <a:off x="5214460" y="3208654"/>
            <a:ext cx="11008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“Received a measurement request. Forwarding to  Planning Module…”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95895-68ED-9DAD-A8C1-29360A3C82C1}"/>
              </a:ext>
            </a:extLst>
          </p:cNvPr>
          <p:cNvSpPr txBox="1"/>
          <p:nvPr/>
        </p:nvSpPr>
        <p:spPr>
          <a:xfrm>
            <a:off x="5123856" y="5404715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</p:spTree>
    <p:extLst>
      <p:ext uri="{BB962C8B-B14F-4D97-AF65-F5344CB8AC3E}">
        <p14:creationId xmlns:p14="http://schemas.microsoft.com/office/powerpoint/2010/main" val="239303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09432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1095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concludes that it CAN perform the measurement in the request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2F63F-A8EF-91B9-1C0A-784268580984}"/>
              </a:ext>
            </a:extLst>
          </p:cNvPr>
          <p:cNvSpPr txBox="1"/>
          <p:nvPr/>
        </p:nvSpPr>
        <p:spPr>
          <a:xfrm>
            <a:off x="6665073" y="4575010"/>
            <a:ext cx="14802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Requests: “Measure GP1 with Instrument B”</a:t>
            </a:r>
          </a:p>
        </p:txBody>
      </p:sp>
      <p:pic>
        <p:nvPicPr>
          <p:cNvPr id="3" name="Graphic 2" descr="Left Brain with solid fill">
            <a:extLst>
              <a:ext uri="{FF2B5EF4-FFF2-40B4-BE49-F238E27FC236}">
                <a16:creationId xmlns:a16="http://schemas.microsoft.com/office/drawing/2014/main" id="{C3BDE286-F877-E5F6-2E03-156C58685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  <p:pic>
        <p:nvPicPr>
          <p:cNvPr id="23" name="Graphic 22" descr="Speech with solid fill">
            <a:extLst>
              <a:ext uri="{FF2B5EF4-FFF2-40B4-BE49-F238E27FC236}">
                <a16:creationId xmlns:a16="http://schemas.microsoft.com/office/drawing/2014/main" id="{7605C232-464C-C13A-E305-0F1D6682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8006383" y="4673294"/>
            <a:ext cx="1392917" cy="1121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40EEE7-0A70-A706-1278-5614230967EC}"/>
              </a:ext>
            </a:extLst>
          </p:cNvPr>
          <p:cNvSpPr txBox="1"/>
          <p:nvPr/>
        </p:nvSpPr>
        <p:spPr>
          <a:xfrm>
            <a:off x="8197187" y="5002870"/>
            <a:ext cx="1022711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 have instrument B, therefore I CAN perform this measurement request”</a:t>
            </a:r>
          </a:p>
        </p:txBody>
      </p:sp>
    </p:spTree>
    <p:extLst>
      <p:ext uri="{BB962C8B-B14F-4D97-AF65-F5344CB8AC3E}">
        <p14:creationId xmlns:p14="http://schemas.microsoft.com/office/powerpoint/2010/main" val="234467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09432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6"/>
            <a:ext cx="2114576" cy="1248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schedules a measurement with instrument B at its next access to GP1 at T=4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Graphic 2" descr="Left Brain with solid fill">
            <a:extLst>
              <a:ext uri="{FF2B5EF4-FFF2-40B4-BE49-F238E27FC236}">
                <a16:creationId xmlns:a16="http://schemas.microsoft.com/office/drawing/2014/main" id="{C3BDE286-F877-E5F6-2E03-156C58685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  <p:pic>
        <p:nvPicPr>
          <p:cNvPr id="23" name="Graphic 22" descr="Speech with solid fill">
            <a:extLst>
              <a:ext uri="{FF2B5EF4-FFF2-40B4-BE49-F238E27FC236}">
                <a16:creationId xmlns:a16="http://schemas.microsoft.com/office/drawing/2014/main" id="{7605C232-464C-C13A-E305-0F1D6682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8006383" y="4673293"/>
            <a:ext cx="1392917" cy="998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40EEE7-0A70-A706-1278-5614230967EC}"/>
              </a:ext>
            </a:extLst>
          </p:cNvPr>
          <p:cNvSpPr txBox="1"/>
          <p:nvPr/>
        </p:nvSpPr>
        <p:spPr>
          <a:xfrm>
            <a:off x="8197187" y="5002870"/>
            <a:ext cx="10227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“Scheduling measurement of GP1 with Instrument B at T=4”</a:t>
            </a:r>
          </a:p>
        </p:txBody>
      </p:sp>
    </p:spTree>
    <p:extLst>
      <p:ext uri="{BB962C8B-B14F-4D97-AF65-F5344CB8AC3E}">
        <p14:creationId xmlns:p14="http://schemas.microsoft.com/office/powerpoint/2010/main" val="111459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562" y="2462047"/>
            <a:ext cx="1844253" cy="16652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6734973" y="4031823"/>
            <a:ext cx="11626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“Measure GP1 with Instrument B at T=B”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5265019" y="2745613"/>
            <a:ext cx="1289940" cy="84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T=4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-Turn on instrument B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-Perform measurement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science module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Agent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D23A-4E3B-E2D4-AFD7-4D08AE56E2B5}"/>
              </a:ext>
            </a:extLst>
          </p:cNvPr>
          <p:cNvSpPr/>
          <p:nvPr/>
        </p:nvSpPr>
        <p:spPr>
          <a:xfrm>
            <a:off x="9932798" y="3236807"/>
            <a:ext cx="2114576" cy="795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5307B47C-71BB-68D0-02B4-57E04853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683" y="3715075"/>
            <a:ext cx="1196333" cy="9801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9C7CA9-ADBB-A934-93B6-0DF56724CC31}"/>
              </a:ext>
            </a:extLst>
          </p:cNvPr>
          <p:cNvSpPr txBox="1"/>
          <p:nvPr/>
        </p:nvSpPr>
        <p:spPr>
          <a:xfrm>
            <a:off x="8609858" y="3924824"/>
            <a:ext cx="73997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plan!”</a:t>
            </a:r>
          </a:p>
        </p:txBody>
      </p:sp>
      <p:pic>
        <p:nvPicPr>
          <p:cNvPr id="22" name="Graphic 21" descr="Left Brain with solid fill">
            <a:extLst>
              <a:ext uri="{FF2B5EF4-FFF2-40B4-BE49-F238E27FC236}">
                <a16:creationId xmlns:a16="http://schemas.microsoft.com/office/drawing/2014/main" id="{34B3C471-D7F2-2368-7F78-EC4D82B01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3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560" y="3208968"/>
            <a:ext cx="1117121" cy="8015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5100558" y="3429544"/>
            <a:ext cx="9556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T=4!”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5FC3E-E1DA-0B1E-B37C-A93A24465C27}"/>
              </a:ext>
            </a:extLst>
          </p:cNvPr>
          <p:cNvSpPr txBox="1"/>
          <p:nvPr/>
        </p:nvSpPr>
        <p:spPr>
          <a:xfrm>
            <a:off x="3917428" y="3999942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-”Turn on Instrument B”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3" y="5012718"/>
            <a:ext cx="1117121" cy="801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66064" y="5207166"/>
            <a:ext cx="780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“Turning on instrument B…"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B5BEA-80E5-2033-A947-511545068FF7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23" name="Graphic 22" descr="Satellite with solid fill">
              <a:extLst>
                <a:ext uri="{FF2B5EF4-FFF2-40B4-BE49-F238E27FC236}">
                  <a16:creationId xmlns:a16="http://schemas.microsoft.com/office/drawing/2014/main" id="{15CC5094-FB67-A54F-B615-6CD71C70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565C2-AC5C-4F75-DA9A-A49C2B9A0D58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0E0E1-B86E-B8D7-32F5-8228E5C9FF79}"/>
              </a:ext>
            </a:extLst>
          </p:cNvPr>
          <p:cNvSpPr/>
          <p:nvPr/>
        </p:nvSpPr>
        <p:spPr>
          <a:xfrm>
            <a:off x="9932798" y="3236807"/>
            <a:ext cx="2114576" cy="795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6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1" y="5012718"/>
            <a:ext cx="1276488" cy="976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79108" y="5169180"/>
            <a:ext cx="962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“Performing measurement. Requesting info from environment…”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CC975-A297-D8D2-27FB-6BC195D3D94C}"/>
              </a:ext>
            </a:extLst>
          </p:cNvPr>
          <p:cNvSpPr txBox="1"/>
          <p:nvPr/>
        </p:nvSpPr>
        <p:spPr>
          <a:xfrm>
            <a:off x="811331" y="2872324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A6329-BFC9-ABB7-8F84-25775149A501}"/>
              </a:ext>
            </a:extLst>
          </p:cNvPr>
          <p:cNvSpPr txBox="1"/>
          <p:nvPr/>
        </p:nvSpPr>
        <p:spPr>
          <a:xfrm>
            <a:off x="3221020" y="5810551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C0F2BDD-C704-282E-B3E2-BE527DBA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9598" y="1561149"/>
            <a:ext cx="1286386" cy="13641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68F16C4-09FC-065B-CC64-851180B769A0}"/>
              </a:ext>
            </a:extLst>
          </p:cNvPr>
          <p:cNvSpPr txBox="1"/>
          <p:nvPr/>
        </p:nvSpPr>
        <p:spPr>
          <a:xfrm>
            <a:off x="650103" y="1846608"/>
            <a:ext cx="92203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data for GP1 at T=4…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2…”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486CDF-549B-BBE4-30B5-81509986AC0F}"/>
              </a:ext>
            </a:extLst>
          </p:cNvPr>
          <p:cNvSpPr/>
          <p:nvPr/>
        </p:nvSpPr>
        <p:spPr>
          <a:xfrm>
            <a:off x="9932798" y="3236807"/>
            <a:ext cx="2114576" cy="795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1" y="5012718"/>
            <a:ext cx="1276488" cy="976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79108" y="5234826"/>
            <a:ext cx="96227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performed! Saving results…”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832590-802D-B246-6F07-072B3E3728BB}"/>
              </a:ext>
            </a:extLst>
          </p:cNvPr>
          <p:cNvSpPr txBox="1"/>
          <p:nvPr/>
        </p:nvSpPr>
        <p:spPr>
          <a:xfrm>
            <a:off x="4944420" y="5836156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72114" y="2623336"/>
            <a:ext cx="1276488" cy="976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5351191" y="2833344"/>
            <a:ext cx="96227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data is now stored in internal memory!”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A4A21-044B-CD19-6BE6-F0F5259F6CC9}"/>
              </a:ext>
            </a:extLst>
          </p:cNvPr>
          <p:cNvSpPr/>
          <p:nvPr/>
        </p:nvSpPr>
        <p:spPr>
          <a:xfrm>
            <a:off x="9932798" y="3236807"/>
            <a:ext cx="2114576" cy="795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61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0907" y="2042347"/>
            <a:ext cx="1307236" cy="1301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8358759" y="2370496"/>
            <a:ext cx="10153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“Processing results…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level products obtained. No new event detected.”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954" y="2566485"/>
            <a:ext cx="1276488" cy="976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4249063" y="2852645"/>
            <a:ext cx="9622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for processing…”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6624755" y="3202083"/>
            <a:ext cx="13276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5" name="Graphic 24" descr="Left Brain with solid fill">
            <a:extLst>
              <a:ext uri="{FF2B5EF4-FFF2-40B4-BE49-F238E27FC236}">
                <a16:creationId xmlns:a16="http://schemas.microsoft.com/office/drawing/2014/main" id="{6A9C6D2D-AEE9-ECD3-D4DA-D520259B8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341" y="3012866"/>
            <a:ext cx="495653" cy="495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58124-B24A-1D57-0619-5FAE7869C4FE}"/>
              </a:ext>
            </a:extLst>
          </p:cNvPr>
          <p:cNvSpPr/>
          <p:nvPr/>
        </p:nvSpPr>
        <p:spPr>
          <a:xfrm>
            <a:off x="9932798" y="3236807"/>
            <a:ext cx="2114576" cy="795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performs measurement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3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rgbClr val="BCD7F9"/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  <a:solidFill>
            <a:srgbClr val="0070C0"/>
          </a:solidFill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970" y="3148019"/>
            <a:ext cx="1276488" cy="976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4113079" y="3434179"/>
            <a:ext cx="9622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results to Agent 1”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302610-73C9-9F90-4C3E-C12E818E33C8}"/>
              </a:ext>
            </a:extLst>
          </p:cNvPr>
          <p:cNvSpPr txBox="1"/>
          <p:nvPr/>
        </p:nvSpPr>
        <p:spPr>
          <a:xfrm>
            <a:off x="6624755" y="3202083"/>
            <a:ext cx="13276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58124-B24A-1D57-0619-5FAE7869C4FE}"/>
              </a:ext>
            </a:extLst>
          </p:cNvPr>
          <p:cNvSpPr/>
          <p:nvPr/>
        </p:nvSpPr>
        <p:spPr>
          <a:xfrm>
            <a:off x="9932798" y="3236806"/>
            <a:ext cx="2114576" cy="984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2 sends measurement results to Agent 1 at T = 4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9C083-4BE1-5925-E7D3-C31A875053D5}"/>
              </a:ext>
            </a:extLst>
          </p:cNvPr>
          <p:cNvSpPr txBox="1"/>
          <p:nvPr/>
        </p:nvSpPr>
        <p:spPr>
          <a:xfrm>
            <a:off x="3834300" y="4017756"/>
            <a:ext cx="1026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-”Send measurement results to Agent 1”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Graphic 27" descr="Speech with solid fill">
            <a:extLst>
              <a:ext uri="{FF2B5EF4-FFF2-40B4-BE49-F238E27FC236}">
                <a16:creationId xmlns:a16="http://schemas.microsoft.com/office/drawing/2014/main" id="{41492EBD-BCFA-C160-630A-B370382A0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412108" y="4703580"/>
            <a:ext cx="918499" cy="6874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228FFE-2CD6-4F31-4C59-06CFD39E1910}"/>
              </a:ext>
            </a:extLst>
          </p:cNvPr>
          <p:cNvSpPr txBox="1"/>
          <p:nvPr/>
        </p:nvSpPr>
        <p:spPr>
          <a:xfrm>
            <a:off x="4523710" y="4787851"/>
            <a:ext cx="67059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“Sending data to Agent 1…”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96310F-36AE-13AB-65B8-530A538752CF}"/>
              </a:ext>
            </a:extLst>
          </p:cNvPr>
          <p:cNvSpPr txBox="1"/>
          <p:nvPr/>
        </p:nvSpPr>
        <p:spPr>
          <a:xfrm>
            <a:off x="3196606" y="5404715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03D3F-E3F5-39E4-A542-FFB1B15D956B}"/>
              </a:ext>
            </a:extLst>
          </p:cNvPr>
          <p:cNvSpPr txBox="1"/>
          <p:nvPr/>
        </p:nvSpPr>
        <p:spPr>
          <a:xfrm>
            <a:off x="859268" y="4232184"/>
            <a:ext cx="777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</p:txBody>
      </p:sp>
    </p:spTree>
    <p:extLst>
      <p:ext uri="{BB962C8B-B14F-4D97-AF65-F5344CB8AC3E}">
        <p14:creationId xmlns:p14="http://schemas.microsoft.com/office/powerpoint/2010/main" val="3434831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164046" y="1555563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636852" y="3035063"/>
            <a:ext cx="5875506" cy="29347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40377" y="4283098"/>
            <a:ext cx="3211938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64440" y="2601775"/>
            <a:ext cx="196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46861" y="1709308"/>
            <a:ext cx="3917185" cy="1179929"/>
          </a:xfrm>
          <a:prstGeom prst="bentConnector3">
            <a:avLst>
              <a:gd name="adj1" fmla="val 73492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6458801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704006" y="5149593"/>
            <a:ext cx="791353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5812259" y="3457222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6967132" y="5115189"/>
            <a:ext cx="736875" cy="261434"/>
          </a:xfrm>
          <a:prstGeom prst="bentConnector3">
            <a:avLst>
              <a:gd name="adj1" fmla="val 72882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758102" y="392344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5587220" y="4580382"/>
            <a:ext cx="6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3246861" y="3684252"/>
            <a:ext cx="2565398" cy="414448"/>
          </a:xfrm>
          <a:prstGeom prst="bentConnector3">
            <a:avLst>
              <a:gd name="adj1" fmla="val 66179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4968158" y="3388534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6102126" y="5464304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5469248" y="5364442"/>
            <a:ext cx="67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8475593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7316507" y="4366416"/>
            <a:ext cx="579587" cy="986767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6102126" y="4888159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>
                <a:solidFill>
                  <a:sysClr val="windowText" lastClr="000000"/>
                </a:solidFill>
              </a:rPr>
              <a:t>Meas. Perf. Model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6102125" y="4342977"/>
            <a:ext cx="356675" cy="772213"/>
          </a:xfrm>
          <a:prstGeom prst="bentConnector3">
            <a:avLst>
              <a:gd name="adj1" fmla="val -1331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8073149" y="4733708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7798968" y="4337203"/>
            <a:ext cx="8565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9138711" y="3542054"/>
            <a:ext cx="144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6383027" y="2022584"/>
            <a:ext cx="1594170" cy="1275107"/>
          </a:xfrm>
          <a:prstGeom prst="bentConnector3">
            <a:avLst>
              <a:gd name="adj1" fmla="val 9108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8324902" y="4344788"/>
            <a:ext cx="579587" cy="1030025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7347239" y="2333477"/>
            <a:ext cx="2252894" cy="1312043"/>
          </a:xfrm>
          <a:prstGeom prst="bentConnector3">
            <a:avLst>
              <a:gd name="adj1" fmla="val 6439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7489567" y="5081217"/>
            <a:ext cx="87681" cy="1132552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7767030" y="4342976"/>
            <a:ext cx="708563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7767030" y="4228321"/>
            <a:ext cx="704254" cy="1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8311413" y="4131245"/>
            <a:ext cx="1260677" cy="1684139"/>
          </a:xfrm>
          <a:prstGeom prst="bentConnector4">
            <a:avLst>
              <a:gd name="adj1" fmla="val -7330"/>
              <a:gd name="adj2" fmla="val 113574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6102125" y="4342976"/>
            <a:ext cx="356675" cy="1348358"/>
          </a:xfrm>
          <a:prstGeom prst="bentConnector3">
            <a:avLst>
              <a:gd name="adj1" fmla="val -19500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7794189" y="5671120"/>
            <a:ext cx="681404" cy="3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7123905" y="4939354"/>
            <a:ext cx="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6557146" y="3015253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3419990" y="4290748"/>
            <a:ext cx="1332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5046211" y="3920544"/>
            <a:ext cx="10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46861" y="4098700"/>
            <a:ext cx="3211940" cy="115372"/>
          </a:xfrm>
          <a:prstGeom prst="bentConnector3">
            <a:avLst>
              <a:gd name="adj1" fmla="val 528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40" idx="0"/>
          </p:cNvCxnSpPr>
          <p:nvPr/>
        </p:nvCxnSpPr>
        <p:spPr>
          <a:xfrm flipH="1">
            <a:off x="7112916" y="3684252"/>
            <a:ext cx="159940" cy="431694"/>
          </a:xfrm>
          <a:prstGeom prst="bentConnector4">
            <a:avLst>
              <a:gd name="adj1" fmla="val -142929"/>
              <a:gd name="adj2" fmla="val 7629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7462044" y="3630644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7402690" y="4906660"/>
            <a:ext cx="261434" cy="1132552"/>
          </a:xfrm>
          <a:prstGeom prst="bentConnector4">
            <a:avLst>
              <a:gd name="adj1" fmla="val -32868"/>
              <a:gd name="adj2" fmla="val 892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32">
            <a:extLst>
              <a:ext uri="{FF2B5EF4-FFF2-40B4-BE49-F238E27FC236}">
                <a16:creationId xmlns:a16="http://schemas.microsoft.com/office/drawing/2014/main" id="{2A196A60-6BD6-40BB-BFFB-4EED0D7362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6862" y="1859348"/>
            <a:ext cx="4268481" cy="1104346"/>
          </a:xfrm>
          <a:prstGeom prst="bentConnector3">
            <a:avLst>
              <a:gd name="adj1" fmla="val -137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CC2DC8-07CE-647C-A2FB-E19AA60B37F5}"/>
              </a:ext>
            </a:extLst>
          </p:cNvPr>
          <p:cNvSpPr txBox="1"/>
          <p:nvPr/>
        </p:nvSpPr>
        <p:spPr>
          <a:xfrm>
            <a:off x="6389671" y="2710978"/>
            <a:ext cx="1143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</p:spTree>
    <p:extLst>
      <p:ext uri="{BB962C8B-B14F-4D97-AF65-F5344CB8AC3E}">
        <p14:creationId xmlns:p14="http://schemas.microsoft.com/office/powerpoint/2010/main" val="140841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C36F-9B0B-DE40-BA72-82177E7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AC3-0D53-FB49-93BF-113D7276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WJ, Blackwell, Braun, S, </a:t>
            </a:r>
            <a:r>
              <a:rPr lang="en-US" dirty="0" err="1"/>
              <a:t>Bennartz</a:t>
            </a:r>
            <a:r>
              <a:rPr lang="en-US" dirty="0"/>
              <a:t>, R, et al. An overview of the TROPICS NASA Earth Venture Mission. </a:t>
            </a:r>
            <a:r>
              <a:rPr lang="en-US" i="1" dirty="0"/>
              <a:t>Q J R </a:t>
            </a:r>
            <a:r>
              <a:rPr lang="en-US" i="1" dirty="0" err="1"/>
              <a:t>Meteorol</a:t>
            </a:r>
            <a:r>
              <a:rPr lang="en-US" i="1" dirty="0"/>
              <a:t> Soc</a:t>
            </a:r>
            <a:r>
              <a:rPr lang="en-US" dirty="0"/>
              <a:t>. 2018; 144 ( Suppl. 1): 16–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P. </a:t>
            </a:r>
            <a:r>
              <a:rPr lang="en-US" dirty="0" err="1"/>
              <a:t>Clarizia</a:t>
            </a:r>
            <a:r>
              <a:rPr lang="en-US" dirty="0"/>
              <a:t> and C. S. </a:t>
            </a:r>
            <a:r>
              <a:rPr lang="en-US" dirty="0" err="1"/>
              <a:t>Ruf</a:t>
            </a:r>
            <a:r>
              <a:rPr lang="en-US" dirty="0"/>
              <a:t>, "Wind Speed Retrieval Algorithm for the Cyclone Global Navigation Satellite System (CYGNSS) Mission," in </a:t>
            </a:r>
            <a:r>
              <a:rPr lang="en-US" i="1" dirty="0"/>
              <a:t>IEEE Transactions on Geoscience and Remote Sensing</a:t>
            </a:r>
            <a:r>
              <a:rPr lang="en-US" dirty="0"/>
              <a:t>, vol. 54, no. 8, pp. 4419-4432, Aug. 2016, </a:t>
            </a:r>
            <a:r>
              <a:rPr lang="en-US" dirty="0" err="1"/>
              <a:t>doi</a:t>
            </a:r>
            <a:r>
              <a:rPr lang="en-US" dirty="0"/>
              <a:t>: 10.1109/TGRS.2016.2541343.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Marinan</a:t>
            </a:r>
            <a:r>
              <a:rPr lang="en-US" dirty="0"/>
              <a:t>, A., </a:t>
            </a:r>
            <a:r>
              <a:rPr lang="en-US" dirty="0" err="1"/>
              <a:t>Cahoy</a:t>
            </a:r>
            <a:r>
              <a:rPr lang="en-US" dirty="0"/>
              <a:t>, K. L., Byrne, J., Cordeiro, T., Decker, Z., Marlow, W., ... &amp; </a:t>
            </a:r>
            <a:r>
              <a:rPr lang="en-US" dirty="0" err="1"/>
              <a:t>Osaretin</a:t>
            </a:r>
            <a:r>
              <a:rPr lang="en-US" dirty="0"/>
              <a:t>, I. (2015). Automated Resource-Constrained Science Planning for the </a:t>
            </a:r>
            <a:r>
              <a:rPr lang="en-US" dirty="0" err="1"/>
              <a:t>MiRaTA</a:t>
            </a:r>
            <a:r>
              <a:rPr lang="en-US" dirty="0"/>
              <a:t> 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W. J. W. J. Wolfe and S. E. S. E. Sorensen, “Three Scheduling Algorithms Applied to the Earth Observing Systems Domain,” Manage. Sci., pp. 148–166,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Duncan, Eddy, and </a:t>
            </a:r>
            <a:r>
              <a:rPr lang="en-US" dirty="0" err="1"/>
              <a:t>Kochenderfer</a:t>
            </a:r>
            <a:r>
              <a:rPr lang="en-US" dirty="0"/>
              <a:t>, Mykel. “Markov Decision Processes For Multi-Objective Satellite Task Planning”,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Cidoncha</a:t>
            </a:r>
            <a:r>
              <a:rPr lang="en-US" dirty="0"/>
              <a:t>, X. G., and Selva, D., “Agent-based simulation framework and consensus algorithm for observing systems </a:t>
            </a:r>
            <a:r>
              <a:rPr lang="en-US" dirty="0" err="1"/>
              <a:t>withadaptive</a:t>
            </a:r>
            <a:r>
              <a:rPr lang="en-US" dirty="0"/>
              <a:t> </a:t>
            </a:r>
            <a:r>
              <a:rPr lang="en-US" dirty="0" err="1"/>
              <a:t>modularity,”Syst</a:t>
            </a:r>
            <a:r>
              <a:rPr lang="en-US" dirty="0"/>
              <a:t>. Eng., Vol. 21, no. 5, 2018, pp. 432–545.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Nag, Sreeja, et al. "Autonomous scheduling of agile spacecraft constellations with delay tolerant networking for reactive imaging."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Wang, X. Li, and Y. Liu, “Summary of intelligent algorithms in planning &amp; amp; scheduling of Earth observation satellite,” in IEEE International Conference on Intelligent Computing and Intelligent Systems, 2010, pp. 480–483.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Kennedy, Andrew K., and Kerri L. </a:t>
            </a:r>
            <a:r>
              <a:rPr lang="en-US" dirty="0" err="1"/>
              <a:t>Cahoy</a:t>
            </a:r>
            <a:r>
              <a:rPr lang="en-US" dirty="0"/>
              <a:t>. "Performance analysis of algorithms for coordination of earth observation by </a:t>
            </a:r>
            <a:r>
              <a:rPr lang="en-US" dirty="0" err="1"/>
              <a:t>cubesat</a:t>
            </a:r>
            <a:r>
              <a:rPr lang="en-US" dirty="0"/>
              <a:t> constellations." Journal of Aerospace Information Systems 14.8 (2017): 451-471.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G. 2020. </a:t>
            </a:r>
            <a:r>
              <a:rPr lang="en-US" i="1" dirty="0"/>
              <a:t>Online scheduling of distributed Earth observation satellite system under rigid communication constraints. </a:t>
            </a:r>
            <a:r>
              <a:rPr lang="en-US" dirty="0"/>
              <a:t>Advances in Space Research. 65 (11), 2475-2496.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Gallud,X.,andSelva,D.,“Agent-basedsimulationframeworkandconsensusalgorithmforobservingsystemswithadaptive modularity,” </a:t>
            </a:r>
            <a:r>
              <a:rPr lang="en-US" i="1" dirty="0"/>
              <a:t>Syst. Eng.</a:t>
            </a:r>
            <a:r>
              <a:rPr lang="en-US" dirty="0"/>
              <a:t>, 2018, pp. 432, 454.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Nag </a:t>
            </a:r>
            <a:r>
              <a:rPr lang="en-US" i="1" dirty="0"/>
              <a:t>et al</a:t>
            </a:r>
            <a:r>
              <a:rPr lang="en-US" dirty="0"/>
              <a:t>., "D-SHIELD: DISTRIBUTED SPACECRAFT WITH HEURISTIC INTELLIGENCE TO ENABLE LOGISTICAL DECISIONS," </a:t>
            </a:r>
            <a:r>
              <a:rPr lang="en-US" i="1" dirty="0"/>
              <a:t>IGARSS 2020 - 2020 IEEE International Geoscience and Remote Sensing Symposium</a:t>
            </a:r>
            <a:r>
              <a:rPr lang="en-US" dirty="0"/>
              <a:t>, 2020, pp. 3841-3844, </a:t>
            </a:r>
            <a:r>
              <a:rPr lang="en-US" dirty="0" err="1"/>
              <a:t>doi</a:t>
            </a:r>
            <a:r>
              <a:rPr lang="en-US" dirty="0"/>
              <a:t>: 10.1109/IGARSS39084.2020.9323248.</a:t>
            </a:r>
          </a:p>
        </p:txBody>
      </p:sp>
    </p:spTree>
    <p:extLst>
      <p:ext uri="{BB962C8B-B14F-4D97-AF65-F5344CB8AC3E}">
        <p14:creationId xmlns:p14="http://schemas.microsoft.com/office/powerpoint/2010/main" val="10448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"/>
    </mc:Choice>
    <mc:Fallback xmlns="">
      <p:transition spd="slow" advTm="209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DE65-A066-88DC-A419-75253DB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E7C3-436A-F81F-D10B-370C41B1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8079531" cy="5199557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Scenario:</a:t>
            </a:r>
          </a:p>
          <a:p>
            <a:r>
              <a:rPr lang="en-US" dirty="0"/>
              <a:t>2 Agents, one with instrument A and another with instrument B</a:t>
            </a:r>
          </a:p>
          <a:p>
            <a:r>
              <a:rPr lang="en-US" dirty="0"/>
              <a:t>1 GP of interest</a:t>
            </a:r>
          </a:p>
          <a:p>
            <a:endParaRPr lang="en-US" dirty="0"/>
          </a:p>
          <a:p>
            <a:r>
              <a:rPr lang="en-US" i="1" dirty="0"/>
              <a:t>Timeline: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performs routine measurement of GP1 with instrument A at 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processes measurement and concludes GP1 is an area of interest for a measurement with instrument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creates a measurement request for all agents in the network including 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concludes that it does NOT possess the capabilities to perform the measurement request and therefore does not act on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attempts to send measurement request to Agent 2 at T = 2 but is unsuccessful (out of LOS)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1 sends measurement request to Agent 2 at T =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 receives measurement request from Agent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 concludes that it CAN perform the measurement in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 schedules a measurement with instrument B at its next access to GP1 at T =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 performs measurement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2 sends measurement results to Agent 1 at T =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6B4456-561B-8704-2C6A-82DBF510E6A5}"/>
              </a:ext>
            </a:extLst>
          </p:cNvPr>
          <p:cNvGrpSpPr/>
          <p:nvPr/>
        </p:nvGrpSpPr>
        <p:grpSpPr>
          <a:xfrm>
            <a:off x="8510016" y="2379218"/>
            <a:ext cx="914400" cy="914400"/>
            <a:chOff x="8717280" y="2379218"/>
            <a:chExt cx="914400" cy="914400"/>
          </a:xfrm>
        </p:grpSpPr>
        <p:pic>
          <p:nvPicPr>
            <p:cNvPr id="5" name="Graphic 4" descr="Satellite with solid fill">
              <a:extLst>
                <a:ext uri="{FF2B5EF4-FFF2-40B4-BE49-F238E27FC236}">
                  <a16:creationId xmlns:a16="http://schemas.microsoft.com/office/drawing/2014/main" id="{3C37AC90-45EB-4FD0-A87F-902F067E2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8F73EE-70D8-36F5-397F-5D78061538BE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EF5A5F-3613-6A75-C0FF-45DCB473B1DD}"/>
              </a:ext>
            </a:extLst>
          </p:cNvPr>
          <p:cNvGrpSpPr/>
          <p:nvPr/>
        </p:nvGrpSpPr>
        <p:grpSpPr>
          <a:xfrm>
            <a:off x="10357104" y="2421890"/>
            <a:ext cx="914400" cy="914400"/>
            <a:chOff x="10357104" y="2421890"/>
            <a:chExt cx="914400" cy="914400"/>
          </a:xfrm>
        </p:grpSpPr>
        <p:pic>
          <p:nvPicPr>
            <p:cNvPr id="20" name="Graphic 19" descr="Satellite with solid fill">
              <a:extLst>
                <a:ext uri="{FF2B5EF4-FFF2-40B4-BE49-F238E27FC236}">
                  <a16:creationId xmlns:a16="http://schemas.microsoft.com/office/drawing/2014/main" id="{DBFA7F02-F256-4E7E-271C-6FCA6194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57104" y="2421890"/>
              <a:ext cx="914400" cy="914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EB579A-C398-F1F0-0B25-8C2360FB3DD4}"/>
                </a:ext>
              </a:extLst>
            </p:cNvPr>
            <p:cNvSpPr/>
            <p:nvPr/>
          </p:nvSpPr>
          <p:spPr>
            <a:xfrm>
              <a:off x="10728960" y="2789428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4E9783-4FF4-86D5-CBF9-7C80C276D1E3}"/>
              </a:ext>
            </a:extLst>
          </p:cNvPr>
          <p:cNvGrpSpPr/>
          <p:nvPr/>
        </p:nvGrpSpPr>
        <p:grpSpPr>
          <a:xfrm>
            <a:off x="9424416" y="4104144"/>
            <a:ext cx="977760" cy="914400"/>
            <a:chOff x="7904112" y="4706759"/>
            <a:chExt cx="977760" cy="914400"/>
          </a:xfrm>
        </p:grpSpPr>
        <p:pic>
          <p:nvPicPr>
            <p:cNvPr id="19" name="Graphic 18" descr="Highway scene with solid fill">
              <a:extLst>
                <a:ext uri="{FF2B5EF4-FFF2-40B4-BE49-F238E27FC236}">
                  <a16:creationId xmlns:a16="http://schemas.microsoft.com/office/drawing/2014/main" id="{94D2D7C4-7669-D3BF-AEAC-CADB59678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4112" y="4706759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D23855-FD02-3740-5E66-9555775ECABD}"/>
                </a:ext>
              </a:extLst>
            </p:cNvPr>
            <p:cNvSpPr txBox="1"/>
            <p:nvPr/>
          </p:nvSpPr>
          <p:spPr>
            <a:xfrm>
              <a:off x="8296008" y="5188343"/>
              <a:ext cx="5858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GP1</a:t>
              </a:r>
            </a:p>
          </p:txBody>
        </p:sp>
      </p:grpSp>
      <p:pic>
        <p:nvPicPr>
          <p:cNvPr id="30" name="Graphic 29" descr="Thought bubble outline">
            <a:extLst>
              <a:ext uri="{FF2B5EF4-FFF2-40B4-BE49-F238E27FC236}">
                <a16:creationId xmlns:a16="http://schemas.microsoft.com/office/drawing/2014/main" id="{39935AEA-668F-6C2E-D3A6-1279C4B8F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8572" y="187502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324BF5-A64D-49C7-CBAB-CB7B6DDC603B}"/>
              </a:ext>
            </a:extLst>
          </p:cNvPr>
          <p:cNvSpPr txBox="1"/>
          <p:nvPr/>
        </p:nvSpPr>
        <p:spPr>
          <a:xfrm>
            <a:off x="11142840" y="2072397"/>
            <a:ext cx="585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Instr</a:t>
            </a:r>
            <a:r>
              <a:rPr lang="en-US" sz="1100" dirty="0"/>
              <a:t> B</a:t>
            </a:r>
          </a:p>
        </p:txBody>
      </p:sp>
      <p:pic>
        <p:nvPicPr>
          <p:cNvPr id="32" name="Graphic 31" descr="Thought bubble outline">
            <a:extLst>
              <a:ext uri="{FF2B5EF4-FFF2-40B4-BE49-F238E27FC236}">
                <a16:creationId xmlns:a16="http://schemas.microsoft.com/office/drawing/2014/main" id="{2478070B-3423-29A9-899A-8B29DEA05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1484" y="1776603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58EDCB-46B2-B98B-ED3C-16B3CBCEDB29}"/>
              </a:ext>
            </a:extLst>
          </p:cNvPr>
          <p:cNvSpPr txBox="1"/>
          <p:nvPr/>
        </p:nvSpPr>
        <p:spPr>
          <a:xfrm>
            <a:off x="9295752" y="1973972"/>
            <a:ext cx="585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Instr</a:t>
            </a:r>
            <a:r>
              <a:rPr lang="en-US" sz="11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6305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8"/>
            <a:ext cx="2114576" cy="1051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D7BE0-74E6-45C7-0C83-46AD2FDBE880}"/>
              </a:ext>
            </a:extLst>
          </p:cNvPr>
          <p:cNvSpPr txBox="1"/>
          <p:nvPr/>
        </p:nvSpPr>
        <p:spPr>
          <a:xfrm>
            <a:off x="6665073" y="4575010"/>
            <a:ext cx="1263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-Current time</a:t>
            </a:r>
          </a:p>
        </p:txBody>
      </p:sp>
      <p:cxnSp>
        <p:nvCxnSpPr>
          <p:cNvPr id="17" name="Elbow Connector 56">
            <a:extLst>
              <a:ext uri="{FF2B5EF4-FFF2-40B4-BE49-F238E27FC236}">
                <a16:creationId xmlns:a16="http://schemas.microsoft.com/office/drawing/2014/main" id="{61CDCA00-F929-2F19-F601-88FD76839D0D}"/>
              </a:ext>
            </a:extLst>
          </p:cNvPr>
          <p:cNvCxnSpPr>
            <a:cxnSpLocks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370852-11AF-6C07-D80B-88008E3EAFB5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2" name="Graphic 21" descr="Satellite with solid fill">
              <a:extLst>
                <a:ext uri="{FF2B5EF4-FFF2-40B4-BE49-F238E27FC236}">
                  <a16:creationId xmlns:a16="http://schemas.microsoft.com/office/drawing/2014/main" id="{0579E6AA-EC98-BB75-C97B-770F9528E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31B7BB-081E-4B68-E410-DFEA1D68394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9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8"/>
            <a:ext cx="2114576" cy="1051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564" y="2594401"/>
            <a:ext cx="1629683" cy="1532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69C354-F3A3-C8ED-6975-29F702014D50}"/>
              </a:ext>
            </a:extLst>
          </p:cNvPr>
          <p:cNvSpPr txBox="1"/>
          <p:nvPr/>
        </p:nvSpPr>
        <p:spPr>
          <a:xfrm>
            <a:off x="6734973" y="4031823"/>
            <a:ext cx="11626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-Task: “Measure GP1 with Instrument A at T=1”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5220408" y="2898698"/>
            <a:ext cx="116263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”Itemized plan: 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-Wait for T=1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-Turn on instrument A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-Perform measurement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-Send data to science module”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457C-6E18-60E9-8053-0C6E5F96FF8C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9" name="Graphic 28" descr="Satellite with solid fill">
              <a:extLst>
                <a:ext uri="{FF2B5EF4-FFF2-40B4-BE49-F238E27FC236}">
                  <a16:creationId xmlns:a16="http://schemas.microsoft.com/office/drawing/2014/main" id="{B1084F37-555A-9A04-0744-DF4BE68F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D6889B-2C3A-3546-A66A-8B3F3731B9D2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pic>
        <p:nvPicPr>
          <p:cNvPr id="33" name="Graphic 32" descr="Speech with solid fill">
            <a:extLst>
              <a:ext uri="{FF2B5EF4-FFF2-40B4-BE49-F238E27FC236}">
                <a16:creationId xmlns:a16="http://schemas.microsoft.com/office/drawing/2014/main" id="{759ED437-7612-D19A-CF0F-AC1CDBCD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8347" y="3466171"/>
            <a:ext cx="1306670" cy="12290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420A44-5E3A-E2E6-845F-096B2648BF66}"/>
              </a:ext>
            </a:extLst>
          </p:cNvPr>
          <p:cNvSpPr txBox="1"/>
          <p:nvPr/>
        </p:nvSpPr>
        <p:spPr>
          <a:xfrm>
            <a:off x="8462489" y="3736909"/>
            <a:ext cx="9583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“Planning complete, perform routine plan!”</a:t>
            </a:r>
          </a:p>
        </p:txBody>
      </p:sp>
      <p:pic>
        <p:nvPicPr>
          <p:cNvPr id="37" name="Graphic 36" descr="Left Brain with solid fill">
            <a:extLst>
              <a:ext uri="{FF2B5EF4-FFF2-40B4-BE49-F238E27FC236}">
                <a16:creationId xmlns:a16="http://schemas.microsoft.com/office/drawing/2014/main" id="{368F5B38-E3D0-075F-FE28-4B6567AEF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081" y="4489854"/>
            <a:ext cx="495653" cy="4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8"/>
            <a:ext cx="2114576" cy="1051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5" name="Graphic 24" descr="Speech with solid fill">
            <a:extLst>
              <a:ext uri="{FF2B5EF4-FFF2-40B4-BE49-F238E27FC236}">
                <a16:creationId xmlns:a16="http://schemas.microsoft.com/office/drawing/2014/main" id="{D4DC6E40-896F-1781-97B5-4FC37C6B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82560" y="3208968"/>
            <a:ext cx="1117121" cy="8015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97EA47-7056-4CAE-9384-FA6CC6E920E5}"/>
              </a:ext>
            </a:extLst>
          </p:cNvPr>
          <p:cNvSpPr txBox="1"/>
          <p:nvPr/>
        </p:nvSpPr>
        <p:spPr>
          <a:xfrm>
            <a:off x="5100558" y="3429544"/>
            <a:ext cx="9556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 is now T=1!”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5FC3E-E1DA-0B1E-B37C-A93A24465C27}"/>
              </a:ext>
            </a:extLst>
          </p:cNvPr>
          <p:cNvSpPr txBox="1"/>
          <p:nvPr/>
        </p:nvSpPr>
        <p:spPr>
          <a:xfrm>
            <a:off x="3917428" y="3999942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-”Turn on Instrument A”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3" y="5012718"/>
            <a:ext cx="1117121" cy="8015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66064" y="5207166"/>
            <a:ext cx="780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“Turning on instrument A…"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B5BEA-80E5-2033-A947-511545068FF7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23" name="Graphic 22" descr="Satellite with solid fill">
              <a:extLst>
                <a:ext uri="{FF2B5EF4-FFF2-40B4-BE49-F238E27FC236}">
                  <a16:creationId xmlns:a16="http://schemas.microsoft.com/office/drawing/2014/main" id="{15CC5094-FB67-A54F-B615-6CD71C70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565C2-AC5C-4F75-DA9A-A49C2B9A0D58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8"/>
            <a:ext cx="2114576" cy="1051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1" y="5012718"/>
            <a:ext cx="1276488" cy="976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79108" y="5169180"/>
            <a:ext cx="962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“Performing measurement. Requesting info from environment…”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CC975-A297-D8D2-27FB-6BC195D3D94C}"/>
              </a:ext>
            </a:extLst>
          </p:cNvPr>
          <p:cNvSpPr txBox="1"/>
          <p:nvPr/>
        </p:nvSpPr>
        <p:spPr>
          <a:xfrm>
            <a:off x="811331" y="2872324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A6329-BFC9-ABB7-8F84-25775149A501}"/>
              </a:ext>
            </a:extLst>
          </p:cNvPr>
          <p:cNvSpPr txBox="1"/>
          <p:nvPr/>
        </p:nvSpPr>
        <p:spPr>
          <a:xfrm>
            <a:off x="3221020" y="5810551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C0F2BDD-C704-282E-B3E2-BE527DBA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9598" y="1561149"/>
            <a:ext cx="1286386" cy="13641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68F16C4-09FC-065B-CC64-851180B769A0}"/>
              </a:ext>
            </a:extLst>
          </p:cNvPr>
          <p:cNvSpPr txBox="1"/>
          <p:nvPr/>
        </p:nvSpPr>
        <p:spPr>
          <a:xfrm>
            <a:off x="650103" y="1846608"/>
            <a:ext cx="92203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“Accessing data for GP1 at T=1…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found!  Sending to Agent 1…”</a:t>
            </a:r>
          </a:p>
        </p:txBody>
      </p:sp>
    </p:spTree>
    <p:extLst>
      <p:ext uri="{BB962C8B-B14F-4D97-AF65-F5344CB8AC3E}">
        <p14:creationId xmlns:p14="http://schemas.microsoft.com/office/powerpoint/2010/main" val="31751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- Plan Execution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98089" y="1115370"/>
            <a:ext cx="8052471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10985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423114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98087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98087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98087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98087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23156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948289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954538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780272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776055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772589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774321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66852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066852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1908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3574030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5511071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066852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713057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3450703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4713057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29694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270356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093543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7028" y="3968393"/>
            <a:ext cx="2497510" cy="51723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6569812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555509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093543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4093543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4093543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490685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4944420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771831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4093543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4093543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4093543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4093543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4729981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4534102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4338223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4142343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799396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70621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4768022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439451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4223129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221947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4743496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3166973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66852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3170829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2066852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3219455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6">
            <a:extLst>
              <a:ext uri="{FF2B5EF4-FFF2-40B4-BE49-F238E27FC236}">
                <a16:creationId xmlns:a16="http://schemas.microsoft.com/office/drawing/2014/main" id="{B49EAF7B-342F-349C-13D1-BA81BFF6FC82}"/>
              </a:ext>
            </a:extLst>
          </p:cNvPr>
          <p:cNvCxnSpPr>
            <a:cxnSpLocks/>
          </p:cNvCxnSpPr>
          <p:nvPr/>
        </p:nvCxnSpPr>
        <p:spPr>
          <a:xfrm rot="10800000">
            <a:off x="5618528" y="3350614"/>
            <a:ext cx="2327358" cy="145181"/>
          </a:xfrm>
          <a:prstGeom prst="bentConnector3">
            <a:avLst>
              <a:gd name="adj1" fmla="val 6770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92F17629-697B-04AF-647C-0F92F4609D53}"/>
              </a:ext>
            </a:extLst>
          </p:cNvPr>
          <p:cNvCxnSpPr>
            <a:cxnSpLocks/>
          </p:cNvCxnSpPr>
          <p:nvPr/>
        </p:nvCxnSpPr>
        <p:spPr>
          <a:xfrm>
            <a:off x="3184503" y="52278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rot="5400000" flipH="1" flipV="1">
            <a:off x="5043372" y="3661819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A3D44A-8354-0E39-B0D2-BC242EFBEC49}"/>
              </a:ext>
            </a:extLst>
          </p:cNvPr>
          <p:cNvSpPr/>
          <p:nvPr/>
        </p:nvSpPr>
        <p:spPr>
          <a:xfrm>
            <a:off x="9932798" y="3236808"/>
            <a:ext cx="2114576" cy="1051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Scenario step: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Agent 1 performs routine measurement of GP1 with instrument A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Graphic 16" descr="Speech with solid fill">
            <a:extLst>
              <a:ext uri="{FF2B5EF4-FFF2-40B4-BE49-F238E27FC236}">
                <a16:creationId xmlns:a16="http://schemas.microsoft.com/office/drawing/2014/main" id="{BAAFDCD6-5EB9-F40E-926B-8412B2A3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01241" y="5012718"/>
            <a:ext cx="1276488" cy="976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BC0C69-CCB9-8556-8B71-699806400C86}"/>
              </a:ext>
            </a:extLst>
          </p:cNvPr>
          <p:cNvSpPr txBox="1"/>
          <p:nvPr/>
        </p:nvSpPr>
        <p:spPr>
          <a:xfrm>
            <a:off x="4579108" y="5234826"/>
            <a:ext cx="96227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performed! Saving results…”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E00649-E92A-058F-3253-83126467EBBE}"/>
              </a:ext>
            </a:extLst>
          </p:cNvPr>
          <p:cNvGrpSpPr/>
          <p:nvPr/>
        </p:nvGrpSpPr>
        <p:grpSpPr>
          <a:xfrm>
            <a:off x="1253943" y="936113"/>
            <a:ext cx="914400" cy="914400"/>
            <a:chOff x="8717280" y="2379218"/>
            <a:chExt cx="914400" cy="914400"/>
          </a:xfrm>
        </p:grpSpPr>
        <p:pic>
          <p:nvPicPr>
            <p:cNvPr id="33" name="Graphic 32" descr="Satellite with solid fill">
              <a:extLst>
                <a:ext uri="{FF2B5EF4-FFF2-40B4-BE49-F238E27FC236}">
                  <a16:creationId xmlns:a16="http://schemas.microsoft.com/office/drawing/2014/main" id="{8024A227-1702-CEA0-8240-6CBBFD4C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7280" y="2379218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52C594-D08E-B3E2-E204-4DBD0FE19047}"/>
                </a:ext>
              </a:extLst>
            </p:cNvPr>
            <p:cNvSpPr/>
            <p:nvPr/>
          </p:nvSpPr>
          <p:spPr>
            <a:xfrm>
              <a:off x="9089136" y="2746756"/>
              <a:ext cx="170688" cy="1793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832590-802D-B246-6F07-072B3E3728BB}"/>
              </a:ext>
            </a:extLst>
          </p:cNvPr>
          <p:cNvSpPr txBox="1"/>
          <p:nvPr/>
        </p:nvSpPr>
        <p:spPr>
          <a:xfrm>
            <a:off x="4944420" y="5836156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-Instrument Data</a:t>
            </a:r>
          </a:p>
        </p:txBody>
      </p:sp>
      <p:pic>
        <p:nvPicPr>
          <p:cNvPr id="22" name="Graphic 21" descr="Speech with solid fill">
            <a:extLst>
              <a:ext uri="{FF2B5EF4-FFF2-40B4-BE49-F238E27FC236}">
                <a16:creationId xmlns:a16="http://schemas.microsoft.com/office/drawing/2014/main" id="{291DF5DD-36C1-5C6A-12AF-9471B636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72114" y="2623336"/>
            <a:ext cx="1276488" cy="976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4F4EEA-83D6-E4E1-D809-78F765E42831}"/>
              </a:ext>
            </a:extLst>
          </p:cNvPr>
          <p:cNvSpPr txBox="1"/>
          <p:nvPr/>
        </p:nvSpPr>
        <p:spPr>
          <a:xfrm>
            <a:off x="5351191" y="2833344"/>
            <a:ext cx="96227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“Measurement data is now stored in internal memory!”</a:t>
            </a:r>
          </a:p>
        </p:txBody>
      </p:sp>
    </p:spTree>
    <p:extLst>
      <p:ext uri="{BB962C8B-B14F-4D97-AF65-F5344CB8AC3E}">
        <p14:creationId xmlns:p14="http://schemas.microsoft.com/office/powerpoint/2010/main" val="48671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21854</TotalTime>
  <Words>3375</Words>
  <Application>Microsoft Macintosh PowerPoint</Application>
  <PresentationFormat>Widescreen</PresentationFormat>
  <Paragraphs>962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Baskerville</vt:lpstr>
      <vt:lpstr>Calibri</vt:lpstr>
      <vt:lpstr>Franklin Gothic Book</vt:lpstr>
      <vt:lpstr>Helvetica</vt:lpstr>
      <vt:lpstr>Office Theme</vt:lpstr>
      <vt:lpstr>DMAS: Decentralized Multiagent Simulation – System Architecture</vt:lpstr>
      <vt:lpstr>Engineering Module </vt:lpstr>
      <vt:lpstr>Scheduler Module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Engineering Module - Plan Execution </vt:lpstr>
      <vt:lpstr>Questions?</vt:lpstr>
      <vt:lpstr>References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Aguilar Jaramillo, Alan</cp:lastModifiedBy>
  <cp:revision>416</cp:revision>
  <dcterms:created xsi:type="dcterms:W3CDTF">2020-07-28T18:06:27Z</dcterms:created>
  <dcterms:modified xsi:type="dcterms:W3CDTF">2022-09-12T19:05:23Z</dcterms:modified>
</cp:coreProperties>
</file>