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4"/>
  </p:notesMasterIdLst>
  <p:sldIdLst>
    <p:sldId id="263" r:id="rId2"/>
    <p:sldId id="415" r:id="rId3"/>
    <p:sldId id="446" r:id="rId4"/>
    <p:sldId id="443" r:id="rId5"/>
    <p:sldId id="439" r:id="rId6"/>
    <p:sldId id="442" r:id="rId7"/>
    <p:sldId id="444" r:id="rId8"/>
    <p:sldId id="441" r:id="rId9"/>
    <p:sldId id="412" r:id="rId10"/>
    <p:sldId id="385" r:id="rId11"/>
    <p:sldId id="267" r:id="rId12"/>
    <p:sldId id="44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1" autoAdjust="0"/>
    <p:restoredTop sz="96320" autoAdjust="0"/>
  </p:normalViewPr>
  <p:slideViewPr>
    <p:cSldViewPr snapToGrid="0" snapToObjects="1">
      <p:cViewPr varScale="1">
        <p:scale>
          <a:sx n="211" d="100"/>
          <a:sy n="211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Science Value and Cost Model Breakdown and Location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Defined functionality of each model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Split scientific value and science performance score into two models 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Science value remains in science module 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Science performance score and Cost model models now in scheduler module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Separation of Observation and Operations Planning in Scheduler Module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Observation Planner only schedules measurement requests 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Observation Planner consults with Operations Planner to schedule maneuvers, ISL transmissions, and data down-linking and routing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Definition of Requests and Tasks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Requests are inputs to Scheduler module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Tasks are outputs from the Scheduler module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Tasks and Requests can be sent by an agent to itself, to another specific agent, or broadcasted to all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Module-to-Component mapping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DMAS: Decentralized Multiagent Simulation – 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C36F-9B0B-DE40-BA72-82177E7F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BAC3-0D53-FB49-93BF-113D7276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WJ, Blackwell, Braun, S, </a:t>
            </a:r>
            <a:r>
              <a:rPr lang="en-US" dirty="0" err="1"/>
              <a:t>Bennartz</a:t>
            </a:r>
            <a:r>
              <a:rPr lang="en-US" dirty="0"/>
              <a:t>, R, et al. An overview of the TROPICS NASA Earth Venture Mission. </a:t>
            </a:r>
            <a:r>
              <a:rPr lang="en-US" i="1" dirty="0"/>
              <a:t>Q J R </a:t>
            </a:r>
            <a:r>
              <a:rPr lang="en-US" i="1" dirty="0" err="1"/>
              <a:t>Meteorol</a:t>
            </a:r>
            <a:r>
              <a:rPr lang="en-US" i="1" dirty="0"/>
              <a:t> Soc</a:t>
            </a:r>
            <a:r>
              <a:rPr lang="en-US" dirty="0"/>
              <a:t>. 2018; 144 ( Suppl. 1): 16– 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M. P. </a:t>
            </a:r>
            <a:r>
              <a:rPr lang="en-US" dirty="0" err="1"/>
              <a:t>Clarizia</a:t>
            </a:r>
            <a:r>
              <a:rPr lang="en-US" dirty="0"/>
              <a:t> and C. S. </a:t>
            </a:r>
            <a:r>
              <a:rPr lang="en-US" dirty="0" err="1"/>
              <a:t>Ruf</a:t>
            </a:r>
            <a:r>
              <a:rPr lang="en-US" dirty="0"/>
              <a:t>, "Wind Speed Retrieval Algorithm for the Cyclone Global Navigation Satellite System (CYGNSS) Mission," in </a:t>
            </a:r>
            <a:r>
              <a:rPr lang="en-US" i="1" dirty="0"/>
              <a:t>IEEE Transactions on Geoscience and Remote Sensing</a:t>
            </a:r>
            <a:r>
              <a:rPr lang="en-US" dirty="0"/>
              <a:t>, vol. 54, no. 8, pp. 4419-4432, Aug. 2016, </a:t>
            </a:r>
            <a:r>
              <a:rPr lang="en-US" dirty="0" err="1"/>
              <a:t>doi</a:t>
            </a:r>
            <a:r>
              <a:rPr lang="en-US" dirty="0"/>
              <a:t>: 10.1109/TGRS.2016.2541343.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Marinan</a:t>
            </a:r>
            <a:r>
              <a:rPr lang="en-US" dirty="0"/>
              <a:t>, A., </a:t>
            </a:r>
            <a:r>
              <a:rPr lang="en-US" dirty="0" err="1"/>
              <a:t>Cahoy</a:t>
            </a:r>
            <a:r>
              <a:rPr lang="en-US" dirty="0"/>
              <a:t>, K. L., Byrne, J., Cordeiro, T., Decker, Z., Marlow, W., ... &amp; </a:t>
            </a:r>
            <a:r>
              <a:rPr lang="en-US" dirty="0" err="1"/>
              <a:t>Osaretin</a:t>
            </a:r>
            <a:r>
              <a:rPr lang="en-US" dirty="0"/>
              <a:t>, I. (2015). Automated Resource-Constrained Science Planning for the </a:t>
            </a:r>
            <a:r>
              <a:rPr lang="en-US" dirty="0" err="1"/>
              <a:t>MiRaTA</a:t>
            </a:r>
            <a:r>
              <a:rPr lang="en-US" dirty="0"/>
              <a:t> Mission.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W. J. W. J. Wolfe and S. E. S. E. Sorensen, “Three Scheduling Algorithms Applied to the Earth Observing Systems Domain,” Manage. Sci., pp. 148–166,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Duncan, Eddy, and </a:t>
            </a:r>
            <a:r>
              <a:rPr lang="en-US" dirty="0" err="1"/>
              <a:t>Kochenderfer</a:t>
            </a:r>
            <a:r>
              <a:rPr lang="en-US" dirty="0"/>
              <a:t>, Mykel. “Markov Decision Processes For Multi-Objective Satellite Task Planning”,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Cidoncha</a:t>
            </a:r>
            <a:r>
              <a:rPr lang="en-US" dirty="0"/>
              <a:t>, X. G., and Selva, D., “Agent-based simulation framework and consensus algorithm for observing systems </a:t>
            </a:r>
            <a:r>
              <a:rPr lang="en-US" dirty="0" err="1"/>
              <a:t>withadaptive</a:t>
            </a:r>
            <a:r>
              <a:rPr lang="en-US" dirty="0"/>
              <a:t> </a:t>
            </a:r>
            <a:r>
              <a:rPr lang="en-US" dirty="0" err="1"/>
              <a:t>modularity,”Syst</a:t>
            </a:r>
            <a:r>
              <a:rPr lang="en-US" dirty="0"/>
              <a:t>. Eng., Vol. 21, no. 5, 2018, pp. 432–545.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Nag, Sreeja, et al. "Autonomous scheduling of agile spacecraft constellations with delay tolerant networking for reactive imaging."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H. Wang, X. Li, and Y. Liu, “Summary of intelligent algorithms in planning &amp; amp; scheduling of Earth observation satellite,” in IEEE International Conference on Intelligent Computing and Intelligent Systems, 2010, pp. 480–483.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Kennedy, Andrew K., and Kerri L. </a:t>
            </a:r>
            <a:r>
              <a:rPr lang="en-US" dirty="0" err="1"/>
              <a:t>Cahoy</a:t>
            </a:r>
            <a:r>
              <a:rPr lang="en-US" dirty="0"/>
              <a:t>. "Performance analysis of algorithms for coordination of earth observation by </a:t>
            </a:r>
            <a:r>
              <a:rPr lang="en-US" dirty="0" err="1"/>
              <a:t>cubesat</a:t>
            </a:r>
            <a:r>
              <a:rPr lang="en-US" dirty="0"/>
              <a:t> constellations." Journal of Aerospace Information Systems 14.8 (2017): 451-471.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Li, G. 2020. </a:t>
            </a:r>
            <a:r>
              <a:rPr lang="en-US" i="1" dirty="0"/>
              <a:t>Online scheduling of distributed Earth observation satellite system under rigid communication constraints. </a:t>
            </a:r>
            <a:r>
              <a:rPr lang="en-US" dirty="0"/>
              <a:t>Advances in Space Research. 65 (11), 2475-2496.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Gallud,X.,andSelva,D.,“Agent-basedsimulationframeworkandconsensusalgorithmforobservingsystemswithadaptive modularity,” </a:t>
            </a:r>
            <a:r>
              <a:rPr lang="en-US" i="1" dirty="0"/>
              <a:t>Syst. Eng.</a:t>
            </a:r>
            <a:r>
              <a:rPr lang="en-US" dirty="0"/>
              <a:t>, 2018, pp. 432, 454.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S. Nag </a:t>
            </a:r>
            <a:r>
              <a:rPr lang="en-US" i="1" dirty="0"/>
              <a:t>et al</a:t>
            </a:r>
            <a:r>
              <a:rPr lang="en-US" dirty="0"/>
              <a:t>., "D-SHIELD: DISTRIBUTED SPACECRAFT WITH HEURISTIC INTELLIGENCE TO ENABLE LOGISTICAL DECISIONS," </a:t>
            </a:r>
            <a:r>
              <a:rPr lang="en-US" i="1" dirty="0"/>
              <a:t>IGARSS 2020 - 2020 IEEE International Geoscience and Remote Sensing Symposium</a:t>
            </a:r>
            <a:r>
              <a:rPr lang="en-US" dirty="0"/>
              <a:t>, 2020, pp. 3841-3844, </a:t>
            </a:r>
            <a:r>
              <a:rPr lang="en-US" dirty="0" err="1"/>
              <a:t>doi</a:t>
            </a:r>
            <a:r>
              <a:rPr lang="en-US" dirty="0"/>
              <a:t>: 10.1109/IGARSS39084.2020.9323248.</a:t>
            </a:r>
          </a:p>
        </p:txBody>
      </p:sp>
    </p:spTree>
    <p:extLst>
      <p:ext uri="{BB962C8B-B14F-4D97-AF65-F5344CB8AC3E}">
        <p14:creationId xmlns:p14="http://schemas.microsoft.com/office/powerpoint/2010/main" val="104484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2"/>
    </mc:Choice>
    <mc:Fallback xmlns="">
      <p:transition spd="slow" advTm="20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62B4-A4C4-5348-8A96-3700CD66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72294-6D76-3047-BC5B-F02A9BD15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468102" y="391431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8395507" y="5199280"/>
            <a:ext cx="1307237" cy="488544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6845482" y="1367134"/>
            <a:ext cx="4931058" cy="2663434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3858989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989942" y="288923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982843" y="4572797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981508" y="539699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EA6192-3CFB-C3DC-62C3-6BCFE4147647}"/>
              </a:ext>
            </a:extLst>
          </p:cNvPr>
          <p:cNvCxnSpPr>
            <a:cxnSpLocks/>
          </p:cNvCxnSpPr>
          <p:nvPr/>
        </p:nvCxnSpPr>
        <p:spPr>
          <a:xfrm flipH="1" flipV="1">
            <a:off x="3246861" y="5352139"/>
            <a:ext cx="5139009" cy="1030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234961" y="5510863"/>
            <a:ext cx="5160546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511152" y="166703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448193" y="166647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984577" y="1859911"/>
            <a:ext cx="526575" cy="210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650179" y="185934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3069046" y="205222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87825" y="133763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650179" y="156348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3015855" y="202862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5917651" y="2321600"/>
            <a:ext cx="945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4FF55D-0413-80EB-E5E3-6C100C51BDC1}"/>
              </a:ext>
            </a:extLst>
          </p:cNvPr>
          <p:cNvSpPr txBox="1"/>
          <p:nvPr/>
        </p:nvSpPr>
        <p:spPr>
          <a:xfrm>
            <a:off x="3499980" y="4936641"/>
            <a:ext cx="1474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180917-7F8D-9D6D-41FC-6333D62BEFD1}"/>
              </a:ext>
            </a:extLst>
          </p:cNvPr>
          <p:cNvSpPr txBox="1"/>
          <p:nvPr/>
        </p:nvSpPr>
        <p:spPr>
          <a:xfrm>
            <a:off x="3499057" y="5489036"/>
            <a:ext cx="14036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246861" y="1878112"/>
            <a:ext cx="3988793" cy="886976"/>
          </a:xfrm>
          <a:prstGeom prst="bentConnector3">
            <a:avLst>
              <a:gd name="adj1" fmla="val 66421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7235654" y="1681563"/>
            <a:ext cx="1150212" cy="3930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On-board Processor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9373378" y="3179266"/>
            <a:ext cx="1162323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Value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9373378" y="2359180"/>
            <a:ext cx="1164738" cy="514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Predictive Models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7235654" y="2363806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data-base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7925525" y="4215006"/>
            <a:ext cx="130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 or towards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Requests</a:t>
            </a:r>
          </a:p>
        </p:txBody>
      </p:sp>
      <p:cxnSp>
        <p:nvCxnSpPr>
          <p:cNvPr id="46" name="Elbow Connector 45"/>
          <p:cNvCxnSpPr>
            <a:cxnSpLocks/>
            <a:endCxn id="30" idx="1"/>
          </p:cNvCxnSpPr>
          <p:nvPr/>
        </p:nvCxnSpPr>
        <p:spPr>
          <a:xfrm flipV="1">
            <a:off x="3255690" y="2618874"/>
            <a:ext cx="3979964" cy="154674"/>
          </a:xfrm>
          <a:prstGeom prst="bentConnector3">
            <a:avLst>
              <a:gd name="adj1" fmla="val 66457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7744674" y="2102938"/>
            <a:ext cx="820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-Processed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472980" y="3529791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Science Value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466045" y="3164276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477066" y="2716877"/>
            <a:ext cx="75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-Mission 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data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861C01-A871-4A68-9831-5DFAD413E9AB}"/>
              </a:ext>
            </a:extLst>
          </p:cNvPr>
          <p:cNvSpPr/>
          <p:nvPr/>
        </p:nvSpPr>
        <p:spPr>
          <a:xfrm>
            <a:off x="7235654" y="3179266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“reasoning”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3C378E-CB00-468B-98AA-93B77F9C6B93}"/>
              </a:ext>
            </a:extLst>
          </p:cNvPr>
          <p:cNvSpPr txBox="1"/>
          <p:nvPr/>
        </p:nvSpPr>
        <p:spPr>
          <a:xfrm>
            <a:off x="5923445" y="3153948"/>
            <a:ext cx="83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3D52A5-965F-48AD-8D51-BBE14B618144}"/>
              </a:ext>
            </a:extLst>
          </p:cNvPr>
          <p:cNvSpPr txBox="1"/>
          <p:nvPr/>
        </p:nvSpPr>
        <p:spPr>
          <a:xfrm>
            <a:off x="5917651" y="1594260"/>
            <a:ext cx="945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1308B1-5C5A-417B-81C3-5564558687AF}"/>
              </a:ext>
            </a:extLst>
          </p:cNvPr>
          <p:cNvCxnSpPr>
            <a:cxnSpLocks/>
            <a:stCxn id="30" idx="0"/>
            <a:endCxn id="40" idx="2"/>
          </p:cNvCxnSpPr>
          <p:nvPr/>
        </p:nvCxnSpPr>
        <p:spPr>
          <a:xfrm flipV="1">
            <a:off x="7810760" y="2074660"/>
            <a:ext cx="0" cy="289146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4C54DE-3FF9-48CE-87C9-20C5BFE0EDF3}"/>
              </a:ext>
            </a:extLst>
          </p:cNvPr>
          <p:cNvCxnSpPr>
            <a:cxnSpLocks/>
            <a:stCxn id="59" idx="0"/>
            <a:endCxn id="30" idx="2"/>
          </p:cNvCxnSpPr>
          <p:nvPr/>
        </p:nvCxnSpPr>
        <p:spPr>
          <a:xfrm flipV="1">
            <a:off x="7810760" y="2873941"/>
            <a:ext cx="0" cy="305325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45">
            <a:extLst>
              <a:ext uri="{FF2B5EF4-FFF2-40B4-BE49-F238E27FC236}">
                <a16:creationId xmlns:a16="http://schemas.microsoft.com/office/drawing/2014/main" id="{13EA5938-B16E-4B75-BB81-0150B941EE85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270427" y="2783290"/>
            <a:ext cx="3965227" cy="651044"/>
          </a:xfrm>
          <a:prstGeom prst="bentConnector3">
            <a:avLst>
              <a:gd name="adj1" fmla="val 6635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9A8B877-48E9-4E35-BEED-1A0E83C87F99}"/>
              </a:ext>
            </a:extLst>
          </p:cNvPr>
          <p:cNvSpPr txBox="1"/>
          <p:nvPr/>
        </p:nvSpPr>
        <p:spPr>
          <a:xfrm>
            <a:off x="10757694" y="2604631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Results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C37C1D3-9B6E-4DD3-9B60-FF185DD4CA42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8385866" y="3434334"/>
            <a:ext cx="987512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F79CEB8-E8F5-4623-B6CF-76F556D3C89A}"/>
              </a:ext>
            </a:extLst>
          </p:cNvPr>
          <p:cNvCxnSpPr>
            <a:cxnSpLocks/>
          </p:cNvCxnSpPr>
          <p:nvPr/>
        </p:nvCxnSpPr>
        <p:spPr>
          <a:xfrm flipH="1">
            <a:off x="8385866" y="3549810"/>
            <a:ext cx="990938" cy="261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45">
            <a:extLst>
              <a:ext uri="{FF2B5EF4-FFF2-40B4-BE49-F238E27FC236}">
                <a16:creationId xmlns:a16="http://schemas.microsoft.com/office/drawing/2014/main" id="{49BA5F4D-C161-4AE4-8A97-1293F51AC137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7592596" y="3742749"/>
            <a:ext cx="1509877" cy="1403183"/>
          </a:xfrm>
          <a:prstGeom prst="bentConnector3">
            <a:avLst>
              <a:gd name="adj1" fmla="val 73623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45">
            <a:extLst>
              <a:ext uri="{FF2B5EF4-FFF2-40B4-BE49-F238E27FC236}">
                <a16:creationId xmlns:a16="http://schemas.microsoft.com/office/drawing/2014/main" id="{1EA43407-5CDB-4D88-9879-87A59C94BE11}"/>
              </a:ext>
            </a:extLst>
          </p:cNvPr>
          <p:cNvCxnSpPr>
            <a:cxnSpLocks/>
            <a:stCxn id="43" idx="3"/>
            <a:endCxn id="59" idx="2"/>
          </p:cNvCxnSpPr>
          <p:nvPr/>
        </p:nvCxnSpPr>
        <p:spPr>
          <a:xfrm flipH="1">
            <a:off x="7810760" y="2616561"/>
            <a:ext cx="2727356" cy="1072840"/>
          </a:xfrm>
          <a:prstGeom prst="bentConnector4">
            <a:avLst>
              <a:gd name="adj1" fmla="val -8382"/>
              <a:gd name="adj2" fmla="val 121308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45">
            <a:extLst>
              <a:ext uri="{FF2B5EF4-FFF2-40B4-BE49-F238E27FC236}">
                <a16:creationId xmlns:a16="http://schemas.microsoft.com/office/drawing/2014/main" id="{4FB8C381-2FF7-4B6B-AE75-D6F453CC0121}"/>
              </a:ext>
            </a:extLst>
          </p:cNvPr>
          <p:cNvCxnSpPr>
            <a:cxnSpLocks/>
            <a:stCxn id="43" idx="3"/>
            <a:endCxn id="42" idx="3"/>
          </p:cNvCxnSpPr>
          <p:nvPr/>
        </p:nvCxnSpPr>
        <p:spPr>
          <a:xfrm flipH="1">
            <a:off x="10535701" y="2616561"/>
            <a:ext cx="2415" cy="817773"/>
          </a:xfrm>
          <a:prstGeom prst="bentConnector3">
            <a:avLst>
              <a:gd name="adj1" fmla="val -9465839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45">
            <a:extLst>
              <a:ext uri="{FF2B5EF4-FFF2-40B4-BE49-F238E27FC236}">
                <a16:creationId xmlns:a16="http://schemas.microsoft.com/office/drawing/2014/main" id="{134FAE0A-4EED-4618-BC92-079EEFC0BDE6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rot="16200000" flipH="1">
            <a:off x="8729988" y="1954713"/>
            <a:ext cx="305325" cy="2143780"/>
          </a:xfrm>
          <a:prstGeom prst="bentConnector3">
            <a:avLst>
              <a:gd name="adj1" fmla="val 45751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45">
            <a:extLst>
              <a:ext uri="{FF2B5EF4-FFF2-40B4-BE49-F238E27FC236}">
                <a16:creationId xmlns:a16="http://schemas.microsoft.com/office/drawing/2014/main" id="{CBB4F87F-3A46-4ACA-A9DD-B9F8C475F7C9}"/>
              </a:ext>
            </a:extLst>
          </p:cNvPr>
          <p:cNvCxnSpPr>
            <a:cxnSpLocks/>
            <a:stCxn id="30" idx="2"/>
            <a:endCxn id="43" idx="2"/>
          </p:cNvCxnSpPr>
          <p:nvPr/>
        </p:nvCxnSpPr>
        <p:spPr>
          <a:xfrm rot="16200000" flipH="1">
            <a:off x="8883253" y="1801447"/>
            <a:ext cx="12700" cy="2144987"/>
          </a:xfrm>
          <a:prstGeom prst="bentConnector3">
            <a:avLst>
              <a:gd name="adj1" fmla="val 1187213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7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2C1C-736C-4C09-8D9B-5FAE343C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8/31 Internal Meeting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38A5-F5F1-4017-82D3-0E2FF3C17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2461479"/>
            <a:ext cx="4949394" cy="384092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Science Value and Cost Model Breakdown and Location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Separation of Observation and Operations Planning in Scheduler Module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Definition of Requests and Tasks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A33631EB-9590-4FFB-8420-71C462EA9AE2}"/>
              </a:ext>
            </a:extLst>
          </p:cNvPr>
          <p:cNvSpPr/>
          <p:nvPr/>
        </p:nvSpPr>
        <p:spPr>
          <a:xfrm>
            <a:off x="6688010" y="1181475"/>
            <a:ext cx="5230134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4822687F-C126-4389-ADCC-AB4AEB206057}"/>
              </a:ext>
            </a:extLst>
          </p:cNvPr>
          <p:cNvSpPr/>
          <p:nvPr/>
        </p:nvSpPr>
        <p:spPr>
          <a:xfrm rot="16200000">
            <a:off x="4478936" y="2298847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D9E3ED0A-0D45-4DF0-9CC9-86B1A7BC724D}"/>
              </a:ext>
            </a:extLst>
          </p:cNvPr>
          <p:cNvSpPr/>
          <p:nvPr/>
        </p:nvSpPr>
        <p:spPr>
          <a:xfrm rot="16200000">
            <a:off x="4566807" y="4840060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8C6E42-611A-4561-95A1-9F293C312F9C}"/>
              </a:ext>
            </a:extLst>
          </p:cNvPr>
          <p:cNvSpPr/>
          <p:nvPr/>
        </p:nvSpPr>
        <p:spPr>
          <a:xfrm>
            <a:off x="6688008" y="191997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4EA8F-2D9B-48F9-A353-1B336440372D}"/>
              </a:ext>
            </a:extLst>
          </p:cNvPr>
          <p:cNvSpPr/>
          <p:nvPr/>
        </p:nvSpPr>
        <p:spPr>
          <a:xfrm>
            <a:off x="6688008" y="2718633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71824-3450-4E59-8C95-5C96974B6619}"/>
              </a:ext>
            </a:extLst>
          </p:cNvPr>
          <p:cNvSpPr/>
          <p:nvPr/>
        </p:nvSpPr>
        <p:spPr>
          <a:xfrm>
            <a:off x="6688009" y="4422853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771F1-6E8A-400E-B156-D29F56E3F432}"/>
              </a:ext>
            </a:extLst>
          </p:cNvPr>
          <p:cNvSpPr/>
          <p:nvPr/>
        </p:nvSpPr>
        <p:spPr>
          <a:xfrm>
            <a:off x="6688008" y="522151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D7E620E7-645B-42EF-BE03-99C68DDB59ED}"/>
              </a:ext>
            </a:extLst>
          </p:cNvPr>
          <p:cNvSpPr/>
          <p:nvPr/>
        </p:nvSpPr>
        <p:spPr>
          <a:xfrm rot="16200000">
            <a:off x="6534933" y="3926840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A46A2672-B851-4205-90CB-09300D69E2FE}"/>
              </a:ext>
            </a:extLst>
          </p:cNvPr>
          <p:cNvSpPr/>
          <p:nvPr/>
        </p:nvSpPr>
        <p:spPr>
          <a:xfrm>
            <a:off x="9953839" y="2749494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ED48820-B974-4A59-AF76-216D50FEA9BB}"/>
              </a:ext>
            </a:extLst>
          </p:cNvPr>
          <p:cNvSpPr/>
          <p:nvPr/>
        </p:nvSpPr>
        <p:spPr>
          <a:xfrm>
            <a:off x="9960088" y="4345245"/>
            <a:ext cx="1307237" cy="30748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28A295-95E4-485E-8672-4ECAA6B85ECE}"/>
              </a:ext>
            </a:extLst>
          </p:cNvPr>
          <p:cNvCxnSpPr>
            <a:cxnSpLocks/>
          </p:cNvCxnSpPr>
          <p:nvPr/>
        </p:nvCxnSpPr>
        <p:spPr>
          <a:xfrm flipH="1" flipV="1">
            <a:off x="5770193" y="290102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290BBD-FC16-4DFA-B9AE-096EB0A8EDED}"/>
              </a:ext>
            </a:extLst>
          </p:cNvPr>
          <p:cNvCxnSpPr>
            <a:cxnSpLocks/>
          </p:cNvCxnSpPr>
          <p:nvPr/>
        </p:nvCxnSpPr>
        <p:spPr>
          <a:xfrm flipH="1" flipV="1">
            <a:off x="5765976" y="2122293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ECF873-B4CB-4820-AFE9-0B57F621E026}"/>
              </a:ext>
            </a:extLst>
          </p:cNvPr>
          <p:cNvSpPr txBox="1"/>
          <p:nvPr/>
        </p:nvSpPr>
        <p:spPr>
          <a:xfrm>
            <a:off x="5737604" y="1770563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-Scenario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AF8C87-382E-49A3-8F9A-19A6E6E395AB}"/>
              </a:ext>
            </a:extLst>
          </p:cNvPr>
          <p:cNvCxnSpPr>
            <a:cxnSpLocks/>
          </p:cNvCxnSpPr>
          <p:nvPr/>
        </p:nvCxnSpPr>
        <p:spPr>
          <a:xfrm flipH="1" flipV="1">
            <a:off x="5762510" y="5403161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636ED7-AE44-47DE-8A9F-1084B59282C2}"/>
              </a:ext>
            </a:extLst>
          </p:cNvPr>
          <p:cNvSpPr txBox="1"/>
          <p:nvPr/>
        </p:nvSpPr>
        <p:spPr>
          <a:xfrm>
            <a:off x="5774411" y="2927485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info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A77AA6-DDD3-4F58-B960-56F3F8A1B036}"/>
              </a:ext>
            </a:extLst>
          </p:cNvPr>
          <p:cNvSpPr txBox="1"/>
          <p:nvPr/>
        </p:nvSpPr>
        <p:spPr>
          <a:xfrm>
            <a:off x="5744332" y="5452467"/>
            <a:ext cx="895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D93596-BBD5-48F7-AD26-9E2FC95647A1}"/>
              </a:ext>
            </a:extLst>
          </p:cNvPr>
          <p:cNvCxnSpPr>
            <a:cxnSpLocks/>
          </p:cNvCxnSpPr>
          <p:nvPr/>
        </p:nvCxnSpPr>
        <p:spPr>
          <a:xfrm flipH="1">
            <a:off x="7056773" y="2901759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E59141-F18B-4B26-A6A3-78EA6886189A}"/>
              </a:ext>
            </a:extLst>
          </p:cNvPr>
          <p:cNvCxnSpPr>
            <a:cxnSpLocks/>
          </p:cNvCxnSpPr>
          <p:nvPr/>
        </p:nvCxnSpPr>
        <p:spPr>
          <a:xfrm flipH="1" flipV="1">
            <a:off x="5764242" y="4604503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72089-6C93-4FD1-B53E-9F4DEE1AF3D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055039" y="4604503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3EE103-EBFC-4195-90A0-740A01131943}"/>
              </a:ext>
            </a:extLst>
          </p:cNvPr>
          <p:cNvCxnSpPr>
            <a:cxnSpLocks/>
          </p:cNvCxnSpPr>
          <p:nvPr/>
        </p:nvCxnSpPr>
        <p:spPr>
          <a:xfrm flipH="1">
            <a:off x="7048339" y="5409514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007B96-4B7B-43E7-9558-4847CE3F6962}"/>
              </a:ext>
            </a:extLst>
          </p:cNvPr>
          <p:cNvCxnSpPr>
            <a:cxnSpLocks/>
          </p:cNvCxnSpPr>
          <p:nvPr/>
        </p:nvCxnSpPr>
        <p:spPr>
          <a:xfrm flipH="1">
            <a:off x="8313692" y="4432218"/>
            <a:ext cx="1655734" cy="0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52229-66FD-48E7-9DF4-E8889B311C49}"/>
              </a:ext>
            </a:extLst>
          </p:cNvPr>
          <p:cNvCxnSpPr>
            <a:cxnSpLocks/>
          </p:cNvCxnSpPr>
          <p:nvPr/>
        </p:nvCxnSpPr>
        <p:spPr>
          <a:xfrm flipH="1">
            <a:off x="8301792" y="4590942"/>
            <a:ext cx="1652047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FB25A9-7D3D-4F45-ABC9-27E76ACACCDE}"/>
              </a:ext>
            </a:extLst>
          </p:cNvPr>
          <p:cNvCxnSpPr>
            <a:cxnSpLocks/>
          </p:cNvCxnSpPr>
          <p:nvPr/>
        </p:nvCxnSpPr>
        <p:spPr>
          <a:xfrm>
            <a:off x="10502862" y="3056983"/>
            <a:ext cx="0" cy="128826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E1C6D72-6E46-43D2-82FC-745962D3FD31}"/>
              </a:ext>
            </a:extLst>
          </p:cNvPr>
          <p:cNvSpPr/>
          <p:nvPr/>
        </p:nvSpPr>
        <p:spPr>
          <a:xfrm>
            <a:off x="7917626" y="1679558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A045C9-F21A-467D-A130-A9BA1A51B48E}"/>
              </a:ext>
            </a:extLst>
          </p:cNvPr>
          <p:cNvSpPr/>
          <p:nvPr/>
        </p:nvSpPr>
        <p:spPr>
          <a:xfrm>
            <a:off x="9854667" y="1678995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30" name="Elbow Connector 56">
            <a:extLst>
              <a:ext uri="{FF2B5EF4-FFF2-40B4-BE49-F238E27FC236}">
                <a16:creationId xmlns:a16="http://schemas.microsoft.com/office/drawing/2014/main" id="{460700A4-524C-48F4-9918-3C9DD2CC26A1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 flipV="1">
            <a:off x="7056773" y="1872433"/>
            <a:ext cx="860853" cy="229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6BB2C0-5B43-4B2A-861F-4478B20A946C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9056653" y="1871870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032EB6-D36C-4D37-B22E-66FFD8D2D14F}"/>
              </a:ext>
            </a:extLst>
          </p:cNvPr>
          <p:cNvCxnSpPr>
            <a:cxnSpLocks/>
          </p:cNvCxnSpPr>
          <p:nvPr/>
        </p:nvCxnSpPr>
        <p:spPr>
          <a:xfrm>
            <a:off x="8112807" y="2064745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CBED746D-22D4-45E5-977B-846978525F58}"/>
              </a:ext>
            </a:extLst>
          </p:cNvPr>
          <p:cNvSpPr/>
          <p:nvPr/>
        </p:nvSpPr>
        <p:spPr>
          <a:xfrm>
            <a:off x="7794299" y="1350153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CD2A5B-1676-429D-A227-CFC88B654CC6}"/>
              </a:ext>
            </a:extLst>
          </p:cNvPr>
          <p:cNvSpPr txBox="1"/>
          <p:nvPr/>
        </p:nvSpPr>
        <p:spPr>
          <a:xfrm>
            <a:off x="9056653" y="1576005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1A6514-E1C0-42F3-9E55-9D3C5221B22A}"/>
              </a:ext>
            </a:extLst>
          </p:cNvPr>
          <p:cNvSpPr txBox="1"/>
          <p:nvPr/>
        </p:nvSpPr>
        <p:spPr>
          <a:xfrm>
            <a:off x="8087169" y="2034666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-Scenario 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DF4F31-F566-48AD-ACBD-789CE427F32F}"/>
              </a:ext>
            </a:extLst>
          </p:cNvPr>
          <p:cNvSpPr txBox="1"/>
          <p:nvPr/>
        </p:nvSpPr>
        <p:spPr>
          <a:xfrm>
            <a:off x="8565889" y="4607862"/>
            <a:ext cx="13072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5679E5-0BDC-46B6-9412-5FB51C28F054}"/>
              </a:ext>
            </a:extLst>
          </p:cNvPr>
          <p:cNvSpPr txBox="1"/>
          <p:nvPr/>
        </p:nvSpPr>
        <p:spPr>
          <a:xfrm>
            <a:off x="10502862" y="3502650"/>
            <a:ext cx="12454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 or towards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2581CC-C1CC-4F69-A269-3E869F59E23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311744" y="2903239"/>
            <a:ext cx="1642095" cy="564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7C468E-35E4-4EB4-8086-A04F244EFAD1}"/>
              </a:ext>
            </a:extLst>
          </p:cNvPr>
          <p:cNvSpPr txBox="1"/>
          <p:nvPr/>
        </p:nvSpPr>
        <p:spPr>
          <a:xfrm>
            <a:off x="7707086" y="6159425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DMAS Agent Framework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391E8E-CCDB-4C02-9F4E-0554066E6FEA}"/>
              </a:ext>
            </a:extLst>
          </p:cNvPr>
          <p:cNvSpPr txBox="1"/>
          <p:nvPr/>
        </p:nvSpPr>
        <p:spPr>
          <a:xfrm>
            <a:off x="8566863" y="2485143"/>
            <a:ext cx="1126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3C73F-65E3-4707-A590-8224F1E46FCD}"/>
              </a:ext>
            </a:extLst>
          </p:cNvPr>
          <p:cNvSpPr txBox="1"/>
          <p:nvPr/>
        </p:nvSpPr>
        <p:spPr>
          <a:xfrm>
            <a:off x="8566863" y="3998591"/>
            <a:ext cx="1474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84D10F-A8CE-40F2-BE27-92387A5FBBB6}"/>
              </a:ext>
            </a:extLst>
          </p:cNvPr>
          <p:cNvSpPr txBox="1"/>
          <p:nvPr/>
        </p:nvSpPr>
        <p:spPr>
          <a:xfrm>
            <a:off x="5751961" y="3760069"/>
            <a:ext cx="94794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</p:spTree>
    <p:extLst>
      <p:ext uri="{BB962C8B-B14F-4D97-AF65-F5344CB8AC3E}">
        <p14:creationId xmlns:p14="http://schemas.microsoft.com/office/powerpoint/2010/main" val="198564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747683" y="1704789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-Scenario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744712" y="3706975"/>
            <a:ext cx="102504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754410" y="5386693"/>
            <a:ext cx="9872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A8F5A-DD95-6C58-AFDA-689A07A09931}"/>
              </a:ext>
            </a:extLst>
          </p:cNvPr>
          <p:cNvSpPr txBox="1"/>
          <p:nvPr/>
        </p:nvSpPr>
        <p:spPr>
          <a:xfrm>
            <a:off x="8599650" y="3633862"/>
            <a:ext cx="12832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 or towards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81ED910-E098-12F1-56B9-1A225C022CE2}"/>
              </a:ext>
            </a:extLst>
          </p:cNvPr>
          <p:cNvSpPr txBox="1"/>
          <p:nvPr/>
        </p:nvSpPr>
        <p:spPr>
          <a:xfrm>
            <a:off x="2586313" y="3451605"/>
            <a:ext cx="454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event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stCxn id="90" idx="0"/>
            <a:endCxn id="13" idx="1"/>
          </p:cNvCxnSpPr>
          <p:nvPr/>
        </p:nvCxnSpPr>
        <p:spPr>
          <a:xfrm rot="16200000" flipH="1">
            <a:off x="6235611" y="2766706"/>
            <a:ext cx="588956" cy="2848897"/>
          </a:xfrm>
          <a:prstGeom prst="bentConnector4">
            <a:avLst>
              <a:gd name="adj1" fmla="val -38814"/>
              <a:gd name="adj2" fmla="val 4979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943A0BB-CA2D-D08E-86FC-4E11380B0E73}"/>
              </a:ext>
            </a:extLst>
          </p:cNvPr>
          <p:cNvSpPr txBox="1"/>
          <p:nvPr/>
        </p:nvSpPr>
        <p:spPr>
          <a:xfrm>
            <a:off x="6787807" y="3531526"/>
            <a:ext cx="1042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DFC0ADF-D1AD-478D-7102-5A923CF76E76}"/>
              </a:ext>
            </a:extLst>
          </p:cNvPr>
          <p:cNvSpPr txBox="1"/>
          <p:nvPr/>
        </p:nvSpPr>
        <p:spPr>
          <a:xfrm>
            <a:off x="6753873" y="4575010"/>
            <a:ext cx="126304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Predictive Models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C0EECE4-F560-1216-C1DC-DA4E572546DB}"/>
              </a:ext>
            </a:extLst>
          </p:cNvPr>
          <p:cNvSpPr txBox="1"/>
          <p:nvPr/>
        </p:nvSpPr>
        <p:spPr>
          <a:xfrm>
            <a:off x="3233531" y="4467724"/>
            <a:ext cx="9218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-Pos/Vel info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FC25FDC-B8FA-7A0A-99D6-B4018D69A8EA}"/>
              </a:ext>
            </a:extLst>
          </p:cNvPr>
          <p:cNvSpPr txBox="1"/>
          <p:nvPr/>
        </p:nvSpPr>
        <p:spPr>
          <a:xfrm>
            <a:off x="5065906" y="4511305"/>
            <a:ext cx="69720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-Subsystem State(s)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completion status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476958-1762-4EDA-AD89-407D0CA55222}"/>
              </a:ext>
            </a:extLst>
          </p:cNvPr>
          <p:cNvSpPr txBox="1"/>
          <p:nvPr/>
        </p:nvSpPr>
        <p:spPr>
          <a:xfrm>
            <a:off x="6765636" y="2986401"/>
            <a:ext cx="13276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 Subsystem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i="1" dirty="0">
                <a:solidFill>
                  <a:sysClr val="windowText" lastClr="000000"/>
                </a:solidFill>
              </a:rPr>
              <a:t>Command and </a:t>
            </a:r>
          </a:p>
          <a:p>
            <a:r>
              <a:rPr lang="en-US" sz="800" i="1" dirty="0">
                <a:solidFill>
                  <a:sysClr val="windowText" lastClr="000000"/>
                </a:solidFill>
              </a:rPr>
              <a:t>Data Handling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B768E5EF-F185-47FE-A1EE-4312F980E543}"/>
              </a:ext>
            </a:extLst>
          </p:cNvPr>
          <p:cNvSpPr txBox="1"/>
          <p:nvPr/>
        </p:nvSpPr>
        <p:spPr>
          <a:xfrm>
            <a:off x="5134642" y="5268493"/>
            <a:ext cx="7790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-Received Data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E350A93-7283-4CD3-97A5-A290072E8881}"/>
              </a:ext>
            </a:extLst>
          </p:cNvPr>
          <p:cNvSpPr txBox="1"/>
          <p:nvPr/>
        </p:nvSpPr>
        <p:spPr>
          <a:xfrm>
            <a:off x="3917428" y="3999942"/>
            <a:ext cx="75685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--Itemized task instructions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665137F-3A44-4BBA-92E6-EB6D85E11B54}"/>
              </a:ext>
            </a:extLst>
          </p:cNvPr>
          <p:cNvSpPr txBox="1"/>
          <p:nvPr/>
        </p:nvSpPr>
        <p:spPr>
          <a:xfrm>
            <a:off x="3300530" y="5404715"/>
            <a:ext cx="69720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79142C-295E-42AF-8652-E40AE3F57627}"/>
              </a:ext>
            </a:extLst>
          </p:cNvPr>
          <p:cNvSpPr txBox="1"/>
          <p:nvPr/>
        </p:nvSpPr>
        <p:spPr>
          <a:xfrm>
            <a:off x="5100108" y="5818807"/>
            <a:ext cx="84141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-Perceived Data</a:t>
            </a:r>
          </a:p>
        </p:txBody>
      </p: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7CFB803-E8BD-4A70-BBE8-C949476BE116}"/>
              </a:ext>
            </a:extLst>
          </p:cNvPr>
          <p:cNvSpPr txBox="1"/>
          <p:nvPr/>
        </p:nvSpPr>
        <p:spPr>
          <a:xfrm>
            <a:off x="4162616" y="3377951"/>
            <a:ext cx="537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2954BB4-79ED-4537-AAE5-B7261339227C}"/>
              </a:ext>
            </a:extLst>
          </p:cNvPr>
          <p:cNvSpPr txBox="1"/>
          <p:nvPr/>
        </p:nvSpPr>
        <p:spPr>
          <a:xfrm>
            <a:off x="3634976" y="3743520"/>
            <a:ext cx="90525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State(s)</a:t>
            </a:r>
          </a:p>
        </p:txBody>
      </p: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A3F5F254-7555-41EA-9B45-1497FAFD5439}"/>
              </a:ext>
            </a:extLst>
          </p:cNvPr>
          <p:cNvSpPr txBox="1"/>
          <p:nvPr/>
        </p:nvSpPr>
        <p:spPr>
          <a:xfrm>
            <a:off x="3221020" y="5810551"/>
            <a:ext cx="9792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</a:t>
            </a:r>
          </a:p>
        </p:txBody>
      </p: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2491D951-F969-484C-AA9B-2A19DE57D386}"/>
              </a:ext>
            </a:extLst>
          </p:cNvPr>
          <p:cNvSpPr txBox="1"/>
          <p:nvPr/>
        </p:nvSpPr>
        <p:spPr>
          <a:xfrm>
            <a:off x="3197404" y="4769211"/>
            <a:ext cx="9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-Eclipse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-Eclipse event</a:t>
            </a:r>
          </a:p>
        </p:txBody>
      </p: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CEA846C6-4149-4A1B-B0C6-DCC7BC122701}"/>
              </a:ext>
            </a:extLst>
          </p:cNvPr>
          <p:cNvSpPr txBox="1"/>
          <p:nvPr/>
        </p:nvSpPr>
        <p:spPr>
          <a:xfrm>
            <a:off x="4552191" y="3300849"/>
            <a:ext cx="6252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21420-8184-0776-3DF6-4E0AAD29D4C8}"/>
              </a:ext>
            </a:extLst>
          </p:cNvPr>
          <p:cNvSpPr/>
          <p:nvPr/>
        </p:nvSpPr>
        <p:spPr>
          <a:xfrm>
            <a:off x="10197620" y="2342347"/>
            <a:ext cx="1849754" cy="3041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ysClr val="windowText" lastClr="000000"/>
                </a:solidFill>
              </a:rPr>
              <a:t>Responsibilities:</a:t>
            </a:r>
          </a:p>
          <a:p>
            <a:r>
              <a:rPr lang="en-US" sz="1050" b="1" dirty="0">
                <a:solidFill>
                  <a:sysClr val="windowText" lastClr="000000"/>
                </a:solidFill>
              </a:rPr>
              <a:t>Platform Emulator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CDH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GNC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EPS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Comms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Payload</a:t>
            </a:r>
          </a:p>
          <a:p>
            <a:endParaRPr lang="en-US" sz="1050" dirty="0">
              <a:solidFill>
                <a:sysClr val="windowText" lastClr="000000"/>
              </a:solidFill>
            </a:endParaRPr>
          </a:p>
          <a:p>
            <a:r>
              <a:rPr lang="en-US" sz="1050" b="1">
                <a:solidFill>
                  <a:sysClr val="windowText" lastClr="000000"/>
                </a:solidFill>
              </a:rPr>
              <a:t>Network Emulator</a:t>
            </a:r>
            <a:endParaRPr lang="en-US" sz="1050" b="1" dirty="0">
              <a:solidFill>
                <a:sysClr val="windowText" lastClr="000000"/>
              </a:solidFill>
            </a:endParaRPr>
          </a:p>
          <a:p>
            <a:r>
              <a:rPr lang="en-US" sz="1050" dirty="0">
                <a:solidFill>
                  <a:sysClr val="windowText" lastClr="000000"/>
                </a:solidFill>
              </a:rPr>
              <a:t>CDH</a:t>
            </a:r>
          </a:p>
          <a:p>
            <a:endParaRPr lang="en-US" sz="1050" dirty="0">
              <a:solidFill>
                <a:sysClr val="windowText" lastClr="000000"/>
              </a:solidFill>
            </a:endParaRPr>
          </a:p>
          <a:p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1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468102" y="391431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8395507" y="5199280"/>
            <a:ext cx="1307237" cy="488544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6845482" y="1367134"/>
            <a:ext cx="4931058" cy="2663434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3858989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989942" y="288923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982843" y="4572797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981508" y="539699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EA6192-3CFB-C3DC-62C3-6BCFE4147647}"/>
              </a:ext>
            </a:extLst>
          </p:cNvPr>
          <p:cNvCxnSpPr>
            <a:cxnSpLocks/>
          </p:cNvCxnSpPr>
          <p:nvPr/>
        </p:nvCxnSpPr>
        <p:spPr>
          <a:xfrm flipH="1" flipV="1">
            <a:off x="3246861" y="5352139"/>
            <a:ext cx="5139009" cy="1030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234961" y="5510863"/>
            <a:ext cx="5160546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511152" y="166703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448193" y="166647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984577" y="1859911"/>
            <a:ext cx="526575" cy="210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650179" y="185934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3069046" y="205222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87825" y="133763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650179" y="156348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3015855" y="202862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3453327" y="2363806"/>
            <a:ext cx="160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4FF55D-0413-80EB-E5E3-6C100C51BDC1}"/>
              </a:ext>
            </a:extLst>
          </p:cNvPr>
          <p:cNvSpPr txBox="1"/>
          <p:nvPr/>
        </p:nvSpPr>
        <p:spPr>
          <a:xfrm>
            <a:off x="3499980" y="4936641"/>
            <a:ext cx="1474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180917-7F8D-9D6D-41FC-6333D62BEFD1}"/>
              </a:ext>
            </a:extLst>
          </p:cNvPr>
          <p:cNvSpPr txBox="1"/>
          <p:nvPr/>
        </p:nvSpPr>
        <p:spPr>
          <a:xfrm>
            <a:off x="3499057" y="5485611"/>
            <a:ext cx="13072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246861" y="1878112"/>
            <a:ext cx="3968166" cy="886976"/>
          </a:xfrm>
          <a:prstGeom prst="bentConnector3">
            <a:avLst>
              <a:gd name="adj1" fmla="val 66024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7215027" y="1681563"/>
            <a:ext cx="1150212" cy="3930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On-board Processor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10263628" y="3105911"/>
            <a:ext cx="1162323" cy="487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Value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10271453" y="2212713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Predictive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6EED2-3424-1EB9-FF9B-CE253E83208B}"/>
              </a:ext>
            </a:extLst>
          </p:cNvPr>
          <p:cNvSpPr txBox="1"/>
          <p:nvPr/>
        </p:nvSpPr>
        <p:spPr>
          <a:xfrm>
            <a:off x="9048304" y="3381986"/>
            <a:ext cx="7602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8550367" y="2254954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data-base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03B264E-1616-48A7-58EE-1A987A446DBC}"/>
              </a:ext>
            </a:extLst>
          </p:cNvPr>
          <p:cNvCxnSpPr>
            <a:cxnSpLocks/>
            <a:stCxn id="42" idx="1"/>
            <a:endCxn id="12" idx="0"/>
          </p:cNvCxnSpPr>
          <p:nvPr/>
        </p:nvCxnSpPr>
        <p:spPr>
          <a:xfrm rot="10800000" flipV="1">
            <a:off x="9049126" y="3349816"/>
            <a:ext cx="1214502" cy="1849463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62B4CF-9AD0-3AC7-D462-FC0051C31D88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10844790" y="2722848"/>
            <a:ext cx="1769" cy="383063"/>
          </a:xfrm>
          <a:prstGeom prst="straightConnector1">
            <a:avLst/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FC36B9AC-1C0C-F0CC-0FB1-88FE11C81F29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9507384" y="2383177"/>
            <a:ext cx="374332" cy="1138155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9088237" y="2819334"/>
            <a:ext cx="115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-Mission Requirements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measurement data</a:t>
            </a:r>
          </a:p>
        </p:txBody>
      </p:sp>
      <p:cxnSp>
        <p:nvCxnSpPr>
          <p:cNvPr id="35" name="Elbow Connector 34"/>
          <p:cNvCxnSpPr>
            <a:cxnSpLocks/>
            <a:stCxn id="40" idx="3"/>
            <a:endCxn id="30" idx="0"/>
          </p:cNvCxnSpPr>
          <p:nvPr/>
        </p:nvCxnSpPr>
        <p:spPr>
          <a:xfrm>
            <a:off x="8365239" y="1878112"/>
            <a:ext cx="760234" cy="376842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cxnSpLocks/>
            <a:endCxn id="30" idx="1"/>
          </p:cNvCxnSpPr>
          <p:nvPr/>
        </p:nvCxnSpPr>
        <p:spPr>
          <a:xfrm flipV="1">
            <a:off x="3234961" y="2510022"/>
            <a:ext cx="5315406" cy="255067"/>
          </a:xfrm>
          <a:prstGeom prst="bentConnector3">
            <a:avLst>
              <a:gd name="adj1" fmla="val 49504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9330521" y="1611313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“reasoning”</a:t>
            </a:r>
          </a:p>
        </p:txBody>
      </p:sp>
      <p:cxnSp>
        <p:nvCxnSpPr>
          <p:cNvPr id="56" name="Elbow Connector 55"/>
          <p:cNvCxnSpPr>
            <a:stCxn id="70" idx="3"/>
            <a:endCxn id="43" idx="0"/>
          </p:cNvCxnSpPr>
          <p:nvPr/>
        </p:nvCxnSpPr>
        <p:spPr>
          <a:xfrm>
            <a:off x="10480733" y="1866381"/>
            <a:ext cx="365826" cy="346332"/>
          </a:xfrm>
          <a:prstGeom prst="bentConnector2">
            <a:avLst/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395507" y="1699383"/>
            <a:ext cx="820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-Processed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10832816" y="1900055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/results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10909030" y="2765089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/results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9644149" y="2216756"/>
            <a:ext cx="820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data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3B2485-56BB-B744-1691-4A841EE7EED7}"/>
              </a:ext>
            </a:extLst>
          </p:cNvPr>
          <p:cNvCxnSpPr>
            <a:cxnSpLocks/>
          </p:cNvCxnSpPr>
          <p:nvPr/>
        </p:nvCxnSpPr>
        <p:spPr>
          <a:xfrm flipV="1">
            <a:off x="9700066" y="2125461"/>
            <a:ext cx="481381" cy="291293"/>
          </a:xfrm>
          <a:prstGeom prst="bentConnector3">
            <a:avLst>
              <a:gd name="adj1" fmla="val 100319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44">
            <a:extLst>
              <a:ext uri="{FF2B5EF4-FFF2-40B4-BE49-F238E27FC236}">
                <a16:creationId xmlns:a16="http://schemas.microsoft.com/office/drawing/2014/main" id="{01171FD2-99E9-4BBB-9371-C4AEF15D1C3B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447681" y="1417111"/>
            <a:ext cx="1158400" cy="2473497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22FD49-F237-4922-AB14-8005E27E3939}"/>
              </a:ext>
            </a:extLst>
          </p:cNvPr>
          <p:cNvSpPr txBox="1"/>
          <p:nvPr/>
        </p:nvSpPr>
        <p:spPr>
          <a:xfrm>
            <a:off x="7119561" y="2722848"/>
            <a:ext cx="772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Information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106274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468102" y="391431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8395507" y="5199280"/>
            <a:ext cx="1307237" cy="488544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6845482" y="1367134"/>
            <a:ext cx="4931058" cy="2663434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3858989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989942" y="288923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982843" y="4572797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981508" y="539699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EA6192-3CFB-C3DC-62C3-6BCFE4147647}"/>
              </a:ext>
            </a:extLst>
          </p:cNvPr>
          <p:cNvCxnSpPr>
            <a:cxnSpLocks/>
          </p:cNvCxnSpPr>
          <p:nvPr/>
        </p:nvCxnSpPr>
        <p:spPr>
          <a:xfrm flipH="1" flipV="1">
            <a:off x="3246861" y="5352139"/>
            <a:ext cx="5139009" cy="1030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234961" y="5510863"/>
            <a:ext cx="5160546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511152" y="166703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448193" y="166647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984577" y="1859911"/>
            <a:ext cx="526575" cy="210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650179" y="185934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3069046" y="205222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87825" y="133763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650179" y="156348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3015855" y="202862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3453327" y="2363806"/>
            <a:ext cx="160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4FF55D-0413-80EB-E5E3-6C100C51BDC1}"/>
              </a:ext>
            </a:extLst>
          </p:cNvPr>
          <p:cNvSpPr txBox="1"/>
          <p:nvPr/>
        </p:nvSpPr>
        <p:spPr>
          <a:xfrm>
            <a:off x="3499980" y="4936641"/>
            <a:ext cx="1474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180917-7F8D-9D6D-41FC-6333D62BEFD1}"/>
              </a:ext>
            </a:extLst>
          </p:cNvPr>
          <p:cNvSpPr txBox="1"/>
          <p:nvPr/>
        </p:nvSpPr>
        <p:spPr>
          <a:xfrm>
            <a:off x="3499057" y="5485611"/>
            <a:ext cx="13072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246861" y="1878112"/>
            <a:ext cx="3968166" cy="886976"/>
          </a:xfrm>
          <a:prstGeom prst="bentConnector3">
            <a:avLst>
              <a:gd name="adj1" fmla="val 66024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7215027" y="1681563"/>
            <a:ext cx="1150212" cy="3930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On-board Processor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10263628" y="3105911"/>
            <a:ext cx="1162323" cy="487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Value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10271453" y="2212713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Predictive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6EED2-3424-1EB9-FF9B-CE253E83208B}"/>
              </a:ext>
            </a:extLst>
          </p:cNvPr>
          <p:cNvSpPr txBox="1"/>
          <p:nvPr/>
        </p:nvSpPr>
        <p:spPr>
          <a:xfrm>
            <a:off x="9048304" y="3381986"/>
            <a:ext cx="7602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8550367" y="2254954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data-base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03B264E-1616-48A7-58EE-1A987A446DBC}"/>
              </a:ext>
            </a:extLst>
          </p:cNvPr>
          <p:cNvCxnSpPr>
            <a:cxnSpLocks/>
            <a:stCxn id="42" idx="1"/>
            <a:endCxn id="12" idx="0"/>
          </p:cNvCxnSpPr>
          <p:nvPr/>
        </p:nvCxnSpPr>
        <p:spPr>
          <a:xfrm rot="10800000" flipV="1">
            <a:off x="9049126" y="3349816"/>
            <a:ext cx="1214502" cy="1849463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62B4CF-9AD0-3AC7-D462-FC0051C31D88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10844790" y="2722848"/>
            <a:ext cx="1769" cy="383063"/>
          </a:xfrm>
          <a:prstGeom prst="straightConnector1">
            <a:avLst/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FC36B9AC-1C0C-F0CC-0FB1-88FE11C81F29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9507384" y="2383177"/>
            <a:ext cx="374332" cy="1138155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9088237" y="2819334"/>
            <a:ext cx="115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-Mission Requirements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measurement data</a:t>
            </a:r>
          </a:p>
        </p:txBody>
      </p:sp>
      <p:cxnSp>
        <p:nvCxnSpPr>
          <p:cNvPr id="35" name="Elbow Connector 34"/>
          <p:cNvCxnSpPr>
            <a:cxnSpLocks/>
            <a:stCxn id="40" idx="3"/>
            <a:endCxn id="30" idx="0"/>
          </p:cNvCxnSpPr>
          <p:nvPr/>
        </p:nvCxnSpPr>
        <p:spPr>
          <a:xfrm>
            <a:off x="8365239" y="1878112"/>
            <a:ext cx="760234" cy="376842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cxnSpLocks/>
            <a:endCxn id="30" idx="1"/>
          </p:cNvCxnSpPr>
          <p:nvPr/>
        </p:nvCxnSpPr>
        <p:spPr>
          <a:xfrm flipV="1">
            <a:off x="3234961" y="2510022"/>
            <a:ext cx="5315406" cy="255067"/>
          </a:xfrm>
          <a:prstGeom prst="bentConnector3">
            <a:avLst>
              <a:gd name="adj1" fmla="val 49504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9330521" y="1611313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“reasoning”</a:t>
            </a:r>
          </a:p>
        </p:txBody>
      </p:sp>
      <p:cxnSp>
        <p:nvCxnSpPr>
          <p:cNvPr id="56" name="Elbow Connector 55"/>
          <p:cNvCxnSpPr>
            <a:stCxn id="70" idx="3"/>
            <a:endCxn id="43" idx="0"/>
          </p:cNvCxnSpPr>
          <p:nvPr/>
        </p:nvCxnSpPr>
        <p:spPr>
          <a:xfrm>
            <a:off x="10480733" y="1866381"/>
            <a:ext cx="365826" cy="346332"/>
          </a:xfrm>
          <a:prstGeom prst="bentConnector2">
            <a:avLst/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395507" y="1699383"/>
            <a:ext cx="820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-Processed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10832816" y="1900055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/results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10909030" y="2765089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/results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9644149" y="2216756"/>
            <a:ext cx="820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data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3B2485-56BB-B744-1691-4A841EE7EED7}"/>
              </a:ext>
            </a:extLst>
          </p:cNvPr>
          <p:cNvCxnSpPr>
            <a:cxnSpLocks/>
          </p:cNvCxnSpPr>
          <p:nvPr/>
        </p:nvCxnSpPr>
        <p:spPr>
          <a:xfrm flipV="1">
            <a:off x="9700066" y="2125461"/>
            <a:ext cx="481381" cy="291293"/>
          </a:xfrm>
          <a:prstGeom prst="bentConnector3">
            <a:avLst>
              <a:gd name="adj1" fmla="val 100319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44">
            <a:extLst>
              <a:ext uri="{FF2B5EF4-FFF2-40B4-BE49-F238E27FC236}">
                <a16:creationId xmlns:a16="http://schemas.microsoft.com/office/drawing/2014/main" id="{01171FD2-99E9-4BBB-9371-C4AEF15D1C3B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447681" y="1417111"/>
            <a:ext cx="1158400" cy="2473497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22FD49-F237-4922-AB14-8005E27E3939}"/>
              </a:ext>
            </a:extLst>
          </p:cNvPr>
          <p:cNvSpPr txBox="1"/>
          <p:nvPr/>
        </p:nvSpPr>
        <p:spPr>
          <a:xfrm>
            <a:off x="7119561" y="2722848"/>
            <a:ext cx="772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Information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6FD293-F4CE-4CDA-86B0-D99533C38144}"/>
                  </a:ext>
                </a:extLst>
              </p:cNvPr>
              <p:cNvSpPr/>
              <p:nvPr/>
            </p:nvSpPr>
            <p:spPr>
              <a:xfrm>
                <a:off x="6672653" y="3609545"/>
                <a:ext cx="1900369" cy="14054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>
                    <a:solidFill>
                      <a:sysClr val="windowText" lastClr="000000"/>
                    </a:solidFill>
                  </a:rPr>
                  <a:t>Measurement Request</a:t>
                </a:r>
              </a:p>
              <a:p>
                <a:pPr algn="ctr"/>
                <a:endParaRPr lang="en-US" sz="1400" b="1" dirty="0">
                  <a:solidFill>
                    <a:sysClr val="windowText" lastClr="000000"/>
                  </a:solidFill>
                </a:endParaRPr>
              </a:p>
              <a:p>
                <a:r>
                  <a:rPr lang="en-US" sz="1200" b="1" dirty="0">
                    <a:solidFill>
                      <a:sysClr val="windowText" lastClr="000000"/>
                    </a:solidFill>
                  </a:rPr>
                  <a:t>Contains: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ysClr val="windowText" lastClr="000000"/>
                    </a:solidFill>
                  </a:rPr>
                  <a:t>Observation target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ysClr val="windowText" lastClr="000000"/>
                    </a:solidFill>
                  </a:rPr>
                  <a:t>Observation Requirements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10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000" dirty="0">
                    <a:solidFill>
                      <a:sysClr val="windowText" lastClr="000000"/>
                    </a:solidFill>
                  </a:rPr>
                  <a:t>Science Value of Measurement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6FD293-F4CE-4CDA-86B0-D99533C38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653" y="3609545"/>
                <a:ext cx="1900369" cy="1405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87B893-31B4-4DE7-8498-6A02F00C4AD0}"/>
              </a:ext>
            </a:extLst>
          </p:cNvPr>
          <p:cNvCxnSpPr>
            <a:cxnSpLocks/>
          </p:cNvCxnSpPr>
          <p:nvPr/>
        </p:nvCxnSpPr>
        <p:spPr>
          <a:xfrm flipV="1">
            <a:off x="8550367" y="3480244"/>
            <a:ext cx="612286" cy="15391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EB060F-0AAE-429C-B747-4230E138B653}"/>
              </a:ext>
            </a:extLst>
          </p:cNvPr>
          <p:cNvCxnSpPr>
            <a:cxnSpLocks/>
          </p:cNvCxnSpPr>
          <p:nvPr/>
        </p:nvCxnSpPr>
        <p:spPr>
          <a:xfrm flipV="1">
            <a:off x="8568336" y="3480245"/>
            <a:ext cx="594317" cy="129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4029234-726C-4DE8-81E6-3C050553D42E}"/>
              </a:ext>
            </a:extLst>
          </p:cNvPr>
          <p:cNvCxnSpPr>
            <a:cxnSpLocks/>
          </p:cNvCxnSpPr>
          <p:nvPr/>
        </p:nvCxnSpPr>
        <p:spPr>
          <a:xfrm flipV="1">
            <a:off x="6672653" y="3480245"/>
            <a:ext cx="2452820" cy="129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5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468102" y="391431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164046" y="1555563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4636852" y="3035063"/>
            <a:ext cx="5875506" cy="2934734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Scheduler/Planning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3858989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989942" y="288923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982843" y="4572797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981508" y="539699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240377" y="4283098"/>
            <a:ext cx="3211938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511152" y="166703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448193" y="166647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984577" y="1859911"/>
            <a:ext cx="526575" cy="210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650179" y="185934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3069046" y="205222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87825" y="133763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650179" y="156348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3015855" y="202862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3464440" y="2601775"/>
            <a:ext cx="196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46861" y="1709308"/>
            <a:ext cx="3917185" cy="1179929"/>
          </a:xfrm>
          <a:prstGeom prst="bentConnector3">
            <a:avLst>
              <a:gd name="adj1" fmla="val 73492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6458801" y="4115946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Observation Planning (Decentralized  multiagent-level)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7704006" y="5149593"/>
            <a:ext cx="791353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Predictive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5812259" y="3457222"/>
            <a:ext cx="1460597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Knowledge-Base Instrument Capability Reasoning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F852BCC-40F6-E33C-E177-6F911462D1EF}"/>
              </a:ext>
            </a:extLst>
          </p:cNvPr>
          <p:cNvCxnSpPr>
            <a:cxnSpLocks/>
            <a:stCxn id="42" idx="1"/>
            <a:endCxn id="78" idx="3"/>
          </p:cNvCxnSpPr>
          <p:nvPr/>
        </p:nvCxnSpPr>
        <p:spPr>
          <a:xfrm rot="10800000">
            <a:off x="6967132" y="5115189"/>
            <a:ext cx="736875" cy="261434"/>
          </a:xfrm>
          <a:prstGeom prst="bentConnector3">
            <a:avLst>
              <a:gd name="adj1" fmla="val 72882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721065E-D747-1C86-6DCA-95637C034403}"/>
              </a:ext>
            </a:extLst>
          </p:cNvPr>
          <p:cNvSpPr txBox="1"/>
          <p:nvPr/>
        </p:nvSpPr>
        <p:spPr>
          <a:xfrm>
            <a:off x="7758102" y="3923441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plan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05A652-2C5F-B4F1-20C4-DE28A21BB0DE}"/>
              </a:ext>
            </a:extLst>
          </p:cNvPr>
          <p:cNvSpPr txBox="1"/>
          <p:nvPr/>
        </p:nvSpPr>
        <p:spPr>
          <a:xfrm>
            <a:off x="5587220" y="4580382"/>
            <a:ext cx="60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-Meas. Perf. Score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188D7F6-B08C-8A7B-7E23-7AE438B07877}"/>
              </a:ext>
            </a:extLst>
          </p:cNvPr>
          <p:cNvCxnSpPr>
            <a:cxnSpLocks/>
            <a:stCxn id="11" idx="2"/>
            <a:endCxn id="43" idx="1"/>
          </p:cNvCxnSpPr>
          <p:nvPr/>
        </p:nvCxnSpPr>
        <p:spPr>
          <a:xfrm flipV="1">
            <a:off x="3246861" y="3684252"/>
            <a:ext cx="2565398" cy="414448"/>
          </a:xfrm>
          <a:prstGeom prst="bentConnector3">
            <a:avLst>
              <a:gd name="adj1" fmla="val 66179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F9114D-4AA5-7D91-AC74-C73C563BD815}"/>
              </a:ext>
            </a:extLst>
          </p:cNvPr>
          <p:cNvSpPr txBox="1"/>
          <p:nvPr/>
        </p:nvSpPr>
        <p:spPr>
          <a:xfrm>
            <a:off x="4968158" y="3388534"/>
            <a:ext cx="95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2C576-B8FE-7E8A-C103-6D44ABFCA834}"/>
              </a:ext>
            </a:extLst>
          </p:cNvPr>
          <p:cNvSpPr/>
          <p:nvPr/>
        </p:nvSpPr>
        <p:spPr>
          <a:xfrm>
            <a:off x="6102126" y="5464304"/>
            <a:ext cx="865005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Cost Model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91463E-C50C-DB70-2815-C255E7C784B4}"/>
              </a:ext>
            </a:extLst>
          </p:cNvPr>
          <p:cNvSpPr txBox="1"/>
          <p:nvPr/>
        </p:nvSpPr>
        <p:spPr>
          <a:xfrm>
            <a:off x="5469248" y="5364442"/>
            <a:ext cx="677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-Cost Estimate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D9A5EC-F526-92EF-D7AB-523227FEF4FA}"/>
              </a:ext>
            </a:extLst>
          </p:cNvPr>
          <p:cNvSpPr/>
          <p:nvPr/>
        </p:nvSpPr>
        <p:spPr>
          <a:xfrm>
            <a:off x="8475593" y="4115946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Operations Planning (agent-level)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5D082A7-D8C3-16ED-3B80-D02C045150AA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rot="16200000" flipV="1">
            <a:off x="7316507" y="4366416"/>
            <a:ext cx="579587" cy="986767"/>
          </a:xfrm>
          <a:prstGeom prst="bentConnector3">
            <a:avLst>
              <a:gd name="adj1" fmla="val 71260"/>
            </a:avLst>
          </a:prstGeom>
          <a:ln w="19050">
            <a:solidFill>
              <a:srgbClr val="43061E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BE272-46BF-BDD5-254C-DC0E1B4DD5FC}"/>
              </a:ext>
            </a:extLst>
          </p:cNvPr>
          <p:cNvSpPr/>
          <p:nvPr/>
        </p:nvSpPr>
        <p:spPr>
          <a:xfrm>
            <a:off x="6102126" y="4888159"/>
            <a:ext cx="865005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>
                <a:solidFill>
                  <a:sysClr val="windowText" lastClr="000000"/>
                </a:solidFill>
              </a:rPr>
              <a:t>Meas. Perf. Model</a:t>
            </a:r>
            <a:endParaRPr lang="en-US" sz="1050" i="1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Elbow Connector 57">
            <a:extLst>
              <a:ext uri="{FF2B5EF4-FFF2-40B4-BE49-F238E27FC236}">
                <a16:creationId xmlns:a16="http://schemas.microsoft.com/office/drawing/2014/main" id="{D8ADF0A6-28C9-43C9-A5FF-B29F54B0C350}"/>
              </a:ext>
            </a:extLst>
          </p:cNvPr>
          <p:cNvCxnSpPr>
            <a:cxnSpLocks/>
            <a:stCxn id="78" idx="1"/>
            <a:endCxn id="40" idx="1"/>
          </p:cNvCxnSpPr>
          <p:nvPr/>
        </p:nvCxnSpPr>
        <p:spPr>
          <a:xfrm rot="10800000" flipH="1">
            <a:off x="6102125" y="4342977"/>
            <a:ext cx="356675" cy="772213"/>
          </a:xfrm>
          <a:prstGeom prst="bentConnector3">
            <a:avLst>
              <a:gd name="adj1" fmla="val -133184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288BB24-6113-4F99-93B9-0C45E9A02C24}"/>
              </a:ext>
            </a:extLst>
          </p:cNvPr>
          <p:cNvSpPr txBox="1"/>
          <p:nvPr/>
        </p:nvSpPr>
        <p:spPr>
          <a:xfrm>
            <a:off x="8073149" y="4733708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DD3CA2-2611-43E9-9F74-57BBCEBDA697}"/>
              </a:ext>
            </a:extLst>
          </p:cNvPr>
          <p:cNvSpPr txBox="1"/>
          <p:nvPr/>
        </p:nvSpPr>
        <p:spPr>
          <a:xfrm>
            <a:off x="7798968" y="4337203"/>
            <a:ext cx="8565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-Modified plan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257391-9D17-45DC-BDD5-67F248606309}"/>
              </a:ext>
            </a:extLst>
          </p:cNvPr>
          <p:cNvSpPr txBox="1"/>
          <p:nvPr/>
        </p:nvSpPr>
        <p:spPr>
          <a:xfrm>
            <a:off x="9138711" y="3542054"/>
            <a:ext cx="1440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 (from self)</a:t>
            </a:r>
          </a:p>
        </p:txBody>
      </p:sp>
      <p:cxnSp>
        <p:nvCxnSpPr>
          <p:cNvPr id="71" name="Elbow Connector 89">
            <a:extLst>
              <a:ext uri="{FF2B5EF4-FFF2-40B4-BE49-F238E27FC236}">
                <a16:creationId xmlns:a16="http://schemas.microsoft.com/office/drawing/2014/main" id="{EE204710-A615-4C56-A77C-CF6FB01C860A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rot="5400000">
            <a:off x="6383027" y="2022584"/>
            <a:ext cx="1594170" cy="1275107"/>
          </a:xfrm>
          <a:prstGeom prst="bentConnector3">
            <a:avLst>
              <a:gd name="adj1" fmla="val 9108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59">
            <a:extLst>
              <a:ext uri="{FF2B5EF4-FFF2-40B4-BE49-F238E27FC236}">
                <a16:creationId xmlns:a16="http://schemas.microsoft.com/office/drawing/2014/main" id="{6AC071CF-DC64-4CB3-BF3F-84A0A4C4CF0C}"/>
              </a:ext>
            </a:extLst>
          </p:cNvPr>
          <p:cNvCxnSpPr>
            <a:cxnSpLocks/>
            <a:stCxn id="42" idx="0"/>
            <a:endCxn id="59" idx="2"/>
          </p:cNvCxnSpPr>
          <p:nvPr/>
        </p:nvCxnSpPr>
        <p:spPr>
          <a:xfrm rot="5400000" flipH="1" flipV="1">
            <a:off x="8324902" y="4344788"/>
            <a:ext cx="579587" cy="1030025"/>
          </a:xfrm>
          <a:prstGeom prst="bentConnector3">
            <a:avLst>
              <a:gd name="adj1" fmla="val 71260"/>
            </a:avLst>
          </a:prstGeom>
          <a:ln w="19050">
            <a:solidFill>
              <a:srgbClr val="43061E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9">
            <a:extLst>
              <a:ext uri="{FF2B5EF4-FFF2-40B4-BE49-F238E27FC236}">
                <a16:creationId xmlns:a16="http://schemas.microsoft.com/office/drawing/2014/main" id="{A809D245-1A68-4770-958C-3E9E86C1F2E8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 rot="16200000" flipH="1">
            <a:off x="7347239" y="2333477"/>
            <a:ext cx="2252894" cy="1312043"/>
          </a:xfrm>
          <a:prstGeom prst="bentConnector3">
            <a:avLst>
              <a:gd name="adj1" fmla="val 64393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57">
            <a:extLst>
              <a:ext uri="{FF2B5EF4-FFF2-40B4-BE49-F238E27FC236}">
                <a16:creationId xmlns:a16="http://schemas.microsoft.com/office/drawing/2014/main" id="{52CE6476-C5BC-475C-BBFD-1C2E9ADF5239}"/>
              </a:ext>
            </a:extLst>
          </p:cNvPr>
          <p:cNvCxnSpPr>
            <a:cxnSpLocks/>
            <a:stCxn id="42" idx="2"/>
            <a:endCxn id="37" idx="3"/>
          </p:cNvCxnSpPr>
          <p:nvPr/>
        </p:nvCxnSpPr>
        <p:spPr>
          <a:xfrm rot="5400000">
            <a:off x="7489567" y="5081217"/>
            <a:ext cx="87681" cy="1132552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9C4D11D-4AB2-471B-AD88-8BC4CE53CC56}"/>
              </a:ext>
            </a:extLst>
          </p:cNvPr>
          <p:cNvCxnSpPr>
            <a:cxnSpLocks/>
            <a:stCxn id="59" idx="1"/>
            <a:endCxn id="40" idx="3"/>
          </p:cNvCxnSpPr>
          <p:nvPr/>
        </p:nvCxnSpPr>
        <p:spPr>
          <a:xfrm flipH="1">
            <a:off x="7767030" y="4342976"/>
            <a:ext cx="708563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</p:cNvCxnSpPr>
          <p:nvPr/>
        </p:nvCxnSpPr>
        <p:spPr>
          <a:xfrm>
            <a:off x="7767030" y="4228321"/>
            <a:ext cx="704254" cy="1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59">
            <a:extLst>
              <a:ext uri="{FF2B5EF4-FFF2-40B4-BE49-F238E27FC236}">
                <a16:creationId xmlns:a16="http://schemas.microsoft.com/office/drawing/2014/main" id="{25D2B81E-4DA4-4D0E-B446-196976FD0043}"/>
              </a:ext>
            </a:extLst>
          </p:cNvPr>
          <p:cNvCxnSpPr>
            <a:cxnSpLocks/>
            <a:stCxn id="42" idx="2"/>
            <a:endCxn id="59" idx="3"/>
          </p:cNvCxnSpPr>
          <p:nvPr/>
        </p:nvCxnSpPr>
        <p:spPr>
          <a:xfrm rot="5400000" flipH="1" flipV="1">
            <a:off x="8311413" y="4131245"/>
            <a:ext cx="1260677" cy="1684139"/>
          </a:xfrm>
          <a:prstGeom prst="bentConnector4">
            <a:avLst>
              <a:gd name="adj1" fmla="val -7330"/>
              <a:gd name="adj2" fmla="val 113574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7">
            <a:extLst>
              <a:ext uri="{FF2B5EF4-FFF2-40B4-BE49-F238E27FC236}">
                <a16:creationId xmlns:a16="http://schemas.microsoft.com/office/drawing/2014/main" id="{6CB1B4AA-35C5-43B3-A661-5317142267A7}"/>
              </a:ext>
            </a:extLst>
          </p:cNvPr>
          <p:cNvCxnSpPr>
            <a:cxnSpLocks/>
            <a:stCxn id="37" idx="1"/>
            <a:endCxn id="40" idx="1"/>
          </p:cNvCxnSpPr>
          <p:nvPr/>
        </p:nvCxnSpPr>
        <p:spPr>
          <a:xfrm rot="10800000" flipH="1">
            <a:off x="6102125" y="4342976"/>
            <a:ext cx="356675" cy="1348358"/>
          </a:xfrm>
          <a:prstGeom prst="bentConnector3">
            <a:avLst>
              <a:gd name="adj1" fmla="val -195003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B0F82B3-D6DF-4A45-AF6C-012C8B7EFCF6}"/>
              </a:ext>
            </a:extLst>
          </p:cNvPr>
          <p:cNvSpPr txBox="1"/>
          <p:nvPr/>
        </p:nvSpPr>
        <p:spPr>
          <a:xfrm>
            <a:off x="7794189" y="5671120"/>
            <a:ext cx="681404" cy="31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Agent States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CE8356A-A7CF-4499-BEE3-E9D4C339EDDA}"/>
              </a:ext>
            </a:extLst>
          </p:cNvPr>
          <p:cNvSpPr txBox="1"/>
          <p:nvPr/>
        </p:nvSpPr>
        <p:spPr>
          <a:xfrm>
            <a:off x="7123905" y="4939354"/>
            <a:ext cx="67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observation metrics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235467F-DB14-427C-894D-E6F58F11B36D}"/>
              </a:ext>
            </a:extLst>
          </p:cNvPr>
          <p:cNvSpPr txBox="1"/>
          <p:nvPr/>
        </p:nvSpPr>
        <p:spPr>
          <a:xfrm>
            <a:off x="6557146" y="3015253"/>
            <a:ext cx="95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14BEF4-9ACC-4D9E-BE5C-2492211CABAC}"/>
              </a:ext>
            </a:extLst>
          </p:cNvPr>
          <p:cNvSpPr txBox="1"/>
          <p:nvPr/>
        </p:nvSpPr>
        <p:spPr>
          <a:xfrm>
            <a:off x="3419990" y="4290748"/>
            <a:ext cx="1332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6166AB-AD23-4F15-B222-BB6096405922}"/>
              </a:ext>
            </a:extLst>
          </p:cNvPr>
          <p:cNvSpPr txBox="1"/>
          <p:nvPr/>
        </p:nvSpPr>
        <p:spPr>
          <a:xfrm>
            <a:off x="5046211" y="3920544"/>
            <a:ext cx="10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  <p:cxnSp>
        <p:nvCxnSpPr>
          <p:cNvPr id="146" name="Elbow Connector 18">
            <a:extLst>
              <a:ext uri="{FF2B5EF4-FFF2-40B4-BE49-F238E27FC236}">
                <a16:creationId xmlns:a16="http://schemas.microsoft.com/office/drawing/2014/main" id="{0ABF9FBF-1767-46E7-B8E4-98D1955612A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46861" y="4098700"/>
            <a:ext cx="3211940" cy="115372"/>
          </a:xfrm>
          <a:prstGeom prst="bentConnector3">
            <a:avLst>
              <a:gd name="adj1" fmla="val 5282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89">
            <a:extLst>
              <a:ext uri="{FF2B5EF4-FFF2-40B4-BE49-F238E27FC236}">
                <a16:creationId xmlns:a16="http://schemas.microsoft.com/office/drawing/2014/main" id="{A6DB65AE-1ACD-4FB4-A629-53732FBF233B}"/>
              </a:ext>
            </a:extLst>
          </p:cNvPr>
          <p:cNvCxnSpPr>
            <a:cxnSpLocks/>
            <a:stCxn id="43" idx="3"/>
            <a:endCxn id="40" idx="0"/>
          </p:cNvCxnSpPr>
          <p:nvPr/>
        </p:nvCxnSpPr>
        <p:spPr>
          <a:xfrm flipH="1">
            <a:off x="7112916" y="3684252"/>
            <a:ext cx="159940" cy="431694"/>
          </a:xfrm>
          <a:prstGeom prst="bentConnector4">
            <a:avLst>
              <a:gd name="adj1" fmla="val -142929"/>
              <a:gd name="adj2" fmla="val 76295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1A2C030-A3BB-4E1E-8CEF-0B3DE44B042F}"/>
              </a:ext>
            </a:extLst>
          </p:cNvPr>
          <p:cNvSpPr txBox="1"/>
          <p:nvPr/>
        </p:nvSpPr>
        <p:spPr>
          <a:xfrm>
            <a:off x="7462044" y="3630644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</p:txBody>
      </p:sp>
      <p:cxnSp>
        <p:nvCxnSpPr>
          <p:cNvPr id="86" name="Elbow Connector 57">
            <a:extLst>
              <a:ext uri="{FF2B5EF4-FFF2-40B4-BE49-F238E27FC236}">
                <a16:creationId xmlns:a16="http://schemas.microsoft.com/office/drawing/2014/main" id="{CE940409-E5CD-4EF2-9929-0C4F85BAF482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7402690" y="4906660"/>
            <a:ext cx="261434" cy="1132552"/>
          </a:xfrm>
          <a:prstGeom prst="bentConnector4">
            <a:avLst>
              <a:gd name="adj1" fmla="val -32868"/>
              <a:gd name="adj2" fmla="val 8922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1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468102" y="391431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164046" y="1555563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4636852" y="3035063"/>
            <a:ext cx="5875506" cy="2934734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Scheduler/Planning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3858989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989942" y="288923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982843" y="4572797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981508" y="539699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240377" y="4283098"/>
            <a:ext cx="3211938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511152" y="166703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448193" y="166647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984577" y="1859911"/>
            <a:ext cx="526575" cy="210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650179" y="185934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3069046" y="205222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87825" y="133763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650179" y="156348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3015855" y="202862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3464440" y="2601775"/>
            <a:ext cx="196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46861" y="1709308"/>
            <a:ext cx="3917185" cy="1179929"/>
          </a:xfrm>
          <a:prstGeom prst="bentConnector3">
            <a:avLst>
              <a:gd name="adj1" fmla="val 73492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6458801" y="4115946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Observation Planning (Decentralized  multiagent-level)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7704006" y="5149593"/>
            <a:ext cx="791353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Predictive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5812259" y="3457222"/>
            <a:ext cx="1460597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Knowledge-Base Instrument Capability Reasoning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F852BCC-40F6-E33C-E177-6F911462D1EF}"/>
              </a:ext>
            </a:extLst>
          </p:cNvPr>
          <p:cNvCxnSpPr>
            <a:cxnSpLocks/>
            <a:stCxn id="42" idx="1"/>
            <a:endCxn id="78" idx="3"/>
          </p:cNvCxnSpPr>
          <p:nvPr/>
        </p:nvCxnSpPr>
        <p:spPr>
          <a:xfrm rot="10800000">
            <a:off x="6967132" y="5115189"/>
            <a:ext cx="736875" cy="261434"/>
          </a:xfrm>
          <a:prstGeom prst="bentConnector3">
            <a:avLst>
              <a:gd name="adj1" fmla="val 72882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721065E-D747-1C86-6DCA-95637C034403}"/>
              </a:ext>
            </a:extLst>
          </p:cNvPr>
          <p:cNvSpPr txBox="1"/>
          <p:nvPr/>
        </p:nvSpPr>
        <p:spPr>
          <a:xfrm>
            <a:off x="7758102" y="3923441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plan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05A652-2C5F-B4F1-20C4-DE28A21BB0DE}"/>
              </a:ext>
            </a:extLst>
          </p:cNvPr>
          <p:cNvSpPr txBox="1"/>
          <p:nvPr/>
        </p:nvSpPr>
        <p:spPr>
          <a:xfrm>
            <a:off x="5587220" y="4580382"/>
            <a:ext cx="60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-Meas. Perf. Score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188D7F6-B08C-8A7B-7E23-7AE438B07877}"/>
              </a:ext>
            </a:extLst>
          </p:cNvPr>
          <p:cNvCxnSpPr>
            <a:cxnSpLocks/>
            <a:stCxn id="11" idx="2"/>
            <a:endCxn id="43" idx="1"/>
          </p:cNvCxnSpPr>
          <p:nvPr/>
        </p:nvCxnSpPr>
        <p:spPr>
          <a:xfrm flipV="1">
            <a:off x="3246861" y="3684252"/>
            <a:ext cx="2565398" cy="414448"/>
          </a:xfrm>
          <a:prstGeom prst="bentConnector3">
            <a:avLst>
              <a:gd name="adj1" fmla="val 66179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F9114D-4AA5-7D91-AC74-C73C563BD815}"/>
              </a:ext>
            </a:extLst>
          </p:cNvPr>
          <p:cNvSpPr txBox="1"/>
          <p:nvPr/>
        </p:nvSpPr>
        <p:spPr>
          <a:xfrm>
            <a:off x="4968158" y="3388534"/>
            <a:ext cx="95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2C576-B8FE-7E8A-C103-6D44ABFCA834}"/>
              </a:ext>
            </a:extLst>
          </p:cNvPr>
          <p:cNvSpPr/>
          <p:nvPr/>
        </p:nvSpPr>
        <p:spPr>
          <a:xfrm>
            <a:off x="6102126" y="5464304"/>
            <a:ext cx="865005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Cost Model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91463E-C50C-DB70-2815-C255E7C784B4}"/>
              </a:ext>
            </a:extLst>
          </p:cNvPr>
          <p:cNvSpPr txBox="1"/>
          <p:nvPr/>
        </p:nvSpPr>
        <p:spPr>
          <a:xfrm>
            <a:off x="5469248" y="5364442"/>
            <a:ext cx="677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-Cost Estimate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D9A5EC-F526-92EF-D7AB-523227FEF4FA}"/>
              </a:ext>
            </a:extLst>
          </p:cNvPr>
          <p:cNvSpPr/>
          <p:nvPr/>
        </p:nvSpPr>
        <p:spPr>
          <a:xfrm>
            <a:off x="8475593" y="4115946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Operations Planning (agent-level)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5D082A7-D8C3-16ED-3B80-D02C045150AA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rot="16200000" flipV="1">
            <a:off x="7316507" y="4366416"/>
            <a:ext cx="579587" cy="986767"/>
          </a:xfrm>
          <a:prstGeom prst="bentConnector3">
            <a:avLst>
              <a:gd name="adj1" fmla="val 71260"/>
            </a:avLst>
          </a:prstGeom>
          <a:ln w="19050">
            <a:solidFill>
              <a:srgbClr val="43061E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BE272-46BF-BDD5-254C-DC0E1B4DD5FC}"/>
              </a:ext>
            </a:extLst>
          </p:cNvPr>
          <p:cNvSpPr/>
          <p:nvPr/>
        </p:nvSpPr>
        <p:spPr>
          <a:xfrm>
            <a:off x="6102126" y="4888159"/>
            <a:ext cx="865005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>
                <a:solidFill>
                  <a:sysClr val="windowText" lastClr="000000"/>
                </a:solidFill>
              </a:rPr>
              <a:t>Meas. Perf. Model</a:t>
            </a:r>
            <a:endParaRPr lang="en-US" sz="1050" i="1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Elbow Connector 57">
            <a:extLst>
              <a:ext uri="{FF2B5EF4-FFF2-40B4-BE49-F238E27FC236}">
                <a16:creationId xmlns:a16="http://schemas.microsoft.com/office/drawing/2014/main" id="{D8ADF0A6-28C9-43C9-A5FF-B29F54B0C350}"/>
              </a:ext>
            </a:extLst>
          </p:cNvPr>
          <p:cNvCxnSpPr>
            <a:cxnSpLocks/>
            <a:stCxn id="78" idx="1"/>
            <a:endCxn id="40" idx="1"/>
          </p:cNvCxnSpPr>
          <p:nvPr/>
        </p:nvCxnSpPr>
        <p:spPr>
          <a:xfrm rot="10800000" flipH="1">
            <a:off x="6102125" y="4342977"/>
            <a:ext cx="356675" cy="772213"/>
          </a:xfrm>
          <a:prstGeom prst="bentConnector3">
            <a:avLst>
              <a:gd name="adj1" fmla="val -133184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288BB24-6113-4F99-93B9-0C45E9A02C24}"/>
              </a:ext>
            </a:extLst>
          </p:cNvPr>
          <p:cNvSpPr txBox="1"/>
          <p:nvPr/>
        </p:nvSpPr>
        <p:spPr>
          <a:xfrm>
            <a:off x="8073149" y="4733708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DD3CA2-2611-43E9-9F74-57BBCEBDA697}"/>
              </a:ext>
            </a:extLst>
          </p:cNvPr>
          <p:cNvSpPr txBox="1"/>
          <p:nvPr/>
        </p:nvSpPr>
        <p:spPr>
          <a:xfrm>
            <a:off x="7798968" y="4337203"/>
            <a:ext cx="8565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-Modified plan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257391-9D17-45DC-BDD5-67F248606309}"/>
              </a:ext>
            </a:extLst>
          </p:cNvPr>
          <p:cNvSpPr txBox="1"/>
          <p:nvPr/>
        </p:nvSpPr>
        <p:spPr>
          <a:xfrm>
            <a:off x="9138711" y="3542054"/>
            <a:ext cx="1440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 (from self)</a:t>
            </a:r>
          </a:p>
        </p:txBody>
      </p:sp>
      <p:cxnSp>
        <p:nvCxnSpPr>
          <p:cNvPr id="71" name="Elbow Connector 89">
            <a:extLst>
              <a:ext uri="{FF2B5EF4-FFF2-40B4-BE49-F238E27FC236}">
                <a16:creationId xmlns:a16="http://schemas.microsoft.com/office/drawing/2014/main" id="{EE204710-A615-4C56-A77C-CF6FB01C860A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rot="5400000">
            <a:off x="6383027" y="2022584"/>
            <a:ext cx="1594170" cy="1275107"/>
          </a:xfrm>
          <a:prstGeom prst="bentConnector3">
            <a:avLst>
              <a:gd name="adj1" fmla="val 9108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59">
            <a:extLst>
              <a:ext uri="{FF2B5EF4-FFF2-40B4-BE49-F238E27FC236}">
                <a16:creationId xmlns:a16="http://schemas.microsoft.com/office/drawing/2014/main" id="{6AC071CF-DC64-4CB3-BF3F-84A0A4C4CF0C}"/>
              </a:ext>
            </a:extLst>
          </p:cNvPr>
          <p:cNvCxnSpPr>
            <a:cxnSpLocks/>
            <a:stCxn id="42" idx="0"/>
            <a:endCxn id="59" idx="2"/>
          </p:cNvCxnSpPr>
          <p:nvPr/>
        </p:nvCxnSpPr>
        <p:spPr>
          <a:xfrm rot="5400000" flipH="1" flipV="1">
            <a:off x="8324902" y="4344788"/>
            <a:ext cx="579587" cy="1030025"/>
          </a:xfrm>
          <a:prstGeom prst="bentConnector3">
            <a:avLst>
              <a:gd name="adj1" fmla="val 71260"/>
            </a:avLst>
          </a:prstGeom>
          <a:ln w="19050">
            <a:solidFill>
              <a:srgbClr val="43061E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9">
            <a:extLst>
              <a:ext uri="{FF2B5EF4-FFF2-40B4-BE49-F238E27FC236}">
                <a16:creationId xmlns:a16="http://schemas.microsoft.com/office/drawing/2014/main" id="{A809D245-1A68-4770-958C-3E9E86C1F2E8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 rot="16200000" flipH="1">
            <a:off x="7347239" y="2333477"/>
            <a:ext cx="2252894" cy="1312043"/>
          </a:xfrm>
          <a:prstGeom prst="bentConnector3">
            <a:avLst>
              <a:gd name="adj1" fmla="val 64393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57">
            <a:extLst>
              <a:ext uri="{FF2B5EF4-FFF2-40B4-BE49-F238E27FC236}">
                <a16:creationId xmlns:a16="http://schemas.microsoft.com/office/drawing/2014/main" id="{52CE6476-C5BC-475C-BBFD-1C2E9ADF5239}"/>
              </a:ext>
            </a:extLst>
          </p:cNvPr>
          <p:cNvCxnSpPr>
            <a:cxnSpLocks/>
            <a:stCxn id="42" idx="2"/>
            <a:endCxn id="37" idx="3"/>
          </p:cNvCxnSpPr>
          <p:nvPr/>
        </p:nvCxnSpPr>
        <p:spPr>
          <a:xfrm rot="5400000">
            <a:off x="7489567" y="5081217"/>
            <a:ext cx="87681" cy="1132552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9C4D11D-4AB2-471B-AD88-8BC4CE53CC56}"/>
              </a:ext>
            </a:extLst>
          </p:cNvPr>
          <p:cNvCxnSpPr>
            <a:cxnSpLocks/>
            <a:stCxn id="59" idx="1"/>
            <a:endCxn id="40" idx="3"/>
          </p:cNvCxnSpPr>
          <p:nvPr/>
        </p:nvCxnSpPr>
        <p:spPr>
          <a:xfrm flipH="1">
            <a:off x="7767030" y="4342976"/>
            <a:ext cx="708563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</p:cNvCxnSpPr>
          <p:nvPr/>
        </p:nvCxnSpPr>
        <p:spPr>
          <a:xfrm>
            <a:off x="7767030" y="4228321"/>
            <a:ext cx="704254" cy="1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59">
            <a:extLst>
              <a:ext uri="{FF2B5EF4-FFF2-40B4-BE49-F238E27FC236}">
                <a16:creationId xmlns:a16="http://schemas.microsoft.com/office/drawing/2014/main" id="{25D2B81E-4DA4-4D0E-B446-196976FD0043}"/>
              </a:ext>
            </a:extLst>
          </p:cNvPr>
          <p:cNvCxnSpPr>
            <a:cxnSpLocks/>
            <a:stCxn id="42" idx="2"/>
            <a:endCxn id="59" idx="3"/>
          </p:cNvCxnSpPr>
          <p:nvPr/>
        </p:nvCxnSpPr>
        <p:spPr>
          <a:xfrm rot="5400000" flipH="1" flipV="1">
            <a:off x="8311413" y="4131245"/>
            <a:ext cx="1260677" cy="1684139"/>
          </a:xfrm>
          <a:prstGeom prst="bentConnector4">
            <a:avLst>
              <a:gd name="adj1" fmla="val -7330"/>
              <a:gd name="adj2" fmla="val 113574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7">
            <a:extLst>
              <a:ext uri="{FF2B5EF4-FFF2-40B4-BE49-F238E27FC236}">
                <a16:creationId xmlns:a16="http://schemas.microsoft.com/office/drawing/2014/main" id="{6CB1B4AA-35C5-43B3-A661-5317142267A7}"/>
              </a:ext>
            </a:extLst>
          </p:cNvPr>
          <p:cNvCxnSpPr>
            <a:cxnSpLocks/>
            <a:stCxn id="37" idx="1"/>
            <a:endCxn id="40" idx="1"/>
          </p:cNvCxnSpPr>
          <p:nvPr/>
        </p:nvCxnSpPr>
        <p:spPr>
          <a:xfrm rot="10800000" flipH="1">
            <a:off x="6102125" y="4342976"/>
            <a:ext cx="356675" cy="1348358"/>
          </a:xfrm>
          <a:prstGeom prst="bentConnector3">
            <a:avLst>
              <a:gd name="adj1" fmla="val -195003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B0F82B3-D6DF-4A45-AF6C-012C8B7EFCF6}"/>
              </a:ext>
            </a:extLst>
          </p:cNvPr>
          <p:cNvSpPr txBox="1"/>
          <p:nvPr/>
        </p:nvSpPr>
        <p:spPr>
          <a:xfrm>
            <a:off x="7794189" y="5671120"/>
            <a:ext cx="681404" cy="31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Agent States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CE8356A-A7CF-4499-BEE3-E9D4C339EDDA}"/>
              </a:ext>
            </a:extLst>
          </p:cNvPr>
          <p:cNvSpPr txBox="1"/>
          <p:nvPr/>
        </p:nvSpPr>
        <p:spPr>
          <a:xfrm>
            <a:off x="7123905" y="4939354"/>
            <a:ext cx="67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observation metrics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235467F-DB14-427C-894D-E6F58F11B36D}"/>
              </a:ext>
            </a:extLst>
          </p:cNvPr>
          <p:cNvSpPr txBox="1"/>
          <p:nvPr/>
        </p:nvSpPr>
        <p:spPr>
          <a:xfrm>
            <a:off x="6557146" y="3015253"/>
            <a:ext cx="95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14BEF4-9ACC-4D9E-BE5C-2492211CABAC}"/>
              </a:ext>
            </a:extLst>
          </p:cNvPr>
          <p:cNvSpPr txBox="1"/>
          <p:nvPr/>
        </p:nvSpPr>
        <p:spPr>
          <a:xfrm>
            <a:off x="3419990" y="4290748"/>
            <a:ext cx="1332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6166AB-AD23-4F15-B222-BB6096405922}"/>
              </a:ext>
            </a:extLst>
          </p:cNvPr>
          <p:cNvSpPr txBox="1"/>
          <p:nvPr/>
        </p:nvSpPr>
        <p:spPr>
          <a:xfrm>
            <a:off x="5046211" y="3920544"/>
            <a:ext cx="10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  <p:cxnSp>
        <p:nvCxnSpPr>
          <p:cNvPr id="146" name="Elbow Connector 18">
            <a:extLst>
              <a:ext uri="{FF2B5EF4-FFF2-40B4-BE49-F238E27FC236}">
                <a16:creationId xmlns:a16="http://schemas.microsoft.com/office/drawing/2014/main" id="{0ABF9FBF-1767-46E7-B8E4-98D1955612A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46861" y="4098700"/>
            <a:ext cx="3211940" cy="115372"/>
          </a:xfrm>
          <a:prstGeom prst="bentConnector3">
            <a:avLst>
              <a:gd name="adj1" fmla="val 5282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89">
            <a:extLst>
              <a:ext uri="{FF2B5EF4-FFF2-40B4-BE49-F238E27FC236}">
                <a16:creationId xmlns:a16="http://schemas.microsoft.com/office/drawing/2014/main" id="{A6DB65AE-1ACD-4FB4-A629-53732FBF233B}"/>
              </a:ext>
            </a:extLst>
          </p:cNvPr>
          <p:cNvCxnSpPr>
            <a:cxnSpLocks/>
            <a:stCxn id="43" idx="3"/>
            <a:endCxn id="40" idx="0"/>
          </p:cNvCxnSpPr>
          <p:nvPr/>
        </p:nvCxnSpPr>
        <p:spPr>
          <a:xfrm flipH="1">
            <a:off x="7112916" y="3684252"/>
            <a:ext cx="159940" cy="431694"/>
          </a:xfrm>
          <a:prstGeom prst="bentConnector4">
            <a:avLst>
              <a:gd name="adj1" fmla="val -142929"/>
              <a:gd name="adj2" fmla="val 76295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1A2C030-A3BB-4E1E-8CEF-0B3DE44B042F}"/>
              </a:ext>
            </a:extLst>
          </p:cNvPr>
          <p:cNvSpPr txBox="1"/>
          <p:nvPr/>
        </p:nvSpPr>
        <p:spPr>
          <a:xfrm>
            <a:off x="7462044" y="3630644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52AAEC6-7B1B-4038-A2D1-BA8698B78FA5}"/>
                  </a:ext>
                </a:extLst>
              </p:cNvPr>
              <p:cNvSpPr/>
              <p:nvPr/>
            </p:nvSpPr>
            <p:spPr>
              <a:xfrm>
                <a:off x="2892718" y="4922490"/>
                <a:ext cx="2327527" cy="18423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dirty="0">
                    <a:solidFill>
                      <a:sysClr val="windowText" lastClr="000000"/>
                    </a:solidFill>
                  </a:rPr>
                  <a:t>Meas. Perf. Model:</a:t>
                </a:r>
              </a:p>
              <a:p>
                <a:pPr algn="ctr"/>
                <a:endParaRPr lang="en-US" sz="1400" i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sz="1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i="1" dirty="0">
                  <a:solidFill>
                    <a:sysClr val="windowText" lastClr="000000"/>
                  </a:solidFill>
                </a:endParaRPr>
              </a:p>
              <a:p>
                <a:endParaRPr lang="en-US" sz="1200" b="0" i="1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10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000" dirty="0">
                    <a:solidFill>
                      <a:sysClr val="windowText" lastClr="000000"/>
                    </a:solidFill>
                  </a:rPr>
                  <a:t>Science Value of Measurement </a:t>
                </a:r>
                <a14:m>
                  <m:oMath xmlns:m="http://schemas.openxmlformats.org/officeDocument/2006/math">
                    <m:r>
                      <a:rPr lang="en-US" sz="1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000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  <m:r>
                      <a:rPr lang="en-US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10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000" dirty="0">
                    <a:solidFill>
                      <a:sysClr val="windowText" lastClr="000000"/>
                    </a:solidFill>
                  </a:rPr>
                  <a:t>Predicted performance of measurement</a:t>
                </a:r>
                <a:r>
                  <a:rPr lang="en-US" sz="1000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ysClr val="windowText" lastClr="000000"/>
                    </a:solidFill>
                  </a:rPr>
                  <a:t> at state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000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1000" dirty="0">
                    <a:solidFill>
                      <a:sysClr val="windowText" lastClr="000000"/>
                    </a:solidFill>
                  </a:rPr>
                  <a:t> Measurement Performance Score of measurement</a:t>
                </a:r>
                <a:r>
                  <a:rPr lang="en-US" sz="1000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ysClr val="windowText" lastClr="000000"/>
                    </a:solidFill>
                  </a:rPr>
                  <a:t> at state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52AAEC6-7B1B-4038-A2D1-BA8698B78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18" y="4922490"/>
                <a:ext cx="2327527" cy="1842322"/>
              </a:xfrm>
              <a:prstGeom prst="rect">
                <a:avLst/>
              </a:prstGeom>
              <a:blipFill>
                <a:blip r:embed="rId3"/>
                <a:stretch>
                  <a:fillRect r="-26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14AEAF-AD11-4904-AD9B-293F2884B1E8}"/>
              </a:ext>
            </a:extLst>
          </p:cNvPr>
          <p:cNvCxnSpPr>
            <a:cxnSpLocks/>
          </p:cNvCxnSpPr>
          <p:nvPr/>
        </p:nvCxnSpPr>
        <p:spPr>
          <a:xfrm flipV="1">
            <a:off x="5220245" y="4888160"/>
            <a:ext cx="1746886" cy="343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417C32A-D0E9-4E33-8274-C2F370FD79FB}"/>
              </a:ext>
            </a:extLst>
          </p:cNvPr>
          <p:cNvCxnSpPr>
            <a:cxnSpLocks/>
          </p:cNvCxnSpPr>
          <p:nvPr/>
        </p:nvCxnSpPr>
        <p:spPr>
          <a:xfrm flipV="1">
            <a:off x="5220245" y="5342219"/>
            <a:ext cx="1746886" cy="1422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D43AA9-A225-4FE6-AB00-B2E735E87A75}"/>
              </a:ext>
            </a:extLst>
          </p:cNvPr>
          <p:cNvCxnSpPr>
            <a:cxnSpLocks/>
          </p:cNvCxnSpPr>
          <p:nvPr/>
        </p:nvCxnSpPr>
        <p:spPr>
          <a:xfrm flipV="1">
            <a:off x="2892718" y="4888160"/>
            <a:ext cx="3209408" cy="343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C4D8017-2910-47A9-9E8E-6B144F1EA324}"/>
              </a:ext>
            </a:extLst>
          </p:cNvPr>
          <p:cNvCxnSpPr>
            <a:cxnSpLocks/>
          </p:cNvCxnSpPr>
          <p:nvPr/>
        </p:nvCxnSpPr>
        <p:spPr>
          <a:xfrm flipV="1">
            <a:off x="5220245" y="5342219"/>
            <a:ext cx="881879" cy="350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57">
            <a:extLst>
              <a:ext uri="{FF2B5EF4-FFF2-40B4-BE49-F238E27FC236}">
                <a16:creationId xmlns:a16="http://schemas.microsoft.com/office/drawing/2014/main" id="{CE940409-E5CD-4EF2-9929-0C4F85BAF482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7402690" y="4906660"/>
            <a:ext cx="261434" cy="1132552"/>
          </a:xfrm>
          <a:prstGeom prst="bentConnector4">
            <a:avLst>
              <a:gd name="adj1" fmla="val -32868"/>
              <a:gd name="adj2" fmla="val 8922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32">
            <a:extLst>
              <a:ext uri="{FF2B5EF4-FFF2-40B4-BE49-F238E27FC236}">
                <a16:creationId xmlns:a16="http://schemas.microsoft.com/office/drawing/2014/main" id="{2380DDA3-7D8D-400C-93B3-DF2FAA8413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46862" y="1859348"/>
            <a:ext cx="4268481" cy="1104346"/>
          </a:xfrm>
          <a:prstGeom prst="bentConnector3">
            <a:avLst>
              <a:gd name="adj1" fmla="val -137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523B1E7-DCB1-4E60-81DE-9CA4F911C2A4}"/>
              </a:ext>
            </a:extLst>
          </p:cNvPr>
          <p:cNvSpPr txBox="1"/>
          <p:nvPr/>
        </p:nvSpPr>
        <p:spPr>
          <a:xfrm>
            <a:off x="6389671" y="2710978"/>
            <a:ext cx="11437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(out)</a:t>
            </a:r>
          </a:p>
        </p:txBody>
      </p:sp>
    </p:spTree>
    <p:extLst>
      <p:ext uri="{BB962C8B-B14F-4D97-AF65-F5344CB8AC3E}">
        <p14:creationId xmlns:p14="http://schemas.microsoft.com/office/powerpoint/2010/main" val="112631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29">
            <a:extLst>
              <a:ext uri="{FF2B5EF4-FFF2-40B4-BE49-F238E27FC236}">
                <a16:creationId xmlns:a16="http://schemas.microsoft.com/office/drawing/2014/main" id="{7DB2F876-6655-4E38-8FDC-BBD1BCFC3743}"/>
              </a:ext>
            </a:extLst>
          </p:cNvPr>
          <p:cNvSpPr/>
          <p:nvPr/>
        </p:nvSpPr>
        <p:spPr>
          <a:xfrm>
            <a:off x="8212754" y="1731929"/>
            <a:ext cx="3478574" cy="3417005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1F1E5-6955-4AF6-9F0B-C4229DC9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Requests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5C8A9F2F-5E17-4951-96B1-6DB0F479DFF7}"/>
              </a:ext>
            </a:extLst>
          </p:cNvPr>
          <p:cNvSpPr/>
          <p:nvPr/>
        </p:nvSpPr>
        <p:spPr>
          <a:xfrm>
            <a:off x="9097551" y="2182843"/>
            <a:ext cx="1421100" cy="30748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605DFD-314E-4E2F-AF0E-AB76ED66004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9808100" y="2490330"/>
            <a:ext cx="1" cy="66278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9">
            <a:extLst>
              <a:ext uri="{FF2B5EF4-FFF2-40B4-BE49-F238E27FC236}">
                <a16:creationId xmlns:a16="http://schemas.microsoft.com/office/drawing/2014/main" id="{60CBF20A-066E-49D4-A5E8-5B14CA7B84C5}"/>
              </a:ext>
            </a:extLst>
          </p:cNvPr>
          <p:cNvSpPr/>
          <p:nvPr/>
        </p:nvSpPr>
        <p:spPr>
          <a:xfrm>
            <a:off x="9097550" y="3153113"/>
            <a:ext cx="1421100" cy="30748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6DCD956F-0DF6-4795-8B5D-47F4B1B61EFF}"/>
              </a:ext>
            </a:extLst>
          </p:cNvPr>
          <p:cNvSpPr/>
          <p:nvPr/>
        </p:nvSpPr>
        <p:spPr>
          <a:xfrm>
            <a:off x="9097550" y="4123383"/>
            <a:ext cx="1421100" cy="30748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0" name="Rounded Rectangle 30">
            <a:extLst>
              <a:ext uri="{FF2B5EF4-FFF2-40B4-BE49-F238E27FC236}">
                <a16:creationId xmlns:a16="http://schemas.microsoft.com/office/drawing/2014/main" id="{C9CD002E-6D56-4E0A-8009-87C35D04C181}"/>
              </a:ext>
            </a:extLst>
          </p:cNvPr>
          <p:cNvSpPr/>
          <p:nvPr/>
        </p:nvSpPr>
        <p:spPr>
          <a:xfrm rot="16200000">
            <a:off x="6730505" y="4192668"/>
            <a:ext cx="1476533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D79EAA-6D65-4F32-903F-DBC04FBD4C1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808100" y="3460600"/>
            <a:ext cx="0" cy="66278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32">
            <a:extLst>
              <a:ext uri="{FF2B5EF4-FFF2-40B4-BE49-F238E27FC236}">
                <a16:creationId xmlns:a16="http://schemas.microsoft.com/office/drawing/2014/main" id="{727941C1-E068-44DB-893C-CED9557ED6BD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V="1">
            <a:off x="10518650" y="3306857"/>
            <a:ext cx="12700" cy="970270"/>
          </a:xfrm>
          <a:prstGeom prst="bentConnector3">
            <a:avLst>
              <a:gd name="adj1" fmla="val 1800000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6FCFE6-D97A-4940-B65E-F1B6F8BADC6E}"/>
              </a:ext>
            </a:extLst>
          </p:cNvPr>
          <p:cNvSpPr txBox="1"/>
          <p:nvPr/>
        </p:nvSpPr>
        <p:spPr>
          <a:xfrm>
            <a:off x="10782782" y="3549220"/>
            <a:ext cx="9482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-Action completion status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4FF2A2-EAA8-47D9-8FE1-885B362B3237}"/>
              </a:ext>
            </a:extLst>
          </p:cNvPr>
          <p:cNvSpPr txBox="1"/>
          <p:nvPr/>
        </p:nvSpPr>
        <p:spPr>
          <a:xfrm>
            <a:off x="9808101" y="2721693"/>
            <a:ext cx="11849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-Requests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7CAA85-715B-42DB-B983-42116B6702F3}"/>
              </a:ext>
            </a:extLst>
          </p:cNvPr>
          <p:cNvSpPr txBox="1"/>
          <p:nvPr/>
        </p:nvSpPr>
        <p:spPr>
          <a:xfrm>
            <a:off x="9808101" y="3648699"/>
            <a:ext cx="8565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1FA51D-103B-4513-9D19-2D45EBADB889}"/>
              </a:ext>
            </a:extLst>
          </p:cNvPr>
          <p:cNvSpPr txBox="1"/>
          <p:nvPr/>
        </p:nvSpPr>
        <p:spPr>
          <a:xfrm>
            <a:off x="9081833" y="4652252"/>
            <a:ext cx="840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-Requests</a:t>
            </a:r>
          </a:p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-Responses</a:t>
            </a:r>
          </a:p>
        </p:txBody>
      </p:sp>
      <p:cxnSp>
        <p:nvCxnSpPr>
          <p:cNvPr id="31" name="Elbow Connector 32">
            <a:extLst>
              <a:ext uri="{FF2B5EF4-FFF2-40B4-BE49-F238E27FC236}">
                <a16:creationId xmlns:a16="http://schemas.microsoft.com/office/drawing/2014/main" id="{0D920CD2-D634-48B7-84E2-604B8BFC24E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8645603" y="3505471"/>
            <a:ext cx="237098" cy="2087897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BED55DB-AE31-4D8C-8A54-241140B6065F}"/>
              </a:ext>
            </a:extLst>
          </p:cNvPr>
          <p:cNvSpPr txBox="1"/>
          <p:nvPr/>
        </p:nvSpPr>
        <p:spPr>
          <a:xfrm>
            <a:off x="8173751" y="3215564"/>
            <a:ext cx="11849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-Requests</a:t>
            </a:r>
          </a:p>
        </p:txBody>
      </p:sp>
      <p:cxnSp>
        <p:nvCxnSpPr>
          <p:cNvPr id="45" name="Elbow Connector 32">
            <a:extLst>
              <a:ext uri="{FF2B5EF4-FFF2-40B4-BE49-F238E27FC236}">
                <a16:creationId xmlns:a16="http://schemas.microsoft.com/office/drawing/2014/main" id="{5ECD9EBF-58BB-400C-A49F-0E18D5B9AEF6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>
            <a:off x="9097550" y="3306857"/>
            <a:ext cx="12700" cy="970270"/>
          </a:xfrm>
          <a:prstGeom prst="bentConnector3">
            <a:avLst>
              <a:gd name="adj1" fmla="val 1800000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32">
            <a:extLst>
              <a:ext uri="{FF2B5EF4-FFF2-40B4-BE49-F238E27FC236}">
                <a16:creationId xmlns:a16="http://schemas.microsoft.com/office/drawing/2014/main" id="{008B879D-2FD9-47FA-97B8-DFB4D1AF91CC}"/>
              </a:ext>
            </a:extLst>
          </p:cNvPr>
          <p:cNvCxnSpPr>
            <a:cxnSpLocks/>
          </p:cNvCxnSpPr>
          <p:nvPr/>
        </p:nvCxnSpPr>
        <p:spPr>
          <a:xfrm flipV="1">
            <a:off x="7720203" y="4413898"/>
            <a:ext cx="139004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33B002F-E1AF-4AD7-8C5B-5614026FBA62}"/>
              </a:ext>
            </a:extLst>
          </p:cNvPr>
          <p:cNvSpPr txBox="1"/>
          <p:nvPr/>
        </p:nvSpPr>
        <p:spPr>
          <a:xfrm>
            <a:off x="8149312" y="4172382"/>
            <a:ext cx="11849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-Requests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BEC05C37-99E8-4F73-B191-C3B073F0E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0071"/>
              </p:ext>
            </p:extLst>
          </p:nvPr>
        </p:nvGraphicFramePr>
        <p:xfrm>
          <a:off x="655823" y="1854114"/>
          <a:ext cx="5810322" cy="408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930">
                  <a:extLst>
                    <a:ext uri="{9D8B030D-6E8A-4147-A177-3AD203B41FA5}">
                      <a16:colId xmlns:a16="http://schemas.microsoft.com/office/drawing/2014/main" val="1234792637"/>
                    </a:ext>
                  </a:extLst>
                </a:gridCol>
                <a:gridCol w="2232696">
                  <a:extLst>
                    <a:ext uri="{9D8B030D-6E8A-4147-A177-3AD203B41FA5}">
                      <a16:colId xmlns:a16="http://schemas.microsoft.com/office/drawing/2014/main" val="2418651827"/>
                    </a:ext>
                  </a:extLst>
                </a:gridCol>
                <a:gridCol w="2232696">
                  <a:extLst>
                    <a:ext uri="{9D8B030D-6E8A-4147-A177-3AD203B41FA5}">
                      <a16:colId xmlns:a16="http://schemas.microsoft.com/office/drawing/2014/main" val="823375449"/>
                    </a:ext>
                  </a:extLst>
                </a:gridCol>
              </a:tblGrid>
              <a:tr h="45449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Requests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266940"/>
                  </a:ext>
                </a:extLst>
              </a:tr>
              <a:tr h="784465">
                <a:tc>
                  <a:txBody>
                    <a:bodyPr/>
                    <a:lstStyle/>
                    <a:p>
                      <a:r>
                        <a:rPr lang="en-US" sz="1600" i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Actions to be scheduled</a:t>
                      </a:r>
                      <a:endParaRPr lang="en-US" sz="1600" i="1" dirty="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“Can you do this for me?”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Actions to be executed</a:t>
                      </a:r>
                      <a:endParaRPr lang="en-US" sz="1600" i="1" dirty="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“You will do this.”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390701"/>
                  </a:ext>
                </a:extLst>
              </a:tr>
              <a:tr h="454492">
                <a:tc>
                  <a:txBody>
                    <a:bodyPr/>
                    <a:lstStyle/>
                    <a:p>
                      <a:r>
                        <a:rPr lang="en-US" sz="1600" i="1" dirty="0"/>
                        <a:t>Output 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Science Module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Scheduler Module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95446"/>
                  </a:ext>
                </a:extLst>
              </a:tr>
              <a:tr h="454492">
                <a:tc>
                  <a:txBody>
                    <a:bodyPr/>
                    <a:lstStyle/>
                    <a:p>
                      <a:r>
                        <a:rPr lang="en-US" sz="1600" i="1" dirty="0"/>
                        <a:t>Input 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Scheduler Module</a:t>
                      </a:r>
                    </a:p>
                    <a:p>
                      <a:r>
                        <a:rPr lang="en-US" sz="1600" dirty="0"/>
                        <a:t>Science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Engineering Module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100538"/>
                  </a:ext>
                </a:extLst>
              </a:tr>
              <a:tr h="634532">
                <a:tc>
                  <a:txBody>
                    <a:bodyPr/>
                    <a:lstStyle/>
                    <a:p>
                      <a:r>
                        <a:rPr lang="en-US" sz="1600" i="1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  <a:tabLst>
                          <a:tab pos="112713" algn="l"/>
                        </a:tabLst>
                      </a:pPr>
                      <a:r>
                        <a:rPr lang="en-US" sz="1600" dirty="0"/>
                        <a:t>Self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  <a:tabLst>
                          <a:tab pos="112713" algn="l"/>
                        </a:tabLst>
                      </a:pPr>
                      <a:r>
                        <a:rPr lang="en-US" sz="1600" dirty="0"/>
                        <a:t>Targeted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  <a:tabLst>
                          <a:tab pos="112713" algn="l"/>
                        </a:tabLst>
                      </a:pPr>
                      <a:r>
                        <a:rPr lang="en-US" sz="1600" dirty="0"/>
                        <a:t>Broadcast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Self*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560283"/>
                  </a:ext>
                </a:extLst>
              </a:tr>
              <a:tr h="634532">
                <a:tc>
                  <a:txBody>
                    <a:bodyPr/>
                    <a:lstStyle/>
                    <a:p>
                      <a:r>
                        <a:rPr lang="en-US" sz="1600" i="1" dirty="0"/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Measurement Req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Information Req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Data Processing Req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Maneuver Task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Measurement Task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Down-Link/ISL 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64886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6E0D3F53-05D2-439A-B6DA-2D46CBF342A7}"/>
              </a:ext>
            </a:extLst>
          </p:cNvPr>
          <p:cNvSpPr txBox="1"/>
          <p:nvPr/>
        </p:nvSpPr>
        <p:spPr>
          <a:xfrm>
            <a:off x="8699044" y="5245368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Tasks and Requests Handling</a:t>
            </a:r>
          </a:p>
        </p:txBody>
      </p:sp>
      <p:cxnSp>
        <p:nvCxnSpPr>
          <p:cNvPr id="64" name="Elbow Connector 32">
            <a:extLst>
              <a:ext uri="{FF2B5EF4-FFF2-40B4-BE49-F238E27FC236}">
                <a16:creationId xmlns:a16="http://schemas.microsoft.com/office/drawing/2014/main" id="{044EF7DE-C72D-49DC-A7E1-CFAD3595FD49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 flipH="1" flipV="1">
            <a:off x="8023147" y="3202724"/>
            <a:ext cx="1940540" cy="208267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89C99E3-4C15-4090-AA35-072B9A78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49" y="6043690"/>
            <a:ext cx="4949394" cy="732127"/>
          </a:xfrm>
        </p:spPr>
        <p:txBody>
          <a:bodyPr>
            <a:normAutofit/>
          </a:bodyPr>
          <a:lstStyle/>
          <a:p>
            <a:r>
              <a:rPr lang="en-US" sz="1100" dirty="0"/>
              <a:t>*Could be expanded to include targeted destinations when considering centralized planners </a:t>
            </a:r>
          </a:p>
        </p:txBody>
      </p:sp>
    </p:spTree>
    <p:extLst>
      <p:ext uri="{BB962C8B-B14F-4D97-AF65-F5344CB8AC3E}">
        <p14:creationId xmlns:p14="http://schemas.microsoft.com/office/powerpoint/2010/main" val="357556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21614</TotalTime>
  <Words>2288</Words>
  <Application>Microsoft Macintosh PowerPoint</Application>
  <PresentationFormat>Widescreen</PresentationFormat>
  <Paragraphs>506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Baskerville</vt:lpstr>
      <vt:lpstr>Calibri</vt:lpstr>
      <vt:lpstr>Cambria Math</vt:lpstr>
      <vt:lpstr>Franklin Gothic Book</vt:lpstr>
      <vt:lpstr>Helvetica</vt:lpstr>
      <vt:lpstr>Wingdings</vt:lpstr>
      <vt:lpstr>Office Theme</vt:lpstr>
      <vt:lpstr>DMAS: Decentralized Multiagent Simulation – System Architecture</vt:lpstr>
      <vt:lpstr>8/31 Internal Meeting Recap</vt:lpstr>
      <vt:lpstr>Engineering Module </vt:lpstr>
      <vt:lpstr>Science Module</vt:lpstr>
      <vt:lpstr>Science Module</vt:lpstr>
      <vt:lpstr>Scheduler Module</vt:lpstr>
      <vt:lpstr>Scheduler Module</vt:lpstr>
      <vt:lpstr>Tasks and Requests</vt:lpstr>
      <vt:lpstr>Questions?</vt:lpstr>
      <vt:lpstr>References</vt:lpstr>
      <vt:lpstr>Backup Slides</vt:lpstr>
      <vt:lpstr>Science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Aguilar Jaramillo, Alan</cp:lastModifiedBy>
  <cp:revision>414</cp:revision>
  <dcterms:created xsi:type="dcterms:W3CDTF">2020-07-28T18:06:27Z</dcterms:created>
  <dcterms:modified xsi:type="dcterms:W3CDTF">2022-09-12T15:05:30Z</dcterms:modified>
</cp:coreProperties>
</file>