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67" r:id="rId6"/>
    <p:sldId id="271" r:id="rId7"/>
    <p:sldId id="273" r:id="rId8"/>
    <p:sldId id="274" r:id="rId9"/>
    <p:sldId id="268" r:id="rId10"/>
    <p:sldId id="269" r:id="rId11"/>
    <p:sldId id="275" r:id="rId12"/>
    <p:sldId id="276" r:id="rId13"/>
    <p:sldId id="277" r:id="rId14"/>
    <p:sldId id="278" r:id="rId15"/>
    <p:sldId id="263" r:id="rId16"/>
    <p:sldId id="27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86"/>
    <a:srgbClr val="9DDBFF"/>
    <a:srgbClr val="EB9192"/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3"/>
    <p:restoredTop sz="96208"/>
  </p:normalViewPr>
  <p:slideViewPr>
    <p:cSldViewPr snapToGrid="0" snapToObjects="1">
      <p:cViewPr>
        <p:scale>
          <a:sx n="170" d="100"/>
          <a:sy n="170" d="100"/>
        </p:scale>
        <p:origin x="29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EEX Blog: Preventing the Next Pandemic: Training a bio ...">
            <a:extLst>
              <a:ext uri="{FF2B5EF4-FFF2-40B4-BE49-F238E27FC236}">
                <a16:creationId xmlns:a16="http://schemas.microsoft.com/office/drawing/2014/main" id="{61DE1DB0-0521-4948-9E34-C2576E9834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024" y="1652427"/>
            <a:ext cx="3567952" cy="35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2" descr="TEEX Blog: Preventing the Next Pandemic: Training a bio ...">
            <a:extLst>
              <a:ext uri="{FF2B5EF4-FFF2-40B4-BE49-F238E27FC236}">
                <a16:creationId xmlns:a16="http://schemas.microsoft.com/office/drawing/2014/main" id="{872CDDDB-D103-644D-A481-F73E0C3CEB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024" y="1652427"/>
            <a:ext cx="3567952" cy="35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EEX Blog: Preventing the Next Pandemic: Training a bio ...">
            <a:extLst>
              <a:ext uri="{FF2B5EF4-FFF2-40B4-BE49-F238E27FC236}">
                <a16:creationId xmlns:a16="http://schemas.microsoft.com/office/drawing/2014/main" id="{97049643-32C7-D64D-A88E-DCCEC158E1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024" y="1652427"/>
            <a:ext cx="3567952" cy="35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1" y="6476035"/>
            <a:ext cx="12192001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533890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DMAS</a:t>
            </a:r>
            <a:br>
              <a:rPr lang="en-US" dirty="0"/>
            </a:br>
            <a:r>
              <a:rPr lang="en-US" sz="4800" dirty="0"/>
              <a:t>Decentralized Multi-Agent Satellite System Simulation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Aguilar Jaramillo</a:t>
            </a:r>
          </a:p>
        </p:txBody>
      </p:sp>
    </p:spTree>
    <p:extLst>
      <p:ext uri="{BB962C8B-B14F-4D97-AF65-F5344CB8AC3E}">
        <p14:creationId xmlns:p14="http://schemas.microsoft.com/office/powerpoint/2010/main" val="36054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FE4F-B8FC-B332-DB38-943A807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Architecture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9C9153-C638-35D0-26DA-4164F26132A0}"/>
              </a:ext>
            </a:extLst>
          </p:cNvPr>
          <p:cNvSpPr/>
          <p:nvPr/>
        </p:nvSpPr>
        <p:spPr>
          <a:xfrm>
            <a:off x="7753790" y="1288198"/>
            <a:ext cx="4174505" cy="49110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F969F7-A521-0980-085D-BCA0FAD0D70F}"/>
              </a:ext>
            </a:extLst>
          </p:cNvPr>
          <p:cNvSpPr/>
          <p:nvPr/>
        </p:nvSpPr>
        <p:spPr>
          <a:xfrm rot="16200000">
            <a:off x="4606361" y="3530533"/>
            <a:ext cx="4911046" cy="4263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/ 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4B3B7-F545-2FE1-E271-B3DD98B5D795}"/>
              </a:ext>
            </a:extLst>
          </p:cNvPr>
          <p:cNvSpPr/>
          <p:nvPr/>
        </p:nvSpPr>
        <p:spPr>
          <a:xfrm>
            <a:off x="8383711" y="2137024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38457-3158-E1C5-91C3-3B2582BEA703}"/>
              </a:ext>
            </a:extLst>
          </p:cNvPr>
          <p:cNvSpPr/>
          <p:nvPr/>
        </p:nvSpPr>
        <p:spPr>
          <a:xfrm>
            <a:off x="8383711" y="3477801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8459E-B577-55A6-C4BB-05C098713A69}"/>
              </a:ext>
            </a:extLst>
          </p:cNvPr>
          <p:cNvSpPr/>
          <p:nvPr/>
        </p:nvSpPr>
        <p:spPr>
          <a:xfrm>
            <a:off x="8383711" y="4744090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2E86D-9F6D-8400-BC02-E6F0D36FA239}"/>
              </a:ext>
            </a:extLst>
          </p:cNvPr>
          <p:cNvSpPr/>
          <p:nvPr/>
        </p:nvSpPr>
        <p:spPr>
          <a:xfrm>
            <a:off x="10339681" y="3470096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B5B52-25F9-EF98-D821-7F3AC1581DD1}"/>
              </a:ext>
            </a:extLst>
          </p:cNvPr>
          <p:cNvSpPr/>
          <p:nvPr/>
        </p:nvSpPr>
        <p:spPr>
          <a:xfrm>
            <a:off x="10339681" y="2137024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Knowledge 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BD195-C524-4BB8-34FC-3FC6786580F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995023" y="2815118"/>
            <a:ext cx="0" cy="662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667113-C423-2D03-A311-86C215E9CE2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995023" y="4155895"/>
            <a:ext cx="0" cy="588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D21710-C0F7-9215-1009-9B1E907AE1AD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9606335" y="3809143"/>
            <a:ext cx="733346" cy="7705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DF6A2-DD61-59F4-3C4F-4F37187D4F7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950993" y="2815118"/>
            <a:ext cx="0" cy="65497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BBAFE81-8A83-0726-6C60-307CD4915CE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8383711" y="2476071"/>
            <a:ext cx="12700" cy="2607066"/>
          </a:xfrm>
          <a:prstGeom prst="bentConnector3">
            <a:avLst>
              <a:gd name="adj1" fmla="val 24471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86CACC-7DEC-EE27-8A16-7A5E697587E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24945" y="2476071"/>
            <a:ext cx="71473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1E8BB8-F15F-DF42-CBCA-DA11C54963A8}"/>
              </a:ext>
            </a:extLst>
          </p:cNvPr>
          <p:cNvCxnSpPr>
            <a:cxnSpLocks/>
          </p:cNvCxnSpPr>
          <p:nvPr/>
        </p:nvCxnSpPr>
        <p:spPr>
          <a:xfrm flipH="1">
            <a:off x="7284376" y="5284887"/>
            <a:ext cx="111203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2934D3-2C02-B8C4-9F52-C639F23B05CE}"/>
              </a:ext>
            </a:extLst>
          </p:cNvPr>
          <p:cNvCxnSpPr>
            <a:cxnSpLocks/>
          </p:cNvCxnSpPr>
          <p:nvPr/>
        </p:nvCxnSpPr>
        <p:spPr>
          <a:xfrm>
            <a:off x="7304567" y="2270588"/>
            <a:ext cx="107914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4196EFAA-738A-C12D-0C34-6AAE7321AF81}"/>
              </a:ext>
            </a:extLst>
          </p:cNvPr>
          <p:cNvSpPr/>
          <p:nvPr/>
        </p:nvSpPr>
        <p:spPr>
          <a:xfrm>
            <a:off x="5851131" y="1500027"/>
            <a:ext cx="616450" cy="4699217"/>
          </a:xfrm>
          <a:prstGeom prst="rightBrace">
            <a:avLst>
              <a:gd name="adj1" fmla="val 8333"/>
              <a:gd name="adj2" fmla="val 7798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3EEA81-7B71-2EC9-ED3F-7E26949B67FC}"/>
              </a:ext>
            </a:extLst>
          </p:cNvPr>
          <p:cNvSpPr/>
          <p:nvPr/>
        </p:nvSpPr>
        <p:spPr>
          <a:xfrm>
            <a:off x="8182681" y="4587412"/>
            <a:ext cx="1621716" cy="10145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6D2EE-450F-1B19-A54D-4FD72CF37E48}"/>
              </a:ext>
            </a:extLst>
          </p:cNvPr>
          <p:cNvCxnSpPr>
            <a:cxnSpLocks/>
          </p:cNvCxnSpPr>
          <p:nvPr/>
        </p:nvCxnSpPr>
        <p:spPr>
          <a:xfrm>
            <a:off x="6395545" y="5169945"/>
            <a:ext cx="18019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27EAC4-06C6-A127-AF62-7012C56ABAEA}"/>
              </a:ext>
            </a:extLst>
          </p:cNvPr>
          <p:cNvCxnSpPr>
            <a:cxnSpLocks/>
          </p:cNvCxnSpPr>
          <p:nvPr/>
        </p:nvCxnSpPr>
        <p:spPr>
          <a:xfrm>
            <a:off x="355653" y="1542349"/>
            <a:ext cx="0" cy="1551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4EE27D-F1D1-FC90-04DE-310AED4273A2}"/>
              </a:ext>
            </a:extLst>
          </p:cNvPr>
          <p:cNvSpPr txBox="1"/>
          <p:nvPr/>
        </p:nvSpPr>
        <p:spPr>
          <a:xfrm>
            <a:off x="395653" y="3266762"/>
            <a:ext cx="4202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  <a:p>
            <a:r>
              <a:rPr lang="en-US" dirty="0"/>
              <a:t>Performs all actions instructed by the planner while also performing background tasks in the background.</a:t>
            </a:r>
          </a:p>
          <a:p>
            <a:r>
              <a:rPr lang="en-US" dirty="0"/>
              <a:t>Once it is done, it informs the planner and returns to the sense/think phase.</a:t>
            </a:r>
          </a:p>
          <a:p>
            <a:endParaRPr lang="en-US" b="1" dirty="0"/>
          </a:p>
          <a:p>
            <a:r>
              <a:rPr lang="en-US" b="1" dirty="0"/>
              <a:t>Simultaneous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planner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Listen for incoming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Systems-Check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2285EA-62A7-CC8F-28AA-D49D7F20CF1B}"/>
              </a:ext>
            </a:extLst>
          </p:cNvPr>
          <p:cNvCxnSpPr/>
          <p:nvPr/>
        </p:nvCxnSpPr>
        <p:spPr>
          <a:xfrm>
            <a:off x="346349" y="3093747"/>
            <a:ext cx="45309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AB6B58-DE99-1D7C-5524-E5A888A6B09B}"/>
                  </a:ext>
                </a:extLst>
              </p:cNvPr>
              <p:cNvSpPr txBox="1"/>
              <p:nvPr/>
            </p:nvSpPr>
            <p:spPr>
              <a:xfrm>
                <a:off x="4870804" y="2909081"/>
                <a:ext cx="222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AB6B58-DE99-1D7C-5524-E5A888A6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04" y="2909081"/>
                <a:ext cx="222834" cy="369332"/>
              </a:xfrm>
              <a:prstGeom prst="rect">
                <a:avLst/>
              </a:prstGeom>
              <a:blipFill>
                <a:blip r:embed="rId2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32407CD-AC1E-B936-6CF3-A5A5BF965B6C}"/>
              </a:ext>
            </a:extLst>
          </p:cNvPr>
          <p:cNvSpPr/>
          <p:nvPr/>
        </p:nvSpPr>
        <p:spPr>
          <a:xfrm rot="16200000">
            <a:off x="1603486" y="494376"/>
            <a:ext cx="402892" cy="2848217"/>
          </a:xfrm>
          <a:prstGeom prst="rect">
            <a:avLst/>
          </a:prstGeom>
          <a:solidFill>
            <a:srgbClr val="FFE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83AA01-2A95-1896-1DD8-802FB7D3B746}"/>
              </a:ext>
            </a:extLst>
          </p:cNvPr>
          <p:cNvSpPr txBox="1"/>
          <p:nvPr/>
        </p:nvSpPr>
        <p:spPr>
          <a:xfrm>
            <a:off x="905766" y="1734124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Actions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A297D8-058E-AD38-EEFB-5680C973D55B}"/>
              </a:ext>
            </a:extLst>
          </p:cNvPr>
          <p:cNvSpPr/>
          <p:nvPr/>
        </p:nvSpPr>
        <p:spPr>
          <a:xfrm rot="16200000">
            <a:off x="2557245" y="-9005"/>
            <a:ext cx="402892" cy="47557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751DF7-1765-3299-2769-D4918882C511}"/>
              </a:ext>
            </a:extLst>
          </p:cNvPr>
          <p:cNvSpPr txBox="1"/>
          <p:nvPr/>
        </p:nvSpPr>
        <p:spPr>
          <a:xfrm>
            <a:off x="1643080" y="2184198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24EAE9-4291-F5A9-66B1-094CD8A38E5A}"/>
              </a:ext>
            </a:extLst>
          </p:cNvPr>
          <p:cNvSpPr/>
          <p:nvPr/>
        </p:nvSpPr>
        <p:spPr>
          <a:xfrm rot="16200000">
            <a:off x="2549750" y="450469"/>
            <a:ext cx="402892" cy="4755739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1FEAC9-765E-331E-A040-0EDA5D8D99C0}"/>
              </a:ext>
            </a:extLst>
          </p:cNvPr>
          <p:cNvSpPr txBox="1"/>
          <p:nvPr/>
        </p:nvSpPr>
        <p:spPr>
          <a:xfrm>
            <a:off x="1641863" y="2643672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Systems Check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16AADB-A559-6278-724C-55A2FB531E71}"/>
              </a:ext>
            </a:extLst>
          </p:cNvPr>
          <p:cNvSpPr/>
          <p:nvPr/>
        </p:nvSpPr>
        <p:spPr>
          <a:xfrm>
            <a:off x="304520" y="1013564"/>
            <a:ext cx="2925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 lvl="1">
              <a:tabLst>
                <a:tab pos="222250" algn="l"/>
              </a:tabLst>
            </a:pPr>
            <a:r>
              <a:rPr lang="en-US" sz="2400" b="1" dirty="0">
                <a:latin typeface="Helvetica" pitchFamily="2" charset="0"/>
              </a:rPr>
              <a:t>Program Workflow</a:t>
            </a:r>
          </a:p>
        </p:txBody>
      </p:sp>
    </p:spTree>
    <p:extLst>
      <p:ext uri="{BB962C8B-B14F-4D97-AF65-F5344CB8AC3E}">
        <p14:creationId xmlns:p14="http://schemas.microsoft.com/office/powerpoint/2010/main" val="256471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F7CE-8833-73CE-2562-41D5E282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95A-E8A9-7D03-28E7-C8D9CEF5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3731625" cy="4707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Program Structure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8A0A4-9C4F-DD18-A885-C633BB363B4F}"/>
              </a:ext>
            </a:extLst>
          </p:cNvPr>
          <p:cNvSpPr txBox="1"/>
          <p:nvPr/>
        </p:nvSpPr>
        <p:spPr>
          <a:xfrm>
            <a:off x="754912" y="1750848"/>
            <a:ext cx="3731624" cy="3667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80F5B-2B61-DC06-5C0D-661FB5D8C021}"/>
              </a:ext>
            </a:extLst>
          </p:cNvPr>
          <p:cNvSpPr txBox="1"/>
          <p:nvPr/>
        </p:nvSpPr>
        <p:spPr>
          <a:xfrm>
            <a:off x="754912" y="2101543"/>
            <a:ext cx="3731624" cy="206210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List&lt;Component&gt; </a:t>
            </a:r>
            <a:r>
              <a:rPr lang="en-US" sz="1600" dirty="0" err="1"/>
              <a:t>component_list</a:t>
            </a:r>
            <a:endParaRPr lang="en-US" sz="1600" dirty="0"/>
          </a:p>
          <a:p>
            <a:r>
              <a:rPr lang="en-US" sz="1600" dirty="0"/>
              <a:t>State state</a:t>
            </a:r>
          </a:p>
          <a:p>
            <a:r>
              <a:rPr lang="en-US" sz="1600" dirty="0"/>
              <a:t>Environment env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unique_id</a:t>
            </a:r>
            <a:endParaRPr lang="en-US" sz="1600" dirty="0"/>
          </a:p>
          <a:p>
            <a:r>
              <a:rPr lang="en-US" sz="1600" dirty="0"/>
              <a:t>Planner planner</a:t>
            </a:r>
          </a:p>
          <a:p>
            <a:r>
              <a:rPr lang="en-US" sz="1600" dirty="0"/>
              <a:t>Store&lt;Action&gt; </a:t>
            </a:r>
            <a:r>
              <a:rPr lang="en-US" sz="1600" dirty="0" err="1"/>
              <a:t>plan_inbox</a:t>
            </a:r>
            <a:endParaRPr lang="en-US" sz="1600" dirty="0"/>
          </a:p>
          <a:p>
            <a:r>
              <a:rPr lang="en-US" sz="1600" dirty="0"/>
              <a:t>List&lt;Action&gt; actions</a:t>
            </a:r>
          </a:p>
          <a:p>
            <a:r>
              <a:rPr lang="en-US" sz="1600" dirty="0"/>
              <a:t>Logger logger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AA61C-7E92-3406-9A7B-4E780A7C66CC}"/>
              </a:ext>
            </a:extLst>
          </p:cNvPr>
          <p:cNvSpPr txBox="1"/>
          <p:nvPr/>
        </p:nvSpPr>
        <p:spPr>
          <a:xfrm>
            <a:off x="754912" y="4163646"/>
            <a:ext cx="3731624" cy="22310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400" dirty="0"/>
              <a:t>live()</a:t>
            </a:r>
          </a:p>
          <a:p>
            <a:r>
              <a:rPr lang="en-US" sz="1400" dirty="0" err="1"/>
              <a:t>perform_maintenance_actions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actuate_agent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actuate_component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delete_mst</a:t>
            </a:r>
            <a:r>
              <a:rPr lang="en-US" sz="1400" dirty="0"/>
              <a:t>(msg)</a:t>
            </a:r>
          </a:p>
          <a:p>
            <a:r>
              <a:rPr lang="en-US" sz="1400" dirty="0"/>
              <a:t>measure(action)</a:t>
            </a:r>
          </a:p>
          <a:p>
            <a:r>
              <a:rPr lang="en-US" sz="1400" dirty="0"/>
              <a:t>transmit(action)</a:t>
            </a:r>
          </a:p>
          <a:p>
            <a:r>
              <a:rPr lang="en-US" sz="1400" dirty="0"/>
              <a:t>charge(action)</a:t>
            </a:r>
          </a:p>
          <a:p>
            <a:pPr marL="115888"/>
            <a:r>
              <a:rPr lang="en-US" sz="1400" dirty="0" err="1"/>
              <a:t>wait_for_plan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/>
              <a:t>listening()</a:t>
            </a:r>
          </a:p>
          <a:p>
            <a:pPr marL="115888"/>
            <a:r>
              <a:rPr lang="en-US" sz="1400" dirty="0" err="1"/>
              <a:t>system_check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 err="1"/>
              <a:t>update_components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 err="1"/>
              <a:t>is_in_critical_state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FA140-6DBC-FE79-D492-077654A8C743}"/>
              </a:ext>
            </a:extLst>
          </p:cNvPr>
          <p:cNvSpPr txBox="1"/>
          <p:nvPr/>
        </p:nvSpPr>
        <p:spPr>
          <a:xfrm>
            <a:off x="5521842" y="1743353"/>
            <a:ext cx="2183624" cy="3667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4B1C3-E4AD-AD5D-C8EF-18D2CF4F0EB8}"/>
              </a:ext>
            </a:extLst>
          </p:cNvPr>
          <p:cNvSpPr txBox="1"/>
          <p:nvPr/>
        </p:nvSpPr>
        <p:spPr>
          <a:xfrm>
            <a:off x="5521842" y="2101543"/>
            <a:ext cx="2183624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string name</a:t>
            </a:r>
          </a:p>
          <a:p>
            <a:r>
              <a:rPr lang="en-US" sz="1400" dirty="0"/>
              <a:t>bool status</a:t>
            </a:r>
          </a:p>
          <a:p>
            <a:r>
              <a:rPr lang="en-US" sz="1400" dirty="0"/>
              <a:t>bool health</a:t>
            </a:r>
          </a:p>
          <a:p>
            <a:r>
              <a:rPr lang="en-US" sz="1400" dirty="0"/>
              <a:t>double power</a:t>
            </a:r>
          </a:p>
          <a:p>
            <a:r>
              <a:rPr lang="en-US" sz="1400" dirty="0"/>
              <a:t>container </a:t>
            </a:r>
            <a:r>
              <a:rPr lang="en-US" sz="1400" dirty="0" err="1"/>
              <a:t>energy_stored</a:t>
            </a:r>
            <a:endParaRPr lang="en-US" sz="1400" dirty="0"/>
          </a:p>
          <a:p>
            <a:r>
              <a:rPr lang="en-US" sz="1400" dirty="0"/>
              <a:t>double </a:t>
            </a:r>
            <a:r>
              <a:rPr lang="en-US" sz="1400" dirty="0" err="1"/>
              <a:t>energy_capacity</a:t>
            </a:r>
            <a:endParaRPr lang="en-US" sz="1400" dirty="0"/>
          </a:p>
          <a:p>
            <a:r>
              <a:rPr lang="en-US" sz="1400" dirty="0"/>
              <a:t>double </a:t>
            </a:r>
            <a:r>
              <a:rPr lang="en-US" sz="1400" dirty="0" err="1"/>
              <a:t>data_rate</a:t>
            </a:r>
            <a:endParaRPr lang="en-US" sz="1400" dirty="0"/>
          </a:p>
          <a:p>
            <a:r>
              <a:rPr lang="en-US" sz="1400" dirty="0"/>
              <a:t>container </a:t>
            </a:r>
            <a:r>
              <a:rPr lang="en-US" sz="1400" dirty="0" err="1"/>
              <a:t>data_stored</a:t>
            </a:r>
            <a:endParaRPr lang="en-US" sz="1400" dirty="0"/>
          </a:p>
          <a:p>
            <a:r>
              <a:rPr lang="en-US" sz="1400" dirty="0"/>
              <a:t>double </a:t>
            </a:r>
            <a:r>
              <a:rPr lang="en-US" sz="1400" dirty="0" err="1"/>
              <a:t>data_capacity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A80BD-4D97-97AC-E057-3F317E29445E}"/>
              </a:ext>
            </a:extLst>
          </p:cNvPr>
          <p:cNvSpPr txBox="1"/>
          <p:nvPr/>
        </p:nvSpPr>
        <p:spPr>
          <a:xfrm>
            <a:off x="5521842" y="4138003"/>
            <a:ext cx="2183624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400" dirty="0" err="1"/>
              <a:t>is_on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turn_on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turn_off</a:t>
            </a:r>
            <a:r>
              <a:rPr lang="en-US" sz="1400" dirty="0"/>
              <a:t>()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DF47C33-BB2B-46FF-E0BC-BD8AF3DC4D7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486536" y="1926727"/>
            <a:ext cx="1035306" cy="3699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CEFBF05-8F54-A85B-A5F7-F909249E8AE1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7705466" y="1293889"/>
            <a:ext cx="1137278" cy="63283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12007B-2D2D-EC0C-FBA9-51E7AFCCB9B5}"/>
              </a:ext>
            </a:extLst>
          </p:cNvPr>
          <p:cNvSpPr txBox="1"/>
          <p:nvPr/>
        </p:nvSpPr>
        <p:spPr>
          <a:xfrm>
            <a:off x="8842744" y="1012404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Transmitter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F2E98-FAC9-7D32-3F7B-0AF982E2C583}"/>
              </a:ext>
            </a:extLst>
          </p:cNvPr>
          <p:cNvSpPr txBox="1"/>
          <p:nvPr/>
        </p:nvSpPr>
        <p:spPr>
          <a:xfrm>
            <a:off x="8842744" y="1317429"/>
            <a:ext cx="218362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double </a:t>
            </a:r>
            <a:r>
              <a:rPr lang="en-US" sz="1200" dirty="0" err="1"/>
              <a:t>max_data_rate</a:t>
            </a:r>
            <a:endParaRPr lang="en-US" sz="1200" dirty="0"/>
          </a:p>
          <a:p>
            <a:r>
              <a:rPr lang="en-US" sz="1200" dirty="0"/>
              <a:t>int </a:t>
            </a:r>
            <a:r>
              <a:rPr lang="en-US" sz="1200" dirty="0" err="1"/>
              <a:t>num_channels</a:t>
            </a:r>
            <a:endParaRPr lang="en-US" sz="1200" dirty="0"/>
          </a:p>
          <a:p>
            <a:r>
              <a:rPr lang="en-US" sz="1200" dirty="0"/>
              <a:t>resource channels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6A143D-746B-B3DC-A812-637569A934FF}"/>
              </a:ext>
            </a:extLst>
          </p:cNvPr>
          <p:cNvSpPr txBox="1"/>
          <p:nvPr/>
        </p:nvSpPr>
        <p:spPr>
          <a:xfrm>
            <a:off x="8842744" y="1971364"/>
            <a:ext cx="2183624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send_message</a:t>
            </a:r>
            <a:r>
              <a:rPr lang="en-US" sz="1200" dirty="0"/>
              <a:t>(env, msg)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6D6-A221-D1C5-2FF1-A6E5BAD29AE3}"/>
              </a:ext>
            </a:extLst>
          </p:cNvPr>
          <p:cNvSpPr txBox="1"/>
          <p:nvPr/>
        </p:nvSpPr>
        <p:spPr>
          <a:xfrm>
            <a:off x="8842744" y="2371135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116C2F-FC0C-9AD6-0C08-1F23BBD4BB6A}"/>
              </a:ext>
            </a:extLst>
          </p:cNvPr>
          <p:cNvSpPr txBox="1"/>
          <p:nvPr/>
        </p:nvSpPr>
        <p:spPr>
          <a:xfrm>
            <a:off x="8842744" y="2676160"/>
            <a:ext cx="2183624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double </a:t>
            </a:r>
            <a:r>
              <a:rPr lang="en-US" sz="1200" dirty="0" err="1"/>
              <a:t>max_data_rate</a:t>
            </a:r>
            <a:endParaRPr lang="en-US" sz="1200" dirty="0"/>
          </a:p>
          <a:p>
            <a:r>
              <a:rPr lang="en-US" sz="1200" dirty="0"/>
              <a:t>int </a:t>
            </a:r>
            <a:r>
              <a:rPr lang="en-US" sz="1200" dirty="0" err="1"/>
              <a:t>num_channels</a:t>
            </a:r>
            <a:endParaRPr lang="en-US" sz="1200" dirty="0"/>
          </a:p>
          <a:p>
            <a:r>
              <a:rPr lang="en-US" sz="1200" dirty="0"/>
              <a:t>resource channels</a:t>
            </a:r>
          </a:p>
          <a:p>
            <a:r>
              <a:rPr lang="en-US" sz="1200" dirty="0"/>
              <a:t>Store inbox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E6D8B-44F6-071A-5CFC-2EDE105A4F44}"/>
              </a:ext>
            </a:extLst>
          </p:cNvPr>
          <p:cNvSpPr txBox="1"/>
          <p:nvPr/>
        </p:nvSpPr>
        <p:spPr>
          <a:xfrm>
            <a:off x="8842744" y="3510555"/>
            <a:ext cx="2183624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receive(env, msg)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F9CFE3-E226-BAC7-C738-BB4DC8F92102}"/>
              </a:ext>
            </a:extLst>
          </p:cNvPr>
          <p:cNvSpPr txBox="1"/>
          <p:nvPr/>
        </p:nvSpPr>
        <p:spPr>
          <a:xfrm>
            <a:off x="8842744" y="3903792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Generator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E8A00-EFCA-E13C-11DD-04A10E57285A}"/>
              </a:ext>
            </a:extLst>
          </p:cNvPr>
          <p:cNvSpPr txBox="1"/>
          <p:nvPr/>
        </p:nvSpPr>
        <p:spPr>
          <a:xfrm>
            <a:off x="8842744" y="4208817"/>
            <a:ext cx="2183624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double </a:t>
            </a:r>
            <a:r>
              <a:rPr lang="en-US" sz="1200" dirty="0" err="1"/>
              <a:t>max_power_generation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3AA213-EECC-1506-E47D-12FFCC559E6F}"/>
              </a:ext>
            </a:extLst>
          </p:cNvPr>
          <p:cNvSpPr txBox="1"/>
          <p:nvPr/>
        </p:nvSpPr>
        <p:spPr>
          <a:xfrm>
            <a:off x="8842744" y="4484694"/>
            <a:ext cx="2183624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turn_on_generator</a:t>
            </a:r>
            <a:r>
              <a:rPr lang="en-US" sz="1200" dirty="0"/>
              <a:t>(</a:t>
            </a:r>
            <a:r>
              <a:rPr lang="en-US" sz="1200" dirty="0" err="1"/>
              <a:t>power_out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turn_off_generator</a:t>
            </a:r>
            <a:r>
              <a:rPr lang="en-US" sz="1200" dirty="0"/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2F509B-AB59-C99D-609E-F9D5007C0C52}"/>
              </a:ext>
            </a:extLst>
          </p:cNvPr>
          <p:cNvSpPr txBox="1"/>
          <p:nvPr/>
        </p:nvSpPr>
        <p:spPr>
          <a:xfrm>
            <a:off x="5572828" y="5105197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 Board Computer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4E212B-9F4E-4EB7-2D53-DE023B084CE8}"/>
              </a:ext>
            </a:extLst>
          </p:cNvPr>
          <p:cNvSpPr txBox="1"/>
          <p:nvPr/>
        </p:nvSpPr>
        <p:spPr>
          <a:xfrm>
            <a:off x="5572828" y="5410222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30A805-88A0-D5BC-B7BE-CB8C895C2B2C}"/>
              </a:ext>
            </a:extLst>
          </p:cNvPr>
          <p:cNvSpPr txBox="1"/>
          <p:nvPr/>
        </p:nvSpPr>
        <p:spPr>
          <a:xfrm>
            <a:off x="8842744" y="5055651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Battery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01C8E2-A922-A360-31E2-E558E57BCB07}"/>
              </a:ext>
            </a:extLst>
          </p:cNvPr>
          <p:cNvSpPr txBox="1"/>
          <p:nvPr/>
        </p:nvSpPr>
        <p:spPr>
          <a:xfrm>
            <a:off x="8842744" y="5360676"/>
            <a:ext cx="218362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double </a:t>
            </a:r>
            <a:r>
              <a:rPr lang="en-US" sz="1200" dirty="0" err="1"/>
              <a:t>max_power_generation</a:t>
            </a:r>
            <a:endParaRPr lang="en-US" sz="1200" dirty="0"/>
          </a:p>
          <a:p>
            <a:r>
              <a:rPr lang="en-US" sz="1200" dirty="0"/>
              <a:t>double </a:t>
            </a:r>
            <a:r>
              <a:rPr lang="en-US" sz="1200" dirty="0" err="1"/>
              <a:t>dod</a:t>
            </a:r>
            <a:endParaRPr lang="en-US" sz="1200" dirty="0"/>
          </a:p>
          <a:p>
            <a:r>
              <a:rPr lang="en-US" sz="1200" dirty="0"/>
              <a:t>bool charging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0B99A0-3D8E-B1B1-8A3B-D4B78592FE99}"/>
              </a:ext>
            </a:extLst>
          </p:cNvPr>
          <p:cNvSpPr txBox="1"/>
          <p:nvPr/>
        </p:nvSpPr>
        <p:spPr>
          <a:xfrm>
            <a:off x="8842744" y="5998489"/>
            <a:ext cx="2183624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turn_on_generator</a:t>
            </a:r>
            <a:r>
              <a:rPr lang="en-US" sz="1200" dirty="0"/>
              <a:t>(</a:t>
            </a:r>
            <a:r>
              <a:rPr lang="en-US" sz="1200" dirty="0" err="1"/>
              <a:t>power_out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turn_off_generator</a:t>
            </a:r>
            <a:r>
              <a:rPr lang="en-US" sz="1200" dirty="0"/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7C946A-238D-A746-D196-EFEE880997AC}"/>
              </a:ext>
            </a:extLst>
          </p:cNvPr>
          <p:cNvSpPr txBox="1"/>
          <p:nvPr/>
        </p:nvSpPr>
        <p:spPr>
          <a:xfrm>
            <a:off x="5572828" y="5781888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Instrument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2D971D-9828-2AB6-20C3-138DDEB18D25}"/>
              </a:ext>
            </a:extLst>
          </p:cNvPr>
          <p:cNvSpPr txBox="1"/>
          <p:nvPr/>
        </p:nvSpPr>
        <p:spPr>
          <a:xfrm>
            <a:off x="5572828" y="6097546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1744C8F3-817D-D906-498C-33127439D0D3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rot="10800000">
            <a:off x="7705466" y="1926728"/>
            <a:ext cx="1137278" cy="5982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846F4D5-B78C-DCEF-A894-030110A94C7C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10800000">
            <a:off x="7705466" y="1926727"/>
            <a:ext cx="1137278" cy="213095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D238452-C785-2A33-6E9B-7BC46B54F43B}"/>
              </a:ext>
            </a:extLst>
          </p:cNvPr>
          <p:cNvCxnSpPr>
            <a:cxnSpLocks/>
            <a:stCxn id="43" idx="1"/>
            <a:endCxn id="13" idx="3"/>
          </p:cNvCxnSpPr>
          <p:nvPr/>
        </p:nvCxnSpPr>
        <p:spPr>
          <a:xfrm rot="10800000">
            <a:off x="7705466" y="1926728"/>
            <a:ext cx="1137278" cy="32828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B954C929-F428-0C58-B391-4B30E752D1AE}"/>
              </a:ext>
            </a:extLst>
          </p:cNvPr>
          <p:cNvCxnSpPr>
            <a:cxnSpLocks/>
            <a:stCxn id="41" idx="3"/>
            <a:endCxn id="13" idx="3"/>
          </p:cNvCxnSpPr>
          <p:nvPr/>
        </p:nvCxnSpPr>
        <p:spPr>
          <a:xfrm flipH="1" flipV="1">
            <a:off x="7705466" y="1926727"/>
            <a:ext cx="50986" cy="3332359"/>
          </a:xfrm>
          <a:prstGeom prst="bentConnector3">
            <a:avLst>
              <a:gd name="adj1" fmla="val -9949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434C7F71-79AC-370A-011D-63D3D650B3D4}"/>
              </a:ext>
            </a:extLst>
          </p:cNvPr>
          <p:cNvCxnSpPr>
            <a:cxnSpLocks/>
            <a:stCxn id="46" idx="3"/>
            <a:endCxn id="13" idx="3"/>
          </p:cNvCxnSpPr>
          <p:nvPr/>
        </p:nvCxnSpPr>
        <p:spPr>
          <a:xfrm flipH="1" flipV="1">
            <a:off x="7705466" y="1926727"/>
            <a:ext cx="50986" cy="4009050"/>
          </a:xfrm>
          <a:prstGeom prst="bentConnector3">
            <a:avLst>
              <a:gd name="adj1" fmla="val -10114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6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F7CE-8833-73CE-2562-41D5E282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95A-E8A9-7D03-28E7-C8D9CEF5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3731625" cy="4707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Program Structure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8A0A4-9C4F-DD18-A885-C633BB363B4F}"/>
              </a:ext>
            </a:extLst>
          </p:cNvPr>
          <p:cNvSpPr txBox="1"/>
          <p:nvPr/>
        </p:nvSpPr>
        <p:spPr>
          <a:xfrm>
            <a:off x="754912" y="1743353"/>
            <a:ext cx="3731624" cy="3667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80F5B-2B61-DC06-5C0D-661FB5D8C021}"/>
              </a:ext>
            </a:extLst>
          </p:cNvPr>
          <p:cNvSpPr txBox="1"/>
          <p:nvPr/>
        </p:nvSpPr>
        <p:spPr>
          <a:xfrm>
            <a:off x="754912" y="2101543"/>
            <a:ext cx="3731624" cy="206210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List&lt;Component&gt; </a:t>
            </a:r>
            <a:r>
              <a:rPr lang="en-US" sz="1600" dirty="0" err="1"/>
              <a:t>component_list</a:t>
            </a:r>
            <a:endParaRPr lang="en-US" sz="1600" dirty="0"/>
          </a:p>
          <a:p>
            <a:r>
              <a:rPr lang="en-US" sz="1600" dirty="0"/>
              <a:t>State state</a:t>
            </a:r>
          </a:p>
          <a:p>
            <a:r>
              <a:rPr lang="en-US" sz="1600" dirty="0"/>
              <a:t>Environment env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unique_id</a:t>
            </a:r>
            <a:endParaRPr lang="en-US" sz="1600" dirty="0"/>
          </a:p>
          <a:p>
            <a:r>
              <a:rPr lang="en-US" sz="1600" dirty="0"/>
              <a:t>Planner planner</a:t>
            </a:r>
          </a:p>
          <a:p>
            <a:r>
              <a:rPr lang="en-US" sz="1600" dirty="0"/>
              <a:t>Store&lt;Action&gt; </a:t>
            </a:r>
            <a:r>
              <a:rPr lang="en-US" sz="1600" dirty="0" err="1"/>
              <a:t>plan_inbox</a:t>
            </a:r>
            <a:endParaRPr lang="en-US" sz="1600" dirty="0"/>
          </a:p>
          <a:p>
            <a:r>
              <a:rPr lang="en-US" sz="1600" dirty="0"/>
              <a:t>List&lt;Action&gt; actions</a:t>
            </a:r>
          </a:p>
          <a:p>
            <a:r>
              <a:rPr lang="en-US" sz="1600" dirty="0"/>
              <a:t>Logger logger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AA61C-7E92-3406-9A7B-4E780A7C66CC}"/>
              </a:ext>
            </a:extLst>
          </p:cNvPr>
          <p:cNvSpPr txBox="1"/>
          <p:nvPr/>
        </p:nvSpPr>
        <p:spPr>
          <a:xfrm>
            <a:off x="754912" y="4163646"/>
            <a:ext cx="3731624" cy="22310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400" dirty="0"/>
              <a:t>live()</a:t>
            </a:r>
          </a:p>
          <a:p>
            <a:r>
              <a:rPr lang="en-US" sz="1400" dirty="0" err="1"/>
              <a:t>perform_maintenance_actions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actuate_agent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actuate_component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delete_mst</a:t>
            </a:r>
            <a:r>
              <a:rPr lang="en-US" sz="1400" dirty="0"/>
              <a:t>(msg)</a:t>
            </a:r>
          </a:p>
          <a:p>
            <a:r>
              <a:rPr lang="en-US" sz="1400" dirty="0"/>
              <a:t>measure(action)</a:t>
            </a:r>
          </a:p>
          <a:p>
            <a:r>
              <a:rPr lang="en-US" sz="1400" dirty="0"/>
              <a:t>transmit(action)</a:t>
            </a:r>
          </a:p>
          <a:p>
            <a:r>
              <a:rPr lang="en-US" sz="1400" dirty="0"/>
              <a:t>charge(action)</a:t>
            </a:r>
          </a:p>
          <a:p>
            <a:pPr marL="115888"/>
            <a:r>
              <a:rPr lang="en-US" sz="1400" dirty="0" err="1"/>
              <a:t>wait_for_plan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/>
              <a:t>listening()</a:t>
            </a:r>
          </a:p>
          <a:p>
            <a:pPr marL="115888"/>
            <a:r>
              <a:rPr lang="en-US" sz="1400" dirty="0" err="1"/>
              <a:t>system_check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 err="1"/>
              <a:t>update_components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 err="1"/>
              <a:t>is_in_critical_state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FA140-6DBC-FE79-D492-077654A8C743}"/>
              </a:ext>
            </a:extLst>
          </p:cNvPr>
          <p:cNvSpPr txBox="1"/>
          <p:nvPr/>
        </p:nvSpPr>
        <p:spPr>
          <a:xfrm>
            <a:off x="5521840" y="1743353"/>
            <a:ext cx="2881379" cy="3667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4B1C3-E4AD-AD5D-C8EF-18D2CF4F0EB8}"/>
              </a:ext>
            </a:extLst>
          </p:cNvPr>
          <p:cNvSpPr txBox="1"/>
          <p:nvPr/>
        </p:nvSpPr>
        <p:spPr>
          <a:xfrm>
            <a:off x="5521840" y="2101543"/>
            <a:ext cx="2881379" cy="2893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Agent </a:t>
            </a:r>
            <a:r>
              <a:rPr lang="en-US" sz="1400" dirty="0" err="1"/>
              <a:t>parent_agent</a:t>
            </a:r>
            <a:endParaRPr lang="en-US" sz="1400" dirty="0"/>
          </a:p>
          <a:p>
            <a:r>
              <a:rPr lang="en-US" sz="1400" dirty="0"/>
              <a:t>List&lt;double&gt; </a:t>
            </a:r>
            <a:r>
              <a:rPr lang="en-US" sz="1400" dirty="0" err="1"/>
              <a:t>data_rate_in</a:t>
            </a:r>
            <a:endParaRPr lang="en-US" sz="1400" dirty="0"/>
          </a:p>
          <a:p>
            <a:r>
              <a:rPr lang="en-US" sz="1400" dirty="0"/>
              <a:t>List&lt;double&gt; </a:t>
            </a:r>
            <a:r>
              <a:rPr lang="en-US" sz="1400" dirty="0" err="1"/>
              <a:t>data_memory</a:t>
            </a:r>
            <a:endParaRPr lang="en-US" sz="1400" dirty="0"/>
          </a:p>
          <a:p>
            <a:r>
              <a:rPr lang="en-US" sz="1400" dirty="0"/>
              <a:t>List&lt;double&gt; </a:t>
            </a:r>
            <a:r>
              <a:rPr lang="en-US" sz="1400" dirty="0" err="1"/>
              <a:t>data_rate_out</a:t>
            </a:r>
            <a:endParaRPr lang="en-US" sz="1400" dirty="0"/>
          </a:p>
          <a:p>
            <a:r>
              <a:rPr lang="en-US" sz="1400" dirty="0"/>
              <a:t>double </a:t>
            </a:r>
            <a:r>
              <a:rPr lang="en-US" sz="1400" dirty="0" err="1"/>
              <a:t>data_capacity</a:t>
            </a:r>
            <a:endParaRPr lang="en-US" sz="1400" dirty="0"/>
          </a:p>
          <a:p>
            <a:r>
              <a:rPr lang="en-US" sz="1400" dirty="0"/>
              <a:t>List&lt;double&gt; </a:t>
            </a:r>
            <a:r>
              <a:rPr lang="en-US" sz="1400" dirty="0" err="1"/>
              <a:t>power_in</a:t>
            </a:r>
            <a:endParaRPr lang="en-US" sz="1400" dirty="0"/>
          </a:p>
          <a:p>
            <a:r>
              <a:rPr lang="en-US" sz="1400" dirty="0"/>
              <a:t>List&lt;double&gt; </a:t>
            </a:r>
            <a:r>
              <a:rPr lang="en-US" sz="1400" dirty="0" err="1"/>
              <a:t>power_out</a:t>
            </a:r>
            <a:endParaRPr lang="en-US" sz="1400" dirty="0"/>
          </a:p>
          <a:p>
            <a:r>
              <a:rPr lang="en-US" sz="1400" dirty="0"/>
              <a:t>List&lt;double&gt; </a:t>
            </a:r>
            <a:r>
              <a:rPr lang="en-US" sz="1400" dirty="0" err="1"/>
              <a:t>power_tot</a:t>
            </a:r>
            <a:endParaRPr lang="en-US" sz="1400" dirty="0"/>
          </a:p>
          <a:p>
            <a:r>
              <a:rPr lang="en-US" sz="1400" dirty="0"/>
              <a:t>List&lt;double&gt; </a:t>
            </a:r>
            <a:r>
              <a:rPr lang="en-US" sz="1400" dirty="0" err="1"/>
              <a:t>energy_stored</a:t>
            </a:r>
            <a:endParaRPr lang="en-US" sz="1400" dirty="0"/>
          </a:p>
          <a:p>
            <a:r>
              <a:rPr lang="en-US" sz="1400" dirty="0"/>
              <a:t>double </a:t>
            </a:r>
            <a:r>
              <a:rPr lang="en-US" sz="1400" dirty="0" err="1"/>
              <a:t>energy_capacity</a:t>
            </a:r>
            <a:endParaRPr lang="en-US" sz="1400" dirty="0"/>
          </a:p>
          <a:p>
            <a:r>
              <a:rPr lang="en-US" sz="1400" dirty="0"/>
              <a:t>List&lt;double&gt; t</a:t>
            </a:r>
          </a:p>
          <a:p>
            <a:r>
              <a:rPr lang="en-US" sz="1400" dirty="0"/>
              <a:t>Map&lt;</a:t>
            </a:r>
            <a:r>
              <a:rPr lang="en-US" sz="1400" dirty="0" err="1"/>
              <a:t>Component,List</a:t>
            </a:r>
            <a:r>
              <a:rPr lang="en-US" sz="1400" dirty="0"/>
              <a:t>&lt;bool&gt;&gt; </a:t>
            </a:r>
            <a:r>
              <a:rPr lang="en-US" sz="1400" dirty="0" err="1"/>
              <a:t>isOn</a:t>
            </a:r>
            <a:endParaRPr lang="en-US" sz="1400" dirty="0"/>
          </a:p>
          <a:p>
            <a:r>
              <a:rPr lang="en-US" sz="1400" dirty="0"/>
              <a:t>bool critical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A80BD-4D97-97AC-E057-3F317E29445E}"/>
              </a:ext>
            </a:extLst>
          </p:cNvPr>
          <p:cNvSpPr txBox="1"/>
          <p:nvPr/>
        </p:nvSpPr>
        <p:spPr>
          <a:xfrm>
            <a:off x="5521840" y="4994643"/>
            <a:ext cx="2881379" cy="116955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400" dirty="0"/>
              <a:t>update(t)</a:t>
            </a:r>
          </a:p>
          <a:p>
            <a:r>
              <a:rPr lang="en-US" sz="1400" dirty="0" err="1"/>
              <a:t>Is_critical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get_last_update_time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get_state_by_intex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get_latest_state</a:t>
            </a:r>
            <a:r>
              <a:rPr lang="en-US" sz="1400" dirty="0"/>
              <a:t>()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DF47C33-BB2B-46FF-E0BC-BD8AF3DC4D7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486548" y="1926727"/>
            <a:ext cx="1035292" cy="59829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59C904-13A3-6755-67D3-34D863D6262F}"/>
              </a:ext>
            </a:extLst>
          </p:cNvPr>
          <p:cNvSpPr txBox="1"/>
          <p:nvPr/>
        </p:nvSpPr>
        <p:spPr>
          <a:xfrm>
            <a:off x="8866927" y="1810377"/>
            <a:ext cx="271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Note:</a:t>
            </a:r>
            <a:r>
              <a:rPr lang="en-US" sz="1600" dirty="0"/>
              <a:t> state gets updated at the beginning and the end of each process</a:t>
            </a:r>
          </a:p>
        </p:txBody>
      </p:sp>
    </p:spTree>
    <p:extLst>
      <p:ext uri="{BB962C8B-B14F-4D97-AF65-F5344CB8AC3E}">
        <p14:creationId xmlns:p14="http://schemas.microsoft.com/office/powerpoint/2010/main" val="302830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F7CE-8833-73CE-2562-41D5E282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95A-E8A9-7D03-28E7-C8D9CEF5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3731625" cy="4707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Program Structure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8A0A4-9C4F-DD18-A885-C633BB363B4F}"/>
              </a:ext>
            </a:extLst>
          </p:cNvPr>
          <p:cNvSpPr txBox="1"/>
          <p:nvPr/>
        </p:nvSpPr>
        <p:spPr>
          <a:xfrm>
            <a:off x="754912" y="1743353"/>
            <a:ext cx="3731624" cy="3667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80F5B-2B61-DC06-5C0D-661FB5D8C021}"/>
              </a:ext>
            </a:extLst>
          </p:cNvPr>
          <p:cNvSpPr txBox="1"/>
          <p:nvPr/>
        </p:nvSpPr>
        <p:spPr>
          <a:xfrm>
            <a:off x="754912" y="2101543"/>
            <a:ext cx="3731624" cy="206210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List&lt;Component&gt; </a:t>
            </a:r>
            <a:r>
              <a:rPr lang="en-US" sz="1600" dirty="0" err="1"/>
              <a:t>component_list</a:t>
            </a:r>
            <a:endParaRPr lang="en-US" sz="1600" dirty="0"/>
          </a:p>
          <a:p>
            <a:r>
              <a:rPr lang="en-US" sz="1600" dirty="0"/>
              <a:t>State state</a:t>
            </a:r>
          </a:p>
          <a:p>
            <a:r>
              <a:rPr lang="en-US" sz="1600" dirty="0"/>
              <a:t>Environment env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unique_id</a:t>
            </a:r>
            <a:endParaRPr lang="en-US" sz="1600" dirty="0"/>
          </a:p>
          <a:p>
            <a:r>
              <a:rPr lang="en-US" sz="1600" dirty="0"/>
              <a:t>Planner planner</a:t>
            </a:r>
          </a:p>
          <a:p>
            <a:r>
              <a:rPr lang="en-US" sz="1600" dirty="0"/>
              <a:t>Store&lt;Action&gt; </a:t>
            </a:r>
            <a:r>
              <a:rPr lang="en-US" sz="1600" dirty="0" err="1"/>
              <a:t>plan_inbox</a:t>
            </a:r>
            <a:endParaRPr lang="en-US" sz="1600" dirty="0"/>
          </a:p>
          <a:p>
            <a:r>
              <a:rPr lang="en-US" sz="1600" dirty="0"/>
              <a:t>List&lt;Action&gt; actions</a:t>
            </a:r>
          </a:p>
          <a:p>
            <a:r>
              <a:rPr lang="en-US" sz="1600" dirty="0"/>
              <a:t>Logger logger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AA61C-7E92-3406-9A7B-4E780A7C66CC}"/>
              </a:ext>
            </a:extLst>
          </p:cNvPr>
          <p:cNvSpPr txBox="1"/>
          <p:nvPr/>
        </p:nvSpPr>
        <p:spPr>
          <a:xfrm>
            <a:off x="754912" y="4163646"/>
            <a:ext cx="3731624" cy="22310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400" dirty="0"/>
              <a:t>live()</a:t>
            </a:r>
          </a:p>
          <a:p>
            <a:r>
              <a:rPr lang="en-US" sz="1400" dirty="0" err="1"/>
              <a:t>perform_maintenance_actions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actuate_agent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actuate_component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delete_mst</a:t>
            </a:r>
            <a:r>
              <a:rPr lang="en-US" sz="1400" dirty="0"/>
              <a:t>(msg)</a:t>
            </a:r>
          </a:p>
          <a:p>
            <a:r>
              <a:rPr lang="en-US" sz="1400" dirty="0"/>
              <a:t>measure(action)</a:t>
            </a:r>
          </a:p>
          <a:p>
            <a:r>
              <a:rPr lang="en-US" sz="1400" dirty="0"/>
              <a:t>transmit(action)</a:t>
            </a:r>
          </a:p>
          <a:p>
            <a:r>
              <a:rPr lang="en-US" sz="1400" dirty="0"/>
              <a:t>charge(action)</a:t>
            </a:r>
          </a:p>
          <a:p>
            <a:pPr marL="115888"/>
            <a:r>
              <a:rPr lang="en-US" sz="1400" dirty="0" err="1"/>
              <a:t>wait_for_plan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/>
              <a:t>listening()</a:t>
            </a:r>
          </a:p>
          <a:p>
            <a:pPr marL="115888"/>
            <a:r>
              <a:rPr lang="en-US" sz="1400" dirty="0" err="1"/>
              <a:t>system_check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 err="1"/>
              <a:t>update_components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 err="1"/>
              <a:t>is_in_critical_state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FA140-6DBC-FE79-D492-077654A8C743}"/>
              </a:ext>
            </a:extLst>
          </p:cNvPr>
          <p:cNvSpPr txBox="1"/>
          <p:nvPr/>
        </p:nvSpPr>
        <p:spPr>
          <a:xfrm>
            <a:off x="5521840" y="1743353"/>
            <a:ext cx="2881379" cy="3667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4B1C3-E4AD-AD5D-C8EF-18D2CF4F0EB8}"/>
              </a:ext>
            </a:extLst>
          </p:cNvPr>
          <p:cNvSpPr txBox="1"/>
          <p:nvPr/>
        </p:nvSpPr>
        <p:spPr>
          <a:xfrm>
            <a:off x="5521840" y="2101543"/>
            <a:ext cx="2881379" cy="13849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Environment env</a:t>
            </a:r>
          </a:p>
          <a:p>
            <a:r>
              <a:rPr lang="en-US" sz="1400" dirty="0"/>
              <a:t>List&lt;Process&gt; plan</a:t>
            </a:r>
          </a:p>
          <a:p>
            <a:r>
              <a:rPr lang="en-US" sz="1400" dirty="0"/>
              <a:t>List&lt;Process&gt; </a:t>
            </a:r>
            <a:r>
              <a:rPr lang="en-US" sz="1400" dirty="0" err="1"/>
              <a:t>active_plan</a:t>
            </a:r>
            <a:endParaRPr lang="en-US" sz="1400" dirty="0"/>
          </a:p>
          <a:p>
            <a:r>
              <a:rPr lang="en-US" sz="1400" dirty="0"/>
              <a:t>List&lt;Process&gt; </a:t>
            </a:r>
            <a:r>
              <a:rPr lang="en-US" sz="1400" dirty="0" err="1"/>
              <a:t>completed_plan</a:t>
            </a:r>
            <a:endParaRPr lang="en-US" sz="1400" dirty="0"/>
          </a:p>
          <a:p>
            <a:r>
              <a:rPr lang="en-US" sz="1400" dirty="0"/>
              <a:t>List&lt;Process&gt; </a:t>
            </a:r>
            <a:r>
              <a:rPr lang="en-US" sz="1400" dirty="0" err="1"/>
              <a:t>interrupted_plan</a:t>
            </a:r>
            <a:endParaRPr lang="en-US" sz="1400" dirty="0"/>
          </a:p>
          <a:p>
            <a:r>
              <a:rPr lang="en-US" sz="1400" dirty="0" err="1"/>
              <a:t>KnowledgeBase</a:t>
            </a:r>
            <a:r>
              <a:rPr lang="en-US" sz="1400" dirty="0"/>
              <a:t>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A80BD-4D97-97AC-E057-3F317E29445E}"/>
              </a:ext>
            </a:extLst>
          </p:cNvPr>
          <p:cNvSpPr txBox="1"/>
          <p:nvPr/>
        </p:nvSpPr>
        <p:spPr>
          <a:xfrm>
            <a:off x="5521840" y="3486875"/>
            <a:ext cx="2881379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400" dirty="0"/>
              <a:t>update(state, t)</a:t>
            </a:r>
          </a:p>
          <a:p>
            <a:r>
              <a:rPr lang="en-US" sz="1400" dirty="0" err="1"/>
              <a:t>schedule_action</a:t>
            </a:r>
            <a:r>
              <a:rPr lang="en-US" sz="1400" dirty="0"/>
              <a:t>(action, state, t)</a:t>
            </a:r>
          </a:p>
          <a:p>
            <a:r>
              <a:rPr lang="en-US" sz="1400" dirty="0" err="1"/>
              <a:t>completed_action</a:t>
            </a:r>
            <a:r>
              <a:rPr lang="en-US" sz="1400" dirty="0"/>
              <a:t>(action, state, t)</a:t>
            </a:r>
          </a:p>
          <a:p>
            <a:r>
              <a:rPr lang="en-US" sz="1400" dirty="0" err="1"/>
              <a:t>interrupted_action</a:t>
            </a:r>
            <a:r>
              <a:rPr lang="en-US" sz="1400" dirty="0"/>
              <a:t>(action, state, t)</a:t>
            </a:r>
          </a:p>
          <a:p>
            <a:r>
              <a:rPr lang="en-US" sz="1400" dirty="0" err="1"/>
              <a:t>interrupted_message</a:t>
            </a:r>
            <a:r>
              <a:rPr lang="en-US" sz="1400" dirty="0"/>
              <a:t>(msg, t)</a:t>
            </a:r>
          </a:p>
          <a:p>
            <a:r>
              <a:rPr lang="en-US" sz="1400" dirty="0" err="1"/>
              <a:t>timed_out_message</a:t>
            </a:r>
            <a:r>
              <a:rPr lang="en-US" sz="1400" dirty="0"/>
              <a:t>(msg, t)</a:t>
            </a:r>
          </a:p>
          <a:p>
            <a:r>
              <a:rPr lang="en-US" sz="1400" dirty="0" err="1"/>
              <a:t>received_message</a:t>
            </a:r>
            <a:r>
              <a:rPr lang="en-US" sz="1400" dirty="0"/>
              <a:t>(msg, t)</a:t>
            </a:r>
          </a:p>
          <a:p>
            <a:r>
              <a:rPr lang="en-US" sz="1400" dirty="0" err="1"/>
              <a:t>deleted_message</a:t>
            </a:r>
            <a:r>
              <a:rPr lang="en-US" sz="1400" dirty="0"/>
              <a:t>(msg, t)</a:t>
            </a:r>
          </a:p>
          <a:p>
            <a:r>
              <a:rPr lang="en-US" sz="1400" dirty="0" err="1"/>
              <a:t>update_knowledge_base</a:t>
            </a:r>
            <a:r>
              <a:rPr lang="en-US" sz="1400" dirty="0"/>
              <a:t>(result)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DF47C33-BB2B-46FF-E0BC-BD8AF3DC4D75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 flipV="1">
            <a:off x="4486536" y="1926727"/>
            <a:ext cx="1035304" cy="120586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8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F7CE-8833-73CE-2562-41D5E282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095A-E8A9-7D03-28E7-C8D9CEF5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3731625" cy="4707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Program Structure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8A0A4-9C4F-DD18-A885-C633BB363B4F}"/>
              </a:ext>
            </a:extLst>
          </p:cNvPr>
          <p:cNvSpPr txBox="1"/>
          <p:nvPr/>
        </p:nvSpPr>
        <p:spPr>
          <a:xfrm>
            <a:off x="754912" y="1743353"/>
            <a:ext cx="3731624" cy="3667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80F5B-2B61-DC06-5C0D-661FB5D8C021}"/>
              </a:ext>
            </a:extLst>
          </p:cNvPr>
          <p:cNvSpPr txBox="1"/>
          <p:nvPr/>
        </p:nvSpPr>
        <p:spPr>
          <a:xfrm>
            <a:off x="754912" y="2101543"/>
            <a:ext cx="3731624" cy="206210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List&lt;Component&gt; </a:t>
            </a:r>
            <a:r>
              <a:rPr lang="en-US" sz="1600" dirty="0" err="1"/>
              <a:t>component_list</a:t>
            </a:r>
            <a:endParaRPr lang="en-US" sz="1600" dirty="0"/>
          </a:p>
          <a:p>
            <a:r>
              <a:rPr lang="en-US" sz="1600" dirty="0"/>
              <a:t>State state</a:t>
            </a:r>
          </a:p>
          <a:p>
            <a:r>
              <a:rPr lang="en-US" sz="1600" dirty="0"/>
              <a:t>Environment env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unique_id</a:t>
            </a:r>
            <a:endParaRPr lang="en-US" sz="1600" dirty="0"/>
          </a:p>
          <a:p>
            <a:r>
              <a:rPr lang="en-US" sz="1600" dirty="0"/>
              <a:t>Planner planner</a:t>
            </a:r>
          </a:p>
          <a:p>
            <a:r>
              <a:rPr lang="en-US" sz="1600" dirty="0"/>
              <a:t>Store&lt;Action&gt; </a:t>
            </a:r>
            <a:r>
              <a:rPr lang="en-US" sz="1600" dirty="0" err="1"/>
              <a:t>plan_inbox</a:t>
            </a:r>
            <a:endParaRPr lang="en-US" sz="1600" dirty="0"/>
          </a:p>
          <a:p>
            <a:r>
              <a:rPr lang="en-US" sz="1600" dirty="0"/>
              <a:t>List&lt;Action&gt; actions</a:t>
            </a:r>
          </a:p>
          <a:p>
            <a:r>
              <a:rPr lang="en-US" sz="1600" dirty="0"/>
              <a:t>Logger logger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AA61C-7E92-3406-9A7B-4E780A7C66CC}"/>
              </a:ext>
            </a:extLst>
          </p:cNvPr>
          <p:cNvSpPr txBox="1"/>
          <p:nvPr/>
        </p:nvSpPr>
        <p:spPr>
          <a:xfrm>
            <a:off x="754912" y="4163646"/>
            <a:ext cx="3731624" cy="22310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1400" dirty="0"/>
              <a:t>live()</a:t>
            </a:r>
          </a:p>
          <a:p>
            <a:r>
              <a:rPr lang="en-US" sz="1400" dirty="0" err="1"/>
              <a:t>perform_maintenance_actions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actuate_agent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actuate_component</a:t>
            </a:r>
            <a:r>
              <a:rPr lang="en-US" sz="1400" dirty="0"/>
              <a:t>(action)</a:t>
            </a:r>
          </a:p>
          <a:p>
            <a:r>
              <a:rPr lang="en-US" sz="1400" dirty="0" err="1"/>
              <a:t>delete_mst</a:t>
            </a:r>
            <a:r>
              <a:rPr lang="en-US" sz="1400" dirty="0"/>
              <a:t>(msg)</a:t>
            </a:r>
          </a:p>
          <a:p>
            <a:r>
              <a:rPr lang="en-US" sz="1400" dirty="0"/>
              <a:t>measure(action)</a:t>
            </a:r>
          </a:p>
          <a:p>
            <a:r>
              <a:rPr lang="en-US" sz="1400" dirty="0"/>
              <a:t>transmit(action)</a:t>
            </a:r>
          </a:p>
          <a:p>
            <a:r>
              <a:rPr lang="en-US" sz="1400" dirty="0"/>
              <a:t>charge(action)</a:t>
            </a:r>
          </a:p>
          <a:p>
            <a:pPr marL="115888"/>
            <a:r>
              <a:rPr lang="en-US" sz="1400" dirty="0" err="1"/>
              <a:t>wait_for_plan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/>
              <a:t>listening()</a:t>
            </a:r>
          </a:p>
          <a:p>
            <a:pPr marL="115888"/>
            <a:r>
              <a:rPr lang="en-US" sz="1400" dirty="0" err="1"/>
              <a:t>system_check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 err="1"/>
              <a:t>update_components</a:t>
            </a:r>
            <a:r>
              <a:rPr lang="en-US" sz="1400" dirty="0"/>
              <a:t>()</a:t>
            </a:r>
          </a:p>
          <a:p>
            <a:pPr marL="115888"/>
            <a:r>
              <a:rPr lang="en-US" sz="1400" dirty="0" err="1"/>
              <a:t>is_in_critical_state</a:t>
            </a:r>
            <a:r>
              <a:rPr lang="en-US" sz="1400" dirty="0"/>
              <a:t>()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FA140-6DBC-FE79-D492-077654A8C743}"/>
              </a:ext>
            </a:extLst>
          </p:cNvPr>
          <p:cNvSpPr txBox="1"/>
          <p:nvPr/>
        </p:nvSpPr>
        <p:spPr>
          <a:xfrm>
            <a:off x="5521840" y="2332146"/>
            <a:ext cx="1411396" cy="3667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4B1C3-E4AD-AD5D-C8EF-18D2CF4F0EB8}"/>
              </a:ext>
            </a:extLst>
          </p:cNvPr>
          <p:cNvSpPr txBox="1"/>
          <p:nvPr/>
        </p:nvSpPr>
        <p:spPr>
          <a:xfrm>
            <a:off x="5521840" y="2690336"/>
            <a:ext cx="1411396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string type</a:t>
            </a:r>
          </a:p>
          <a:p>
            <a:r>
              <a:rPr lang="en-US" sz="1400" dirty="0"/>
              <a:t>double start</a:t>
            </a:r>
          </a:p>
          <a:p>
            <a:r>
              <a:rPr lang="en-US" sz="1400" dirty="0"/>
              <a:t>double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A80BD-4D97-97AC-E057-3F317E29445E}"/>
              </a:ext>
            </a:extLst>
          </p:cNvPr>
          <p:cNvSpPr txBox="1"/>
          <p:nvPr/>
        </p:nvSpPr>
        <p:spPr>
          <a:xfrm>
            <a:off x="5521839" y="3429000"/>
            <a:ext cx="1411396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sz="1400" dirty="0" err="1"/>
              <a:t>is_active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is_done</a:t>
            </a:r>
            <a:r>
              <a:rPr lang="en-US" sz="1400" dirty="0"/>
              <a:t>()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DF47C33-BB2B-46FF-E0BC-BD8AF3DC4D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6536" y="2468290"/>
            <a:ext cx="1035304" cy="120586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8C5A90-F453-8220-7B41-516AB69FD3A5}"/>
              </a:ext>
            </a:extLst>
          </p:cNvPr>
          <p:cNvGrpSpPr/>
          <p:nvPr/>
        </p:nvGrpSpPr>
        <p:grpSpPr>
          <a:xfrm>
            <a:off x="7303174" y="1073452"/>
            <a:ext cx="2183624" cy="612802"/>
            <a:chOff x="7288777" y="1438328"/>
            <a:chExt cx="2183624" cy="6128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56493D-DAD5-D811-C367-A587DFB11373}"/>
                </a:ext>
              </a:extLst>
            </p:cNvPr>
            <p:cNvSpPr txBox="1"/>
            <p:nvPr/>
          </p:nvSpPr>
          <p:spPr>
            <a:xfrm>
              <a:off x="7288777" y="1438328"/>
              <a:ext cx="2183624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ActuateAgentAction</a:t>
              </a:r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B6FD47-3A79-AC59-B8E2-7F3464724E98}"/>
                </a:ext>
              </a:extLst>
            </p:cNvPr>
            <p:cNvSpPr txBox="1"/>
            <p:nvPr/>
          </p:nvSpPr>
          <p:spPr>
            <a:xfrm>
              <a:off x="7288777" y="1743353"/>
              <a:ext cx="2183624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bool status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8675FB-E27C-33C1-9D4D-A35E03024E02}"/>
              </a:ext>
            </a:extLst>
          </p:cNvPr>
          <p:cNvGrpSpPr/>
          <p:nvPr/>
        </p:nvGrpSpPr>
        <p:grpSpPr>
          <a:xfrm>
            <a:off x="7303174" y="1814681"/>
            <a:ext cx="2183624" cy="828245"/>
            <a:chOff x="7288777" y="2208555"/>
            <a:chExt cx="2183624" cy="8282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5FA064-A0A6-035D-EF47-C56D7E2A8062}"/>
                </a:ext>
              </a:extLst>
            </p:cNvPr>
            <p:cNvSpPr txBox="1"/>
            <p:nvPr/>
          </p:nvSpPr>
          <p:spPr>
            <a:xfrm>
              <a:off x="7288777" y="2208555"/>
              <a:ext cx="2183624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ActuateComponentAction</a:t>
              </a:r>
              <a:endParaRPr 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339527-0516-6B75-45BF-C9CE39EA5E8D}"/>
                </a:ext>
              </a:extLst>
            </p:cNvPr>
            <p:cNvSpPr txBox="1"/>
            <p:nvPr/>
          </p:nvSpPr>
          <p:spPr>
            <a:xfrm>
              <a:off x="7288777" y="2513580"/>
              <a:ext cx="2183624" cy="5232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bool status</a:t>
              </a:r>
            </a:p>
            <a:p>
              <a:r>
                <a:rPr lang="en-US" sz="1400" dirty="0"/>
                <a:t>Component component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C547BF-8E2E-FD4C-62A0-EFB6C6DEDDE4}"/>
              </a:ext>
            </a:extLst>
          </p:cNvPr>
          <p:cNvSpPr txBox="1"/>
          <p:nvPr/>
        </p:nvSpPr>
        <p:spPr>
          <a:xfrm>
            <a:off x="9749874" y="2074946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ActuatePowerCompAction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80F73D-B1A5-7C06-F20D-F19CD01190EF}"/>
              </a:ext>
            </a:extLst>
          </p:cNvPr>
          <p:cNvSpPr txBox="1"/>
          <p:nvPr/>
        </p:nvSpPr>
        <p:spPr>
          <a:xfrm>
            <a:off x="9749874" y="2379971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double power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DBA6C7-B997-1CE5-7042-A9AC9362130B}"/>
              </a:ext>
            </a:extLst>
          </p:cNvPr>
          <p:cNvGrpSpPr/>
          <p:nvPr/>
        </p:nvGrpSpPr>
        <p:grpSpPr>
          <a:xfrm>
            <a:off x="7303174" y="2771353"/>
            <a:ext cx="2183624" cy="612802"/>
            <a:chOff x="7288777" y="3208399"/>
            <a:chExt cx="2183624" cy="6128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B0A3CD-153F-882A-0761-27D54D1C5925}"/>
                </a:ext>
              </a:extLst>
            </p:cNvPr>
            <p:cNvSpPr txBox="1"/>
            <p:nvPr/>
          </p:nvSpPr>
          <p:spPr>
            <a:xfrm>
              <a:off x="7288777" y="3208399"/>
              <a:ext cx="2183624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DeleteMessageAction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E895D8-7A6C-9168-91A3-B0FB20469556}"/>
                </a:ext>
              </a:extLst>
            </p:cNvPr>
            <p:cNvSpPr txBox="1"/>
            <p:nvPr/>
          </p:nvSpPr>
          <p:spPr>
            <a:xfrm>
              <a:off x="7288777" y="3513424"/>
              <a:ext cx="2183624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Message msg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D01EB8-CC99-59F9-0E3A-EC08A4216811}"/>
              </a:ext>
            </a:extLst>
          </p:cNvPr>
          <p:cNvGrpSpPr/>
          <p:nvPr/>
        </p:nvGrpSpPr>
        <p:grpSpPr>
          <a:xfrm>
            <a:off x="7303174" y="3512582"/>
            <a:ext cx="2183624" cy="1055264"/>
            <a:chOff x="7288777" y="4119904"/>
            <a:chExt cx="2183624" cy="10552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B747FB-0D4B-5ED3-1F0C-25F21EE9813D}"/>
                </a:ext>
              </a:extLst>
            </p:cNvPr>
            <p:cNvSpPr txBox="1"/>
            <p:nvPr/>
          </p:nvSpPr>
          <p:spPr>
            <a:xfrm>
              <a:off x="7288777" y="4119904"/>
              <a:ext cx="2183624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MeasurementAction</a:t>
              </a:r>
              <a:endParaRPr 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B98462-73D9-000C-D5EF-566B8EF1FC47}"/>
                </a:ext>
              </a:extLst>
            </p:cNvPr>
            <p:cNvSpPr txBox="1"/>
            <p:nvPr/>
          </p:nvSpPr>
          <p:spPr>
            <a:xfrm>
              <a:off x="7288777" y="4436504"/>
              <a:ext cx="2183624" cy="73866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List&lt;Component&gt; </a:t>
              </a:r>
              <a:r>
                <a:rPr lang="en-US" sz="1400" dirty="0" err="1"/>
                <a:t>instrument_list</a:t>
              </a:r>
              <a:endParaRPr lang="en-US" sz="1400" dirty="0"/>
            </a:p>
            <a:p>
              <a:r>
                <a:rPr lang="en-US" sz="1400" dirty="0"/>
                <a:t>Target target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8C916E-C42D-CDB3-C0CB-4A02E0E9CE50}"/>
              </a:ext>
            </a:extLst>
          </p:cNvPr>
          <p:cNvGrpSpPr/>
          <p:nvPr/>
        </p:nvGrpSpPr>
        <p:grpSpPr>
          <a:xfrm>
            <a:off x="7303174" y="4696273"/>
            <a:ext cx="2183624" cy="1259132"/>
            <a:chOff x="7288777" y="5192326"/>
            <a:chExt cx="2183624" cy="12591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EE4BD4-D08E-0927-55F1-019EA6CB11D2}"/>
                </a:ext>
              </a:extLst>
            </p:cNvPr>
            <p:cNvSpPr txBox="1"/>
            <p:nvPr/>
          </p:nvSpPr>
          <p:spPr>
            <a:xfrm>
              <a:off x="7288777" y="5192326"/>
              <a:ext cx="2183624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TransmitAction</a:t>
              </a:r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3D1E0-E787-0A35-99FC-CCDE03269585}"/>
                </a:ext>
              </a:extLst>
            </p:cNvPr>
            <p:cNvSpPr txBox="1"/>
            <p:nvPr/>
          </p:nvSpPr>
          <p:spPr>
            <a:xfrm>
              <a:off x="7288777" y="5497351"/>
              <a:ext cx="2183624" cy="95410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Agent </a:t>
              </a:r>
              <a:r>
                <a:rPr lang="en-US" sz="1400" dirty="0" err="1"/>
                <a:t>src</a:t>
              </a:r>
              <a:endParaRPr lang="en-US" sz="1400" dirty="0"/>
            </a:p>
            <a:p>
              <a:r>
                <a:rPr lang="en-US" sz="1400" dirty="0"/>
                <a:t>Agent </a:t>
              </a:r>
              <a:r>
                <a:rPr lang="en-US" sz="1400" dirty="0" err="1"/>
                <a:t>dst</a:t>
              </a:r>
              <a:endParaRPr lang="en-US" sz="1400" dirty="0"/>
            </a:p>
            <a:p>
              <a:r>
                <a:rPr lang="en-US" sz="1400" dirty="0"/>
                <a:t>String </a:t>
              </a:r>
              <a:r>
                <a:rPr lang="en-US" sz="1400" dirty="0" err="1"/>
                <a:t>message_id</a:t>
              </a:r>
              <a:endParaRPr lang="en-US" sz="1400" dirty="0"/>
            </a:p>
            <a:p>
              <a:r>
                <a:rPr lang="en-US" sz="1400" dirty="0"/>
                <a:t>Message msg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0DAE26-C602-B16E-0005-29CF27862342}"/>
              </a:ext>
            </a:extLst>
          </p:cNvPr>
          <p:cNvSpPr txBox="1"/>
          <p:nvPr/>
        </p:nvSpPr>
        <p:spPr>
          <a:xfrm>
            <a:off x="7303174" y="6083830"/>
            <a:ext cx="218362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ChargeAction</a:t>
            </a:r>
            <a:endParaRPr lang="en-US" sz="1400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05AF8AA-F70A-23F2-E009-B6D27729BF61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rot="10800000" flipV="1">
            <a:off x="6933236" y="1227340"/>
            <a:ext cx="369938" cy="12881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00640-2D81-A369-89D1-3E1D9418034B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rot="10800000" flipV="1">
            <a:off x="6933236" y="1968570"/>
            <a:ext cx="369938" cy="5469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A92DE40-5C57-1B25-B199-3B41576F0E61}"/>
              </a:ext>
            </a:extLst>
          </p:cNvPr>
          <p:cNvCxnSpPr>
            <a:cxnSpLocks/>
            <a:stCxn id="27" idx="1"/>
            <a:endCxn id="13" idx="3"/>
          </p:cNvCxnSpPr>
          <p:nvPr/>
        </p:nvCxnSpPr>
        <p:spPr>
          <a:xfrm rot="10800000">
            <a:off x="6933236" y="2515520"/>
            <a:ext cx="369938" cy="40972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E1BA750-8837-EF84-3444-166CF7A4540F}"/>
              </a:ext>
            </a:extLst>
          </p:cNvPr>
          <p:cNvCxnSpPr>
            <a:cxnSpLocks/>
            <a:stCxn id="29" idx="1"/>
            <a:endCxn id="13" idx="3"/>
          </p:cNvCxnSpPr>
          <p:nvPr/>
        </p:nvCxnSpPr>
        <p:spPr>
          <a:xfrm rot="10800000">
            <a:off x="6933236" y="2515521"/>
            <a:ext cx="369938" cy="11509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CAF3EE6-F506-C0DF-7738-122D192C0208}"/>
              </a:ext>
            </a:extLst>
          </p:cNvPr>
          <p:cNvCxnSpPr>
            <a:cxnSpLocks/>
            <a:stCxn id="31" idx="1"/>
            <a:endCxn id="13" idx="3"/>
          </p:cNvCxnSpPr>
          <p:nvPr/>
        </p:nvCxnSpPr>
        <p:spPr>
          <a:xfrm rot="10800000">
            <a:off x="6933236" y="2515520"/>
            <a:ext cx="369938" cy="23346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4FB33A5-152E-9F3A-BF08-7B5D736A8E5B}"/>
              </a:ext>
            </a:extLst>
          </p:cNvPr>
          <p:cNvCxnSpPr>
            <a:cxnSpLocks/>
            <a:stCxn id="33" idx="1"/>
            <a:endCxn id="13" idx="3"/>
          </p:cNvCxnSpPr>
          <p:nvPr/>
        </p:nvCxnSpPr>
        <p:spPr>
          <a:xfrm rot="10800000">
            <a:off x="6933236" y="2515521"/>
            <a:ext cx="369938" cy="372219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4773D3D-DEA5-0A8A-B99A-1BA19873A2E3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9486798" y="1968571"/>
            <a:ext cx="263076" cy="2602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2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3238-5718-252E-A892-8C64DDC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E79A0-016D-3C26-F83D-7A8DC9B4F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2" t="6529" r="9255" b="6127"/>
          <a:stretch/>
        </p:blipFill>
        <p:spPr>
          <a:xfrm>
            <a:off x="8119534" y="1081332"/>
            <a:ext cx="3894666" cy="307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8B146-76D6-7A07-6F0F-C2541BC88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8"/>
          <a:stretch/>
        </p:blipFill>
        <p:spPr>
          <a:xfrm>
            <a:off x="7031067" y="4269988"/>
            <a:ext cx="5084733" cy="2178505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F68D63B-55DB-BF1D-124D-8D398442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66359"/>
              </p:ext>
            </p:extLst>
          </p:nvPr>
        </p:nvGraphicFramePr>
        <p:xfrm>
          <a:off x="266217" y="1367790"/>
          <a:ext cx="6493398" cy="4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466">
                  <a:extLst>
                    <a:ext uri="{9D8B030D-6E8A-4147-A177-3AD203B41FA5}">
                      <a16:colId xmlns:a16="http://schemas.microsoft.com/office/drawing/2014/main" val="2629125523"/>
                    </a:ext>
                  </a:extLst>
                </a:gridCol>
                <a:gridCol w="2164466">
                  <a:extLst>
                    <a:ext uri="{9D8B030D-6E8A-4147-A177-3AD203B41FA5}">
                      <a16:colId xmlns:a16="http://schemas.microsoft.com/office/drawing/2014/main" val="1157986444"/>
                    </a:ext>
                  </a:extLst>
                </a:gridCol>
                <a:gridCol w="2164466">
                  <a:extLst>
                    <a:ext uri="{9D8B030D-6E8A-4147-A177-3AD203B41FA5}">
                      <a16:colId xmlns:a16="http://schemas.microsoft.com/office/drawing/2014/main" val="2673917683"/>
                    </a:ext>
                  </a:extLst>
                </a:gridCol>
              </a:tblGrid>
              <a:tr h="282665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070514"/>
                  </a:ext>
                </a:extLst>
              </a:tr>
              <a:tr h="282665">
                <a:tc>
                  <a:txBody>
                    <a:bodyPr/>
                    <a:lstStyle/>
                    <a:p>
                      <a:r>
                        <a:rPr lang="en-US" sz="1400" dirty="0"/>
                        <a:t>Agent Live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Undergoing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723900"/>
                  </a:ext>
                </a:extLst>
              </a:tr>
              <a:tr h="282665">
                <a:tc>
                  <a:txBody>
                    <a:bodyPr/>
                    <a:lstStyle/>
                    <a:p>
                      <a:r>
                        <a:rPr lang="en-US" sz="1400" dirty="0"/>
                        <a:t>Agent State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Power-tracking implemented and tested. Data-tracking implemented but pending tests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Does not yet track satellite position, velocity or attitude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303146"/>
                  </a:ext>
                </a:extLst>
              </a:tr>
              <a:tr h="282665">
                <a:tc>
                  <a:txBody>
                    <a:bodyPr/>
                    <a:lstStyle/>
                    <a:p>
                      <a:r>
                        <a:rPr lang="en-US" sz="1400" dirty="0"/>
                        <a:t>Message Transmission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Pending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796162"/>
                  </a:ext>
                </a:extLst>
              </a:tr>
              <a:tr h="422495">
                <a:tc>
                  <a:txBody>
                    <a:bodyPr/>
                    <a:lstStyle/>
                    <a:p>
                      <a:r>
                        <a:rPr lang="en-US" sz="1400" dirty="0"/>
                        <a:t>Planner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Abstract object implemented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Only unit-test planners exist so far. 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No measurement planning nor knowledge-base yet.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Rescheduling capabilities missing.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594693"/>
                  </a:ext>
                </a:extLst>
              </a:tr>
              <a:tr h="514915">
                <a:tc>
                  <a:txBody>
                    <a:bodyPr/>
                    <a:lstStyle/>
                    <a:p>
                      <a:r>
                        <a:rPr lang="en-US" sz="1400" dirty="0"/>
                        <a:t>Astrodynamics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Implemented for comms. Pending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Only used to determine how long an agent must wait until the next access with its target. Position, velocity, and eclipse information not yet implemented.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943629"/>
                  </a:ext>
                </a:extLst>
              </a:tr>
              <a:tr h="330074">
                <a:tc>
                  <a:txBody>
                    <a:bodyPr/>
                    <a:lstStyle/>
                    <a:p>
                      <a:r>
                        <a:rPr lang="en-US" sz="1400" dirty="0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Implemented and Tested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Outputs state history as a csv and each agent’s action log as separate files.</a:t>
                      </a:r>
                    </a:p>
                    <a:p>
                      <a:r>
                        <a:rPr lang="en-US" sz="1050" dirty="0"/>
                        <a:t>Satellite position and velocity not yet outputted.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718504"/>
                  </a:ext>
                </a:extLst>
              </a:tr>
              <a:tr h="237653">
                <a:tc>
                  <a:txBody>
                    <a:bodyPr/>
                    <a:lstStyle/>
                    <a:p>
                      <a:r>
                        <a:rPr lang="en-US" sz="1400" dirty="0"/>
                        <a:t>Visualizer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Implemented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Basic plotter for power and data-rate tracking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70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10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889D-51A0-15FB-A7BA-26960E48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A231-5598-92DA-B15A-141082FF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1400" dirty="0"/>
              <a:t>Finish Simulation Framework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Communications unit-test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Track and output communications delays 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Fix simultaneous process timing bugs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Implement and test 3D-CHESS scenario onto DMAS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Data, position, velocity, attitude, and eclipse tracking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Output orbital position and velocity for satellite agents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Create formal </a:t>
            </a:r>
            <a:r>
              <a:rPr lang="en-US" sz="1200" dirty="0" err="1"/>
              <a:t>SatelliteAgent</a:t>
            </a:r>
            <a:r>
              <a:rPr lang="en-US" sz="1200" dirty="0"/>
              <a:t> and </a:t>
            </a:r>
            <a:r>
              <a:rPr lang="en-US" sz="1200" dirty="0" err="1"/>
              <a:t>GroundStationAgent</a:t>
            </a:r>
            <a:r>
              <a:rPr lang="en-US" sz="1200" dirty="0"/>
              <a:t> classes from Agent class</a:t>
            </a:r>
          </a:p>
          <a:p>
            <a:pPr marL="917575" lvl="2" indent="-457200">
              <a:buFont typeface="Wingdings" pitchFamily="2" charset="2"/>
              <a:buChar char="q"/>
            </a:pPr>
            <a:r>
              <a:rPr lang="en-US" sz="1100" dirty="0"/>
              <a:t>Agents keep track of orbital parameters and may have battery power restrictions. Measurements limited by orbit and instruments</a:t>
            </a:r>
          </a:p>
          <a:p>
            <a:pPr marL="917575" lvl="2" indent="-457200">
              <a:buFont typeface="Wingdings" pitchFamily="2" charset="2"/>
              <a:buChar char="q"/>
            </a:pPr>
            <a:r>
              <a:rPr lang="en-US" sz="1100" dirty="0"/>
              <a:t>Ground station agents have no power restrictions. Measurements limited by ground location and instruments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Test with 3D-CHESS scenario onto DMAS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1400" dirty="0"/>
              <a:t>Implement Planners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MDP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Centralized Planner (Rich or MILP?)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CCBBA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1400" dirty="0"/>
              <a:t>Implement Knowledge Base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Develop or Implement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Unit-test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1400" dirty="0"/>
              <a:t>Implement Measurement Performance Simulation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Quantify predicted utility of a measurement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Simulate measurement performance (</a:t>
            </a:r>
            <a:r>
              <a:rPr lang="en-US" sz="1200" dirty="0" err="1"/>
              <a:t>InstruPy</a:t>
            </a:r>
            <a:r>
              <a:rPr lang="en-US" sz="1200" dirty="0"/>
              <a:t>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1400" dirty="0"/>
              <a:t>Perform Tests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Use centralized planner to unit-test framework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Compare planner performance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1600" dirty="0"/>
              <a:t>Increase Satellite capability</a:t>
            </a:r>
          </a:p>
          <a:p>
            <a:pPr marL="750888" lvl="1" indent="-457200">
              <a:buFont typeface="Wingdings" pitchFamily="2" charset="2"/>
              <a:buChar char="q"/>
            </a:pPr>
            <a:r>
              <a:rPr lang="en-US" sz="1200" dirty="0"/>
              <a:t>Attitude and orbit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029E6-AD72-DFCF-F81F-A19B76D72642}"/>
              </a:ext>
            </a:extLst>
          </p:cNvPr>
          <p:cNvSpPr txBox="1"/>
          <p:nvPr/>
        </p:nvSpPr>
        <p:spPr>
          <a:xfrm>
            <a:off x="-224852" y="5831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2B4-A4C4-5348-8A96-3700CD6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72294-6D76-3047-BC5B-F02A9BD15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0605-2089-E9C0-53CF-B8EEBE1D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2AB5-4D6F-9420-E8DA-2D39C4F6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Program Iterations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Agent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Program Architecture</a:t>
            </a:r>
          </a:p>
          <a:p>
            <a:pPr marL="750888" lvl="1" indent="-457200"/>
            <a:r>
              <a:rPr lang="en-US" dirty="0" err="1"/>
              <a:t>SimPy</a:t>
            </a:r>
            <a:r>
              <a:rPr lang="en-US" dirty="0"/>
              <a:t> as a Multi-Agent Simulator</a:t>
            </a:r>
          </a:p>
          <a:p>
            <a:pPr marL="750888" lvl="1" indent="-457200"/>
            <a:r>
              <a:rPr lang="en-US" dirty="0"/>
              <a:t>Program workflow</a:t>
            </a:r>
          </a:p>
          <a:p>
            <a:pPr marL="750888" lvl="1" indent="-457200"/>
            <a:r>
              <a:rPr lang="en-US" dirty="0"/>
              <a:t>Program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Development Status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131-23EE-60F3-E320-866A3463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7" y="244506"/>
            <a:ext cx="11667281" cy="73212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ABB0-6B9E-4D83-1F49-B473D4A1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463356" cy="519955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Previous Work on Planners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Market-based planner for distributed systems (MCCBBA)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Allowed for collaboration and partial task completion between agents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Assumed 2D world with constant communications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No astrodynamics considered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Astrodynamics-related Constraints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Orbit-dependent limits on access times to measurements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Earth’s dynamic environment can create areas of interest for measurements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Constant communication between satellites and ground stations is not guaranteed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Onboard computational power in satellites is limited</a:t>
            </a:r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F63FA-CDF3-27E5-9408-619134B16CAC}"/>
              </a:ext>
            </a:extLst>
          </p:cNvPr>
          <p:cNvSpPr/>
          <p:nvPr/>
        </p:nvSpPr>
        <p:spPr>
          <a:xfrm>
            <a:off x="7241273" y="1139896"/>
            <a:ext cx="4649120" cy="100922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Goals:</a:t>
            </a:r>
            <a:r>
              <a:rPr lang="en-US" dirty="0">
                <a:solidFill>
                  <a:sysClr val="windowText" lastClr="000000"/>
                </a:solidFill>
              </a:rPr>
              <a:t> create a tool to simulate distributed satellite systems and test various planning algorithms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CE57A-966C-66C7-AB39-B5C1F4531F5B}"/>
              </a:ext>
            </a:extLst>
          </p:cNvPr>
          <p:cNvSpPr/>
          <p:nvPr/>
        </p:nvSpPr>
        <p:spPr>
          <a:xfrm>
            <a:off x="7241273" y="5977562"/>
            <a:ext cx="46491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Planning</a:t>
            </a:r>
            <a:r>
              <a:rPr lang="en-US" i="1" dirty="0"/>
              <a:t>: What satellite does what and when?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12CB8E-A39D-5542-DADC-A02D58C16284}"/>
              </a:ext>
            </a:extLst>
          </p:cNvPr>
          <p:cNvGrpSpPr/>
          <p:nvPr/>
        </p:nvGrpSpPr>
        <p:grpSpPr>
          <a:xfrm>
            <a:off x="7649559" y="2248842"/>
            <a:ext cx="3903327" cy="3342684"/>
            <a:chOff x="7326327" y="2026973"/>
            <a:chExt cx="4690912" cy="4171927"/>
          </a:xfrm>
        </p:grpSpPr>
        <p:pic>
          <p:nvPicPr>
            <p:cNvPr id="9" name="Graphic 8" descr="Earth globe: Americas">
              <a:extLst>
                <a:ext uri="{FF2B5EF4-FFF2-40B4-BE49-F238E27FC236}">
                  <a16:creationId xmlns:a16="http://schemas.microsoft.com/office/drawing/2014/main" id="{672548E6-F5FD-E55C-F1AB-8E255B4E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6067" y="2962555"/>
              <a:ext cx="3146372" cy="3146372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7B64C5-671A-9932-D767-1D12827FFFA9}"/>
                </a:ext>
              </a:extLst>
            </p:cNvPr>
            <p:cNvSpPr/>
            <p:nvPr/>
          </p:nvSpPr>
          <p:spPr>
            <a:xfrm>
              <a:off x="9242012" y="4167411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337C0A-D393-8AAA-0E23-8D7298002F6F}"/>
                </a:ext>
              </a:extLst>
            </p:cNvPr>
            <p:cNvSpPr/>
            <p:nvPr/>
          </p:nvSpPr>
          <p:spPr>
            <a:xfrm>
              <a:off x="9533870" y="3798826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E7AD47-DF91-D505-9C3C-A415218390F8}"/>
                </a:ext>
              </a:extLst>
            </p:cNvPr>
            <p:cNvSpPr/>
            <p:nvPr/>
          </p:nvSpPr>
          <p:spPr>
            <a:xfrm>
              <a:off x="9786939" y="4810844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063576B-E2EE-9D4F-F9DB-97DECCF56074}"/>
                </a:ext>
              </a:extLst>
            </p:cNvPr>
            <p:cNvSpPr/>
            <p:nvPr/>
          </p:nvSpPr>
          <p:spPr>
            <a:xfrm>
              <a:off x="10330862" y="4903697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pic>
          <p:nvPicPr>
            <p:cNvPr id="14" name="Graphic 13" descr="Satellite">
              <a:extLst>
                <a:ext uri="{FF2B5EF4-FFF2-40B4-BE49-F238E27FC236}">
                  <a16:creationId xmlns:a16="http://schemas.microsoft.com/office/drawing/2014/main" id="{8A661952-D5FF-7036-5CDD-43FDFA1C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949308">
              <a:off x="7783958" y="2026973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atellite">
              <a:extLst>
                <a:ext uri="{FF2B5EF4-FFF2-40B4-BE49-F238E27FC236}">
                  <a16:creationId xmlns:a16="http://schemas.microsoft.com/office/drawing/2014/main" id="{B2D393B4-620E-654D-A1F3-CF974B623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35459">
              <a:off x="10745400" y="3215997"/>
              <a:ext cx="440326" cy="440326"/>
            </a:xfrm>
            <a:prstGeom prst="rect">
              <a:avLst/>
            </a:prstGeom>
          </p:spPr>
        </p:pic>
        <p:pic>
          <p:nvPicPr>
            <p:cNvPr id="16" name="Graphic 15" descr="Satellite">
              <a:extLst>
                <a:ext uri="{FF2B5EF4-FFF2-40B4-BE49-F238E27FC236}">
                  <a16:creationId xmlns:a16="http://schemas.microsoft.com/office/drawing/2014/main" id="{148FF601-942C-1836-8C47-A3C3160E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099045">
              <a:off x="10809319" y="5307406"/>
              <a:ext cx="723052" cy="723052"/>
            </a:xfrm>
            <a:prstGeom prst="rect">
              <a:avLst/>
            </a:prstGeom>
          </p:spPr>
        </p:pic>
        <p:pic>
          <p:nvPicPr>
            <p:cNvPr id="17" name="Graphic 16" descr="Satellite">
              <a:extLst>
                <a:ext uri="{FF2B5EF4-FFF2-40B4-BE49-F238E27FC236}">
                  <a16:creationId xmlns:a16="http://schemas.microsoft.com/office/drawing/2014/main" id="{D82D3A9C-3DAF-E919-3391-EAF57FFD8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1733274">
              <a:off x="7326327" y="4895552"/>
              <a:ext cx="1078315" cy="1078315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F19540-A9A3-95AE-6B41-1B203EB07CD3}"/>
                </a:ext>
              </a:extLst>
            </p:cNvPr>
            <p:cNvSpPr/>
            <p:nvPr/>
          </p:nvSpPr>
          <p:spPr>
            <a:xfrm rot="2706420">
              <a:off x="8920907" y="2214101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F1A05BF-33DE-A9A1-AE19-627E4DB2D4C8}"/>
                </a:ext>
              </a:extLst>
            </p:cNvPr>
            <p:cNvSpPr/>
            <p:nvPr/>
          </p:nvSpPr>
          <p:spPr>
            <a:xfrm>
              <a:off x="8591210" y="2074123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pic>
          <p:nvPicPr>
            <p:cNvPr id="20" name="Graphic 19" descr="Question Mark">
              <a:extLst>
                <a:ext uri="{FF2B5EF4-FFF2-40B4-BE49-F238E27FC236}">
                  <a16:creationId xmlns:a16="http://schemas.microsoft.com/office/drawing/2014/main" id="{897DDB71-6E27-053D-3E9A-0F7C40813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4712">
              <a:off x="7995605" y="5405610"/>
              <a:ext cx="793290" cy="79329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827075-3860-3D95-6872-5D710A1E0817}"/>
                </a:ext>
              </a:extLst>
            </p:cNvPr>
            <p:cNvSpPr/>
            <p:nvPr/>
          </p:nvSpPr>
          <p:spPr>
            <a:xfrm>
              <a:off x="8099555" y="5739349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pic>
          <p:nvPicPr>
            <p:cNvPr id="22" name="Graphic 21" descr="Question Mark">
              <a:extLst>
                <a:ext uri="{FF2B5EF4-FFF2-40B4-BE49-F238E27FC236}">
                  <a16:creationId xmlns:a16="http://schemas.microsoft.com/office/drawing/2014/main" id="{10355229-141C-04B1-77AF-29B5A3ACC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4712">
              <a:off x="10823916" y="2910236"/>
              <a:ext cx="343528" cy="343528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8213FE-F003-2FF4-5E1D-1C71AFE36F8C}"/>
                </a:ext>
              </a:extLst>
            </p:cNvPr>
            <p:cNvSpPr/>
            <p:nvPr/>
          </p:nvSpPr>
          <p:spPr>
            <a:xfrm>
              <a:off x="11064583" y="3121523"/>
              <a:ext cx="164200" cy="1598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</a:p>
          </p:txBody>
        </p:sp>
        <p:pic>
          <p:nvPicPr>
            <p:cNvPr id="24" name="Graphic 23" descr="Question Mark">
              <a:extLst>
                <a:ext uri="{FF2B5EF4-FFF2-40B4-BE49-F238E27FC236}">
                  <a16:creationId xmlns:a16="http://schemas.microsoft.com/office/drawing/2014/main" id="{AF25A15A-42FA-C62A-9B6F-EA9BE4A78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705657">
              <a:off x="11333655" y="5090475"/>
              <a:ext cx="653247" cy="653247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350577-F7FB-13E4-1570-C5FBE43FB316}"/>
                </a:ext>
              </a:extLst>
            </p:cNvPr>
            <p:cNvSpPr/>
            <p:nvPr/>
          </p:nvSpPr>
          <p:spPr>
            <a:xfrm rot="600898">
              <a:off x="11826473" y="5468055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44207E-6779-3CB2-5FEE-E946A99B9211}"/>
                </a:ext>
              </a:extLst>
            </p:cNvPr>
            <p:cNvSpPr/>
            <p:nvPr/>
          </p:nvSpPr>
          <p:spPr>
            <a:xfrm>
              <a:off x="11409591" y="5553644"/>
              <a:ext cx="190766" cy="185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27" name="Slide Number Placeholder 5">
              <a:extLst>
                <a:ext uri="{FF2B5EF4-FFF2-40B4-BE49-F238E27FC236}">
                  <a16:creationId xmlns:a16="http://schemas.microsoft.com/office/drawing/2014/main" id="{554E5D95-2A53-9A31-E73E-B8E1C7B1E540}"/>
                </a:ext>
              </a:extLst>
            </p:cNvPr>
            <p:cNvSpPr txBox="1">
              <a:spLocks/>
            </p:cNvSpPr>
            <p:nvPr/>
          </p:nvSpPr>
          <p:spPr>
            <a:xfrm>
              <a:off x="10732960" y="5745243"/>
              <a:ext cx="1052508" cy="36512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C725D3E5-9EE9-944D-AA06-A894E3F49E98}" type="slidenum">
                <a:rPr lang="en-US" smtClean="0"/>
                <a:pPr/>
                <a:t>2</a:t>
              </a:fld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6B5C-0D8D-2423-C561-F9441983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4B9B-ACB1-2978-87A0-05C36338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Old -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lab’s </a:t>
            </a:r>
            <a:r>
              <a:rPr lang="en-US" dirty="0" err="1"/>
              <a:t>orekit</a:t>
            </a:r>
            <a:r>
              <a:rPr lang="en-US" dirty="0"/>
              <a:t> toolbox for astrodynamics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Fixed time-step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Computationally and memory 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Long events consisted of multiple single-time-step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Hard to capture transience happening between steps</a:t>
            </a:r>
          </a:p>
          <a:p>
            <a:r>
              <a:rPr lang="en-US" b="1" dirty="0"/>
              <a:t>New -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 collaboration with external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SimPy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discreet event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event-driven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1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FE4F-B8FC-B332-DB38-943A807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Representation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9C9153-C638-35D0-26DA-4164F26132A0}"/>
              </a:ext>
            </a:extLst>
          </p:cNvPr>
          <p:cNvSpPr/>
          <p:nvPr/>
        </p:nvSpPr>
        <p:spPr>
          <a:xfrm>
            <a:off x="7753790" y="1288198"/>
            <a:ext cx="4174505" cy="49110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F969F7-A521-0980-085D-BCA0FAD0D70F}"/>
              </a:ext>
            </a:extLst>
          </p:cNvPr>
          <p:cNvSpPr/>
          <p:nvPr/>
        </p:nvSpPr>
        <p:spPr>
          <a:xfrm rot="16200000">
            <a:off x="4606361" y="3530533"/>
            <a:ext cx="4911046" cy="4263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/ 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4B3B7-F545-2FE1-E271-B3DD98B5D795}"/>
              </a:ext>
            </a:extLst>
          </p:cNvPr>
          <p:cNvSpPr/>
          <p:nvPr/>
        </p:nvSpPr>
        <p:spPr>
          <a:xfrm>
            <a:off x="8383711" y="2137024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38457-3158-E1C5-91C3-3B2582BEA703}"/>
              </a:ext>
            </a:extLst>
          </p:cNvPr>
          <p:cNvSpPr/>
          <p:nvPr/>
        </p:nvSpPr>
        <p:spPr>
          <a:xfrm>
            <a:off x="8383711" y="3477801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8459E-B577-55A6-C4BB-05C098713A69}"/>
              </a:ext>
            </a:extLst>
          </p:cNvPr>
          <p:cNvSpPr/>
          <p:nvPr/>
        </p:nvSpPr>
        <p:spPr>
          <a:xfrm>
            <a:off x="8383711" y="4744090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2E86D-9F6D-8400-BC02-E6F0D36FA239}"/>
              </a:ext>
            </a:extLst>
          </p:cNvPr>
          <p:cNvSpPr/>
          <p:nvPr/>
        </p:nvSpPr>
        <p:spPr>
          <a:xfrm>
            <a:off x="10339681" y="3470096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B5B52-25F9-EF98-D821-7F3AC1581DD1}"/>
              </a:ext>
            </a:extLst>
          </p:cNvPr>
          <p:cNvSpPr/>
          <p:nvPr/>
        </p:nvSpPr>
        <p:spPr>
          <a:xfrm>
            <a:off x="10339681" y="2137024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Knowledge 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BD195-C524-4BB8-34FC-3FC6786580F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995023" y="2815118"/>
            <a:ext cx="0" cy="662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667113-C423-2D03-A311-86C215E9CE2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995023" y="4155895"/>
            <a:ext cx="0" cy="588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D21710-C0F7-9215-1009-9B1E907AE1AD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9606335" y="3809143"/>
            <a:ext cx="733346" cy="7705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DF6A2-DD61-59F4-3C4F-4F37187D4F7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950993" y="2815118"/>
            <a:ext cx="0" cy="65497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BBAFE81-8A83-0726-6C60-307CD4915CE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8383711" y="2476071"/>
            <a:ext cx="12700" cy="2607066"/>
          </a:xfrm>
          <a:prstGeom prst="bentConnector3">
            <a:avLst>
              <a:gd name="adj1" fmla="val 24471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86CACC-7DEC-EE27-8A16-7A5E697587E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24945" y="2476071"/>
            <a:ext cx="71473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1E8BB8-F15F-DF42-CBCA-DA11C54963A8}"/>
              </a:ext>
            </a:extLst>
          </p:cNvPr>
          <p:cNvCxnSpPr>
            <a:cxnSpLocks/>
          </p:cNvCxnSpPr>
          <p:nvPr/>
        </p:nvCxnSpPr>
        <p:spPr>
          <a:xfrm flipH="1">
            <a:off x="7284376" y="5284887"/>
            <a:ext cx="111203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2934D3-2C02-B8C4-9F52-C639F23B05CE}"/>
              </a:ext>
            </a:extLst>
          </p:cNvPr>
          <p:cNvCxnSpPr>
            <a:cxnSpLocks/>
          </p:cNvCxnSpPr>
          <p:nvPr/>
        </p:nvCxnSpPr>
        <p:spPr>
          <a:xfrm>
            <a:off x="7304567" y="2270588"/>
            <a:ext cx="107914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FC7F66-AEDE-9B36-F756-026CE9F7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09" y="2872292"/>
            <a:ext cx="5795534" cy="3507960"/>
          </a:xfrm>
        </p:spPr>
        <p:txBody>
          <a:bodyPr>
            <a:normAutofit/>
          </a:bodyPr>
          <a:lstStyle/>
          <a:p>
            <a:r>
              <a:rPr lang="en-US" sz="2000" b="1" dirty="0"/>
              <a:t>Intelligent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Can perceive their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Can make decisions on what actions to perform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Actions affect the environment, other agents, or the agent itself</a:t>
            </a:r>
          </a:p>
          <a:p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B38960-4833-AC93-27F2-BF23AC868D57}"/>
              </a:ext>
            </a:extLst>
          </p:cNvPr>
          <p:cNvSpPr/>
          <p:nvPr/>
        </p:nvSpPr>
        <p:spPr>
          <a:xfrm>
            <a:off x="286409" y="1536455"/>
            <a:ext cx="5510371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Satellites, Ground Stations, and Aircraft all treated as </a:t>
            </a:r>
            <a:r>
              <a:rPr lang="en-US" b="1" i="1" dirty="0"/>
              <a:t>intelligent agents</a:t>
            </a:r>
            <a:endParaRPr lang="en-US" b="1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2DFB22E-2523-C292-A480-EC9054092A22}"/>
              </a:ext>
            </a:extLst>
          </p:cNvPr>
          <p:cNvSpPr/>
          <p:nvPr/>
        </p:nvSpPr>
        <p:spPr>
          <a:xfrm>
            <a:off x="2714990" y="2365584"/>
            <a:ext cx="938371" cy="449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FE4F-B8FC-B332-DB38-943A807F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</p:spPr>
        <p:txBody>
          <a:bodyPr/>
          <a:lstStyle/>
          <a:p>
            <a:r>
              <a:rPr lang="en-US" dirty="0"/>
              <a:t>Agent Representation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9C9153-C638-35D0-26DA-4164F26132A0}"/>
              </a:ext>
            </a:extLst>
          </p:cNvPr>
          <p:cNvSpPr/>
          <p:nvPr/>
        </p:nvSpPr>
        <p:spPr>
          <a:xfrm>
            <a:off x="7753790" y="1288198"/>
            <a:ext cx="4174505" cy="49110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F969F7-A521-0980-085D-BCA0FAD0D70F}"/>
              </a:ext>
            </a:extLst>
          </p:cNvPr>
          <p:cNvSpPr/>
          <p:nvPr/>
        </p:nvSpPr>
        <p:spPr>
          <a:xfrm rot="16200000">
            <a:off x="4606361" y="3530533"/>
            <a:ext cx="4911046" cy="4263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/ 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4B3B7-F545-2FE1-E271-B3DD98B5D795}"/>
              </a:ext>
            </a:extLst>
          </p:cNvPr>
          <p:cNvSpPr/>
          <p:nvPr/>
        </p:nvSpPr>
        <p:spPr>
          <a:xfrm>
            <a:off x="8383711" y="2137024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38457-3158-E1C5-91C3-3B2582BEA703}"/>
              </a:ext>
            </a:extLst>
          </p:cNvPr>
          <p:cNvSpPr/>
          <p:nvPr/>
        </p:nvSpPr>
        <p:spPr>
          <a:xfrm>
            <a:off x="8383711" y="3477801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8459E-B577-55A6-C4BB-05C098713A69}"/>
              </a:ext>
            </a:extLst>
          </p:cNvPr>
          <p:cNvSpPr/>
          <p:nvPr/>
        </p:nvSpPr>
        <p:spPr>
          <a:xfrm>
            <a:off x="8383711" y="4744090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2E86D-9F6D-8400-BC02-E6F0D36FA239}"/>
              </a:ext>
            </a:extLst>
          </p:cNvPr>
          <p:cNvSpPr/>
          <p:nvPr/>
        </p:nvSpPr>
        <p:spPr>
          <a:xfrm>
            <a:off x="10339681" y="3470096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B5B52-25F9-EF98-D821-7F3AC1581DD1}"/>
              </a:ext>
            </a:extLst>
          </p:cNvPr>
          <p:cNvSpPr/>
          <p:nvPr/>
        </p:nvSpPr>
        <p:spPr>
          <a:xfrm>
            <a:off x="10339681" y="2137024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Knowledge 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BD195-C524-4BB8-34FC-3FC6786580F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995023" y="2815118"/>
            <a:ext cx="0" cy="662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667113-C423-2D03-A311-86C215E9CE2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995023" y="4155895"/>
            <a:ext cx="0" cy="588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D21710-C0F7-9215-1009-9B1E907AE1AD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9606335" y="3809143"/>
            <a:ext cx="733346" cy="7705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DF6A2-DD61-59F4-3C4F-4F37187D4F7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950993" y="2815118"/>
            <a:ext cx="0" cy="65497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BBAFE81-8A83-0726-6C60-307CD4915CE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8383711" y="2476071"/>
            <a:ext cx="12700" cy="2607066"/>
          </a:xfrm>
          <a:prstGeom prst="bentConnector3">
            <a:avLst>
              <a:gd name="adj1" fmla="val 24471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86CACC-7DEC-EE27-8A16-7A5E697587E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24945" y="2476071"/>
            <a:ext cx="71473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1E8BB8-F15F-DF42-CBCA-DA11C54963A8}"/>
              </a:ext>
            </a:extLst>
          </p:cNvPr>
          <p:cNvCxnSpPr>
            <a:cxnSpLocks/>
          </p:cNvCxnSpPr>
          <p:nvPr/>
        </p:nvCxnSpPr>
        <p:spPr>
          <a:xfrm flipH="1">
            <a:off x="7284376" y="5284887"/>
            <a:ext cx="111203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2934D3-2C02-B8C4-9F52-C639F23B05CE}"/>
              </a:ext>
            </a:extLst>
          </p:cNvPr>
          <p:cNvCxnSpPr>
            <a:cxnSpLocks/>
          </p:cNvCxnSpPr>
          <p:nvPr/>
        </p:nvCxnSpPr>
        <p:spPr>
          <a:xfrm>
            <a:off x="7304567" y="2270588"/>
            <a:ext cx="107914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FC7F66-AEDE-9B36-F756-026CE9F7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09" y="2872292"/>
            <a:ext cx="5795534" cy="3507960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charge of perceiving information from its environment or receiving information from other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Thinking Phase asks planner what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Performs actions given by the planner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Tracks current state and execution of tasks</a:t>
            </a:r>
          </a:p>
          <a:p>
            <a:r>
              <a:rPr lang="en-US" sz="2000" b="1" dirty="0"/>
              <a:t>Planner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Processes information from agent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Maintains an internal knowledge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Determine the next set of actions to be performed by the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Interacts with the agent via actions given</a:t>
            </a:r>
          </a:p>
          <a:p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B38960-4833-AC93-27F2-BF23AC868D57}"/>
              </a:ext>
            </a:extLst>
          </p:cNvPr>
          <p:cNvSpPr/>
          <p:nvPr/>
        </p:nvSpPr>
        <p:spPr>
          <a:xfrm>
            <a:off x="286409" y="1536455"/>
            <a:ext cx="5510371" cy="6463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Satellites, Ground Stations, and Aircraft all treated as </a:t>
            </a:r>
            <a:r>
              <a:rPr lang="en-US" b="1" i="1" dirty="0"/>
              <a:t>intelligent agents</a:t>
            </a:r>
            <a:endParaRPr lang="en-US" b="1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2DFB22E-2523-C292-A480-EC9054092A22}"/>
              </a:ext>
            </a:extLst>
          </p:cNvPr>
          <p:cNvSpPr/>
          <p:nvPr/>
        </p:nvSpPr>
        <p:spPr>
          <a:xfrm>
            <a:off x="2714990" y="2365584"/>
            <a:ext cx="938371" cy="449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B7F641-134E-0372-38C3-1E5DCB347238}"/>
              </a:ext>
            </a:extLst>
          </p:cNvPr>
          <p:cNvCxnSpPr>
            <a:cxnSpLocks/>
          </p:cNvCxnSpPr>
          <p:nvPr/>
        </p:nvCxnSpPr>
        <p:spPr>
          <a:xfrm>
            <a:off x="9883739" y="1695236"/>
            <a:ext cx="0" cy="41918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5B4AC-7A12-920A-5FA8-A3F301708AD4}"/>
              </a:ext>
            </a:extLst>
          </p:cNvPr>
          <p:cNvSpPr txBox="1"/>
          <p:nvPr/>
        </p:nvSpPr>
        <p:spPr>
          <a:xfrm>
            <a:off x="8687948" y="5569802"/>
            <a:ext cx="9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6A9F9-53A3-A1E5-28AE-22ADAFABB640}"/>
              </a:ext>
            </a:extLst>
          </p:cNvPr>
          <p:cNvSpPr txBox="1"/>
          <p:nvPr/>
        </p:nvSpPr>
        <p:spPr>
          <a:xfrm>
            <a:off x="10362458" y="5569802"/>
            <a:ext cx="10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64671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78E4-6EE3-BE7C-817F-2D40F310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060F-7B82-3B66-5F0A-E8AF9AB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925693" cy="519955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SimPy</a:t>
            </a:r>
            <a:r>
              <a:rPr lang="en-US" b="1" dirty="0"/>
              <a:t> as a Multi-Agent Simulator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for scheduling concurrent processes</a:t>
            </a:r>
          </a:p>
          <a:p>
            <a:pPr marL="750888" lvl="1" indent="-457200"/>
            <a:r>
              <a:rPr lang="en-US" dirty="0"/>
              <a:t>Processes are actions that can take a non-zero amount of time to perform</a:t>
            </a:r>
          </a:p>
          <a:p>
            <a:pPr marL="750888" lvl="1" indent="-457200"/>
            <a:r>
              <a:rPr lang="en-US" dirty="0"/>
              <a:t>Processes can sometimes have dependencies on each other</a:t>
            </a:r>
          </a:p>
          <a:p>
            <a:pPr marL="917575" lvl="2" indent="-457200"/>
            <a:r>
              <a:rPr lang="en-US" dirty="0"/>
              <a:t>i.e. “Process A cannot start until processes B and C are both done”</a:t>
            </a:r>
          </a:p>
          <a:p>
            <a:pPr marL="750888" lvl="1" indent="-457200"/>
            <a:r>
              <a:rPr lang="en-US" dirty="0"/>
              <a:t>Wait-timers with delayed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Allows for shared resources between processes</a:t>
            </a:r>
          </a:p>
          <a:p>
            <a:pPr marL="750888" lvl="1" indent="-457200"/>
            <a:r>
              <a:rPr lang="en-US" dirty="0"/>
              <a:t>Containers and Stores</a:t>
            </a:r>
          </a:p>
          <a:p>
            <a:pPr marL="917575" lvl="2" indent="-457200"/>
            <a:r>
              <a:rPr lang="en-US" dirty="0"/>
              <a:t>Containers – hold/track a non-zero quantity (integer or real number)</a:t>
            </a:r>
          </a:p>
          <a:p>
            <a:pPr marL="917575" lvl="2" indent="-457200"/>
            <a:r>
              <a:rPr lang="en-US" dirty="0"/>
              <a:t>Stores – hold/track non-integer objects</a:t>
            </a:r>
          </a:p>
          <a:p>
            <a:pPr marL="750888" lvl="1" indent="-457200"/>
            <a:r>
              <a:rPr lang="en-US" dirty="0"/>
              <a:t>Resources can be requested and can wait until the desired amount or type of resources are available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925816-53E1-2DD6-A681-E5771DFBD71F}"/>
              </a:ext>
            </a:extLst>
          </p:cNvPr>
          <p:cNvCxnSpPr>
            <a:cxnSpLocks/>
          </p:cNvCxnSpPr>
          <p:nvPr/>
        </p:nvCxnSpPr>
        <p:spPr>
          <a:xfrm>
            <a:off x="7166740" y="2757672"/>
            <a:ext cx="0" cy="1551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FD9B82-CC39-154B-F77F-6326F9680654}"/>
              </a:ext>
            </a:extLst>
          </p:cNvPr>
          <p:cNvCxnSpPr/>
          <p:nvPr/>
        </p:nvCxnSpPr>
        <p:spPr>
          <a:xfrm>
            <a:off x="7157436" y="4309070"/>
            <a:ext cx="45309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2F8BAA-D360-1991-D23B-DFE2BFF8608E}"/>
                  </a:ext>
                </a:extLst>
              </p:cNvPr>
              <p:cNvSpPr txBox="1"/>
              <p:nvPr/>
            </p:nvSpPr>
            <p:spPr>
              <a:xfrm>
                <a:off x="11681891" y="4124404"/>
                <a:ext cx="222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2F8BAA-D360-1991-D23B-DFE2BFF8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891" y="4124404"/>
                <a:ext cx="222834" cy="369332"/>
              </a:xfrm>
              <a:prstGeom prst="rect">
                <a:avLst/>
              </a:prstGeom>
              <a:blipFill>
                <a:blip r:embed="rId2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750A997-D461-B0EA-9894-029E4F9BAFE6}"/>
              </a:ext>
            </a:extLst>
          </p:cNvPr>
          <p:cNvSpPr/>
          <p:nvPr/>
        </p:nvSpPr>
        <p:spPr>
          <a:xfrm rot="16200000">
            <a:off x="10729661" y="2117267"/>
            <a:ext cx="402892" cy="20330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5666B-1FA6-06D9-8F22-437C08CF21BB}"/>
              </a:ext>
            </a:extLst>
          </p:cNvPr>
          <p:cNvSpPr txBox="1"/>
          <p:nvPr/>
        </p:nvSpPr>
        <p:spPr>
          <a:xfrm>
            <a:off x="10048192" y="2932362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EFD01-05FD-FDCE-4C20-EEEC4C3C6027}"/>
              </a:ext>
            </a:extLst>
          </p:cNvPr>
          <p:cNvSpPr/>
          <p:nvPr/>
        </p:nvSpPr>
        <p:spPr>
          <a:xfrm rot="16200000">
            <a:off x="8351791" y="2222861"/>
            <a:ext cx="402892" cy="27226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4C91A-7B98-A32D-62B9-B057917BA0BB}"/>
              </a:ext>
            </a:extLst>
          </p:cNvPr>
          <p:cNvSpPr txBox="1"/>
          <p:nvPr/>
        </p:nvSpPr>
        <p:spPr>
          <a:xfrm>
            <a:off x="7614442" y="3399216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675FD-F67B-D9AA-769B-B0EE4D4BFC5E}"/>
              </a:ext>
            </a:extLst>
          </p:cNvPr>
          <p:cNvSpPr/>
          <p:nvPr/>
        </p:nvSpPr>
        <p:spPr>
          <a:xfrm rot="16200000">
            <a:off x="7966510" y="3067616"/>
            <a:ext cx="402892" cy="19520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F1044-4BD4-B18E-CFD5-114A8058ED9C}"/>
              </a:ext>
            </a:extLst>
          </p:cNvPr>
          <p:cNvSpPr txBox="1"/>
          <p:nvPr/>
        </p:nvSpPr>
        <p:spPr>
          <a:xfrm>
            <a:off x="7229161" y="3858995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BE307-105B-F126-0F30-9D72E7801084}"/>
              </a:ext>
            </a:extLst>
          </p:cNvPr>
          <p:cNvSpPr txBox="1"/>
          <p:nvPr/>
        </p:nvSpPr>
        <p:spPr>
          <a:xfrm>
            <a:off x="7176868" y="4413209"/>
            <a:ext cx="45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Example of delayed execution with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0833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78E4-6EE3-BE7C-817F-2D40F310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060F-7B82-3B66-5F0A-E8AF9AB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102848"/>
            <a:ext cx="6925693" cy="5199557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 err="1"/>
              <a:t>SimPy</a:t>
            </a:r>
            <a:r>
              <a:rPr lang="en-US" sz="4400" b="1" dirty="0"/>
              <a:t> as a Multi-Agent Simulator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Internal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 Memory (Container)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Battery Charge (Container)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Inbox (Store)</a:t>
            </a:r>
          </a:p>
          <a:p>
            <a:r>
              <a:rPr lang="en-US" dirty="0"/>
              <a:t>Actions represented as internal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Background tasks</a:t>
            </a:r>
          </a:p>
          <a:p>
            <a:pPr marL="750888" lvl="1" indent="-457200"/>
            <a:r>
              <a:rPr lang="en-US" dirty="0"/>
              <a:t>Listen – lookout for incoming transmissions</a:t>
            </a:r>
          </a:p>
          <a:p>
            <a:pPr marL="750888" lvl="1" indent="-457200"/>
            <a:r>
              <a:rPr lang="en-US" dirty="0"/>
              <a:t>System Check – check agent’s health</a:t>
            </a:r>
          </a:p>
          <a:p>
            <a:pPr marL="750888" lvl="1" indent="-457200"/>
            <a:r>
              <a:rPr lang="en-US" dirty="0"/>
              <a:t>Wait for planner – wait for instructions from planner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Maintenance tasks</a:t>
            </a:r>
          </a:p>
          <a:p>
            <a:pPr marL="750888" lvl="1" indent="-457200"/>
            <a:r>
              <a:rPr lang="en-US" dirty="0"/>
              <a:t>Actuate components on and off</a:t>
            </a:r>
          </a:p>
          <a:p>
            <a:pPr marL="750888" lvl="1" indent="-457200"/>
            <a:r>
              <a:rPr lang="en-US" dirty="0"/>
              <a:t>Place agent in safe-mode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Action tasks</a:t>
            </a:r>
          </a:p>
          <a:p>
            <a:pPr marL="750888" lvl="1" indent="-457200"/>
            <a:r>
              <a:rPr lang="en-US" dirty="0"/>
              <a:t>Perform measurements</a:t>
            </a:r>
          </a:p>
          <a:p>
            <a:pPr marL="750888" lvl="1" indent="-457200"/>
            <a:r>
              <a:rPr lang="en-US" dirty="0"/>
              <a:t>Charge Batteries</a:t>
            </a:r>
          </a:p>
          <a:p>
            <a:pPr marL="750888" lvl="1" indent="-457200"/>
            <a:r>
              <a:rPr lang="en-US" dirty="0"/>
              <a:t>Send Message to another agent</a:t>
            </a:r>
          </a:p>
          <a:p>
            <a:pPr marL="750888" lvl="1" indent="-457200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E335F-AE31-D8D7-FD16-EAED37B81B6B}"/>
              </a:ext>
            </a:extLst>
          </p:cNvPr>
          <p:cNvSpPr/>
          <p:nvPr/>
        </p:nvSpPr>
        <p:spPr>
          <a:xfrm>
            <a:off x="266217" y="1499518"/>
            <a:ext cx="6638370" cy="70788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Agents are represented as concurrent processes interacting with their environment represented as shared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45101C-5810-1236-52F0-27549B646C78}"/>
              </a:ext>
            </a:extLst>
          </p:cNvPr>
          <p:cNvCxnSpPr>
            <a:cxnSpLocks/>
          </p:cNvCxnSpPr>
          <p:nvPr/>
        </p:nvCxnSpPr>
        <p:spPr>
          <a:xfrm>
            <a:off x="6426655" y="2547991"/>
            <a:ext cx="9304" cy="2023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1492F4-0D10-4C5E-A68B-CF2A7F5C2F53}"/>
              </a:ext>
            </a:extLst>
          </p:cNvPr>
          <p:cNvCxnSpPr/>
          <p:nvPr/>
        </p:nvCxnSpPr>
        <p:spPr>
          <a:xfrm>
            <a:off x="6426655" y="4571115"/>
            <a:ext cx="45309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6A6CE-3B70-1A33-169D-2354AB220038}"/>
                  </a:ext>
                </a:extLst>
              </p:cNvPr>
              <p:cNvSpPr txBox="1"/>
              <p:nvPr/>
            </p:nvSpPr>
            <p:spPr>
              <a:xfrm>
                <a:off x="10951110" y="4386449"/>
                <a:ext cx="222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6A6CE-3B70-1A33-169D-2354AB220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110" y="4386449"/>
                <a:ext cx="222834" cy="369332"/>
              </a:xfrm>
              <a:prstGeom prst="rect">
                <a:avLst/>
              </a:prstGeom>
              <a:blipFill>
                <a:blip r:embed="rId2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86299B1-F355-1770-CCE5-EE550E7FCC6F}"/>
              </a:ext>
            </a:extLst>
          </p:cNvPr>
          <p:cNvSpPr/>
          <p:nvPr/>
        </p:nvSpPr>
        <p:spPr>
          <a:xfrm rot="16200000">
            <a:off x="9326284" y="1896156"/>
            <a:ext cx="402892" cy="19243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8A8AE-A383-FE98-4A61-B34A1AC38C51}"/>
              </a:ext>
            </a:extLst>
          </p:cNvPr>
          <p:cNvSpPr txBox="1"/>
          <p:nvPr/>
        </p:nvSpPr>
        <p:spPr>
          <a:xfrm>
            <a:off x="8565542" y="2681994"/>
            <a:ext cx="20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C6CCC-12D4-D287-D71B-0CCA20F3C86F}"/>
              </a:ext>
            </a:extLst>
          </p:cNvPr>
          <p:cNvSpPr/>
          <p:nvPr/>
        </p:nvSpPr>
        <p:spPr>
          <a:xfrm rot="16200000">
            <a:off x="7307237" y="2798678"/>
            <a:ext cx="402892" cy="2095109"/>
          </a:xfrm>
          <a:prstGeom prst="rect">
            <a:avLst/>
          </a:prstGeom>
          <a:solidFill>
            <a:srgbClr val="9D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08D26-7C0A-8A4E-CE98-A06EDC5867C3}"/>
              </a:ext>
            </a:extLst>
          </p:cNvPr>
          <p:cNvSpPr txBox="1"/>
          <p:nvPr/>
        </p:nvSpPr>
        <p:spPr>
          <a:xfrm>
            <a:off x="6605434" y="3670966"/>
            <a:ext cx="147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listen()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EF766-1B02-5128-A759-B0E53B892557}"/>
              </a:ext>
            </a:extLst>
          </p:cNvPr>
          <p:cNvSpPr/>
          <p:nvPr/>
        </p:nvSpPr>
        <p:spPr>
          <a:xfrm rot="16200000">
            <a:off x="7307237" y="3258153"/>
            <a:ext cx="402892" cy="2095108"/>
          </a:xfrm>
          <a:prstGeom prst="rect">
            <a:avLst/>
          </a:prstGeom>
          <a:solidFill>
            <a:srgbClr val="EB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35610-F5E2-63F4-0654-4A30FFFAB68B}"/>
              </a:ext>
            </a:extLst>
          </p:cNvPr>
          <p:cNvSpPr txBox="1"/>
          <p:nvPr/>
        </p:nvSpPr>
        <p:spPr>
          <a:xfrm>
            <a:off x="6377146" y="4137288"/>
            <a:ext cx="21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53A78D-5B9D-B07D-C46C-66C58499961D}"/>
              </a:ext>
            </a:extLst>
          </p:cNvPr>
          <p:cNvSpPr/>
          <p:nvPr/>
        </p:nvSpPr>
        <p:spPr>
          <a:xfrm rot="16200000">
            <a:off x="10972498" y="3246650"/>
            <a:ext cx="402892" cy="124770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440DEF-9984-71F6-65B7-299FDDCCA7B2}"/>
              </a:ext>
            </a:extLst>
          </p:cNvPr>
          <p:cNvSpPr txBox="1"/>
          <p:nvPr/>
        </p:nvSpPr>
        <p:spPr>
          <a:xfrm>
            <a:off x="10121735" y="3678347"/>
            <a:ext cx="21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listen()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6BA2-34D2-67B4-B3E2-73593073F963}"/>
              </a:ext>
            </a:extLst>
          </p:cNvPr>
          <p:cNvSpPr txBox="1"/>
          <p:nvPr/>
        </p:nvSpPr>
        <p:spPr>
          <a:xfrm>
            <a:off x="6461130" y="3230020"/>
            <a:ext cx="20951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planner_wait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11842-031A-AEDA-174E-1F05470F4B92}"/>
              </a:ext>
            </a:extLst>
          </p:cNvPr>
          <p:cNvSpPr/>
          <p:nvPr/>
        </p:nvSpPr>
        <p:spPr>
          <a:xfrm rot="16200000">
            <a:off x="9609361" y="3059187"/>
            <a:ext cx="402892" cy="249053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C527A1-840C-7E98-AA8E-3E8D226C0B56}"/>
              </a:ext>
            </a:extLst>
          </p:cNvPr>
          <p:cNvSpPr/>
          <p:nvPr/>
        </p:nvSpPr>
        <p:spPr>
          <a:xfrm>
            <a:off x="8782571" y="413656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B433B-649F-AE06-855C-6FBA5FD7CFDA}"/>
              </a:ext>
            </a:extLst>
          </p:cNvPr>
          <p:cNvSpPr txBox="1"/>
          <p:nvPr/>
        </p:nvSpPr>
        <p:spPr>
          <a:xfrm>
            <a:off x="6461129" y="4689683"/>
            <a:ext cx="452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Example of an Agent’s internal processes </a:t>
            </a:r>
          </a:p>
        </p:txBody>
      </p:sp>
    </p:spTree>
    <p:extLst>
      <p:ext uri="{BB962C8B-B14F-4D97-AF65-F5344CB8AC3E}">
        <p14:creationId xmlns:p14="http://schemas.microsoft.com/office/powerpoint/2010/main" val="1289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FE4F-B8FC-B332-DB38-943A807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Architecture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9C9153-C638-35D0-26DA-4164F26132A0}"/>
              </a:ext>
            </a:extLst>
          </p:cNvPr>
          <p:cNvSpPr/>
          <p:nvPr/>
        </p:nvSpPr>
        <p:spPr>
          <a:xfrm>
            <a:off x="7753790" y="1288198"/>
            <a:ext cx="4174505" cy="49110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F969F7-A521-0980-085D-BCA0FAD0D70F}"/>
              </a:ext>
            </a:extLst>
          </p:cNvPr>
          <p:cNvSpPr/>
          <p:nvPr/>
        </p:nvSpPr>
        <p:spPr>
          <a:xfrm rot="16200000">
            <a:off x="4606361" y="3530533"/>
            <a:ext cx="4911046" cy="4263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/ 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4B3B7-F545-2FE1-E271-B3DD98B5D795}"/>
              </a:ext>
            </a:extLst>
          </p:cNvPr>
          <p:cNvSpPr/>
          <p:nvPr/>
        </p:nvSpPr>
        <p:spPr>
          <a:xfrm>
            <a:off x="8383711" y="2137024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C38457-3158-E1C5-91C3-3B2582BEA703}"/>
              </a:ext>
            </a:extLst>
          </p:cNvPr>
          <p:cNvSpPr/>
          <p:nvPr/>
        </p:nvSpPr>
        <p:spPr>
          <a:xfrm>
            <a:off x="8383711" y="3477801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8459E-B577-55A6-C4BB-05C098713A69}"/>
              </a:ext>
            </a:extLst>
          </p:cNvPr>
          <p:cNvSpPr/>
          <p:nvPr/>
        </p:nvSpPr>
        <p:spPr>
          <a:xfrm>
            <a:off x="8383711" y="4744090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2E86D-9F6D-8400-BC02-E6F0D36FA239}"/>
              </a:ext>
            </a:extLst>
          </p:cNvPr>
          <p:cNvSpPr/>
          <p:nvPr/>
        </p:nvSpPr>
        <p:spPr>
          <a:xfrm>
            <a:off x="10339681" y="3470096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B5B52-25F9-EF98-D821-7F3AC1581DD1}"/>
              </a:ext>
            </a:extLst>
          </p:cNvPr>
          <p:cNvSpPr/>
          <p:nvPr/>
        </p:nvSpPr>
        <p:spPr>
          <a:xfrm>
            <a:off x="10339681" y="2137024"/>
            <a:ext cx="1222624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Knowledge 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BD195-C524-4BB8-34FC-3FC6786580F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995023" y="2815118"/>
            <a:ext cx="0" cy="662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667113-C423-2D03-A311-86C215E9CE2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995023" y="4155895"/>
            <a:ext cx="0" cy="588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D21710-C0F7-9215-1009-9B1E907AE1AD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9606335" y="3809143"/>
            <a:ext cx="733346" cy="7705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DF6A2-DD61-59F4-3C4F-4F37187D4F7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950993" y="2815118"/>
            <a:ext cx="0" cy="65497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BBAFE81-8A83-0726-6C60-307CD4915CE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8383711" y="2476071"/>
            <a:ext cx="12700" cy="2607066"/>
          </a:xfrm>
          <a:prstGeom prst="bentConnector3">
            <a:avLst>
              <a:gd name="adj1" fmla="val 24471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86CACC-7DEC-EE27-8A16-7A5E697587E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24945" y="2476071"/>
            <a:ext cx="71473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1E8BB8-F15F-DF42-CBCA-DA11C54963A8}"/>
              </a:ext>
            </a:extLst>
          </p:cNvPr>
          <p:cNvCxnSpPr>
            <a:cxnSpLocks/>
          </p:cNvCxnSpPr>
          <p:nvPr/>
        </p:nvCxnSpPr>
        <p:spPr>
          <a:xfrm flipH="1">
            <a:off x="7284376" y="5284887"/>
            <a:ext cx="111203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2934D3-2C02-B8C4-9F52-C639F23B05CE}"/>
              </a:ext>
            </a:extLst>
          </p:cNvPr>
          <p:cNvCxnSpPr>
            <a:cxnSpLocks/>
          </p:cNvCxnSpPr>
          <p:nvPr/>
        </p:nvCxnSpPr>
        <p:spPr>
          <a:xfrm>
            <a:off x="7304567" y="2270588"/>
            <a:ext cx="107914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4196EFAA-738A-C12D-0C34-6AAE7321AF81}"/>
              </a:ext>
            </a:extLst>
          </p:cNvPr>
          <p:cNvSpPr/>
          <p:nvPr/>
        </p:nvSpPr>
        <p:spPr>
          <a:xfrm>
            <a:off x="5851131" y="1500027"/>
            <a:ext cx="616450" cy="4699217"/>
          </a:xfrm>
          <a:prstGeom prst="rightBrace">
            <a:avLst>
              <a:gd name="adj1" fmla="val 8333"/>
              <a:gd name="adj2" fmla="val 1829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3EEA81-7B71-2EC9-ED3F-7E26949B67FC}"/>
              </a:ext>
            </a:extLst>
          </p:cNvPr>
          <p:cNvSpPr/>
          <p:nvPr/>
        </p:nvSpPr>
        <p:spPr>
          <a:xfrm>
            <a:off x="8219326" y="1887875"/>
            <a:ext cx="1621716" cy="248263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6D2EE-450F-1B19-A54D-4FD72CF37E48}"/>
              </a:ext>
            </a:extLst>
          </p:cNvPr>
          <p:cNvCxnSpPr>
            <a:cxnSpLocks/>
          </p:cNvCxnSpPr>
          <p:nvPr/>
        </p:nvCxnSpPr>
        <p:spPr>
          <a:xfrm>
            <a:off x="6467581" y="2363056"/>
            <a:ext cx="19161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27EAC4-06C6-A127-AF62-7012C56ABAEA}"/>
              </a:ext>
            </a:extLst>
          </p:cNvPr>
          <p:cNvCxnSpPr>
            <a:cxnSpLocks/>
          </p:cNvCxnSpPr>
          <p:nvPr/>
        </p:nvCxnSpPr>
        <p:spPr>
          <a:xfrm>
            <a:off x="442008" y="1530153"/>
            <a:ext cx="0" cy="1551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4EE27D-F1D1-FC90-04DE-310AED4273A2}"/>
              </a:ext>
            </a:extLst>
          </p:cNvPr>
          <p:cNvSpPr txBox="1"/>
          <p:nvPr/>
        </p:nvSpPr>
        <p:spPr>
          <a:xfrm>
            <a:off x="395653" y="3266762"/>
            <a:ext cx="4202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  <a:p>
            <a:r>
              <a:rPr lang="en-US" dirty="0"/>
              <a:t>Performs simultaneous actions until one of them is terminated. It then informs the planner and moves on to the doing phase</a:t>
            </a:r>
          </a:p>
          <a:p>
            <a:endParaRPr lang="en-US" b="1" dirty="0"/>
          </a:p>
          <a:p>
            <a:r>
              <a:rPr lang="en-US" b="1" dirty="0"/>
              <a:t>Simultaneous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Wait for planner instructions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Listen for incoming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Systems-Check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2285EA-62A7-CC8F-28AA-D49D7F20CF1B}"/>
              </a:ext>
            </a:extLst>
          </p:cNvPr>
          <p:cNvCxnSpPr/>
          <p:nvPr/>
        </p:nvCxnSpPr>
        <p:spPr>
          <a:xfrm>
            <a:off x="432704" y="3081551"/>
            <a:ext cx="45309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AB6B58-DE99-1D7C-5524-E5A888A6B09B}"/>
                  </a:ext>
                </a:extLst>
              </p:cNvPr>
              <p:cNvSpPr txBox="1"/>
              <p:nvPr/>
            </p:nvSpPr>
            <p:spPr>
              <a:xfrm>
                <a:off x="4957159" y="2896885"/>
                <a:ext cx="222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AB6B58-DE99-1D7C-5524-E5A888A6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59" y="2896885"/>
                <a:ext cx="222834" cy="369332"/>
              </a:xfrm>
              <a:prstGeom prst="rect">
                <a:avLst/>
              </a:prstGeom>
              <a:blipFill>
                <a:blip r:embed="rId2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32407CD-AC1E-B936-6CF3-A5A5BF965B6C}"/>
              </a:ext>
            </a:extLst>
          </p:cNvPr>
          <p:cNvSpPr/>
          <p:nvPr/>
        </p:nvSpPr>
        <p:spPr>
          <a:xfrm rot="16200000">
            <a:off x="2643600" y="-471581"/>
            <a:ext cx="402892" cy="475573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83AA01-2A95-1896-1DD8-802FB7D3B746}"/>
              </a:ext>
            </a:extLst>
          </p:cNvPr>
          <p:cNvSpPr txBox="1"/>
          <p:nvPr/>
        </p:nvSpPr>
        <p:spPr>
          <a:xfrm>
            <a:off x="1742796" y="1721622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Planner Wait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A297D8-058E-AD38-EEFB-5680C973D55B}"/>
              </a:ext>
            </a:extLst>
          </p:cNvPr>
          <p:cNvSpPr/>
          <p:nvPr/>
        </p:nvSpPr>
        <p:spPr>
          <a:xfrm rot="16200000">
            <a:off x="2643600" y="-21201"/>
            <a:ext cx="402892" cy="47557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751DF7-1765-3299-2769-D4918882C511}"/>
              </a:ext>
            </a:extLst>
          </p:cNvPr>
          <p:cNvSpPr txBox="1"/>
          <p:nvPr/>
        </p:nvSpPr>
        <p:spPr>
          <a:xfrm>
            <a:off x="1729435" y="2172002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24EAE9-4291-F5A9-66B1-094CD8A38E5A}"/>
              </a:ext>
            </a:extLst>
          </p:cNvPr>
          <p:cNvSpPr/>
          <p:nvPr/>
        </p:nvSpPr>
        <p:spPr>
          <a:xfrm rot="16200000">
            <a:off x="2643600" y="438273"/>
            <a:ext cx="402892" cy="4755739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1FEAC9-765E-331E-A040-0EDA5D8D99C0}"/>
              </a:ext>
            </a:extLst>
          </p:cNvPr>
          <p:cNvSpPr txBox="1"/>
          <p:nvPr/>
        </p:nvSpPr>
        <p:spPr>
          <a:xfrm>
            <a:off x="1728218" y="2631476"/>
            <a:ext cx="187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Systems Check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159C83-3A9E-C731-C6A5-05C070850F7E}"/>
              </a:ext>
            </a:extLst>
          </p:cNvPr>
          <p:cNvSpPr/>
          <p:nvPr/>
        </p:nvSpPr>
        <p:spPr>
          <a:xfrm>
            <a:off x="304520" y="1013564"/>
            <a:ext cx="2925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 lvl="1">
              <a:tabLst>
                <a:tab pos="222250" algn="l"/>
              </a:tabLst>
            </a:pPr>
            <a:r>
              <a:rPr lang="en-US" sz="2400" b="1" dirty="0">
                <a:latin typeface="Helvetica" pitchFamily="2" charset="0"/>
              </a:rPr>
              <a:t>Program Workflow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1FBE8A-D78E-A76D-3F4C-32F7DE18D07A}"/>
              </a:ext>
            </a:extLst>
          </p:cNvPr>
          <p:cNvSpPr/>
          <p:nvPr/>
        </p:nvSpPr>
        <p:spPr>
          <a:xfrm>
            <a:off x="10204947" y="4744090"/>
            <a:ext cx="1357358" cy="6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Future state 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8F6517-A0CC-492B-E3BD-C6E7AB28CDA2}"/>
              </a:ext>
            </a:extLst>
          </p:cNvPr>
          <p:cNvCxnSpPr>
            <a:cxnSpLocks/>
          </p:cNvCxnSpPr>
          <p:nvPr/>
        </p:nvCxnSpPr>
        <p:spPr>
          <a:xfrm flipV="1">
            <a:off x="10946675" y="4155895"/>
            <a:ext cx="0" cy="65497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5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1774</Words>
  <Application>Microsoft Macintosh PowerPoint</Application>
  <PresentationFormat>Widescreen</PresentationFormat>
  <Paragraphs>420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Baskerville</vt:lpstr>
      <vt:lpstr>Calibri</vt:lpstr>
      <vt:lpstr>Cambria Math</vt:lpstr>
      <vt:lpstr>Courier New</vt:lpstr>
      <vt:lpstr>Franklin Gothic Book</vt:lpstr>
      <vt:lpstr>Helvetica</vt:lpstr>
      <vt:lpstr>Wingdings</vt:lpstr>
      <vt:lpstr>Office Theme</vt:lpstr>
      <vt:lpstr>DMAS Decentralized Multi-Agent Satellite System Simulation</vt:lpstr>
      <vt:lpstr>Overview</vt:lpstr>
      <vt:lpstr>Motivation</vt:lpstr>
      <vt:lpstr>Program Iterations</vt:lpstr>
      <vt:lpstr>Agent Representation</vt:lpstr>
      <vt:lpstr>Agent Representation</vt:lpstr>
      <vt:lpstr>Program Architecture</vt:lpstr>
      <vt:lpstr>Program Architecture</vt:lpstr>
      <vt:lpstr>Program Architecture</vt:lpstr>
      <vt:lpstr>Program Architecture</vt:lpstr>
      <vt:lpstr>Program Architecture</vt:lpstr>
      <vt:lpstr>Program Architecture</vt:lpstr>
      <vt:lpstr>Program Architecture</vt:lpstr>
      <vt:lpstr>Program Architecture</vt:lpstr>
      <vt:lpstr>Development Status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Aguilar Jaramillo, Alan</cp:lastModifiedBy>
  <cp:revision>41</cp:revision>
  <dcterms:created xsi:type="dcterms:W3CDTF">2020-07-28T18:06:27Z</dcterms:created>
  <dcterms:modified xsi:type="dcterms:W3CDTF">2022-05-27T17:21:12Z</dcterms:modified>
</cp:coreProperties>
</file>