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4" r:id="rId1"/>
  </p:sldMasterIdLst>
  <p:notesMasterIdLst>
    <p:notesMasterId r:id="rId15"/>
  </p:notesMasterIdLst>
  <p:sldIdLst>
    <p:sldId id="263" r:id="rId2"/>
    <p:sldId id="415" r:id="rId3"/>
    <p:sldId id="413" r:id="rId4"/>
    <p:sldId id="427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1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061E"/>
    <a:srgbClr val="B65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3" autoAdjust="0"/>
    <p:restoredTop sz="96320" autoAdjust="0"/>
  </p:normalViewPr>
  <p:slideViewPr>
    <p:cSldViewPr snapToGrid="0" snapToObjects="1">
      <p:cViewPr varScale="1">
        <p:scale>
          <a:sx n="157" d="100"/>
          <a:sy n="15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97608-F877-A844-A447-8F4AE0FF71C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B5AC4-FCD1-8B45-8AD3-4759FBC8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799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017674"/>
            <a:ext cx="9144000" cy="6849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Alan Aguilar Jaramillo, Ben </a:t>
            </a:r>
            <a:r>
              <a:rPr lang="en-US" dirty="0" err="1"/>
              <a:t>Gorr</a:t>
            </a:r>
            <a:r>
              <a:rPr lang="en-US" dirty="0"/>
              <a:t>, Dr Daniel Selva Valero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2691F0-3677-7141-B747-93E4B0095ECE}"/>
              </a:ext>
            </a:extLst>
          </p:cNvPr>
          <p:cNvCxnSpPr>
            <a:cxnSpLocks/>
          </p:cNvCxnSpPr>
          <p:nvPr userDrawn="1"/>
        </p:nvCxnSpPr>
        <p:spPr>
          <a:xfrm>
            <a:off x="2672308" y="3969843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CCD1B47B-4DF0-A244-B056-07B15E055DE6}"/>
              </a:ext>
            </a:extLst>
          </p:cNvPr>
          <p:cNvSpPr txBox="1">
            <a:spLocks/>
          </p:cNvSpPr>
          <p:nvPr userDrawn="1"/>
        </p:nvSpPr>
        <p:spPr>
          <a:xfrm>
            <a:off x="1524000" y="4360150"/>
            <a:ext cx="9144000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Systems Engineering Architecture Knowledge Lab - Texas A&amp;M University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52804A-A85F-D140-B3FF-94F954F2CFC1}"/>
              </a:ext>
            </a:extLst>
          </p:cNvPr>
          <p:cNvSpPr/>
          <p:nvPr userDrawn="1"/>
        </p:nvSpPr>
        <p:spPr>
          <a:xfrm>
            <a:off x="11349728" y="6589264"/>
            <a:ext cx="265246" cy="12564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480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52427"/>
            <a:ext cx="10515600" cy="45245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4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7" y="233950"/>
            <a:ext cx="11667281" cy="732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1102848"/>
            <a:ext cx="11667280" cy="51995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B8ADEE-EF7A-3244-8EB4-DD4985CBC4D7}"/>
              </a:ext>
            </a:extLst>
          </p:cNvPr>
          <p:cNvCxnSpPr>
            <a:cxnSpLocks/>
          </p:cNvCxnSpPr>
          <p:nvPr userDrawn="1"/>
        </p:nvCxnSpPr>
        <p:spPr>
          <a:xfrm>
            <a:off x="266217" y="966077"/>
            <a:ext cx="11667280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25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95523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148260"/>
            <a:ext cx="10515600" cy="941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514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3212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6F79B3-0E9B-C94D-8555-FA5F74C7366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4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8336"/>
            <a:ext cx="10515600" cy="7575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68619"/>
            <a:ext cx="5157787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9154"/>
            <a:ext cx="5157787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68619"/>
            <a:ext cx="5183188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9154"/>
            <a:ext cx="5183188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BC7E5D-86A0-F54B-8F08-08EB74BC760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3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0644"/>
            <a:ext cx="10515600" cy="7125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6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0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08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45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005" y="185457"/>
            <a:ext cx="11661494" cy="786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005" y="1166732"/>
            <a:ext cx="11661494" cy="5112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9DA8CA-3A3A-7747-B578-53BD19D2D333}"/>
              </a:ext>
            </a:extLst>
          </p:cNvPr>
          <p:cNvSpPr/>
          <p:nvPr userDrawn="1"/>
        </p:nvSpPr>
        <p:spPr>
          <a:xfrm>
            <a:off x="-72736" y="6483986"/>
            <a:ext cx="12267177" cy="3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553FE6-8F21-2042-B888-FB2EEEAE4274}"/>
              </a:ext>
            </a:extLst>
          </p:cNvPr>
          <p:cNvSpPr txBox="1"/>
          <p:nvPr userDrawn="1"/>
        </p:nvSpPr>
        <p:spPr>
          <a:xfrm>
            <a:off x="2706547" y="6492873"/>
            <a:ext cx="677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SEAK Lab  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0CF1E2-42BB-A649-AC23-486C731ADE09}"/>
              </a:ext>
            </a:extLst>
          </p:cNvPr>
          <p:cNvSpPr txBox="1">
            <a:spLocks/>
          </p:cNvSpPr>
          <p:nvPr userDrawn="1"/>
        </p:nvSpPr>
        <p:spPr>
          <a:xfrm>
            <a:off x="8513340" y="6484454"/>
            <a:ext cx="3135774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i="0" kern="1200">
                <a:solidFill>
                  <a:schemeClr val="bg1"/>
                </a:solidFill>
                <a:latin typeface="Helvetica" pitchFamily="2" charset="0"/>
                <a:ea typeface="Baskerville" panose="02020502070401020303" pitchFamily="18" charset="0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		</a:t>
            </a:r>
            <a:fld id="{AC8E475C-3686-5646-B924-3526F965A4A1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7DD65A-61A0-F647-A026-A697EBCF024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42886" y="6523367"/>
            <a:ext cx="1370958" cy="28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8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Helvetica" pitchFamily="2" charset="0"/>
          <a:ea typeface="+mj-ea"/>
          <a:cs typeface="Damascus" pitchFamily="2" charset="-78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293688" indent="-2317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460375" indent="-2190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628650" indent="-23018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808038" indent="-21113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astcoast.coastwatch.noaa.gov/cw_data_access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4911-91D2-6F41-BCD8-77F3FEBD9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DMAS: Decentralized Multiagent Simulation – </a:t>
            </a:r>
            <a:r>
              <a:rPr lang="en-US" sz="4000" dirty="0" smtClean="0"/>
              <a:t>TSS Example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D814B-6BC9-AC48-A098-E0582F2DD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Alan Aguilar Jaramillo, Ben </a:t>
            </a:r>
            <a:r>
              <a:rPr lang="en-US" sz="2000" dirty="0" err="1"/>
              <a:t>Gorr</a:t>
            </a:r>
            <a:r>
              <a:rPr lang="en-US" sz="2000" dirty="0"/>
              <a:t>, </a:t>
            </a:r>
            <a:r>
              <a:rPr lang="en-US" sz="2000" dirty="0" err="1"/>
              <a:t>Chrissi</a:t>
            </a:r>
            <a:r>
              <a:rPr lang="en-US" sz="2000" dirty="0"/>
              <a:t> Erwin, Dr Daniel Selva Valero</a:t>
            </a:r>
          </a:p>
        </p:txBody>
      </p:sp>
    </p:spTree>
    <p:extLst>
      <p:ext uri="{BB962C8B-B14F-4D97-AF65-F5344CB8AC3E}">
        <p14:creationId xmlns:p14="http://schemas.microsoft.com/office/powerpoint/2010/main" val="161238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Module – Inter-agent </a:t>
            </a:r>
            <a:r>
              <a:rPr lang="en-US" dirty="0" err="1" smtClean="0"/>
              <a:t>Comms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Upon receiving measurement request from science value submodule, engineering module forwards to the transmitter submodule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Transmitter submodule sends the measurement request to the Iridium node that all satellites can contact at all times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Iridium node receives the measurement request and sends to all other agents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All agents receive via the receiver submodule and send the measurement request directly to the planning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TODO: implement message timeouts, real communications constraints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70" y="5730842"/>
            <a:ext cx="11770928" cy="29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5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Module – Instrument Capability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1102849"/>
            <a:ext cx="11596599" cy="4414032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Upon receiving a measurement request, checks if the agent can perform the request measurement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Queries the current knowledge graph (KG) based on the CEOS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“Ocean chlorophyll concentration” is used for TSS at the moment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“Sea level” is used for altimetry at the moment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If the instrument can observe the observable according to the KG, passes the measurement request to the observation planning submodule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TODO: infer what sensors can observe “TSS” from KG, support custom instruments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07" y="5253603"/>
            <a:ext cx="9639300" cy="400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5775769"/>
            <a:ext cx="119348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TODOs summarized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1102848"/>
            <a:ext cx="11667281" cy="5199557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Measurement performance based on SNR/spectral res/spatial res (Molly/Ben)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Measurement cost based on maneuver (Alan/Ben)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Agent-level, centralized and decentralized planning algorithms (Alan/Ben)</a:t>
            </a:r>
          </a:p>
          <a:p>
            <a:pPr marL="750888" lvl="1" indent="-457200"/>
            <a:r>
              <a:rPr lang="en-US" dirty="0" smtClean="0"/>
              <a:t>Decentralized lit review to find CBBA alternatives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Add real reflectance/altimetry data sources (Ben/Molly?)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Come up with method of determining “outlier” measurements from either historical or agent-generated time-series data (Molly/George/</a:t>
            </a:r>
            <a:r>
              <a:rPr lang="en-US" dirty="0" err="1" smtClean="0"/>
              <a:t>Huilin</a:t>
            </a:r>
            <a:r>
              <a:rPr lang="en-US" dirty="0" smtClean="0"/>
              <a:t>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Infer </a:t>
            </a:r>
            <a:r>
              <a:rPr lang="en-US" dirty="0"/>
              <a:t>what sensors can observe “TSS” from KG, support custom </a:t>
            </a:r>
            <a:r>
              <a:rPr lang="en-US" dirty="0" smtClean="0"/>
              <a:t>instruments (UCLA team/Ben</a:t>
            </a:r>
            <a:r>
              <a:rPr lang="en-US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README!!! </a:t>
            </a:r>
            <a:r>
              <a:rPr lang="en-US" smtClean="0"/>
              <a:t>(Ben/Alan)</a:t>
            </a:r>
            <a:endParaRPr lang="en-US" dirty="0" smtClean="0"/>
          </a:p>
          <a:p>
            <a:r>
              <a:rPr lang="en-US" dirty="0" smtClean="0"/>
              <a:t>Low-priority: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Add image noise/distortion (Ben/Molly?)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 slewing/downlink actions to operations (Ben/Alan</a:t>
            </a:r>
            <a:r>
              <a:rPr lang="en-US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Add measurement request expiration (Ben/Alan)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Add real communication constraints (Ben/Alan)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/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72634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492E-FA99-ED42-1D16-8BE45771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C4833-4639-04B6-12C3-B1DFEC1D1F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1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3 satellites:</a:t>
            </a:r>
          </a:p>
          <a:p>
            <a:pPr marL="750888" lvl="1" indent="-457200"/>
            <a:r>
              <a:rPr lang="en-US" dirty="0" smtClean="0"/>
              <a:t>All in 500 km, 45 </a:t>
            </a:r>
            <a:r>
              <a:rPr lang="en-US" dirty="0" err="1" smtClean="0"/>
              <a:t>deg</a:t>
            </a:r>
            <a:r>
              <a:rPr lang="en-US" dirty="0" smtClean="0"/>
              <a:t> inclination orbit, spaced in true anomaly by 5 degrees (essentially ~75 seconds apart)</a:t>
            </a:r>
          </a:p>
          <a:p>
            <a:pPr marL="750888" lvl="1" indent="-457200"/>
            <a:r>
              <a:rPr lang="en-US" dirty="0" err="1" smtClean="0"/>
              <a:t>CustomSat</a:t>
            </a:r>
            <a:endParaRPr lang="en-US" dirty="0" smtClean="0"/>
          </a:p>
          <a:p>
            <a:pPr marL="917575" lvl="2" indent="-457200"/>
            <a:r>
              <a:rPr lang="en-US" dirty="0" smtClean="0"/>
              <a:t>TIR Camera</a:t>
            </a:r>
          </a:p>
          <a:p>
            <a:pPr marL="750888" lvl="1" indent="-457200"/>
            <a:r>
              <a:rPr lang="en-US" dirty="0" smtClean="0"/>
              <a:t>Jason-3</a:t>
            </a:r>
          </a:p>
          <a:p>
            <a:pPr marL="917575" lvl="2" indent="-457200"/>
            <a:r>
              <a:rPr lang="en-US" dirty="0" smtClean="0"/>
              <a:t>Poseidon-3B Altimeter</a:t>
            </a:r>
          </a:p>
          <a:p>
            <a:pPr marL="750888" lvl="1" indent="-457200"/>
            <a:r>
              <a:rPr lang="en-US" dirty="0" smtClean="0"/>
              <a:t>Suomi NPP</a:t>
            </a:r>
          </a:p>
          <a:p>
            <a:pPr marL="917575" lvl="2" indent="-457200"/>
            <a:r>
              <a:rPr lang="en-US" dirty="0" smtClean="0"/>
              <a:t>VIIRS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Iridium node to distribute measurement requests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Poseidon-3B Altimeter and VIIRS can detect “outliers” and generate measurement requests</a:t>
            </a:r>
          </a:p>
          <a:p>
            <a:pPr marL="750888" lvl="1" indent="-457200"/>
            <a:r>
              <a:rPr lang="en-US" dirty="0" smtClean="0"/>
              <a:t>Change this to only altimeter outliers?</a:t>
            </a:r>
          </a:p>
          <a:p>
            <a:pPr marL="750888" lvl="1" indent="-457200"/>
            <a:endParaRPr lang="en-US" dirty="0" smtClean="0"/>
          </a:p>
          <a:p>
            <a:pPr marL="917575" lvl="2" indent="-457200"/>
            <a:endParaRPr lang="en-US" dirty="0" smtClean="0"/>
          </a:p>
          <a:p>
            <a:pPr marL="750888" lvl="1" indent="-4572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752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TSS example</a:t>
            </a:r>
            <a:endParaRPr lang="en-US" dirty="0"/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12345" y="1181475"/>
            <a:ext cx="10305799" cy="4875209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93260" y="2267141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505389" y="4808354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Iridium Node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15812" y="188826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15812" y="268692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15813" y="4391147"/>
            <a:ext cx="367030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15812" y="5189805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10026587" y="5231592"/>
            <a:ext cx="1307237" cy="286331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i="1" dirty="0" smtClean="0">
                <a:solidFill>
                  <a:sysClr val="windowText" lastClr="000000"/>
                </a:solidFill>
              </a:rPr>
              <a:t>Planning </a:t>
            </a:r>
            <a:r>
              <a:rPr lang="en-US" sz="1200" i="1" dirty="0">
                <a:solidFill>
                  <a:sysClr val="windowText" lastClr="000000"/>
                </a:solidFill>
              </a:rPr>
              <a:t>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7034784" y="1367134"/>
            <a:ext cx="4741756" cy="2295227"/>
          </a:xfrm>
          <a:prstGeom prst="roundRect">
            <a:avLst>
              <a:gd name="adj" fmla="val 6097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1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697997" y="2869315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693780" y="20905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5D870E-5B50-966E-0DA6-166D5BE5BEDA}"/>
              </a:ext>
            </a:extLst>
          </p:cNvPr>
          <p:cNvSpPr txBox="1"/>
          <p:nvPr/>
        </p:nvSpPr>
        <p:spPr>
          <a:xfrm>
            <a:off x="665408" y="1738857"/>
            <a:ext cx="98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690314" y="5371455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D29D6C-EAC1-451B-A927-59E3C49EC7D8}"/>
              </a:ext>
            </a:extLst>
          </p:cNvPr>
          <p:cNvSpPr txBox="1"/>
          <p:nvPr/>
        </p:nvSpPr>
        <p:spPr>
          <a:xfrm>
            <a:off x="702215" y="2895779"/>
            <a:ext cx="9254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-GS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 req</a:t>
            </a:r>
          </a:p>
          <a:p>
            <a:r>
              <a:rPr lang="en-US" sz="7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-Observation sense </a:t>
            </a:r>
            <a:r>
              <a:rPr lang="en-US" sz="7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</a:t>
            </a:r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8F4BD-FB1A-AD9A-76F9-5248050C7904}"/>
              </a:ext>
            </a:extLst>
          </p:cNvPr>
          <p:cNvSpPr txBox="1"/>
          <p:nvPr/>
        </p:nvSpPr>
        <p:spPr>
          <a:xfrm>
            <a:off x="679765" y="4242436"/>
            <a:ext cx="98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</a:t>
            </a:r>
            <a:r>
              <a:rPr lang="en-US" sz="7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</a:t>
            </a:r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B13C5C-E425-0922-1BE5-4D3997E07D4A}"/>
              </a:ext>
            </a:extLst>
          </p:cNvPr>
          <p:cNvSpPr txBox="1"/>
          <p:nvPr/>
        </p:nvSpPr>
        <p:spPr>
          <a:xfrm>
            <a:off x="672135" y="5420761"/>
            <a:ext cx="98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700" i="1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 </a:t>
            </a:r>
            <a:r>
              <a:rPr lang="en-US" sz="7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</a:t>
            </a:r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D6F391-03BE-5974-2ADF-122841988FAA}"/>
              </a:ext>
            </a:extLst>
          </p:cNvPr>
          <p:cNvCxnSpPr>
            <a:cxnSpLocks/>
            <a:stCxn id="156" idx="1"/>
          </p:cNvCxnSpPr>
          <p:nvPr/>
        </p:nvCxnSpPr>
        <p:spPr>
          <a:xfrm rot="10800000">
            <a:off x="1989943" y="2889237"/>
            <a:ext cx="1356394" cy="76110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692046" y="457279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AC94E85-CBF9-94D3-1288-5E961FA14686}"/>
              </a:ext>
            </a:extLst>
          </p:cNvPr>
          <p:cNvSpPr txBox="1"/>
          <p:nvPr/>
        </p:nvSpPr>
        <p:spPr>
          <a:xfrm>
            <a:off x="6978155" y="2233414"/>
            <a:ext cx="7061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-Level 0 data products from sensor</a:t>
            </a:r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33C00C-4FE5-2D13-43B0-580354686F1E}"/>
              </a:ext>
            </a:extLst>
          </p:cNvPr>
          <p:cNvSpPr/>
          <p:nvPr/>
        </p:nvSpPr>
        <p:spPr>
          <a:xfrm>
            <a:off x="7215027" y="1681563"/>
            <a:ext cx="1150212" cy="3930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On-board Processor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3D829D-A528-94C9-8494-2F61383F6CFD}"/>
              </a:ext>
            </a:extLst>
          </p:cNvPr>
          <p:cNvSpPr/>
          <p:nvPr/>
        </p:nvSpPr>
        <p:spPr>
          <a:xfrm>
            <a:off x="10263628" y="3105911"/>
            <a:ext cx="1162323" cy="4878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Science Value 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46EED2-3424-1EB9-FF9B-CE253E83208B}"/>
              </a:ext>
            </a:extLst>
          </p:cNvPr>
          <p:cNvSpPr txBox="1"/>
          <p:nvPr/>
        </p:nvSpPr>
        <p:spPr>
          <a:xfrm>
            <a:off x="9994577" y="3662361"/>
            <a:ext cx="7602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</a:t>
            </a:r>
          </a:p>
          <a:p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A20056-4CD9-1B13-1C68-741D4CCA1883}"/>
              </a:ext>
            </a:extLst>
          </p:cNvPr>
          <p:cNvSpPr/>
          <p:nvPr/>
        </p:nvSpPr>
        <p:spPr>
          <a:xfrm>
            <a:off x="8550367" y="2254954"/>
            <a:ext cx="1150212" cy="5101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Science data-base</a:t>
            </a:r>
          </a:p>
        </p:txBody>
      </p:sp>
      <p:cxnSp>
        <p:nvCxnSpPr>
          <p:cNvPr id="35" name="Elbow Connector 34"/>
          <p:cNvCxnSpPr>
            <a:cxnSpLocks/>
            <a:stCxn id="40" idx="3"/>
            <a:endCxn id="30" idx="0"/>
          </p:cNvCxnSpPr>
          <p:nvPr/>
        </p:nvCxnSpPr>
        <p:spPr>
          <a:xfrm>
            <a:off x="8365239" y="1878112"/>
            <a:ext cx="760234" cy="376842"/>
          </a:xfrm>
          <a:prstGeom prst="bentConnector2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CA20056-4CD9-1B13-1C68-741D4CCA1883}"/>
              </a:ext>
            </a:extLst>
          </p:cNvPr>
          <p:cNvSpPr/>
          <p:nvPr/>
        </p:nvSpPr>
        <p:spPr>
          <a:xfrm>
            <a:off x="9330521" y="1611313"/>
            <a:ext cx="1150212" cy="5101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Science “reasoning”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8395507" y="1584968"/>
            <a:ext cx="820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-Level 1-3 data products</a:t>
            </a:r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9873320" y="2148313"/>
            <a:ext cx="4169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-New data flag</a:t>
            </a:r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33B2485-56BB-B744-1691-4A841EE7EED7}"/>
              </a:ext>
            </a:extLst>
          </p:cNvPr>
          <p:cNvCxnSpPr>
            <a:cxnSpLocks/>
            <a:stCxn id="30" idx="3"/>
            <a:endCxn id="70" idx="2"/>
          </p:cNvCxnSpPr>
          <p:nvPr/>
        </p:nvCxnSpPr>
        <p:spPr>
          <a:xfrm flipV="1">
            <a:off x="9700579" y="2121448"/>
            <a:ext cx="205048" cy="388574"/>
          </a:xfrm>
          <a:prstGeom prst="bentConnector2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381488" y="2125461"/>
            <a:ext cx="6096" cy="947405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6461760" y="4600936"/>
            <a:ext cx="5314780" cy="1248848"/>
          </a:xfrm>
          <a:prstGeom prst="roundRect">
            <a:avLst>
              <a:gd name="adj" fmla="val 6097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100" i="1" dirty="0">
                <a:solidFill>
                  <a:sysClr val="windowText" lastClr="000000"/>
                </a:solidFill>
              </a:rPr>
              <a:t>Scheduler/Planning Module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10344727" y="2469176"/>
            <a:ext cx="820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-TSS or altimetry outliers</a:t>
            </a:r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333C00C-4FE5-2D13-43B0-580354686F1E}"/>
              </a:ext>
            </a:extLst>
          </p:cNvPr>
          <p:cNvSpPr/>
          <p:nvPr/>
        </p:nvSpPr>
        <p:spPr>
          <a:xfrm>
            <a:off x="8453907" y="5069348"/>
            <a:ext cx="1308229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ysClr val="windowText" lastClr="000000"/>
                </a:solidFill>
              </a:rPr>
              <a:t>Observation Planning (Decentralized  multiagent-level)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1D70ECF-0BA2-9645-77B0-942EB68B78C9}"/>
              </a:ext>
            </a:extLst>
          </p:cNvPr>
          <p:cNvSpPr/>
          <p:nvPr/>
        </p:nvSpPr>
        <p:spPr>
          <a:xfrm>
            <a:off x="10181447" y="5070330"/>
            <a:ext cx="1460597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Knowledge-Base Instrument Capability Reasoning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21065E-D747-1C86-6DCA-95637C034403}"/>
              </a:ext>
            </a:extLst>
          </p:cNvPr>
          <p:cNvSpPr txBox="1"/>
          <p:nvPr/>
        </p:nvSpPr>
        <p:spPr>
          <a:xfrm>
            <a:off x="7871078" y="5016791"/>
            <a:ext cx="856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observations</a:t>
            </a:r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6D9A5EC-F526-92EF-D7AB-523227FEF4FA}"/>
              </a:ext>
            </a:extLst>
          </p:cNvPr>
          <p:cNvSpPr/>
          <p:nvPr/>
        </p:nvSpPr>
        <p:spPr>
          <a:xfrm>
            <a:off x="6597270" y="5073262"/>
            <a:ext cx="1308229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ysClr val="windowText" lastClr="000000"/>
                </a:solidFill>
              </a:rPr>
              <a:t>Operations Planning (agent-level)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001D1E4-F4F8-4A4F-BB4A-718D0E73BE86}"/>
              </a:ext>
            </a:extLst>
          </p:cNvPr>
          <p:cNvCxnSpPr>
            <a:cxnSpLocks/>
            <a:stCxn id="72" idx="1"/>
            <a:endCxn id="87" idx="3"/>
          </p:cNvCxnSpPr>
          <p:nvPr/>
        </p:nvCxnSpPr>
        <p:spPr>
          <a:xfrm flipH="1">
            <a:off x="7905499" y="5296378"/>
            <a:ext cx="548408" cy="3914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89">
            <a:extLst>
              <a:ext uri="{FF2B5EF4-FFF2-40B4-BE49-F238E27FC236}">
                <a16:creationId xmlns:a16="http://schemas.microsoft.com/office/drawing/2014/main" id="{A6DB65AE-1ACD-4FB4-A629-53732FBF233B}"/>
              </a:ext>
            </a:extLst>
          </p:cNvPr>
          <p:cNvCxnSpPr>
            <a:cxnSpLocks/>
            <a:stCxn id="76" idx="1"/>
            <a:endCxn id="72" idx="3"/>
          </p:cNvCxnSpPr>
          <p:nvPr/>
        </p:nvCxnSpPr>
        <p:spPr>
          <a:xfrm rot="10800000">
            <a:off x="9762137" y="5296378"/>
            <a:ext cx="419311" cy="982"/>
          </a:xfrm>
          <a:prstGeom prst="bentConnector3">
            <a:avLst>
              <a:gd name="adj1" fmla="val 50000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1A2C030-A3BB-4E1E-8CEF-0B3DE44B042F}"/>
              </a:ext>
            </a:extLst>
          </p:cNvPr>
          <p:cNvSpPr txBox="1"/>
          <p:nvPr/>
        </p:nvSpPr>
        <p:spPr>
          <a:xfrm>
            <a:off x="9718367" y="5378327"/>
            <a:ext cx="856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-Capable </a:t>
            </a:r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721065E-D747-1C86-6DCA-95637C034403}"/>
              </a:ext>
            </a:extLst>
          </p:cNvPr>
          <p:cNvSpPr txBox="1"/>
          <p:nvPr/>
        </p:nvSpPr>
        <p:spPr>
          <a:xfrm>
            <a:off x="5564076" y="4577957"/>
            <a:ext cx="85659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-Observation tasks and charge tasks</a:t>
            </a:r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E09718-9461-F519-738D-CED4577346E6}"/>
              </a:ext>
            </a:extLst>
          </p:cNvPr>
          <p:cNvCxnSpPr>
            <a:cxnSpLocks/>
          </p:cNvCxnSpPr>
          <p:nvPr/>
        </p:nvCxnSpPr>
        <p:spPr>
          <a:xfrm flipH="1" flipV="1">
            <a:off x="6338495" y="3936027"/>
            <a:ext cx="477934" cy="385422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A03B264E-1616-48A7-58EE-1A987A446DBC}"/>
              </a:ext>
            </a:extLst>
          </p:cNvPr>
          <p:cNvCxnSpPr>
            <a:cxnSpLocks/>
            <a:stCxn id="42" idx="1"/>
            <a:endCxn id="76" idx="3"/>
          </p:cNvCxnSpPr>
          <p:nvPr/>
        </p:nvCxnSpPr>
        <p:spPr>
          <a:xfrm rot="10800000" flipH="1" flipV="1">
            <a:off x="10263628" y="3349816"/>
            <a:ext cx="1378416" cy="1947543"/>
          </a:xfrm>
          <a:prstGeom prst="bentConnector5">
            <a:avLst>
              <a:gd name="adj1" fmla="val -16584"/>
              <a:gd name="adj2" fmla="val 50433"/>
              <a:gd name="adj3" fmla="val 116584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3346337" y="1584968"/>
            <a:ext cx="3485559" cy="2760757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58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3489515" y="1899389"/>
            <a:ext cx="3038481" cy="2311573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159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4312702" y="3778608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sp>
        <p:nvSpPr>
          <p:cNvPr id="161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3774668" y="2556943"/>
            <a:ext cx="667620" cy="23844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Reactive Planner</a:t>
            </a:r>
          </a:p>
        </p:txBody>
      </p:sp>
      <p:sp>
        <p:nvSpPr>
          <p:cNvPr id="164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4312702" y="3386849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Comms</a:t>
            </a:r>
            <a:endParaRPr lang="en-US" sz="600" i="1" dirty="0">
              <a:solidFill>
                <a:sysClr val="windowText" lastClr="000000"/>
              </a:solidFill>
            </a:endParaRPr>
          </a:p>
        </p:txBody>
      </p:sp>
      <p:sp>
        <p:nvSpPr>
          <p:cNvPr id="167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3709844" y="2218945"/>
            <a:ext cx="2575259" cy="109074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CDH</a:t>
            </a:r>
          </a:p>
        </p:txBody>
      </p:sp>
      <p:sp>
        <p:nvSpPr>
          <p:cNvPr id="168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5163579" y="2324817"/>
            <a:ext cx="667620" cy="29589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169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4990990" y="2917833"/>
            <a:ext cx="667620" cy="24812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164" idx="1"/>
            <a:endCxn id="169" idx="1"/>
          </p:cNvCxnSpPr>
          <p:nvPr/>
        </p:nvCxnSpPr>
        <p:spPr>
          <a:xfrm rot="10800000" flipH="1">
            <a:off x="4312702" y="3041895"/>
            <a:ext cx="678288" cy="500525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159" idx="1"/>
            <a:endCxn id="169" idx="1"/>
          </p:cNvCxnSpPr>
          <p:nvPr/>
        </p:nvCxnSpPr>
        <p:spPr>
          <a:xfrm rot="10800000" flipH="1">
            <a:off x="4312702" y="3041894"/>
            <a:ext cx="678288" cy="892284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169" idx="2"/>
            <a:endCxn id="164" idx="3"/>
          </p:cNvCxnSpPr>
          <p:nvPr/>
        </p:nvCxnSpPr>
        <p:spPr>
          <a:xfrm rot="5400000">
            <a:off x="4965814" y="3183432"/>
            <a:ext cx="376465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169" idx="2"/>
            <a:endCxn id="159" idx="3"/>
          </p:cNvCxnSpPr>
          <p:nvPr/>
        </p:nvCxnSpPr>
        <p:spPr>
          <a:xfrm rot="5400000">
            <a:off x="4769934" y="3379312"/>
            <a:ext cx="768224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168" idx="3"/>
            <a:endCxn id="159" idx="3"/>
          </p:cNvCxnSpPr>
          <p:nvPr/>
        </p:nvCxnSpPr>
        <p:spPr>
          <a:xfrm flipH="1">
            <a:off x="4983292" y="2472762"/>
            <a:ext cx="847907" cy="1461416"/>
          </a:xfrm>
          <a:prstGeom prst="bentConnector3">
            <a:avLst>
              <a:gd name="adj1" fmla="val -2696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168" idx="3"/>
            <a:endCxn id="164" idx="3"/>
          </p:cNvCxnSpPr>
          <p:nvPr/>
        </p:nvCxnSpPr>
        <p:spPr>
          <a:xfrm flipH="1">
            <a:off x="4983292" y="2472762"/>
            <a:ext cx="847907" cy="1069657"/>
          </a:xfrm>
          <a:prstGeom prst="bentConnector3">
            <a:avLst>
              <a:gd name="adj1" fmla="val -2696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4442288" y="2676164"/>
            <a:ext cx="541004" cy="25522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4441106" y="2795385"/>
            <a:ext cx="542191" cy="194164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B768E5EF-F185-47FE-A1EE-4312F980E543}"/>
              </a:ext>
            </a:extLst>
          </p:cNvPr>
          <p:cNvSpPr txBox="1"/>
          <p:nvPr/>
        </p:nvSpPr>
        <p:spPr>
          <a:xfrm>
            <a:off x="5300947" y="3381352"/>
            <a:ext cx="77906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-Received Data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E350A93-7283-4CD3-97A5-A290072E8881}"/>
              </a:ext>
            </a:extLst>
          </p:cNvPr>
          <p:cNvSpPr txBox="1"/>
          <p:nvPr/>
        </p:nvSpPr>
        <p:spPr>
          <a:xfrm>
            <a:off x="4136587" y="3021099"/>
            <a:ext cx="75685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--Itemized task instructions</a:t>
            </a:r>
          </a:p>
          <a:p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979142C-295E-42AF-8652-E40AE3F57627}"/>
              </a:ext>
            </a:extLst>
          </p:cNvPr>
          <p:cNvSpPr txBox="1"/>
          <p:nvPr/>
        </p:nvSpPr>
        <p:spPr>
          <a:xfrm>
            <a:off x="4947411" y="3919277"/>
            <a:ext cx="84141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-Perceived Data</a:t>
            </a:r>
          </a:p>
        </p:txBody>
      </p:sp>
      <p:cxnSp>
        <p:nvCxnSpPr>
          <p:cNvPr id="187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168" idx="1"/>
          </p:cNvCxnSpPr>
          <p:nvPr/>
        </p:nvCxnSpPr>
        <p:spPr>
          <a:xfrm rot="16200000" flipV="1">
            <a:off x="4962655" y="2673687"/>
            <a:ext cx="445071" cy="43222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F7CFB803-E8BD-4A70-BBE8-C949476BE116}"/>
              </a:ext>
            </a:extLst>
          </p:cNvPr>
          <p:cNvSpPr txBox="1"/>
          <p:nvPr/>
        </p:nvSpPr>
        <p:spPr>
          <a:xfrm>
            <a:off x="4381775" y="2399108"/>
            <a:ext cx="5374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2954BB4-79ED-4537-AAE5-B7261339227C}"/>
              </a:ext>
            </a:extLst>
          </p:cNvPr>
          <p:cNvSpPr txBox="1"/>
          <p:nvPr/>
        </p:nvSpPr>
        <p:spPr>
          <a:xfrm>
            <a:off x="3802777" y="2764677"/>
            <a:ext cx="95661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-Emergency Task(s)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EA846C6-4149-4A1B-B0C6-DCC7BC122701}"/>
              </a:ext>
            </a:extLst>
          </p:cNvPr>
          <p:cNvSpPr txBox="1"/>
          <p:nvPr/>
        </p:nvSpPr>
        <p:spPr>
          <a:xfrm>
            <a:off x="4782367" y="2185695"/>
            <a:ext cx="46795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-State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-Data (out)</a:t>
            </a:r>
          </a:p>
        </p:txBody>
      </p:sp>
      <p:cxnSp>
        <p:nvCxnSpPr>
          <p:cNvPr id="197" name="Elbow Connector 56">
            <a:extLst>
              <a:ext uri="{FF2B5EF4-FFF2-40B4-BE49-F238E27FC236}">
                <a16:creationId xmlns:a16="http://schemas.microsoft.com/office/drawing/2014/main" id="{4F09E56D-F40E-29BA-8FA9-0AECD59D1FD3}"/>
              </a:ext>
            </a:extLst>
          </p:cNvPr>
          <p:cNvCxnSpPr>
            <a:cxnSpLocks/>
            <a:stCxn id="169" idx="0"/>
            <a:endCxn id="168" idx="2"/>
          </p:cNvCxnSpPr>
          <p:nvPr/>
        </p:nvCxnSpPr>
        <p:spPr>
          <a:xfrm rot="5400000" flipH="1" flipV="1">
            <a:off x="5262531" y="2682976"/>
            <a:ext cx="297126" cy="172589"/>
          </a:xfrm>
          <a:prstGeom prst="bentConnector3">
            <a:avLst>
              <a:gd name="adj1" fmla="val 6025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88FCAE76-5786-5218-5ED8-4B3F83D0A2E1}"/>
              </a:ext>
            </a:extLst>
          </p:cNvPr>
          <p:cNvSpPr txBox="1"/>
          <p:nvPr/>
        </p:nvSpPr>
        <p:spPr>
          <a:xfrm>
            <a:off x="5315272" y="2708739"/>
            <a:ext cx="4991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-Task(s)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9001D1E4-F4F8-4A4F-BB4A-718D0E73BE86}"/>
              </a:ext>
            </a:extLst>
          </p:cNvPr>
          <p:cNvCxnSpPr>
            <a:cxnSpLocks/>
            <a:stCxn id="87" idx="1"/>
            <a:endCxn id="169" idx="3"/>
          </p:cNvCxnSpPr>
          <p:nvPr/>
        </p:nvCxnSpPr>
        <p:spPr>
          <a:xfrm rot="10800000">
            <a:off x="5658610" y="3041894"/>
            <a:ext cx="938660" cy="2258398"/>
          </a:xfrm>
          <a:prstGeom prst="bentConnector3">
            <a:avLst>
              <a:gd name="adj1" fmla="val 26620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2710D44-CD41-29EF-090E-B62D030E41D5}"/>
              </a:ext>
            </a:extLst>
          </p:cNvPr>
          <p:cNvCxnSpPr>
            <a:cxnSpLocks/>
            <a:stCxn id="167" idx="3"/>
            <a:endCxn id="40" idx="1"/>
          </p:cNvCxnSpPr>
          <p:nvPr/>
        </p:nvCxnSpPr>
        <p:spPr>
          <a:xfrm flipV="1">
            <a:off x="6285103" y="1878112"/>
            <a:ext cx="929924" cy="886208"/>
          </a:xfrm>
          <a:prstGeom prst="bentConnector3">
            <a:avLst>
              <a:gd name="adj1" fmla="val 68355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9001D1E4-F4F8-4A4F-BB4A-718D0E73BE86}"/>
              </a:ext>
            </a:extLst>
          </p:cNvPr>
          <p:cNvCxnSpPr>
            <a:cxnSpLocks/>
            <a:stCxn id="159" idx="2"/>
            <a:endCxn id="71" idx="0"/>
          </p:cNvCxnSpPr>
          <p:nvPr/>
        </p:nvCxnSpPr>
        <p:spPr>
          <a:xfrm rot="16200000" flipH="1">
            <a:off x="6627979" y="2109765"/>
            <a:ext cx="511188" cy="4471153"/>
          </a:xfrm>
          <a:prstGeom prst="bentConnector3">
            <a:avLst>
              <a:gd name="adj1" fmla="val 77428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E546EED2-3424-1EB9-FF9B-CE253E83208B}"/>
              </a:ext>
            </a:extLst>
          </p:cNvPr>
          <p:cNvSpPr txBox="1"/>
          <p:nvPr/>
        </p:nvSpPr>
        <p:spPr>
          <a:xfrm>
            <a:off x="8045357" y="3959089"/>
            <a:ext cx="7602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</a:t>
            </a:r>
            <a:r>
              <a:rPr lang="en-US" sz="7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Requests received from other agents</a:t>
            </a:r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7" name="Elbow Connector 89">
            <a:extLst>
              <a:ext uri="{FF2B5EF4-FFF2-40B4-BE49-F238E27FC236}">
                <a16:creationId xmlns:a16="http://schemas.microsoft.com/office/drawing/2014/main" id="{A6DB65AE-1ACD-4FB4-A629-53732FBF233B}"/>
              </a:ext>
            </a:extLst>
          </p:cNvPr>
          <p:cNvCxnSpPr>
            <a:cxnSpLocks/>
            <a:stCxn id="71" idx="0"/>
            <a:endCxn id="76" idx="0"/>
          </p:cNvCxnSpPr>
          <p:nvPr/>
        </p:nvCxnSpPr>
        <p:spPr>
          <a:xfrm rot="16200000" flipH="1">
            <a:off x="9780751" y="3939335"/>
            <a:ext cx="469394" cy="1792596"/>
          </a:xfrm>
          <a:prstGeom prst="bentConnector3">
            <a:avLst>
              <a:gd name="adj1" fmla="val 66883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27">
            <a:extLst>
              <a:ext uri="{FF2B5EF4-FFF2-40B4-BE49-F238E27FC236}">
                <a16:creationId xmlns:a16="http://schemas.microsoft.com/office/drawing/2014/main" id="{6BD6F391-03BE-5974-2ADF-122841988FAA}"/>
              </a:ext>
            </a:extLst>
          </p:cNvPr>
          <p:cNvCxnSpPr>
            <a:cxnSpLocks/>
            <a:stCxn id="156" idx="1"/>
            <a:endCxn id="9" idx="3"/>
          </p:cNvCxnSpPr>
          <p:nvPr/>
        </p:nvCxnSpPr>
        <p:spPr>
          <a:xfrm rot="10800000" flipV="1">
            <a:off x="1982843" y="2965346"/>
            <a:ext cx="1363494" cy="1608189"/>
          </a:xfrm>
          <a:prstGeom prst="bentConnector3">
            <a:avLst>
              <a:gd name="adj1" fmla="val 35693"/>
            </a:avLst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6BD6F391-03BE-5974-2ADF-122841988FAA}"/>
              </a:ext>
            </a:extLst>
          </p:cNvPr>
          <p:cNvCxnSpPr>
            <a:cxnSpLocks/>
            <a:stCxn id="156" idx="2"/>
            <a:endCxn id="10" idx="3"/>
          </p:cNvCxnSpPr>
          <p:nvPr/>
        </p:nvCxnSpPr>
        <p:spPr>
          <a:xfrm rot="5400000">
            <a:off x="3023613" y="3306689"/>
            <a:ext cx="1026469" cy="3104540"/>
          </a:xfrm>
          <a:prstGeom prst="bentConnector2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5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Module – Observation Planner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1102848"/>
            <a:ext cx="6664935" cy="519955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Currently looks at access to lakes and rivers from </a:t>
            </a:r>
            <a:r>
              <a:rPr lang="en-US" dirty="0" err="1" smtClean="0"/>
              <a:t>HydroLAKES</a:t>
            </a:r>
            <a:r>
              <a:rPr lang="en-US" dirty="0" smtClean="0"/>
              <a:t> and GRWL, and uses a “greedy algorithm” from Lemaitre et. al. to schedule observations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All points weighted equally (W</a:t>
            </a:r>
            <a:r>
              <a:rPr lang="en-US" baseline="-25000" dirty="0" smtClean="0"/>
              <a:t>i</a:t>
            </a:r>
            <a:r>
              <a:rPr lang="en-US" dirty="0" smtClean="0"/>
              <a:t> = 1.0) to begin simulation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Whenever a measurement request is received from either another agent or internally, completely </a:t>
            </a:r>
            <a:r>
              <a:rPr lang="en-US" dirty="0" err="1" smtClean="0"/>
              <a:t>replans</a:t>
            </a:r>
            <a:r>
              <a:rPr lang="en-US" dirty="0" smtClean="0"/>
              <a:t> with </a:t>
            </a:r>
            <a:r>
              <a:rPr lang="en-US" dirty="0"/>
              <a:t>(W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smtClean="0"/>
              <a:t>measurement request science value)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TODO: modify science value by some measurement performance multiplier; subtract measurement cost from value; try other algorithms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645" y="2304858"/>
            <a:ext cx="4453189" cy="2693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762" y="5762151"/>
            <a:ext cx="7105072" cy="57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5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Module – Operations Planner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1102848"/>
            <a:ext cx="11523447" cy="519955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Receives list of planned measurements and associated times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Puts charging actions in between the observation 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Sends to the engineering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TODO: add slewing actions between observations; add downlink 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57" y="4045691"/>
            <a:ext cx="11339307" cy="30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7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Module -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CDH receives </a:t>
            </a:r>
            <a:r>
              <a:rPr lang="en-US" dirty="0" err="1" smtClean="0"/>
              <a:t>ObservationTask</a:t>
            </a:r>
            <a:r>
              <a:rPr lang="en-US" dirty="0" smtClean="0"/>
              <a:t> from planning module, tasks the payload to complete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Payload sends </a:t>
            </a:r>
            <a:r>
              <a:rPr lang="en-US" dirty="0" err="1" smtClean="0"/>
              <a:t>ObservationSense</a:t>
            </a:r>
            <a:r>
              <a:rPr lang="en-US" dirty="0" smtClean="0"/>
              <a:t> request to environment, which responds with </a:t>
            </a:r>
            <a:r>
              <a:rPr lang="en-US" dirty="0" err="1" smtClean="0"/>
              <a:t>reflectances</a:t>
            </a:r>
            <a:r>
              <a:rPr lang="en-US" dirty="0" smtClean="0"/>
              <a:t> (currently Landsat Collection 2 Surface Reflectance, same image)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Payload sends image to CDH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CDH stores image and sends to science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TODO: replace Landsat reflectance image with VIIRS “remote </a:t>
            </a:r>
            <a:r>
              <a:rPr lang="en-US" i="1" dirty="0"/>
              <a:t>sensing reflectance </a:t>
            </a:r>
            <a:r>
              <a:rPr lang="en-US" i="1" dirty="0" smtClean="0"/>
              <a:t>from </a:t>
            </a:r>
            <a:r>
              <a:rPr lang="en-US" i="1" dirty="0" smtClean="0">
                <a:hlinkClick r:id="rId2"/>
              </a:rPr>
              <a:t>https</a:t>
            </a:r>
            <a:r>
              <a:rPr lang="en-US" i="1" dirty="0">
                <a:hlinkClick r:id="rId2"/>
              </a:rPr>
              <a:t>://eastcoast.coastwatch.noaa.gov/</a:t>
            </a:r>
            <a:r>
              <a:rPr lang="en-US" i="1" dirty="0" err="1">
                <a:hlinkClick r:id="rId2"/>
              </a:rPr>
              <a:t>cw_data_access.php</a:t>
            </a:r>
            <a:r>
              <a:rPr lang="en-US" i="1" dirty="0" smtClean="0"/>
              <a:t>”; add imager noise/distortion</a:t>
            </a:r>
          </a:p>
        </p:txBody>
      </p:sp>
    </p:spTree>
    <p:extLst>
      <p:ext uri="{BB962C8B-B14F-4D97-AF65-F5344CB8AC3E}">
        <p14:creationId xmlns:p14="http://schemas.microsoft.com/office/powerpoint/2010/main" val="22019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Module – Onboard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1102849"/>
            <a:ext cx="10103079" cy="374347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Upon receiving data from payload via the engineering module, stores the “raw/level 0” data product in the science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If the submodule is capable, it processes the data into “level 1-3” data products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TSS: using algorithm from </a:t>
            </a:r>
            <a:r>
              <a:rPr lang="en-US" dirty="0" err="1" smtClean="0"/>
              <a:t>Nechad</a:t>
            </a:r>
            <a:r>
              <a:rPr lang="en-US" dirty="0" smtClean="0"/>
              <a:t> et. 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Altimetry: currently generates a random reading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Sends flag notifying science reasoning module that a new data product has been added to the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TODO:</a:t>
            </a:r>
            <a:r>
              <a:rPr lang="en-US" dirty="0" smtClean="0"/>
              <a:t> </a:t>
            </a:r>
            <a:r>
              <a:rPr lang="en-US" i="1" dirty="0" smtClean="0"/>
              <a:t>Determine source for altimetry data; add more processing capabilities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633" y="2101215"/>
            <a:ext cx="2524125" cy="704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69" y="4759255"/>
            <a:ext cx="9884427" cy="447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48" y="5286375"/>
            <a:ext cx="9884848" cy="24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0289" y="3822192"/>
            <a:ext cx="1615694" cy="242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1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Module – Science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Upon receiving the updated flag from the onboard processing module, checks to see if the data product is an “outlier”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Currently the outlier check is just a 50% random yes/no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If the data product is an outlier, sends to the science value submodule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TODO: compare the data product to some threshold based on historical data for that ground point, or to existing measurements in science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7" y="4657064"/>
            <a:ext cx="11657442" cy="29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2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Module – Science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Receives outlier notification from science reasoning submodule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Currently checks </a:t>
            </a:r>
            <a:r>
              <a:rPr lang="en-US" dirty="0" err="1" smtClean="0"/>
              <a:t>HydroATLAS</a:t>
            </a:r>
            <a:r>
              <a:rPr lang="en-US" dirty="0" smtClean="0"/>
              <a:t> population density to determine the science value of observing that particular water body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Generates measurement request with the location and science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Sends measurement request to planning module AND transmitter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TODO: Change science value source? Add measurement request expiration?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460" y="4689538"/>
            <a:ext cx="7724775" cy="60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722" y="5513641"/>
            <a:ext cx="80962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0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5E052B"/>
      </a:accent1>
      <a:accent2>
        <a:srgbClr val="42051E"/>
      </a:accent2>
      <a:accent3>
        <a:srgbClr val="5E6A81"/>
      </a:accent3>
      <a:accent4>
        <a:srgbClr val="8F99A8"/>
      </a:accent4>
      <a:accent5>
        <a:srgbClr val="5C395A"/>
      </a:accent5>
      <a:accent6>
        <a:srgbClr val="855D5D"/>
      </a:accent6>
      <a:hlink>
        <a:srgbClr val="CC9900"/>
      </a:hlink>
      <a:folHlink>
        <a:srgbClr val="96A9A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22201</TotalTime>
  <Words>957</Words>
  <Application>Microsoft Office PowerPoint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Baskerville</vt:lpstr>
      <vt:lpstr>Calibri</vt:lpstr>
      <vt:lpstr>Damascus</vt:lpstr>
      <vt:lpstr>Franklin Gothic Book</vt:lpstr>
      <vt:lpstr>Helvetica</vt:lpstr>
      <vt:lpstr>Office Theme</vt:lpstr>
      <vt:lpstr>DMAS: Decentralized Multiagent Simulation – TSS Example</vt:lpstr>
      <vt:lpstr>Simulation Summary</vt:lpstr>
      <vt:lpstr>TSS example</vt:lpstr>
      <vt:lpstr>Planning Module – Observation Planner</vt:lpstr>
      <vt:lpstr>Planning Module – Operations Planner</vt:lpstr>
      <vt:lpstr>Engineering Module - Observations</vt:lpstr>
      <vt:lpstr>Science Module – Onboard processing</vt:lpstr>
      <vt:lpstr>Science Module – Science Reasoning</vt:lpstr>
      <vt:lpstr>Science Module – Science Value</vt:lpstr>
      <vt:lpstr>Engineering Module – Inter-agent Comms</vt:lpstr>
      <vt:lpstr>Planning Module – Instrument Capability</vt:lpstr>
      <vt:lpstr>TODOs summarized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Alan Aguilar</dc:creator>
  <cp:lastModifiedBy>Gorr, Ben Jared</cp:lastModifiedBy>
  <cp:revision>446</cp:revision>
  <dcterms:created xsi:type="dcterms:W3CDTF">2020-07-28T18:06:27Z</dcterms:created>
  <dcterms:modified xsi:type="dcterms:W3CDTF">2022-11-01T18:11:05Z</dcterms:modified>
</cp:coreProperties>
</file>