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4" r:id="rId1"/>
  </p:sldMasterIdLst>
  <p:notesMasterIdLst>
    <p:notesMasterId r:id="rId17"/>
  </p:notesMasterIdLst>
  <p:sldIdLst>
    <p:sldId id="263" r:id="rId2"/>
    <p:sldId id="269" r:id="rId3"/>
    <p:sldId id="265" r:id="rId4"/>
    <p:sldId id="395" r:id="rId5"/>
    <p:sldId id="396" r:id="rId6"/>
    <p:sldId id="401" r:id="rId7"/>
    <p:sldId id="404" r:id="rId8"/>
    <p:sldId id="408" r:id="rId9"/>
    <p:sldId id="407" r:id="rId10"/>
    <p:sldId id="399" r:id="rId11"/>
    <p:sldId id="397" r:id="rId12"/>
    <p:sldId id="398" r:id="rId13"/>
    <p:sldId id="400" r:id="rId14"/>
    <p:sldId id="267" r:id="rId15"/>
    <p:sldId id="3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061E"/>
    <a:srgbClr val="B65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53"/>
    <p:restoredTop sz="96208"/>
  </p:normalViewPr>
  <p:slideViewPr>
    <p:cSldViewPr snapToGrid="0" snapToObjects="1">
      <p:cViewPr varScale="1">
        <p:scale>
          <a:sx n="219" d="100"/>
          <a:sy n="219" d="100"/>
        </p:scale>
        <p:origin x="1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7608-F877-A844-A447-8F4AE0FF71C9}" type="datetimeFigureOut">
              <a:rPr lang="en-US" smtClean="0"/>
              <a:t>8/22/22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B5AC4-FCD1-8B45-8AD3-4759FBC8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give you an idea of where we are today in terms of actual missions that have flown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BF6FF-659B-4368-B9A0-754BF9CE65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7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799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017674"/>
            <a:ext cx="9144000" cy="6849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Alan Aguilar Jaramillo, Ben </a:t>
            </a:r>
            <a:r>
              <a:rPr lang="en-US" dirty="0" err="1"/>
              <a:t>Gorr</a:t>
            </a:r>
            <a:r>
              <a:rPr lang="en-US" dirty="0"/>
              <a:t>, Dr Daniel Selva Valero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2691F0-3677-7141-B747-93E4B0095ECE}"/>
              </a:ext>
            </a:extLst>
          </p:cNvPr>
          <p:cNvCxnSpPr>
            <a:cxnSpLocks/>
          </p:cNvCxnSpPr>
          <p:nvPr userDrawn="1"/>
        </p:nvCxnSpPr>
        <p:spPr>
          <a:xfrm>
            <a:off x="2672308" y="3969843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CCD1B47B-4DF0-A244-B056-07B15E055DE6}"/>
              </a:ext>
            </a:extLst>
          </p:cNvPr>
          <p:cNvSpPr txBox="1">
            <a:spLocks/>
          </p:cNvSpPr>
          <p:nvPr userDrawn="1"/>
        </p:nvSpPr>
        <p:spPr>
          <a:xfrm>
            <a:off x="1524000" y="4360150"/>
            <a:ext cx="9144000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Systems Engineering Architecture Knowledge Lab - Texas A&amp;M University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52804A-A85F-D140-B3FF-94F954F2CFC1}"/>
              </a:ext>
            </a:extLst>
          </p:cNvPr>
          <p:cNvSpPr/>
          <p:nvPr userDrawn="1"/>
        </p:nvSpPr>
        <p:spPr>
          <a:xfrm>
            <a:off x="11349728" y="6589264"/>
            <a:ext cx="265246" cy="12564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480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52427"/>
            <a:ext cx="10515600" cy="45245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4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7" y="233950"/>
            <a:ext cx="11667281" cy="732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1102848"/>
            <a:ext cx="11667280" cy="51995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B8ADEE-EF7A-3244-8EB4-DD4985CBC4D7}"/>
              </a:ext>
            </a:extLst>
          </p:cNvPr>
          <p:cNvCxnSpPr>
            <a:cxnSpLocks/>
          </p:cNvCxnSpPr>
          <p:nvPr userDrawn="1"/>
        </p:nvCxnSpPr>
        <p:spPr>
          <a:xfrm>
            <a:off x="266217" y="966077"/>
            <a:ext cx="11667280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5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95523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148260"/>
            <a:ext cx="10515600" cy="941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514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3212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6F79B3-0E9B-C94D-8555-FA5F74C7366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4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8336"/>
            <a:ext cx="10515600" cy="7575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68619"/>
            <a:ext cx="5157787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9154"/>
            <a:ext cx="5157787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68619"/>
            <a:ext cx="5183188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9154"/>
            <a:ext cx="5183188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BC7E5D-86A0-F54B-8F08-08EB74BC760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3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0644"/>
            <a:ext cx="10515600" cy="7125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6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0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08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45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005" y="185457"/>
            <a:ext cx="11661494" cy="786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005" y="1166732"/>
            <a:ext cx="11661494" cy="5112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9DA8CA-3A3A-7747-B578-53BD19D2D333}"/>
              </a:ext>
            </a:extLst>
          </p:cNvPr>
          <p:cNvSpPr/>
          <p:nvPr userDrawn="1"/>
        </p:nvSpPr>
        <p:spPr>
          <a:xfrm>
            <a:off x="-72736" y="6483986"/>
            <a:ext cx="12267177" cy="3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553FE6-8F21-2042-B888-FB2EEEAE4274}"/>
              </a:ext>
            </a:extLst>
          </p:cNvPr>
          <p:cNvSpPr txBox="1"/>
          <p:nvPr userDrawn="1"/>
        </p:nvSpPr>
        <p:spPr>
          <a:xfrm>
            <a:off x="2706547" y="6492873"/>
            <a:ext cx="677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SEAK Lab  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0CF1E2-42BB-A649-AC23-486C731ADE09}"/>
              </a:ext>
            </a:extLst>
          </p:cNvPr>
          <p:cNvSpPr txBox="1">
            <a:spLocks/>
          </p:cNvSpPr>
          <p:nvPr userDrawn="1"/>
        </p:nvSpPr>
        <p:spPr>
          <a:xfrm>
            <a:off x="8513340" y="6484454"/>
            <a:ext cx="3135774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i="0" kern="1200">
                <a:solidFill>
                  <a:schemeClr val="bg1"/>
                </a:solidFill>
                <a:latin typeface="Helvetica" pitchFamily="2" charset="0"/>
                <a:ea typeface="Baskerville" panose="02020502070401020303" pitchFamily="18" charset="0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		</a:t>
            </a:r>
            <a:fld id="{AC8E475C-3686-5646-B924-3526F965A4A1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7DD65A-61A0-F647-A026-A697EBCF024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42886" y="6523367"/>
            <a:ext cx="1370958" cy="2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8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Helvetica" pitchFamily="2" charset="0"/>
          <a:ea typeface="+mj-ea"/>
          <a:cs typeface="Damascus" pitchFamily="2" charset="-78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293688" indent="-2317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460375" indent="-2190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628650" indent="-23018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808038" indent="-21113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4911-91D2-6F41-BCD8-77F3FEBD9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Simulation Platform for Distributed Satellite Systems Mission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D814B-6BC9-AC48-A098-E0582F2DD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Alan Aguilar Jaramillo, Dr Daniel Selva Valero</a:t>
            </a:r>
          </a:p>
        </p:txBody>
      </p:sp>
    </p:spTree>
    <p:extLst>
      <p:ext uri="{BB962C8B-B14F-4D97-AF65-F5344CB8AC3E}">
        <p14:creationId xmlns:p14="http://schemas.microsoft.com/office/powerpoint/2010/main" val="161238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A617-21F0-44CD-977F-964E7757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ToDo’s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7BE47-7398-462A-9F6D-0FB5C459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11667280" cy="5199557"/>
          </a:xfrm>
        </p:spPr>
        <p:txBody>
          <a:bodyPr/>
          <a:lstStyle/>
          <a:p>
            <a:r>
              <a:rPr lang="en-US" i="1" dirty="0"/>
              <a:t>Engineering Model Integration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Alan: Power and Data Tracking Model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Ben: Attitude Model</a:t>
            </a:r>
          </a:p>
          <a:p>
            <a:r>
              <a:rPr lang="en-US" i="1" dirty="0"/>
              <a:t>Science Value Module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Ben: Spatial Res + Look Angle-based Chlorophyll + TSS</a:t>
            </a:r>
          </a:p>
          <a:p>
            <a:r>
              <a:rPr lang="en-US" dirty="0"/>
              <a:t>Federated Systems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Define federation in </a:t>
            </a:r>
            <a:r>
              <a:rPr lang="en-US" dirty="0" err="1"/>
              <a:t>simpy</a:t>
            </a:r>
            <a:endParaRPr lang="en-US" dirty="0"/>
          </a:p>
          <a:p>
            <a:r>
              <a:rPr lang="en-US" dirty="0"/>
              <a:t>Use Case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Define federation in </a:t>
            </a:r>
            <a:r>
              <a:rPr lang="en-US" dirty="0" err="1"/>
              <a:t>simpy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8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EA7C-861C-4CB1-B96C-BAAA3F3E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DB21-963A-4E4B-A939-C6632D2C2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Past Information Request</a:t>
            </a:r>
          </a:p>
          <a:p>
            <a:pPr marL="808038" lvl="1" indent="-514350">
              <a:buFont typeface="+mj-lt"/>
              <a:buAutoNum type="arabicPeriod"/>
            </a:pPr>
            <a:r>
              <a:rPr lang="en-US" dirty="0"/>
              <a:t>“I want soil moisture at (X,Y), does anyone know about this?”</a:t>
            </a:r>
          </a:p>
          <a:p>
            <a:pPr marL="808038" lvl="1" indent="-514350">
              <a:buFont typeface="+mj-lt"/>
              <a:buAutoNum type="arabicPeriod"/>
            </a:pPr>
            <a:r>
              <a:rPr lang="en-US" dirty="0"/>
              <a:t>“I am measuring SM at (X,Y) in 5 mins but need temperature measurements, does anyone know about this recently?”</a:t>
            </a:r>
          </a:p>
          <a:p>
            <a:pPr marL="808038" lvl="1" indent="-514350">
              <a:buFont typeface="+mj-lt"/>
              <a:buAutoNum type="arabicPeriod"/>
            </a:pPr>
            <a:r>
              <a:rPr lang="en-US" dirty="0"/>
              <a:t>“I an optical measurement from (X,Y), can you tell me if there is Algae here?”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New/Future Measurement Request</a:t>
            </a:r>
          </a:p>
          <a:p>
            <a:pPr marL="808038" lvl="1" indent="-514350">
              <a:buFont typeface="+mj-lt"/>
              <a:buAutoNum type="arabicPeriod"/>
            </a:pPr>
            <a:r>
              <a:rPr lang="en-US" dirty="0"/>
              <a:t>“Can someone measure SM at (X,Y) and tell me what the value is?”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Force Measurement Request</a:t>
            </a:r>
          </a:p>
          <a:p>
            <a:pPr marL="808038" lvl="1" indent="-514350">
              <a:buFont typeface="+mj-lt"/>
              <a:buAutoNum type="arabicPeriod"/>
            </a:pPr>
            <a:r>
              <a:rPr lang="en-US" dirty="0"/>
              <a:t>“You are measuring SM at (X,Y) because we told you to.”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Publish and subscribe protocol?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Sat X performs periodic measurements and list of </a:t>
            </a:r>
            <a:r>
              <a:rPr lang="en-US" dirty="0" err="1"/>
              <a:t>Sats</a:t>
            </a:r>
            <a:r>
              <a:rPr lang="en-US" dirty="0"/>
              <a:t> </a:t>
            </a:r>
            <a:r>
              <a:rPr lang="en-US" dirty="0" err="1"/>
              <a:t>X_i</a:t>
            </a:r>
            <a:r>
              <a:rPr lang="en-US" dirty="0"/>
              <a:t> receive the periodical data</a:t>
            </a:r>
          </a:p>
          <a:p>
            <a:r>
              <a:rPr lang="en-US" b="1" dirty="0"/>
              <a:t>Request protocol?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Only request the information you need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93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C680-6329-4DFA-9DA9-DD8ED559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DD59E-0740-4C6C-A52B-62046A9EF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Initial Focus: Data collection of the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Later Focus: Data downlink and information quality</a:t>
            </a:r>
          </a:p>
          <a:p>
            <a:pPr marL="750888" lvl="1" indent="-457200"/>
            <a:r>
              <a:rPr lang="en-US" dirty="0"/>
              <a:t>Use case-specific metrics</a:t>
            </a:r>
          </a:p>
          <a:p>
            <a:pPr marL="917575" lvl="2" indent="-457200"/>
            <a:r>
              <a:rPr lang="en-US" dirty="0"/>
              <a:t>i.e., How many times were algae blooms detected in single sat mission vs distributed mission</a:t>
            </a:r>
          </a:p>
          <a:p>
            <a:pPr marL="750888" lvl="1" indent="-457200"/>
            <a:r>
              <a:rPr lang="en-US" dirty="0"/>
              <a:t>Evaluated information is obtained from GS performing information requests</a:t>
            </a:r>
          </a:p>
          <a:p>
            <a:pPr marL="750888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7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09F3-C477-4ABF-8687-625C25C6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D08D6-CAA5-4A3A-A2EF-E42AD7F6D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Value of context-awareness</a:t>
            </a:r>
          </a:p>
          <a:p>
            <a:pPr marL="750888" lvl="1" indent="-457200"/>
            <a:r>
              <a:rPr lang="en-US" dirty="0"/>
              <a:t>Fixed plan vs reactive plan</a:t>
            </a:r>
          </a:p>
          <a:p>
            <a:pPr marL="750888" lvl="1" indent="-457200"/>
            <a:r>
              <a:rPr lang="en-US" dirty="0"/>
              <a:t>Importance of different information</a:t>
            </a:r>
          </a:p>
          <a:p>
            <a:pPr marL="917575" lvl="2" indent="-457200"/>
            <a:r>
              <a:rPr lang="en-US" dirty="0"/>
              <a:t>No state info, no information requests </a:t>
            </a:r>
          </a:p>
        </p:txBody>
      </p:sp>
    </p:spTree>
    <p:extLst>
      <p:ext uri="{BB962C8B-B14F-4D97-AF65-F5344CB8AC3E}">
        <p14:creationId xmlns:p14="http://schemas.microsoft.com/office/powerpoint/2010/main" val="36766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62B4-A4C4-5348-8A96-3700CD66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72294-6D76-3047-BC5B-F02A9BD15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86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C36F-9B0B-DE40-BA72-82177E7F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BAC3-0D53-FB49-93BF-113D72763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WJ, Blackwell, Braun, S, </a:t>
            </a:r>
            <a:r>
              <a:rPr lang="en-US" dirty="0" err="1"/>
              <a:t>Bennartz</a:t>
            </a:r>
            <a:r>
              <a:rPr lang="en-US" dirty="0"/>
              <a:t>, R, et al. An overview of the TROPICS NASA Earth Venture Mission. </a:t>
            </a:r>
            <a:r>
              <a:rPr lang="en-US" i="1" dirty="0"/>
              <a:t>Q J R </a:t>
            </a:r>
            <a:r>
              <a:rPr lang="en-US" i="1" dirty="0" err="1"/>
              <a:t>Meteorol</a:t>
            </a:r>
            <a:r>
              <a:rPr lang="en-US" i="1" dirty="0"/>
              <a:t> Soc</a:t>
            </a:r>
            <a:r>
              <a:rPr lang="en-US" dirty="0"/>
              <a:t>. 2018; 144 ( Suppl. 1): 16– 26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M. P. </a:t>
            </a:r>
            <a:r>
              <a:rPr lang="en-US" dirty="0" err="1"/>
              <a:t>Clarizia</a:t>
            </a:r>
            <a:r>
              <a:rPr lang="en-US" dirty="0"/>
              <a:t> and C. S. </a:t>
            </a:r>
            <a:r>
              <a:rPr lang="en-US" dirty="0" err="1"/>
              <a:t>Ruf</a:t>
            </a:r>
            <a:r>
              <a:rPr lang="en-US" dirty="0"/>
              <a:t>, "Wind Speed Retrieval Algorithm for the Cyclone Global Navigation Satellite System (CYGNSS) Mission," in </a:t>
            </a:r>
            <a:r>
              <a:rPr lang="en-US" i="1" dirty="0"/>
              <a:t>IEEE Transactions on Geoscience and Remote Sensing</a:t>
            </a:r>
            <a:r>
              <a:rPr lang="en-US" dirty="0"/>
              <a:t>, vol. 54, no. 8, pp. 4419-4432, Aug. 2016, </a:t>
            </a:r>
            <a:r>
              <a:rPr lang="en-US" dirty="0" err="1"/>
              <a:t>doi</a:t>
            </a:r>
            <a:r>
              <a:rPr lang="en-US" dirty="0"/>
              <a:t>: 10.1109/TGRS.2016.2541343.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Marinan</a:t>
            </a:r>
            <a:r>
              <a:rPr lang="en-US" dirty="0"/>
              <a:t>, A., </a:t>
            </a:r>
            <a:r>
              <a:rPr lang="en-US" dirty="0" err="1"/>
              <a:t>Cahoy</a:t>
            </a:r>
            <a:r>
              <a:rPr lang="en-US" dirty="0"/>
              <a:t>, K. L., Byrne, J., Cordeiro, T., Decker, Z., Marlow, W., ... &amp; </a:t>
            </a:r>
            <a:r>
              <a:rPr lang="en-US" dirty="0" err="1"/>
              <a:t>Osaretin</a:t>
            </a:r>
            <a:r>
              <a:rPr lang="en-US" dirty="0"/>
              <a:t>, I. (2015). Automated Resource-Constrained Science Planning for the </a:t>
            </a:r>
            <a:r>
              <a:rPr lang="en-US" dirty="0" err="1"/>
              <a:t>MiRaTA</a:t>
            </a:r>
            <a:r>
              <a:rPr lang="en-US" dirty="0"/>
              <a:t> Mission.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W. J. W. J. Wolfe and S. E. S. E. Sorensen, “Three Scheduling Algorithms Applied to the Earth Observing Systems Domain,” Manage. Sci., pp. 148–166, 2000.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Duncan, Eddy, and </a:t>
            </a:r>
            <a:r>
              <a:rPr lang="en-US" dirty="0" err="1"/>
              <a:t>Kochenderfer</a:t>
            </a:r>
            <a:r>
              <a:rPr lang="en-US" dirty="0"/>
              <a:t>, Mykel. “Markov Decision Processes For Multi-Objective Satellite Task Planning”,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Cidoncha</a:t>
            </a:r>
            <a:r>
              <a:rPr lang="en-US" dirty="0"/>
              <a:t>, X. G., and Selva, D., “Agent-based simulation framework and consensus algorithm for observing systems </a:t>
            </a:r>
            <a:r>
              <a:rPr lang="en-US" dirty="0" err="1"/>
              <a:t>withadaptive</a:t>
            </a:r>
            <a:r>
              <a:rPr lang="en-US" dirty="0"/>
              <a:t> </a:t>
            </a:r>
            <a:r>
              <a:rPr lang="en-US" dirty="0" err="1"/>
              <a:t>modularity,”Syst</a:t>
            </a:r>
            <a:r>
              <a:rPr lang="en-US" dirty="0"/>
              <a:t>. Eng., Vol. 21, no. 5, 2018, pp. 432–545.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Nag, Sreeja, et al. "Autonomous scheduling of agile spacecraft constellations with delay tolerant networking for reactive imaging." (2019).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H. Wang, X. Li, and Y. Liu, “Summary of intelligent algorithms in planning &amp; amp; scheduling of Earth observation satellite,” in IEEE International Conference on Intelligent Computing and Intelligent Systems, 2010, pp. 480–483.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Kennedy, Andrew K., and Kerri L. </a:t>
            </a:r>
            <a:r>
              <a:rPr lang="en-US" dirty="0" err="1"/>
              <a:t>Cahoy</a:t>
            </a:r>
            <a:r>
              <a:rPr lang="en-US" dirty="0"/>
              <a:t>. "Performance analysis of algorithms for coordination of earth observation by </a:t>
            </a:r>
            <a:r>
              <a:rPr lang="en-US" dirty="0" err="1"/>
              <a:t>cubesat</a:t>
            </a:r>
            <a:r>
              <a:rPr lang="en-US" dirty="0"/>
              <a:t> constellations." Journal of Aerospace Information Systems 14.8 (2017): 451-471.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Li, G. 2020. </a:t>
            </a:r>
            <a:r>
              <a:rPr lang="en-US" i="1" dirty="0"/>
              <a:t>Online scheduling of distributed Earth observation satellite system under rigid communication constraints. </a:t>
            </a:r>
            <a:r>
              <a:rPr lang="en-US" dirty="0"/>
              <a:t>Advances in Space Research. 65 (11), 2475-2496.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Gallud,X.,andSelva,D.,“Agent-basedsimulationframeworkandconsensusalgorithmforobservingsystemswithadaptive modularity,” </a:t>
            </a:r>
            <a:r>
              <a:rPr lang="en-US" i="1" dirty="0"/>
              <a:t>Syst. Eng.</a:t>
            </a:r>
            <a:r>
              <a:rPr lang="en-US" dirty="0"/>
              <a:t>, 2018, pp. 432, 454.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S. Nag </a:t>
            </a:r>
            <a:r>
              <a:rPr lang="en-US" i="1" dirty="0"/>
              <a:t>et al</a:t>
            </a:r>
            <a:r>
              <a:rPr lang="en-US" dirty="0"/>
              <a:t>., "D-SHIELD: DISTRIBUTED SPACECRAFT WITH HEURISTIC INTELLIGENCE TO ENABLE LOGISTICAL DECISIONS," </a:t>
            </a:r>
            <a:r>
              <a:rPr lang="en-US" i="1" dirty="0"/>
              <a:t>IGARSS 2020 - 2020 IEEE International Geoscience and Remote Sensing Symposium</a:t>
            </a:r>
            <a:r>
              <a:rPr lang="en-US" dirty="0"/>
              <a:t>, 2020, pp. 3841-3844, </a:t>
            </a:r>
            <a:r>
              <a:rPr lang="en-US" dirty="0" err="1"/>
              <a:t>doi</a:t>
            </a:r>
            <a:r>
              <a:rPr lang="en-US" dirty="0"/>
              <a:t>: 10.1109/IGARSS39084.2020.9323248.</a:t>
            </a:r>
          </a:p>
        </p:txBody>
      </p:sp>
    </p:spTree>
    <p:extLst>
      <p:ext uri="{BB962C8B-B14F-4D97-AF65-F5344CB8AC3E}">
        <p14:creationId xmlns:p14="http://schemas.microsoft.com/office/powerpoint/2010/main" val="104484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2"/>
    </mc:Choice>
    <mc:Fallback xmlns="">
      <p:transition spd="slow" advTm="209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3131-23EE-60F3-E320-866A3463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17" y="244506"/>
            <a:ext cx="11667281" cy="732127"/>
          </a:xfrm>
        </p:spPr>
        <p:txBody>
          <a:bodyPr/>
          <a:lstStyle/>
          <a:p>
            <a:r>
              <a:rPr lang="en-US" dirty="0"/>
              <a:t>Motivation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3ABB0-6B9E-4D83-1F49-B473D4A1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9"/>
            <a:ext cx="6463356" cy="4298207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Space-based Earth observation is undergoing a paradigm change </a:t>
            </a:r>
          </a:p>
          <a:p>
            <a:endParaRPr lang="en-US" sz="1800" b="1" dirty="0"/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sz="1800" i="1" dirty="0"/>
              <a:t>Easier access to space </a:t>
            </a:r>
          </a:p>
          <a:p>
            <a:pPr marL="457200" lvl="1" indent="-28575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sz="1600" dirty="0"/>
              <a:t>More affordable access to space</a:t>
            </a:r>
          </a:p>
          <a:p>
            <a:pPr marL="457200" lvl="1" indent="-28575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sz="1600" dirty="0"/>
              <a:t>Higher grade commercial off-the shelf components</a:t>
            </a:r>
          </a:p>
          <a:p>
            <a:pPr marL="457200" lvl="1" indent="-28575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sz="1600" dirty="0"/>
              <a:t>Increased computation power</a:t>
            </a:r>
          </a:p>
          <a:p>
            <a:pPr marL="522288" lvl="1" indent="-23495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  <a:buFont typeface="Wingdings" charset="2"/>
              <a:buChar char="Ø"/>
            </a:pPr>
            <a:endParaRPr lang="en-US" sz="1600" dirty="0"/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sz="1800" i="1" dirty="0"/>
              <a:t>Implementation of Distributed Architectures</a:t>
            </a:r>
          </a:p>
          <a:p>
            <a:pPr marL="457200" lvl="1" indent="-28575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sz="1600" dirty="0"/>
              <a:t>Many smaller and heterogeneous satellites, w/ crosslinks </a:t>
            </a:r>
          </a:p>
          <a:p>
            <a:pPr marL="457200" lvl="1" indent="-28575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sz="1600" dirty="0"/>
              <a:t>Federations (coordination among assets owned and operated by different organizations)</a:t>
            </a:r>
          </a:p>
          <a:p>
            <a:pPr marL="457200" lvl="1" indent="-28575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sz="1600" dirty="0"/>
              <a:t>Onboard measurements processing</a:t>
            </a:r>
          </a:p>
          <a:p>
            <a:pPr marL="457200" lvl="1" indent="-285750">
              <a:lnSpc>
                <a:spcPct val="105000"/>
              </a:lnSpc>
              <a:spcBef>
                <a:spcPts val="600"/>
              </a:spcBef>
              <a:buClr>
                <a:srgbClr val="1B3D6C"/>
              </a:buClr>
            </a:pPr>
            <a:r>
              <a:rPr lang="en-US" sz="1600" dirty="0"/>
              <a:t>Starting to be implemented (e.g., TROPICS [1], CYGNSS [2])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C15F9CF-5786-4AA4-B451-93A1D7497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92"/>
          <a:stretch/>
        </p:blipFill>
        <p:spPr bwMode="auto">
          <a:xfrm>
            <a:off x="7004558" y="1466488"/>
            <a:ext cx="4778391" cy="21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Content Placeholder 5">
            <a:extLst>
              <a:ext uri="{FF2B5EF4-FFF2-40B4-BE49-F238E27FC236}">
                <a16:creationId xmlns:a16="http://schemas.microsoft.com/office/drawing/2014/main" id="{9D6CFF4E-E4C0-4D37-9649-C94780E044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21"/>
          <a:stretch/>
        </p:blipFill>
        <p:spPr>
          <a:xfrm>
            <a:off x="7004558" y="4035254"/>
            <a:ext cx="4778391" cy="2090911"/>
          </a:xfrm>
          <a:prstGeom prst="rect">
            <a:avLst/>
          </a:prstGeom>
        </p:spPr>
      </p:pic>
      <p:sp>
        <p:nvSpPr>
          <p:cNvPr id="31" name="Right Arrow 7">
            <a:extLst>
              <a:ext uri="{FF2B5EF4-FFF2-40B4-BE49-F238E27FC236}">
                <a16:creationId xmlns:a16="http://schemas.microsoft.com/office/drawing/2014/main" id="{182093F0-958F-4C42-9024-151761B81C7E}"/>
              </a:ext>
            </a:extLst>
          </p:cNvPr>
          <p:cNvSpPr/>
          <p:nvPr/>
        </p:nvSpPr>
        <p:spPr>
          <a:xfrm rot="5400000">
            <a:off x="9105908" y="3230913"/>
            <a:ext cx="575689" cy="1286004"/>
          </a:xfrm>
          <a:prstGeom prst="rightArrow">
            <a:avLst>
              <a:gd name="adj1" fmla="val 43313"/>
              <a:gd name="adj2" fmla="val 50000"/>
            </a:avLst>
          </a:prstGeom>
          <a:solidFill>
            <a:schemeClr val="bg1"/>
          </a:solidFill>
          <a:ln w="28575">
            <a:solidFill>
              <a:srgbClr val="5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A88E32-421B-4304-86BC-D6D17D8ACF86}"/>
              </a:ext>
            </a:extLst>
          </p:cNvPr>
          <p:cNvSpPr/>
          <p:nvPr/>
        </p:nvSpPr>
        <p:spPr>
          <a:xfrm>
            <a:off x="7161133" y="6117739"/>
            <a:ext cx="36534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NASA Sensor Web concept (image credit NASA GSFC)</a:t>
            </a: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FF36DD-0740-4C2A-B730-74CB73195E50}"/>
              </a:ext>
            </a:extLst>
          </p:cNvPr>
          <p:cNvSpPr/>
          <p:nvPr/>
        </p:nvSpPr>
        <p:spPr>
          <a:xfrm>
            <a:off x="409051" y="5527273"/>
            <a:ext cx="6142061" cy="75679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Due to operations logistics, </a:t>
            </a:r>
            <a:r>
              <a:rPr lang="en-US" b="1" dirty="0">
                <a:solidFill>
                  <a:sysClr val="windowText" lastClr="000000"/>
                </a:solidFill>
              </a:rPr>
              <a:t>large constellations demand autonomous operations to maximize performance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1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4038-222B-4473-A12E-29A14109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Mission Concept: 3D-CHESS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D0640-685F-4318-8CAC-0EA2C8ED8D26}"/>
              </a:ext>
            </a:extLst>
          </p:cNvPr>
          <p:cNvSpPr txBox="1"/>
          <p:nvPr/>
        </p:nvSpPr>
        <p:spPr>
          <a:xfrm>
            <a:off x="266217" y="1083479"/>
            <a:ext cx="6439706" cy="92333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provide </a:t>
            </a:r>
            <a:r>
              <a:rPr lang="en-US" b="1" dirty="0"/>
              <a:t>proof of concept </a:t>
            </a:r>
            <a:r>
              <a:rPr lang="en-US" dirty="0"/>
              <a:t>for a context-aware network of heterogeneous sensors, in the context of an inland water ecosystem monitoring mission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62EAC5-B8E3-4F4F-9B36-5780F4B7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781" y="2342736"/>
            <a:ext cx="3759878" cy="3282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Content Placeholder 11">
            <a:extLst>
              <a:ext uri="{FF2B5EF4-FFF2-40B4-BE49-F238E27FC236}">
                <a16:creationId xmlns:a16="http://schemas.microsoft.com/office/drawing/2014/main" id="{31A0FBDB-FC9D-6827-C244-F2060C624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641999" y="1969667"/>
            <a:ext cx="2127848" cy="2014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E78B62-0A5C-F9F9-7FB8-7040780F5C9F}"/>
              </a:ext>
            </a:extLst>
          </p:cNvPr>
          <p:cNvSpPr txBox="1"/>
          <p:nvPr/>
        </p:nvSpPr>
        <p:spPr>
          <a:xfrm>
            <a:off x="5641999" y="3983762"/>
            <a:ext cx="212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1 – Default missions; data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C39291-F599-9256-496C-5DE21C95D2AD}"/>
              </a:ext>
            </a:extLst>
          </p:cNvPr>
          <p:cNvSpPr txBox="1"/>
          <p:nvPr/>
        </p:nvSpPr>
        <p:spPr>
          <a:xfrm>
            <a:off x="9185537" y="3983762"/>
            <a:ext cx="197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2 – Event detected; task request sent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A2CB1-3440-DECD-3594-528AFB4BAC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812" r="41027" b="12407"/>
          <a:stretch/>
        </p:blipFill>
        <p:spPr>
          <a:xfrm>
            <a:off x="9004331" y="1219259"/>
            <a:ext cx="2338059" cy="276981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1F5D00-C273-0024-D973-EBF024E1D84F}"/>
              </a:ext>
            </a:extLst>
          </p:cNvPr>
          <p:cNvCxnSpPr>
            <a:cxnSpLocks/>
          </p:cNvCxnSpPr>
          <p:nvPr/>
        </p:nvCxnSpPr>
        <p:spPr>
          <a:xfrm>
            <a:off x="4651939" y="2129919"/>
            <a:ext cx="0" cy="371798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8">
            <a:extLst>
              <a:ext uri="{FF2B5EF4-FFF2-40B4-BE49-F238E27FC236}">
                <a16:creationId xmlns:a16="http://schemas.microsoft.com/office/drawing/2014/main" id="{7BD3DD8E-FE7C-618E-0CC1-4CC49D8F55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340" b="62265"/>
          <a:stretch/>
        </p:blipFill>
        <p:spPr>
          <a:xfrm>
            <a:off x="5246511" y="4669759"/>
            <a:ext cx="2918824" cy="12825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D7903B8-C98D-1325-50F9-B88714E1757D}"/>
              </a:ext>
            </a:extLst>
          </p:cNvPr>
          <p:cNvSpPr txBox="1"/>
          <p:nvPr/>
        </p:nvSpPr>
        <p:spPr>
          <a:xfrm>
            <a:off x="5127350" y="6026149"/>
            <a:ext cx="3157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+mj-lt"/>
              </a:defRPr>
            </a:lvl1pPr>
          </a:lstStyle>
          <a:p>
            <a:r>
              <a:rPr lang="en-US" sz="1600" b="0" dirty="0"/>
              <a:t>3 - Knowledge-based task filtering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6DB687-897C-D9F0-F950-3FA57260369A}"/>
              </a:ext>
            </a:extLst>
          </p:cNvPr>
          <p:cNvSpPr txBox="1"/>
          <p:nvPr/>
        </p:nvSpPr>
        <p:spPr>
          <a:xfrm>
            <a:off x="8902018" y="5926579"/>
            <a:ext cx="2542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+mj-lt"/>
              </a:defRPr>
            </a:lvl1pPr>
          </a:lstStyle>
          <a:p>
            <a:r>
              <a:rPr lang="en-US" sz="1600" b="0" dirty="0"/>
              <a:t>4 – Decentralized planning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38ABEF-61A9-DD42-3C0B-8A8D236986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6279" y="4655491"/>
            <a:ext cx="3274163" cy="129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8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73E55-0C69-6A44-B1A4-4632F58DF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132659"/>
            <a:ext cx="5396564" cy="2993506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Desired Dependencies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Temporal Constraints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1600" dirty="0"/>
              <a:t>Cross-registration with other satellites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Urgency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1600" dirty="0"/>
              <a:t>e.g., short-lived phenomena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Stakeholder Requirement Satisfaction</a:t>
            </a:r>
          </a:p>
          <a:p>
            <a:pPr marL="687388" lvl="1" indent="-230188">
              <a:buFont typeface="Arial" panose="020B0604020202020204" pitchFamily="34" charset="0"/>
              <a:buChar char="•"/>
            </a:pPr>
            <a:r>
              <a:rPr lang="en-US" sz="1600" dirty="0"/>
              <a:t>Spatial Resolution, Measurement Accuracy, </a:t>
            </a:r>
            <a:r>
              <a:rPr lang="en-US" sz="1600" dirty="0" err="1"/>
              <a:t>etc</a:t>
            </a:r>
            <a:r>
              <a:rPr lang="en-US" sz="1600" dirty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Maneuvering Costs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Measurement Intrinsic Costs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Requirement-Driven Utility Function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B8EE83-9D70-B24D-AFF9-650351613A11}"/>
              </a:ext>
            </a:extLst>
          </p:cNvPr>
          <p:cNvSpPr txBox="1">
            <a:spLocks/>
          </p:cNvSpPr>
          <p:nvPr/>
        </p:nvSpPr>
        <p:spPr>
          <a:xfrm>
            <a:off x="6951590" y="1772671"/>
            <a:ext cx="3581322" cy="36064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2DF79A-576E-4B42-A8FC-8FB03F5450F4}"/>
                  </a:ext>
                </a:extLst>
              </p:cNvPr>
              <p:cNvSpPr txBox="1"/>
              <p:nvPr/>
            </p:nvSpPr>
            <p:spPr>
              <a:xfrm>
                <a:off x="3909211" y="1312563"/>
                <a:ext cx="4193905" cy="456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2DF79A-576E-4B42-A8FC-8FB03F545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211" y="1312563"/>
                <a:ext cx="4193905" cy="456920"/>
              </a:xfrm>
              <a:prstGeom prst="rect">
                <a:avLst/>
              </a:prstGeom>
              <a:blipFill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5">
                <a:extLst>
                  <a:ext uri="{FF2B5EF4-FFF2-40B4-BE49-F238E27FC236}">
                    <a16:creationId xmlns:a16="http://schemas.microsoft.com/office/drawing/2014/main" id="{F9C5001B-F511-514F-9F6A-5E1BDCC63C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65453" y="3344393"/>
                <a:ext cx="4815059" cy="29935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4572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800"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	 	: Measurement task j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000" dirty="0"/>
                  <a:t> 	 	: Time of Measurement  of Task </a:t>
                </a:r>
                <a:r>
                  <a:rPr lang="en-US" sz="2000" i="1" dirty="0"/>
                  <a:t>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dirty="0"/>
                  <a:t>	: Maximum Score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	: Level of Completion of Task </a:t>
                </a:r>
                <a:r>
                  <a:rPr lang="en-US" sz="2000" i="1" dirty="0"/>
                  <a:t>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	 	: Weight of Requirement </a:t>
                </a:r>
                <a:r>
                  <a:rPr lang="en-US" sz="2000" i="1" dirty="0"/>
                  <a:t>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	 	: Urgency Factor</a:t>
                </a:r>
                <a:endParaRPr lang="en-US" sz="20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sz="2000" dirty="0"/>
                  <a:t> 	: Reference performance metric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/>
                  <a:t>	: Estimated performance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	 	: Urgency Factor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sz="2000" dirty="0"/>
                  <a:t>  	: Task start time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0" name="Content Placeholder 5">
                <a:extLst>
                  <a:ext uri="{FF2B5EF4-FFF2-40B4-BE49-F238E27FC236}">
                    <a16:creationId xmlns:a16="http://schemas.microsoft.com/office/drawing/2014/main" id="{F9C5001B-F511-514F-9F6A-5E1BDCC63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453" y="3344393"/>
                <a:ext cx="4815059" cy="2993505"/>
              </a:xfrm>
              <a:prstGeom prst="rect">
                <a:avLst/>
              </a:prstGeom>
              <a:blipFill>
                <a:blip r:embed="rId4"/>
                <a:stretch>
                  <a:fillRect l="-526" t="-2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8F17FC-E107-464B-B8B4-5A8383ACF16C}"/>
                  </a:ext>
                </a:extLst>
              </p:cNvPr>
              <p:cNvSpPr txBox="1"/>
              <p:nvPr/>
            </p:nvSpPr>
            <p:spPr>
              <a:xfrm>
                <a:off x="7674654" y="1941197"/>
                <a:ext cx="2760051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=1;  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8F17FC-E107-464B-B8B4-5A8383ACF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654" y="1941197"/>
                <a:ext cx="2760051" cy="6706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2CD43C9-9063-B74D-A519-43B04150121D}"/>
              </a:ext>
            </a:extLst>
          </p:cNvPr>
          <p:cNvSpPr txBox="1">
            <a:spLocks/>
          </p:cNvSpPr>
          <p:nvPr/>
        </p:nvSpPr>
        <p:spPr>
          <a:xfrm>
            <a:off x="11398148" y="6271378"/>
            <a:ext cx="36850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BF9D36-0FCF-FC4D-819E-7C30877CDC14}"/>
              </a:ext>
            </a:extLst>
          </p:cNvPr>
          <p:cNvSpPr/>
          <p:nvPr/>
        </p:nvSpPr>
        <p:spPr>
          <a:xfrm>
            <a:off x="1538266" y="1247196"/>
            <a:ext cx="9119716" cy="169383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3A88AD-74B0-5746-8913-C4683FA5CEB1}"/>
                  </a:ext>
                </a:extLst>
              </p:cNvPr>
              <p:cNvSpPr txBox="1"/>
              <p:nvPr/>
            </p:nvSpPr>
            <p:spPr>
              <a:xfrm>
                <a:off x="1582338" y="1841709"/>
                <a:ext cx="5775427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X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ref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i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𝑋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𝑟𝑒𝑓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3A88AD-74B0-5746-8913-C4683FA5C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338" y="1841709"/>
                <a:ext cx="5775427" cy="10346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03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9260-5420-47DD-99E6-C40EB957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17" y="233950"/>
            <a:ext cx="11667281" cy="732127"/>
          </a:xfrm>
        </p:spPr>
        <p:txBody>
          <a:bodyPr/>
          <a:lstStyle/>
          <a:p>
            <a:r>
              <a:rPr lang="en-US" dirty="0"/>
              <a:t>Simulation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ABB3-0B44-44FF-B499-8553CE919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8" y="1102848"/>
            <a:ext cx="4707668" cy="700335"/>
          </a:xfrm>
        </p:spPr>
        <p:txBody>
          <a:bodyPr>
            <a:normAutofit/>
          </a:bodyPr>
          <a:lstStyle/>
          <a:p>
            <a:r>
              <a:rPr lang="en-US" sz="2000" b="1" dirty="0"/>
              <a:t>Distributed Multi-Agent Satellite System Simulation (DMAS)</a:t>
            </a:r>
          </a:p>
          <a:p>
            <a:endParaRPr lang="en-US" sz="2000" b="1" dirty="0"/>
          </a:p>
        </p:txBody>
      </p:sp>
      <p:sp>
        <p:nvSpPr>
          <p:cNvPr id="27" name="Rounded Rectangle 29">
            <a:extLst>
              <a:ext uri="{FF2B5EF4-FFF2-40B4-BE49-F238E27FC236}">
                <a16:creationId xmlns:a16="http://schemas.microsoft.com/office/drawing/2014/main" id="{CAE09DC0-69D6-45FC-A979-830847ACB09D}"/>
              </a:ext>
            </a:extLst>
          </p:cNvPr>
          <p:cNvSpPr/>
          <p:nvPr/>
        </p:nvSpPr>
        <p:spPr>
          <a:xfrm>
            <a:off x="6615953" y="966078"/>
            <a:ext cx="5317546" cy="46887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28" name="Rounded Rectangle 30">
            <a:extLst>
              <a:ext uri="{FF2B5EF4-FFF2-40B4-BE49-F238E27FC236}">
                <a16:creationId xmlns:a16="http://schemas.microsoft.com/office/drawing/2014/main" id="{6B648702-82A4-4B1F-B0EE-7898A3A6CF38}"/>
              </a:ext>
            </a:extLst>
          </p:cNvPr>
          <p:cNvSpPr/>
          <p:nvPr/>
        </p:nvSpPr>
        <p:spPr>
          <a:xfrm rot="16200000">
            <a:off x="3259029" y="3137698"/>
            <a:ext cx="4509747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 / Other Agents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4F8A93-10AB-489B-8C23-73CFD3C69EB2}"/>
              </a:ext>
            </a:extLst>
          </p:cNvPr>
          <p:cNvSpPr/>
          <p:nvPr/>
        </p:nvSpPr>
        <p:spPr>
          <a:xfrm>
            <a:off x="9837908" y="2255596"/>
            <a:ext cx="1655013" cy="36786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ysClr val="windowText" lastClr="000000"/>
                </a:solidFill>
              </a:rPr>
              <a:t>Scheduler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B1E224-5795-4560-B547-072A8EE40EAD}"/>
              </a:ext>
            </a:extLst>
          </p:cNvPr>
          <p:cNvSpPr/>
          <p:nvPr/>
        </p:nvSpPr>
        <p:spPr>
          <a:xfrm>
            <a:off x="7851132" y="2996868"/>
            <a:ext cx="1150212" cy="593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ysClr val="windowText" lastClr="000000"/>
                </a:solidFill>
              </a:rPr>
              <a:t>Actor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B37B57-CAFC-484C-A187-E993E7AF71BD}"/>
              </a:ext>
            </a:extLst>
          </p:cNvPr>
          <p:cNvSpPr/>
          <p:nvPr/>
        </p:nvSpPr>
        <p:spPr>
          <a:xfrm>
            <a:off x="6588376" y="2305923"/>
            <a:ext cx="1070144" cy="2795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i="1" dirty="0">
                <a:solidFill>
                  <a:sysClr val="windowText" lastClr="000000"/>
                </a:solidFill>
              </a:rPr>
              <a:t>Network Simulator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9D4CBE-89EA-4462-97C4-3D24D32F098C}"/>
              </a:ext>
            </a:extLst>
          </p:cNvPr>
          <p:cNvSpPr/>
          <p:nvPr/>
        </p:nvSpPr>
        <p:spPr>
          <a:xfrm>
            <a:off x="10058891" y="4177250"/>
            <a:ext cx="1150212" cy="454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Measurement Allocation Planner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725282-19C7-4EE2-9593-11AC226FF794}"/>
              </a:ext>
            </a:extLst>
          </p:cNvPr>
          <p:cNvSpPr/>
          <p:nvPr/>
        </p:nvSpPr>
        <p:spPr>
          <a:xfrm>
            <a:off x="10070076" y="2651894"/>
            <a:ext cx="1139027" cy="563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Instrument Capability Reasoning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AD02BD-8A4A-4443-8881-B11FF6024466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001344" y="3293730"/>
            <a:ext cx="836564" cy="0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C9A7E3-FCD5-4AF6-B081-F3FD800E4447}"/>
              </a:ext>
            </a:extLst>
          </p:cNvPr>
          <p:cNvSpPr txBox="1"/>
          <p:nvPr/>
        </p:nvSpPr>
        <p:spPr>
          <a:xfrm>
            <a:off x="5690360" y="1908573"/>
            <a:ext cx="9254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Observation Metrics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111CA8-1795-49A8-AF30-48040C9ADC8E}"/>
              </a:ext>
            </a:extLst>
          </p:cNvPr>
          <p:cNvSpPr txBox="1"/>
          <p:nvPr/>
        </p:nvSpPr>
        <p:spPr>
          <a:xfrm>
            <a:off x="10706503" y="3319478"/>
            <a:ext cx="731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-Possible Measurement to be performed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33A244-65BA-4A09-B2FD-702F14A3F6C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10639590" y="3215357"/>
            <a:ext cx="10453" cy="867237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42AF39-A612-4704-9E5F-C88B828A2A3C}"/>
              </a:ext>
            </a:extLst>
          </p:cNvPr>
          <p:cNvCxnSpPr>
            <a:cxnSpLocks/>
          </p:cNvCxnSpPr>
          <p:nvPr/>
        </p:nvCxnSpPr>
        <p:spPr>
          <a:xfrm>
            <a:off x="9001344" y="3429000"/>
            <a:ext cx="812992" cy="0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EB9F64-9D4C-4A16-9BA7-FC5FEC1AEC5E}"/>
              </a:ext>
            </a:extLst>
          </p:cNvPr>
          <p:cNvSpPr txBox="1"/>
          <p:nvPr/>
        </p:nvSpPr>
        <p:spPr>
          <a:xfrm>
            <a:off x="9040585" y="3473006"/>
            <a:ext cx="6337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-Action(s)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0C0A13-16B1-403C-A502-E71F0329C6AF}"/>
              </a:ext>
            </a:extLst>
          </p:cNvPr>
          <p:cNvSpPr txBox="1"/>
          <p:nvPr/>
        </p:nvSpPr>
        <p:spPr>
          <a:xfrm>
            <a:off x="8992352" y="2880393"/>
            <a:ext cx="96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-Messages</a:t>
            </a:r>
          </a:p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-Actions taken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13EA61-3DB9-4760-AFB2-C42825831176}"/>
              </a:ext>
            </a:extLst>
          </p:cNvPr>
          <p:cNvSpPr txBox="1"/>
          <p:nvPr/>
        </p:nvSpPr>
        <p:spPr>
          <a:xfrm>
            <a:off x="5681134" y="4202424"/>
            <a:ext cx="9473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-Outgoing </a:t>
            </a:r>
            <a:r>
              <a:rPr lang="en-US" sz="9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Msgs</a:t>
            </a:r>
            <a:endParaRPr lang="en-US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performed</a:t>
            </a:r>
          </a:p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 Requests</a:t>
            </a:r>
          </a:p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 Response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5B049E-74D1-45BB-93F7-DA30E2A43DA4}"/>
              </a:ext>
            </a:extLst>
          </p:cNvPr>
          <p:cNvSpPr txBox="1"/>
          <p:nvPr/>
        </p:nvSpPr>
        <p:spPr>
          <a:xfrm>
            <a:off x="9799624" y="3379802"/>
            <a:ext cx="8365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Capabilities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4DA3DB7-35B9-45A1-A3E2-3D51B36D3523}"/>
              </a:ext>
            </a:extLst>
          </p:cNvPr>
          <p:cNvSpPr txBox="1"/>
          <p:nvPr/>
        </p:nvSpPr>
        <p:spPr>
          <a:xfrm>
            <a:off x="8380523" y="3998416"/>
            <a:ext cx="14638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-Component Actuation</a:t>
            </a:r>
          </a:p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-Maneuver Instruction</a:t>
            </a:r>
          </a:p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-Incoming/Outgoing Mgs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2025681-B2BA-47A0-ADBA-9C54B502A485}"/>
              </a:ext>
            </a:extLst>
          </p:cNvPr>
          <p:cNvSpPr txBox="1"/>
          <p:nvPr/>
        </p:nvSpPr>
        <p:spPr>
          <a:xfrm>
            <a:off x="9089924" y="4694662"/>
            <a:ext cx="12257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-Critical State Warnings</a:t>
            </a:r>
          </a:p>
        </p:txBody>
      </p:sp>
      <p:sp>
        <p:nvSpPr>
          <p:cNvPr id="151" name="Content Placeholder 2">
            <a:extLst>
              <a:ext uri="{FF2B5EF4-FFF2-40B4-BE49-F238E27FC236}">
                <a16:creationId xmlns:a16="http://schemas.microsoft.com/office/drawing/2014/main" id="{2AF9DB8D-E8B4-4D4C-AAB5-4001F6E21880}"/>
              </a:ext>
            </a:extLst>
          </p:cNvPr>
          <p:cNvSpPr txBox="1">
            <a:spLocks/>
          </p:cNvSpPr>
          <p:nvPr/>
        </p:nvSpPr>
        <p:spPr>
          <a:xfrm>
            <a:off x="266218" y="2132123"/>
            <a:ext cx="4930055" cy="3764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293688" indent="-23177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460375" indent="-21907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28650" indent="-23018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08038" indent="-2111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Actor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1600" dirty="0"/>
              <a:t>Perceives information from its environment or from other agents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1600" dirty="0"/>
              <a:t>Performs actions given by the planner (component actuation, message transmission and reception, performing measurements)</a:t>
            </a:r>
            <a:endParaRPr lang="en-US" sz="1200" dirty="0"/>
          </a:p>
          <a:p>
            <a:r>
              <a:rPr lang="en-US" sz="1600" b="1" dirty="0"/>
              <a:t>Scheduler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1600" dirty="0"/>
              <a:t>Processes information perceived by the agent 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1600" dirty="0"/>
              <a:t>Maintains an internal knowledge base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1600" dirty="0"/>
              <a:t>Determine the next set of actions to be performed</a:t>
            </a:r>
          </a:p>
          <a:p>
            <a:r>
              <a:rPr lang="en-US" sz="1600" b="1" dirty="0"/>
              <a:t>Platform 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Tracks current state of the agent (position, velocity, energy storage and consumption, and data storage, generation and transmission)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 turn off agent if actions exceed capabilities (i.e., agent consumes more power than it can generate)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CC7E184-87C8-4D1E-8431-675ADD63C70C}"/>
              </a:ext>
            </a:extLst>
          </p:cNvPr>
          <p:cNvSpPr/>
          <p:nvPr/>
        </p:nvSpPr>
        <p:spPr>
          <a:xfrm>
            <a:off x="357676" y="1770451"/>
            <a:ext cx="4677477" cy="26161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100" i="1" dirty="0"/>
              <a:t>Satellites, Ground Stations, and Aircraft all treated as </a:t>
            </a:r>
            <a:r>
              <a:rPr lang="en-US" sz="1100" b="1" i="1" dirty="0"/>
              <a:t>intelligent agents</a:t>
            </a:r>
            <a:endParaRPr lang="en-US" sz="1100" b="1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F4AF550-070D-4A9D-8FCA-C7A6DF84A116}"/>
              </a:ext>
            </a:extLst>
          </p:cNvPr>
          <p:cNvSpPr/>
          <p:nvPr/>
        </p:nvSpPr>
        <p:spPr>
          <a:xfrm>
            <a:off x="357676" y="5841961"/>
            <a:ext cx="4677477" cy="461665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Modular agent structure creates a generic platform to test different planners without tailoring the simulator to a particular planner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E7D7E6-EED2-B001-8E19-97AABF90F951}"/>
              </a:ext>
            </a:extLst>
          </p:cNvPr>
          <p:cNvSpPr/>
          <p:nvPr/>
        </p:nvSpPr>
        <p:spPr>
          <a:xfrm>
            <a:off x="7758392" y="164244"/>
            <a:ext cx="3554185" cy="1394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7C2A47-E403-9CF4-C4C5-A7BB7934367A}"/>
              </a:ext>
            </a:extLst>
          </p:cNvPr>
          <p:cNvCxnSpPr>
            <a:cxnSpLocks/>
          </p:cNvCxnSpPr>
          <p:nvPr/>
        </p:nvCxnSpPr>
        <p:spPr>
          <a:xfrm flipV="1">
            <a:off x="10519843" y="3215357"/>
            <a:ext cx="0" cy="947439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6">
            <a:extLst>
              <a:ext uri="{FF2B5EF4-FFF2-40B4-BE49-F238E27FC236}">
                <a16:creationId xmlns:a16="http://schemas.microsoft.com/office/drawing/2014/main" id="{86074E58-17D1-918F-3131-B165BC76B94B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7653403" y="5047430"/>
            <a:ext cx="3012012" cy="886859"/>
          </a:xfrm>
          <a:prstGeom prst="bentConnector4">
            <a:avLst>
              <a:gd name="adj1" fmla="val 36263"/>
              <a:gd name="adj2" fmla="val 125776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56">
            <a:extLst>
              <a:ext uri="{FF2B5EF4-FFF2-40B4-BE49-F238E27FC236}">
                <a16:creationId xmlns:a16="http://schemas.microsoft.com/office/drawing/2014/main" id="{1245466A-1936-2E23-AA2E-EF98BC1C84EE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7700206" y="3543789"/>
            <a:ext cx="679230" cy="772835"/>
          </a:xfrm>
          <a:prstGeom prst="bent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6E8EB18-134B-FCB3-EDE1-D0E2B7D7B3A4}"/>
              </a:ext>
            </a:extLst>
          </p:cNvPr>
          <p:cNvSpPr txBox="1"/>
          <p:nvPr/>
        </p:nvSpPr>
        <p:spPr>
          <a:xfrm>
            <a:off x="9413225" y="1665454"/>
            <a:ext cx="11364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-Estimated measurement data</a:t>
            </a:r>
          </a:p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 Requests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870A109-5B64-76F4-2B4D-AF42CC89C213}"/>
              </a:ext>
            </a:extLst>
          </p:cNvPr>
          <p:cNvCxnSpPr>
            <a:cxnSpLocks/>
          </p:cNvCxnSpPr>
          <p:nvPr/>
        </p:nvCxnSpPr>
        <p:spPr>
          <a:xfrm flipH="1" flipV="1">
            <a:off x="5693826" y="2464050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CB5187C-FFB7-A2E2-CF45-12F23FED921C}"/>
              </a:ext>
            </a:extLst>
          </p:cNvPr>
          <p:cNvCxnSpPr>
            <a:cxnSpLocks/>
          </p:cNvCxnSpPr>
          <p:nvPr/>
        </p:nvCxnSpPr>
        <p:spPr>
          <a:xfrm>
            <a:off x="5715172" y="5047430"/>
            <a:ext cx="900685" cy="0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56">
            <a:extLst>
              <a:ext uri="{FF2B5EF4-FFF2-40B4-BE49-F238E27FC236}">
                <a16:creationId xmlns:a16="http://schemas.microsoft.com/office/drawing/2014/main" id="{8C379CAE-85E6-54D6-456C-72CBEF87390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653403" y="2437893"/>
            <a:ext cx="772835" cy="558975"/>
          </a:xfrm>
          <a:prstGeom prst="bent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B5211DC-628D-35D8-E09D-07F4E498CD9D}"/>
              </a:ext>
            </a:extLst>
          </p:cNvPr>
          <p:cNvSpPr txBox="1"/>
          <p:nvPr/>
        </p:nvSpPr>
        <p:spPr>
          <a:xfrm>
            <a:off x="7477166" y="2601964"/>
            <a:ext cx="10000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-Incoming </a:t>
            </a:r>
            <a:r>
              <a:rPr lang="en-US" sz="9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Msgs</a:t>
            </a:r>
            <a:endParaRPr lang="en-US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0" name="Elbow Connector 56">
            <a:extLst>
              <a:ext uri="{FF2B5EF4-FFF2-40B4-BE49-F238E27FC236}">
                <a16:creationId xmlns:a16="http://schemas.microsoft.com/office/drawing/2014/main" id="{D2B37C0F-BCDF-DF49-00A3-2C6829D9FAC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96198" y="1607853"/>
            <a:ext cx="887244" cy="772835"/>
          </a:xfrm>
          <a:prstGeom prst="bentConnector3">
            <a:avLst>
              <a:gd name="adj1" fmla="val 587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4354079-249E-C86A-C38C-82C57DC7F9A9}"/>
              </a:ext>
            </a:extLst>
          </p:cNvPr>
          <p:cNvSpPr txBox="1"/>
          <p:nvPr/>
        </p:nvSpPr>
        <p:spPr>
          <a:xfrm>
            <a:off x="8426238" y="1706510"/>
            <a:ext cx="9254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Observation Metrics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9C4FB8B-7581-8BE4-99AA-AC6046220D0B}"/>
              </a:ext>
            </a:extLst>
          </p:cNvPr>
          <p:cNvCxnSpPr>
            <a:cxnSpLocks/>
          </p:cNvCxnSpPr>
          <p:nvPr/>
        </p:nvCxnSpPr>
        <p:spPr>
          <a:xfrm>
            <a:off x="10644876" y="1550647"/>
            <a:ext cx="306" cy="684083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2865FB5-2B60-38A6-C68C-B4DF1E9BE281}"/>
              </a:ext>
            </a:extLst>
          </p:cNvPr>
          <p:cNvCxnSpPr>
            <a:cxnSpLocks/>
          </p:cNvCxnSpPr>
          <p:nvPr/>
        </p:nvCxnSpPr>
        <p:spPr>
          <a:xfrm flipV="1">
            <a:off x="10524538" y="1550647"/>
            <a:ext cx="0" cy="693845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4D1C141-D2B8-7893-1BC1-3B0953C58C23}"/>
              </a:ext>
            </a:extLst>
          </p:cNvPr>
          <p:cNvSpPr txBox="1"/>
          <p:nvPr/>
        </p:nvSpPr>
        <p:spPr>
          <a:xfrm>
            <a:off x="10667505" y="1602418"/>
            <a:ext cx="925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-Possible Measurement Observation Metrics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CEB564-D413-4EF0-96BE-D9599AA4F205}"/>
              </a:ext>
            </a:extLst>
          </p:cNvPr>
          <p:cNvSpPr/>
          <p:nvPr/>
        </p:nvSpPr>
        <p:spPr>
          <a:xfrm>
            <a:off x="7751293" y="3933270"/>
            <a:ext cx="1316310" cy="1853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  <a:endParaRPr lang="en-US" sz="12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23D65F-0BA6-42AD-8ED1-253C09B9F3F9}"/>
              </a:ext>
            </a:extLst>
          </p:cNvPr>
          <p:cNvSpPr/>
          <p:nvPr/>
        </p:nvSpPr>
        <p:spPr>
          <a:xfrm>
            <a:off x="8046667" y="4432616"/>
            <a:ext cx="759118" cy="359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InstruPy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Elbow Connector 56">
            <a:extLst>
              <a:ext uri="{FF2B5EF4-FFF2-40B4-BE49-F238E27FC236}">
                <a16:creationId xmlns:a16="http://schemas.microsoft.com/office/drawing/2014/main" id="{1092F190-2D2A-4055-939F-F5EBF0143355}"/>
              </a:ext>
            </a:extLst>
          </p:cNvPr>
          <p:cNvCxnSpPr>
            <a:cxnSpLocks/>
          </p:cNvCxnSpPr>
          <p:nvPr/>
        </p:nvCxnSpPr>
        <p:spPr>
          <a:xfrm>
            <a:off x="5788314" y="2470795"/>
            <a:ext cx="805318" cy="69592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12A55D1-9D96-4976-B774-CFAAFCF52B7C}"/>
              </a:ext>
            </a:extLst>
          </p:cNvPr>
          <p:cNvSpPr/>
          <p:nvPr/>
        </p:nvSpPr>
        <p:spPr>
          <a:xfrm>
            <a:off x="5740860" y="3173618"/>
            <a:ext cx="100540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-Incoming </a:t>
            </a:r>
            <a:r>
              <a:rPr lang="en-US" sz="9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Msgs</a:t>
            </a:r>
            <a:endParaRPr lang="en-US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 Requests</a:t>
            </a:r>
          </a:p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 Responses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6703BA0-19C5-4990-842E-F4740FEC0039}"/>
              </a:ext>
            </a:extLst>
          </p:cNvPr>
          <p:cNvSpPr/>
          <p:nvPr/>
        </p:nvSpPr>
        <p:spPr>
          <a:xfrm>
            <a:off x="6024517" y="5877235"/>
            <a:ext cx="971212" cy="349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Operations Planner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6666D02-DBA6-4954-BD52-2055D3D20756}"/>
              </a:ext>
            </a:extLst>
          </p:cNvPr>
          <p:cNvSpPr/>
          <p:nvPr/>
        </p:nvSpPr>
        <p:spPr>
          <a:xfrm>
            <a:off x="10120094" y="4679903"/>
            <a:ext cx="1150212" cy="1178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Knowledge Base + Predictive State model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9573CF7-5581-4F8A-A02F-8D5B78FA65EC}"/>
              </a:ext>
            </a:extLst>
          </p:cNvPr>
          <p:cNvSpPr/>
          <p:nvPr/>
        </p:nvSpPr>
        <p:spPr>
          <a:xfrm>
            <a:off x="10268916" y="5256864"/>
            <a:ext cx="744062" cy="377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ysClr val="windowText" lastClr="000000"/>
                </a:solidFill>
              </a:rPr>
              <a:t>OrbitPy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Elbow Connector 56">
            <a:extLst>
              <a:ext uri="{FF2B5EF4-FFF2-40B4-BE49-F238E27FC236}">
                <a16:creationId xmlns:a16="http://schemas.microsoft.com/office/drawing/2014/main" id="{21DB755E-5858-4924-A9E5-C75CDEB668E4}"/>
              </a:ext>
            </a:extLst>
          </p:cNvPr>
          <p:cNvCxnSpPr>
            <a:cxnSpLocks/>
            <a:stCxn id="59" idx="3"/>
            <a:endCxn id="29" idx="3"/>
          </p:cNvCxnSpPr>
          <p:nvPr/>
        </p:nvCxnSpPr>
        <p:spPr>
          <a:xfrm flipV="1">
            <a:off x="11012978" y="4094943"/>
            <a:ext cx="479943" cy="1350768"/>
          </a:xfrm>
          <a:prstGeom prst="bentConnector3">
            <a:avLst>
              <a:gd name="adj1" fmla="val 147631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B2D3C8A-BEE4-421C-9628-58B2B23BB580}"/>
              </a:ext>
            </a:extLst>
          </p:cNvPr>
          <p:cNvSpPr/>
          <p:nvPr/>
        </p:nvSpPr>
        <p:spPr>
          <a:xfrm>
            <a:off x="6665976" y="4153085"/>
            <a:ext cx="971212" cy="349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Routing Planner</a:t>
            </a:r>
          </a:p>
        </p:txBody>
      </p:sp>
      <p:cxnSp>
        <p:nvCxnSpPr>
          <p:cNvPr id="81" name="Elbow Connector 56">
            <a:extLst>
              <a:ext uri="{FF2B5EF4-FFF2-40B4-BE49-F238E27FC236}">
                <a16:creationId xmlns:a16="http://schemas.microsoft.com/office/drawing/2014/main" id="{4AC46464-54A9-4171-9EEC-F74051B28C22}"/>
              </a:ext>
            </a:extLst>
          </p:cNvPr>
          <p:cNvCxnSpPr>
            <a:cxnSpLocks/>
            <a:stCxn id="59" idx="1"/>
            <a:endCxn id="77" idx="2"/>
          </p:cNvCxnSpPr>
          <p:nvPr/>
        </p:nvCxnSpPr>
        <p:spPr>
          <a:xfrm rot="10800000">
            <a:off x="7151582" y="4502927"/>
            <a:ext cx="3117334" cy="942784"/>
          </a:xfrm>
          <a:prstGeom prst="bent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B5D95C3-3DEF-4A87-8F9D-9BCE8E1FE5D7}"/>
              </a:ext>
            </a:extLst>
          </p:cNvPr>
          <p:cNvSpPr/>
          <p:nvPr/>
        </p:nvSpPr>
        <p:spPr>
          <a:xfrm>
            <a:off x="7950695" y="4934282"/>
            <a:ext cx="887366" cy="39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Platform Simulator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A99EEB6-9AA3-45D6-B909-374CB82E57B5}"/>
              </a:ext>
            </a:extLst>
          </p:cNvPr>
          <p:cNvSpPr/>
          <p:nvPr/>
        </p:nvSpPr>
        <p:spPr>
          <a:xfrm>
            <a:off x="8187305" y="517049"/>
            <a:ext cx="853280" cy="454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Predictive Model(s)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2A29538-EC0A-4817-BB78-C98C978F23EA}"/>
              </a:ext>
            </a:extLst>
          </p:cNvPr>
          <p:cNvSpPr/>
          <p:nvPr/>
        </p:nvSpPr>
        <p:spPr>
          <a:xfrm>
            <a:off x="9189972" y="523936"/>
            <a:ext cx="1336013" cy="436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Science Value Models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95C2AB8-2F49-41A9-B20A-7FFA369FEA87}"/>
              </a:ext>
            </a:extLst>
          </p:cNvPr>
          <p:cNvSpPr/>
          <p:nvPr/>
        </p:nvSpPr>
        <p:spPr>
          <a:xfrm>
            <a:off x="8186669" y="1069648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Onboard Processor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32C5E9E-D042-49F1-8004-7133E330AB47}"/>
              </a:ext>
            </a:extLst>
          </p:cNvPr>
          <p:cNvSpPr/>
          <p:nvPr/>
        </p:nvSpPr>
        <p:spPr>
          <a:xfrm>
            <a:off x="9489377" y="1071511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Science Knowledge Base</a:t>
            </a:r>
          </a:p>
        </p:txBody>
      </p:sp>
    </p:spTree>
    <p:extLst>
      <p:ext uri="{BB962C8B-B14F-4D97-AF65-F5344CB8AC3E}">
        <p14:creationId xmlns:p14="http://schemas.microsoft.com/office/powerpoint/2010/main" val="340300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Framework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508470" y="1182313"/>
            <a:ext cx="5230134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700604" y="2299685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612733" y="4840898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508468" y="1920813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508468" y="271947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508468" y="442369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508468" y="522234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 rot="16200000">
            <a:off x="1355393" y="3927678"/>
            <a:ext cx="3188753" cy="368764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4774299" y="2750332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4780548" y="4346083"/>
            <a:ext cx="1307237" cy="30748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Science Scheduler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90653" y="290185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6436" y="2123131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5D870E-5B50-966E-0DA6-166D5BE5BEDA}"/>
              </a:ext>
            </a:extLst>
          </p:cNvPr>
          <p:cNvSpPr txBox="1"/>
          <p:nvPr/>
        </p:nvSpPr>
        <p:spPr>
          <a:xfrm>
            <a:off x="558064" y="1771401"/>
            <a:ext cx="98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82970" y="540399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D29D6C-EAC1-451B-A927-59E3C49EC7D8}"/>
              </a:ext>
            </a:extLst>
          </p:cNvPr>
          <p:cNvSpPr txBox="1"/>
          <p:nvPr/>
        </p:nvSpPr>
        <p:spPr>
          <a:xfrm>
            <a:off x="594871" y="2928323"/>
            <a:ext cx="92549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position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eclipse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measurement observation metrics req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8F4BD-FB1A-AD9A-76F9-5248050C7904}"/>
              </a:ext>
            </a:extLst>
          </p:cNvPr>
          <p:cNvSpPr txBox="1"/>
          <p:nvPr/>
        </p:nvSpPr>
        <p:spPr>
          <a:xfrm>
            <a:off x="572421" y="3891533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13C5C-E425-0922-1BE5-4D3997E07D4A}"/>
              </a:ext>
            </a:extLst>
          </p:cNvPr>
          <p:cNvSpPr txBox="1"/>
          <p:nvPr/>
        </p:nvSpPr>
        <p:spPr>
          <a:xfrm>
            <a:off x="564791" y="5453305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6F391-03BE-5974-2ADF-122841988FAA}"/>
              </a:ext>
            </a:extLst>
          </p:cNvPr>
          <p:cNvCxnSpPr>
            <a:cxnSpLocks/>
          </p:cNvCxnSpPr>
          <p:nvPr/>
        </p:nvCxnSpPr>
        <p:spPr>
          <a:xfrm flipH="1">
            <a:off x="1877233" y="2902597"/>
            <a:ext cx="884690" cy="0"/>
          </a:xfrm>
          <a:prstGeom prst="straightConnector1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4702" y="4605341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877233" y="4605341"/>
            <a:ext cx="884690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</p:cNvCxnSpPr>
          <p:nvPr/>
        </p:nvCxnSpPr>
        <p:spPr>
          <a:xfrm flipH="1">
            <a:off x="1868799" y="5410352"/>
            <a:ext cx="881221" cy="0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EA6192-3CFB-C3DC-62C3-6BCFE4147647}"/>
              </a:ext>
            </a:extLst>
          </p:cNvPr>
          <p:cNvCxnSpPr>
            <a:cxnSpLocks/>
          </p:cNvCxnSpPr>
          <p:nvPr/>
        </p:nvCxnSpPr>
        <p:spPr>
          <a:xfrm flipH="1">
            <a:off x="3134152" y="4433056"/>
            <a:ext cx="1655734" cy="0"/>
          </a:xfrm>
          <a:prstGeom prst="straightConnector1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E09718-9461-F519-738D-CED4577346E6}"/>
              </a:ext>
            </a:extLst>
          </p:cNvPr>
          <p:cNvCxnSpPr>
            <a:cxnSpLocks/>
          </p:cNvCxnSpPr>
          <p:nvPr/>
        </p:nvCxnSpPr>
        <p:spPr>
          <a:xfrm flipH="1">
            <a:off x="3122252" y="4591780"/>
            <a:ext cx="1652047" cy="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52D43F-4088-DC0F-95EF-F134120D8FB6}"/>
              </a:ext>
            </a:extLst>
          </p:cNvPr>
          <p:cNvCxnSpPr>
            <a:cxnSpLocks/>
          </p:cNvCxnSpPr>
          <p:nvPr/>
        </p:nvCxnSpPr>
        <p:spPr>
          <a:xfrm flipV="1">
            <a:off x="5474511" y="3057821"/>
            <a:ext cx="0" cy="1288262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</p:cNvCxnSpPr>
          <p:nvPr/>
        </p:nvCxnSpPr>
        <p:spPr>
          <a:xfrm>
            <a:off x="5323322" y="3057821"/>
            <a:ext cx="0" cy="1288262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398443" y="1680396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335484" y="1679833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877233" y="1873271"/>
            <a:ext cx="521210" cy="229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7470" y="1872708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E9E35F-81DE-74CF-0F9A-551E2E925FC1}"/>
              </a:ext>
            </a:extLst>
          </p:cNvPr>
          <p:cNvCxnSpPr>
            <a:cxnSpLocks/>
          </p:cNvCxnSpPr>
          <p:nvPr/>
        </p:nvCxnSpPr>
        <p:spPr>
          <a:xfrm>
            <a:off x="2933267" y="2065583"/>
            <a:ext cx="0" cy="45210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275116" y="1350991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7470" y="1576843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DFBA05-B539-78D5-5C05-2D3F74E0B517}"/>
              </a:ext>
            </a:extLst>
          </p:cNvPr>
          <p:cNvSpPr txBox="1"/>
          <p:nvPr/>
        </p:nvSpPr>
        <p:spPr>
          <a:xfrm>
            <a:off x="2903146" y="2041985"/>
            <a:ext cx="11390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C94E85-CBF9-94D3-1288-5E961FA14686}"/>
              </a:ext>
            </a:extLst>
          </p:cNvPr>
          <p:cNvSpPr txBox="1"/>
          <p:nvPr/>
        </p:nvSpPr>
        <p:spPr>
          <a:xfrm>
            <a:off x="3376509" y="2399638"/>
            <a:ext cx="1284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(from self or other agents)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4FF55D-0413-80EB-E5E3-6C100C51BDC1}"/>
              </a:ext>
            </a:extLst>
          </p:cNvPr>
          <p:cNvSpPr txBox="1"/>
          <p:nvPr/>
        </p:nvSpPr>
        <p:spPr>
          <a:xfrm>
            <a:off x="3387271" y="4126309"/>
            <a:ext cx="1474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(in)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180917-7F8D-9D6D-41FC-6333D62BEFD1}"/>
              </a:ext>
            </a:extLst>
          </p:cNvPr>
          <p:cNvSpPr txBox="1"/>
          <p:nvPr/>
        </p:nvSpPr>
        <p:spPr>
          <a:xfrm>
            <a:off x="3386349" y="4608700"/>
            <a:ext cx="12205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-Scheduled Measurement Measurements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(out)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2A8F5A-DD95-6C58-AFDA-689A07A09931}"/>
              </a:ext>
            </a:extLst>
          </p:cNvPr>
          <p:cNvSpPr txBox="1"/>
          <p:nvPr/>
        </p:nvSpPr>
        <p:spPr>
          <a:xfrm>
            <a:off x="4146838" y="3353539"/>
            <a:ext cx="117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measurements’ estimated Science Benefit</a:t>
            </a:r>
          </a:p>
          <a:p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8A08C4F-0ED5-606C-7B63-4BC65482EA8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132204" y="2904077"/>
            <a:ext cx="1642095" cy="5648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A6F83B4-89B2-38FE-DDC4-342DEDFDBBD5}"/>
              </a:ext>
            </a:extLst>
          </p:cNvPr>
          <p:cNvSpPr txBox="1"/>
          <p:nvPr/>
        </p:nvSpPr>
        <p:spPr>
          <a:xfrm>
            <a:off x="5427917" y="3357723"/>
            <a:ext cx="1326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measurements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measurements’ estimated observation metrics</a:t>
            </a:r>
          </a:p>
          <a:p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3B63DB3-8E0E-86CF-0187-BCEE573EBA0E}"/>
              </a:ext>
            </a:extLst>
          </p:cNvPr>
          <p:cNvCxnSpPr>
            <a:cxnSpLocks/>
          </p:cNvCxnSpPr>
          <p:nvPr/>
        </p:nvCxnSpPr>
        <p:spPr>
          <a:xfrm flipV="1">
            <a:off x="7553992" y="966077"/>
            <a:ext cx="0" cy="5510438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FE31CA1-8FAA-2B14-F52F-7C32B3D9AF79}"/>
              </a:ext>
            </a:extLst>
          </p:cNvPr>
          <p:cNvGrpSpPr/>
          <p:nvPr/>
        </p:nvGrpSpPr>
        <p:grpSpPr>
          <a:xfrm>
            <a:off x="8477755" y="2181109"/>
            <a:ext cx="3141824" cy="3041239"/>
            <a:chOff x="8492112" y="1550721"/>
            <a:chExt cx="3141824" cy="304123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E0D6F16-641B-ABE0-7A9B-972563514C87}"/>
                </a:ext>
              </a:extLst>
            </p:cNvPr>
            <p:cNvSpPr/>
            <p:nvPr/>
          </p:nvSpPr>
          <p:spPr>
            <a:xfrm>
              <a:off x="8492112" y="1550721"/>
              <a:ext cx="3141824" cy="304123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50" b="1" dirty="0">
                  <a:solidFill>
                    <a:sysClr val="windowText" lastClr="000000"/>
                  </a:solidFill>
                </a:rPr>
                <a:t>Nomenclature:</a:t>
              </a:r>
            </a:p>
            <a:p>
              <a:endParaRPr lang="en-US" sz="1050" b="1" dirty="0">
                <a:solidFill>
                  <a:sysClr val="windowText" lastClr="000000"/>
                </a:solidFill>
              </a:endParaRPr>
            </a:p>
            <a:p>
              <a:r>
                <a:rPr lang="en-US" sz="1050" dirty="0">
                  <a:solidFill>
                    <a:sysClr val="windowText" lastClr="000000"/>
                  </a:solidFill>
                </a:rPr>
                <a:t>Communications Port</a:t>
              </a:r>
            </a:p>
            <a:p>
              <a:endParaRPr lang="en-US" sz="1050" dirty="0">
                <a:solidFill>
                  <a:sysClr val="windowText" lastClr="000000"/>
                </a:solidFill>
              </a:endParaRPr>
            </a:p>
            <a:p>
              <a:endParaRPr lang="en-US" sz="1050" dirty="0">
                <a:solidFill>
                  <a:sysClr val="windowText" lastClr="000000"/>
                </a:solidFill>
              </a:endParaRPr>
            </a:p>
            <a:p>
              <a:r>
                <a:rPr lang="en-US" sz="1050" dirty="0">
                  <a:solidFill>
                    <a:sysClr val="windowText" lastClr="000000"/>
                  </a:solidFill>
                </a:rPr>
                <a:t>Agent Module/Submodule</a:t>
              </a:r>
            </a:p>
            <a:p>
              <a:endParaRPr lang="en-US" sz="1050" dirty="0">
                <a:solidFill>
                  <a:sysClr val="windowText" lastClr="000000"/>
                </a:solidFill>
              </a:endParaRPr>
            </a:p>
            <a:p>
              <a:endParaRPr lang="en-US" sz="1050" dirty="0">
                <a:solidFill>
                  <a:sysClr val="windowText" lastClr="000000"/>
                </a:solidFill>
              </a:endParaRPr>
            </a:p>
            <a:p>
              <a:r>
                <a:rPr lang="en-US" sz="1050" dirty="0">
                  <a:solidFill>
                    <a:sysClr val="windowText" lastClr="000000"/>
                  </a:solidFill>
                </a:rPr>
                <a:t>Process </a:t>
              </a:r>
            </a:p>
            <a:p>
              <a:endParaRPr lang="en-US" sz="1050" dirty="0">
                <a:solidFill>
                  <a:sysClr val="windowText" lastClr="000000"/>
                </a:solidFill>
              </a:endParaRPr>
            </a:p>
            <a:p>
              <a:endParaRPr lang="en-US" sz="1050" dirty="0">
                <a:solidFill>
                  <a:sysClr val="windowText" lastClr="000000"/>
                </a:solidFill>
              </a:endParaRPr>
            </a:p>
            <a:p>
              <a:r>
                <a:rPr lang="en-US" sz="1050" dirty="0">
                  <a:solidFill>
                    <a:sysClr val="windowText" lastClr="000000"/>
                  </a:solidFill>
                </a:rPr>
                <a:t>Inter-process/module </a:t>
              </a:r>
            </a:p>
            <a:p>
              <a:r>
                <a:rPr lang="en-US" sz="1050" dirty="0">
                  <a:solidFill>
                    <a:sysClr val="windowText" lastClr="000000"/>
                  </a:solidFill>
                </a:rPr>
                <a:t>communication link</a:t>
              </a:r>
            </a:p>
            <a:p>
              <a:endParaRPr lang="en-US" sz="1050" dirty="0">
                <a:solidFill>
                  <a:sysClr val="windowText" lastClr="000000"/>
                </a:solidFill>
              </a:endParaRPr>
            </a:p>
            <a:p>
              <a:r>
                <a:rPr lang="en-US" sz="1050" dirty="0">
                  <a:solidFill>
                    <a:sysClr val="windowText" lastClr="000000"/>
                  </a:solidFill>
                </a:rPr>
                <a:t>Inter-agent </a:t>
              </a:r>
            </a:p>
            <a:p>
              <a:r>
                <a:rPr lang="en-US" sz="1050" dirty="0">
                  <a:solidFill>
                    <a:sysClr val="windowText" lastClr="000000"/>
                  </a:solidFill>
                </a:rPr>
                <a:t>communication link</a:t>
              </a:r>
            </a:p>
            <a:p>
              <a:endParaRPr lang="en-US" sz="1050" dirty="0">
                <a:solidFill>
                  <a:sysClr val="windowText" lastClr="000000"/>
                </a:solidFill>
              </a:endParaRPr>
            </a:p>
            <a:p>
              <a:r>
                <a:rPr lang="en-US" sz="1050" dirty="0">
                  <a:solidFill>
                    <a:sysClr val="windowText" lastClr="000000"/>
                  </a:solidFill>
                </a:rPr>
                <a:t>Process Sequence</a:t>
              </a:r>
            </a:p>
            <a:p>
              <a:endParaRPr lang="en-US" sz="1050" dirty="0">
                <a:solidFill>
                  <a:sysClr val="windowText" lastClr="000000"/>
                </a:solidFill>
              </a:endParaRPr>
            </a:p>
            <a:p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F9D663-A7B1-6919-204B-4480F9C98C09}"/>
                </a:ext>
              </a:extLst>
            </p:cNvPr>
            <p:cNvSpPr/>
            <p:nvPr/>
          </p:nvSpPr>
          <p:spPr>
            <a:xfrm>
              <a:off x="10499147" y="1771977"/>
              <a:ext cx="368765" cy="36477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ysClr val="windowText" lastClr="000000"/>
                  </a:solidFill>
                </a:rPr>
                <a:t>SUB</a:t>
              </a:r>
            </a:p>
          </p:txBody>
        </p:sp>
        <p:sp>
          <p:nvSpPr>
            <p:cNvPr id="83" name="Rounded Rectangle 29">
              <a:extLst>
                <a:ext uri="{FF2B5EF4-FFF2-40B4-BE49-F238E27FC236}">
                  <a16:creationId xmlns:a16="http://schemas.microsoft.com/office/drawing/2014/main" id="{5D8A939B-5B86-22E5-3300-052745CD2F9D}"/>
                </a:ext>
              </a:extLst>
            </p:cNvPr>
            <p:cNvSpPr/>
            <p:nvPr/>
          </p:nvSpPr>
          <p:spPr>
            <a:xfrm>
              <a:off x="10333369" y="2353759"/>
              <a:ext cx="700320" cy="307489"/>
            </a:xfrm>
            <a:prstGeom prst="roundRect">
              <a:avLst>
                <a:gd name="adj" fmla="val 6097"/>
              </a:avLst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i="1" dirty="0">
                  <a:solidFill>
                    <a:sysClr val="windowText" lastClr="000000"/>
                  </a:solidFill>
                </a:rPr>
                <a:t>Module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847AEF2-08C8-7438-2119-674AC75DA3B0}"/>
                </a:ext>
              </a:extLst>
            </p:cNvPr>
            <p:cNvSpPr/>
            <p:nvPr/>
          </p:nvSpPr>
          <p:spPr>
            <a:xfrm>
              <a:off x="10114015" y="2799051"/>
              <a:ext cx="1139027" cy="385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Sim Start/End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A6F5968-E3F7-9249-39F2-AFC1B6137D7D}"/>
                </a:ext>
              </a:extLst>
            </p:cNvPr>
            <p:cNvCxnSpPr>
              <a:cxnSpLocks/>
            </p:cNvCxnSpPr>
            <p:nvPr/>
          </p:nvCxnSpPr>
          <p:spPr>
            <a:xfrm>
              <a:off x="10341560" y="3516505"/>
              <a:ext cx="692129" cy="0"/>
            </a:xfrm>
            <a:prstGeom prst="straightConnector1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607A302-09DE-9E40-5FC5-C88230019334}"/>
              </a:ext>
            </a:extLst>
          </p:cNvPr>
          <p:cNvCxnSpPr>
            <a:cxnSpLocks/>
          </p:cNvCxnSpPr>
          <p:nvPr/>
        </p:nvCxnSpPr>
        <p:spPr>
          <a:xfrm>
            <a:off x="10327203" y="4571736"/>
            <a:ext cx="692129" cy="0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8D879BD-89B6-7EEB-312B-F73D48A4D8AC}"/>
              </a:ext>
            </a:extLst>
          </p:cNvPr>
          <p:cNvCxnSpPr>
            <a:cxnSpLocks/>
          </p:cNvCxnSpPr>
          <p:nvPr/>
        </p:nvCxnSpPr>
        <p:spPr>
          <a:xfrm>
            <a:off x="10327203" y="4970783"/>
            <a:ext cx="692129" cy="0"/>
          </a:xfrm>
          <a:prstGeom prst="straightConnector1">
            <a:avLst/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62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Framework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508470" y="1181982"/>
            <a:ext cx="10425028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700604" y="2299685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612733" y="4840898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508468" y="1920813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508468" y="271947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508468" y="442369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508468" y="522234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30795" y="2513557"/>
            <a:ext cx="4652426" cy="378675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9829704" y="2791100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9835953" y="4398499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Science Scheduler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90653" y="290185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6436" y="2123131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5D870E-5B50-966E-0DA6-166D5BE5BEDA}"/>
              </a:ext>
            </a:extLst>
          </p:cNvPr>
          <p:cNvSpPr txBox="1"/>
          <p:nvPr/>
        </p:nvSpPr>
        <p:spPr>
          <a:xfrm>
            <a:off x="558064" y="1771401"/>
            <a:ext cx="98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82970" y="540399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D29D6C-EAC1-451B-A927-59E3C49EC7D8}"/>
              </a:ext>
            </a:extLst>
          </p:cNvPr>
          <p:cNvSpPr txBox="1"/>
          <p:nvPr/>
        </p:nvSpPr>
        <p:spPr>
          <a:xfrm>
            <a:off x="594871" y="2928323"/>
            <a:ext cx="92549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position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eclipse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measurement observation metrics req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8F4BD-FB1A-AD9A-76F9-5248050C7904}"/>
              </a:ext>
            </a:extLst>
          </p:cNvPr>
          <p:cNvSpPr txBox="1"/>
          <p:nvPr/>
        </p:nvSpPr>
        <p:spPr>
          <a:xfrm>
            <a:off x="572421" y="3891533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13C5C-E425-0922-1BE5-4D3997E07D4A}"/>
              </a:ext>
            </a:extLst>
          </p:cNvPr>
          <p:cNvSpPr txBox="1"/>
          <p:nvPr/>
        </p:nvSpPr>
        <p:spPr>
          <a:xfrm>
            <a:off x="564791" y="5453305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1D06A9-6D4D-D60D-66D2-CFF13F039921}"/>
              </a:ext>
            </a:extLst>
          </p:cNvPr>
          <p:cNvCxnSpPr>
            <a:cxnSpLocks/>
          </p:cNvCxnSpPr>
          <p:nvPr/>
        </p:nvCxnSpPr>
        <p:spPr>
          <a:xfrm>
            <a:off x="1505001" y="2399573"/>
            <a:ext cx="10428497" cy="65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4702" y="4605341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877233" y="4605341"/>
            <a:ext cx="595474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877233" y="5404738"/>
            <a:ext cx="585629" cy="0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52D43F-4088-DC0F-95EF-F134120D8FB6}"/>
              </a:ext>
            </a:extLst>
          </p:cNvPr>
          <p:cNvCxnSpPr>
            <a:cxnSpLocks/>
          </p:cNvCxnSpPr>
          <p:nvPr/>
        </p:nvCxnSpPr>
        <p:spPr>
          <a:xfrm flipV="1">
            <a:off x="10529916" y="3098589"/>
            <a:ext cx="0" cy="1288262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</p:cNvCxnSpPr>
          <p:nvPr/>
        </p:nvCxnSpPr>
        <p:spPr>
          <a:xfrm>
            <a:off x="10378727" y="3098589"/>
            <a:ext cx="0" cy="1288262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398443" y="1680396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335484" y="1679833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877233" y="1873271"/>
            <a:ext cx="521210" cy="229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7470" y="1872708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275116" y="1350991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7470" y="1576843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C94E85-CBF9-94D3-1288-5E961FA14686}"/>
              </a:ext>
            </a:extLst>
          </p:cNvPr>
          <p:cNvSpPr txBox="1"/>
          <p:nvPr/>
        </p:nvSpPr>
        <p:spPr>
          <a:xfrm>
            <a:off x="8521745" y="2988591"/>
            <a:ext cx="1284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(from other agents)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4FF55D-0413-80EB-E5E3-6C100C51BDC1}"/>
              </a:ext>
            </a:extLst>
          </p:cNvPr>
          <p:cNvSpPr txBox="1"/>
          <p:nvPr/>
        </p:nvSpPr>
        <p:spPr>
          <a:xfrm>
            <a:off x="8551154" y="4276153"/>
            <a:ext cx="8142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2A8F5A-DD95-6C58-AFDA-689A07A09931}"/>
              </a:ext>
            </a:extLst>
          </p:cNvPr>
          <p:cNvSpPr txBox="1"/>
          <p:nvPr/>
        </p:nvSpPr>
        <p:spPr>
          <a:xfrm>
            <a:off x="9241463" y="3596326"/>
            <a:ext cx="117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measurements’ estimated Science Benefit</a:t>
            </a:r>
          </a:p>
          <a:p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6F83B4-89B2-38FE-DDC4-342DEDFDBBD5}"/>
              </a:ext>
            </a:extLst>
          </p:cNvPr>
          <p:cNvSpPr txBox="1"/>
          <p:nvPr/>
        </p:nvSpPr>
        <p:spPr>
          <a:xfrm>
            <a:off x="10483322" y="3591651"/>
            <a:ext cx="1326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measurements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measurements’ estimated observation metrics</a:t>
            </a:r>
          </a:p>
          <a:p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2057162" y="4866897"/>
            <a:ext cx="1181448" cy="3579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Network Sim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 rot="16200000">
            <a:off x="2475112" y="4141443"/>
            <a:ext cx="2949522" cy="36270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Platform Sim</a:t>
            </a:r>
          </a:p>
        </p:txBody>
      </p:sp>
      <p:sp>
        <p:nvSpPr>
          <p:cNvPr id="59" name="Rounded Rectangle 29">
            <a:extLst>
              <a:ext uri="{FF2B5EF4-FFF2-40B4-BE49-F238E27FC236}">
                <a16:creationId xmlns:a16="http://schemas.microsoft.com/office/drawing/2014/main" id="{2FB003F5-A40E-555B-A1DB-2B7D040E5F20}"/>
              </a:ext>
            </a:extLst>
          </p:cNvPr>
          <p:cNvSpPr/>
          <p:nvPr/>
        </p:nvSpPr>
        <p:spPr>
          <a:xfrm>
            <a:off x="5003046" y="3983287"/>
            <a:ext cx="1235749" cy="4636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Operations Planner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 rot="16200000">
            <a:off x="3642201" y="3171784"/>
            <a:ext cx="588552" cy="19139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ysClr val="windowText" lastClr="000000"/>
                </a:solidFill>
              </a:rPr>
              <a:t>Instrument Simulator</a:t>
            </a:r>
          </a:p>
        </p:txBody>
      </p:sp>
      <p:cxnSp>
        <p:nvCxnSpPr>
          <p:cNvPr id="64" name="Elbow Connector 56">
            <a:extLst>
              <a:ext uri="{FF2B5EF4-FFF2-40B4-BE49-F238E27FC236}">
                <a16:creationId xmlns:a16="http://schemas.microsoft.com/office/drawing/2014/main" id="{A068A58D-DA5C-6560-2D0E-DBC61FC0F5AE}"/>
              </a:ext>
            </a:extLst>
          </p:cNvPr>
          <p:cNvCxnSpPr>
            <a:cxnSpLocks/>
            <a:stCxn id="18" idx="1"/>
          </p:cNvCxnSpPr>
          <p:nvPr/>
        </p:nvCxnSpPr>
        <p:spPr>
          <a:xfrm rot="5400000" flipH="1" flipV="1">
            <a:off x="4933482" y="740376"/>
            <a:ext cx="2610627" cy="7181819"/>
          </a:xfrm>
          <a:prstGeom prst="bentConnector4">
            <a:avLst>
              <a:gd name="adj1" fmla="val -18127"/>
              <a:gd name="adj2" fmla="val 56140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187328B-888D-C31F-9F83-B08043F848DE}"/>
              </a:ext>
            </a:extLst>
          </p:cNvPr>
          <p:cNvSpPr txBox="1"/>
          <p:nvPr/>
        </p:nvSpPr>
        <p:spPr>
          <a:xfrm>
            <a:off x="2808209" y="5058897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cxnSp>
        <p:nvCxnSpPr>
          <p:cNvPr id="78" name="Elbow Connector 56">
            <a:extLst>
              <a:ext uri="{FF2B5EF4-FFF2-40B4-BE49-F238E27FC236}">
                <a16:creationId xmlns:a16="http://schemas.microsoft.com/office/drawing/2014/main" id="{7616F81C-D8A1-91D6-2FCA-EA1D0F0DBF99}"/>
              </a:ext>
            </a:extLst>
          </p:cNvPr>
          <p:cNvCxnSpPr>
            <a:cxnSpLocks/>
            <a:stCxn id="8" idx="3"/>
            <a:endCxn id="60" idx="0"/>
          </p:cNvCxnSpPr>
          <p:nvPr/>
        </p:nvCxnSpPr>
        <p:spPr>
          <a:xfrm>
            <a:off x="1877233" y="2901860"/>
            <a:ext cx="1963548" cy="365620"/>
          </a:xfrm>
          <a:prstGeom prst="bentConnector3">
            <a:avLst>
              <a:gd name="adj1" fmla="val 44068"/>
            </a:avLst>
          </a:prstGeom>
          <a:ln w="19050">
            <a:solidFill>
              <a:schemeClr val="accent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6D3D8DC-8278-826A-81C8-37F126EADE50}"/>
              </a:ext>
            </a:extLst>
          </p:cNvPr>
          <p:cNvSpPr txBox="1"/>
          <p:nvPr/>
        </p:nvSpPr>
        <p:spPr>
          <a:xfrm>
            <a:off x="2847772" y="3223817"/>
            <a:ext cx="92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measurement observation metrics req</a:t>
            </a:r>
          </a:p>
        </p:txBody>
      </p:sp>
      <p:cxnSp>
        <p:nvCxnSpPr>
          <p:cNvPr id="88" name="Elbow Connector 56">
            <a:extLst>
              <a:ext uri="{FF2B5EF4-FFF2-40B4-BE49-F238E27FC236}">
                <a16:creationId xmlns:a16="http://schemas.microsoft.com/office/drawing/2014/main" id="{97D9F7A4-C7E7-B1D9-5C1D-629498544CF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1877233" y="2901860"/>
            <a:ext cx="770654" cy="1553291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81ED910-E098-12F1-56B9-1A225C022CE2}"/>
              </a:ext>
            </a:extLst>
          </p:cNvPr>
          <p:cNvSpPr txBox="1"/>
          <p:nvPr/>
        </p:nvSpPr>
        <p:spPr>
          <a:xfrm>
            <a:off x="2276892" y="3598934"/>
            <a:ext cx="456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req</a:t>
            </a:r>
          </a:p>
        </p:txBody>
      </p:sp>
      <p:cxnSp>
        <p:nvCxnSpPr>
          <p:cNvPr id="95" name="Elbow Connector 56">
            <a:extLst>
              <a:ext uri="{FF2B5EF4-FFF2-40B4-BE49-F238E27FC236}">
                <a16:creationId xmlns:a16="http://schemas.microsoft.com/office/drawing/2014/main" id="{B6EA3F67-0D17-9FAD-33F6-5629F16033C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95606" y="2590885"/>
            <a:ext cx="2003711" cy="953102"/>
          </a:xfrm>
          <a:prstGeom prst="bentConnector3">
            <a:avLst>
              <a:gd name="adj1" fmla="val 99995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0E81BCD-C197-81FC-71F4-50298F347699}"/>
              </a:ext>
            </a:extLst>
          </p:cNvPr>
          <p:cNvSpPr txBox="1"/>
          <p:nvPr/>
        </p:nvSpPr>
        <p:spPr>
          <a:xfrm>
            <a:off x="2838363" y="3876759"/>
            <a:ext cx="113902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BDA690-174B-9B7F-F3FC-AF12369B9D21}"/>
              </a:ext>
            </a:extLst>
          </p:cNvPr>
          <p:cNvCxnSpPr>
            <a:cxnSpLocks/>
          </p:cNvCxnSpPr>
          <p:nvPr/>
        </p:nvCxnSpPr>
        <p:spPr>
          <a:xfrm flipH="1">
            <a:off x="2830333" y="4916477"/>
            <a:ext cx="940210" cy="0"/>
          </a:xfrm>
          <a:prstGeom prst="straightConnector1">
            <a:avLst/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07AEDC5-9F60-1119-DDBF-F4A088EAE4EC}"/>
              </a:ext>
            </a:extLst>
          </p:cNvPr>
          <p:cNvSpPr txBox="1"/>
          <p:nvPr/>
        </p:nvSpPr>
        <p:spPr>
          <a:xfrm>
            <a:off x="2844302" y="4477683"/>
            <a:ext cx="9254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comms capabilities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-Changes to buffers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E5F56B4-A2E3-7E99-BE73-B1F2C4793C8E}"/>
              </a:ext>
            </a:extLst>
          </p:cNvPr>
          <p:cNvCxnSpPr>
            <a:cxnSpLocks/>
          </p:cNvCxnSpPr>
          <p:nvPr/>
        </p:nvCxnSpPr>
        <p:spPr>
          <a:xfrm flipH="1">
            <a:off x="4131225" y="4076814"/>
            <a:ext cx="871821" cy="0"/>
          </a:xfrm>
          <a:prstGeom prst="straightConnector1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53C50C5-63D6-AA4F-F2B6-2FAE60FF1EB1}"/>
              </a:ext>
            </a:extLst>
          </p:cNvPr>
          <p:cNvCxnSpPr>
            <a:cxnSpLocks/>
          </p:cNvCxnSpPr>
          <p:nvPr/>
        </p:nvCxnSpPr>
        <p:spPr>
          <a:xfrm flipH="1">
            <a:off x="4131224" y="4244234"/>
            <a:ext cx="871821" cy="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3E4BA44-E3FF-9BD5-DEEA-7D915DB96171}"/>
              </a:ext>
            </a:extLst>
          </p:cNvPr>
          <p:cNvSpPr txBox="1"/>
          <p:nvPr/>
        </p:nvSpPr>
        <p:spPr>
          <a:xfrm>
            <a:off x="4123505" y="3692024"/>
            <a:ext cx="97926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 Events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6201EB3-D5BF-B68F-6452-1BEB840C777D}"/>
              </a:ext>
            </a:extLst>
          </p:cNvPr>
          <p:cNvSpPr txBox="1"/>
          <p:nvPr/>
        </p:nvSpPr>
        <p:spPr>
          <a:xfrm>
            <a:off x="4123504" y="4210313"/>
            <a:ext cx="979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-Maintenance actions</a:t>
            </a:r>
          </a:p>
        </p:txBody>
      </p: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823459D4-A3D6-BCBC-6FC5-3AFD3D60E519}"/>
              </a:ext>
            </a:extLst>
          </p:cNvPr>
          <p:cNvCxnSpPr>
            <a:cxnSpLocks/>
            <a:stCxn id="18" idx="1"/>
          </p:cNvCxnSpPr>
          <p:nvPr/>
        </p:nvCxnSpPr>
        <p:spPr>
          <a:xfrm rot="5400000" flipH="1" flipV="1">
            <a:off x="5656539" y="1463433"/>
            <a:ext cx="1164513" cy="7181819"/>
          </a:xfrm>
          <a:prstGeom prst="bentConnector4">
            <a:avLst>
              <a:gd name="adj1" fmla="val -41137"/>
              <a:gd name="adj2" fmla="val 56141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</p:cNvCxnSpPr>
          <p:nvPr/>
        </p:nvCxnSpPr>
        <p:spPr>
          <a:xfrm flipV="1">
            <a:off x="4116797" y="4719081"/>
            <a:ext cx="6159337" cy="333553"/>
          </a:xfrm>
          <a:prstGeom prst="bentConnector3">
            <a:avLst>
              <a:gd name="adj1" fmla="val 10011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943A0BB-CA2D-D08E-86FC-4E11380B0E73}"/>
              </a:ext>
            </a:extLst>
          </p:cNvPr>
          <p:cNvSpPr txBox="1"/>
          <p:nvPr/>
        </p:nvSpPr>
        <p:spPr>
          <a:xfrm>
            <a:off x="4235849" y="4713045"/>
            <a:ext cx="143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-Scheduled Measurement Actions</a:t>
            </a:r>
          </a:p>
        </p:txBody>
      </p: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60" idx="2"/>
            <a:endCxn id="12" idx="1"/>
          </p:cNvCxnSpPr>
          <p:nvPr/>
        </p:nvCxnSpPr>
        <p:spPr>
          <a:xfrm flipV="1">
            <a:off x="4032173" y="2944845"/>
            <a:ext cx="5797531" cy="322635"/>
          </a:xfrm>
          <a:prstGeom prst="bentConnector3">
            <a:avLst>
              <a:gd name="adj1" fmla="val 44274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0234E261-028A-95AE-944C-CF9786038426}"/>
              </a:ext>
            </a:extLst>
          </p:cNvPr>
          <p:cNvSpPr txBox="1"/>
          <p:nvPr/>
        </p:nvSpPr>
        <p:spPr>
          <a:xfrm>
            <a:off x="8550812" y="2648826"/>
            <a:ext cx="1161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(from self)</a:t>
            </a:r>
          </a:p>
        </p:txBody>
      </p:sp>
      <p:cxnSp>
        <p:nvCxnSpPr>
          <p:cNvPr id="170" name="Elbow Connector 56">
            <a:extLst>
              <a:ext uri="{FF2B5EF4-FFF2-40B4-BE49-F238E27FC236}">
                <a16:creationId xmlns:a16="http://schemas.microsoft.com/office/drawing/2014/main" id="{FCF84907-1AEE-ABAB-0504-01BE36B38DD3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134791" y="4705988"/>
            <a:ext cx="6354781" cy="516361"/>
          </a:xfrm>
          <a:prstGeom prst="bentConnector2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5DFC0ADF-D1AD-478D-7102-5A923CF76E76}"/>
              </a:ext>
            </a:extLst>
          </p:cNvPr>
          <p:cNvSpPr txBox="1"/>
          <p:nvPr/>
        </p:nvSpPr>
        <p:spPr>
          <a:xfrm>
            <a:off x="5597297" y="5216039"/>
            <a:ext cx="9062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-Latest Agent State</a:t>
            </a:r>
          </a:p>
        </p:txBody>
      </p: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4998671" y="5423354"/>
            <a:ext cx="1235749" cy="4636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ysClr val="windowText" lastClr="000000"/>
                </a:solidFill>
              </a:rPr>
              <a:t>Knowledge-Base and Predictive Models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F7B3ADA-D15F-14AD-C7E2-B0208BDEF587}"/>
              </a:ext>
            </a:extLst>
          </p:cNvPr>
          <p:cNvCxnSpPr>
            <a:cxnSpLocks/>
          </p:cNvCxnSpPr>
          <p:nvPr/>
        </p:nvCxnSpPr>
        <p:spPr>
          <a:xfrm>
            <a:off x="4115714" y="5624345"/>
            <a:ext cx="881874" cy="1"/>
          </a:xfrm>
          <a:prstGeom prst="straightConnector1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492D48BF-5F8F-D857-AED4-C8AB885F91DB}"/>
              </a:ext>
            </a:extLst>
          </p:cNvPr>
          <p:cNvSpPr txBox="1"/>
          <p:nvPr/>
        </p:nvSpPr>
        <p:spPr>
          <a:xfrm>
            <a:off x="4162949" y="5624345"/>
            <a:ext cx="881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-Next predicted critical state</a:t>
            </a:r>
          </a:p>
        </p:txBody>
      </p:sp>
      <p:cxnSp>
        <p:nvCxnSpPr>
          <p:cNvPr id="190" name="Elbow Connector 56">
            <a:extLst>
              <a:ext uri="{FF2B5EF4-FFF2-40B4-BE49-F238E27FC236}">
                <a16:creationId xmlns:a16="http://schemas.microsoft.com/office/drawing/2014/main" id="{8B9C4471-0F03-928C-E3E8-B9EC58920A1B}"/>
              </a:ext>
            </a:extLst>
          </p:cNvPr>
          <p:cNvCxnSpPr>
            <a:cxnSpLocks/>
            <a:endCxn id="180" idx="0"/>
          </p:cNvCxnSpPr>
          <p:nvPr/>
        </p:nvCxnSpPr>
        <p:spPr>
          <a:xfrm>
            <a:off x="4116797" y="5216755"/>
            <a:ext cx="1499749" cy="206599"/>
          </a:xfrm>
          <a:prstGeom prst="bentConnector2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7C0EECE4-F560-1216-C1DC-DA4E572546DB}"/>
              </a:ext>
            </a:extLst>
          </p:cNvPr>
          <p:cNvSpPr txBox="1"/>
          <p:nvPr/>
        </p:nvSpPr>
        <p:spPr>
          <a:xfrm>
            <a:off x="2784414" y="4175649"/>
            <a:ext cx="889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position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eclipse req</a:t>
            </a:r>
          </a:p>
        </p:txBody>
      </p:sp>
      <p:cxnSp>
        <p:nvCxnSpPr>
          <p:cNvPr id="198" name="Elbow Connector 56">
            <a:extLst>
              <a:ext uri="{FF2B5EF4-FFF2-40B4-BE49-F238E27FC236}">
                <a16:creationId xmlns:a16="http://schemas.microsoft.com/office/drawing/2014/main" id="{E7D00351-6FD2-E295-0DE7-5B196F8B401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877233" y="2901860"/>
            <a:ext cx="1891285" cy="1319793"/>
          </a:xfrm>
          <a:prstGeom prst="bentConnector3">
            <a:avLst>
              <a:gd name="adj1" fmla="val 40762"/>
            </a:avLst>
          </a:prstGeom>
          <a:ln w="19050">
            <a:solidFill>
              <a:schemeClr val="accent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19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Framework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508470" y="1181982"/>
            <a:ext cx="10425028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700604" y="2299685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612733" y="4840898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508468" y="1920813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508468" y="271947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508468" y="442369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508468" y="522234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30794" y="2513557"/>
            <a:ext cx="9428273" cy="378675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90653" y="290185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6436" y="2123131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5D870E-5B50-966E-0DA6-166D5BE5BEDA}"/>
              </a:ext>
            </a:extLst>
          </p:cNvPr>
          <p:cNvSpPr txBox="1"/>
          <p:nvPr/>
        </p:nvSpPr>
        <p:spPr>
          <a:xfrm>
            <a:off x="558064" y="1771401"/>
            <a:ext cx="98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82970" y="540399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D29D6C-EAC1-451B-A927-59E3C49EC7D8}"/>
              </a:ext>
            </a:extLst>
          </p:cNvPr>
          <p:cNvSpPr txBox="1"/>
          <p:nvPr/>
        </p:nvSpPr>
        <p:spPr>
          <a:xfrm>
            <a:off x="594871" y="2928323"/>
            <a:ext cx="92549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position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eclipse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measurement observation metrics req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8F4BD-FB1A-AD9A-76F9-5248050C7904}"/>
              </a:ext>
            </a:extLst>
          </p:cNvPr>
          <p:cNvSpPr txBox="1"/>
          <p:nvPr/>
        </p:nvSpPr>
        <p:spPr>
          <a:xfrm>
            <a:off x="572421" y="3891533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13C5C-E425-0922-1BE5-4D3997E07D4A}"/>
              </a:ext>
            </a:extLst>
          </p:cNvPr>
          <p:cNvSpPr txBox="1"/>
          <p:nvPr/>
        </p:nvSpPr>
        <p:spPr>
          <a:xfrm>
            <a:off x="564791" y="5453305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1D06A9-6D4D-D60D-66D2-CFF13F039921}"/>
              </a:ext>
            </a:extLst>
          </p:cNvPr>
          <p:cNvCxnSpPr>
            <a:cxnSpLocks/>
          </p:cNvCxnSpPr>
          <p:nvPr/>
        </p:nvCxnSpPr>
        <p:spPr>
          <a:xfrm>
            <a:off x="1505001" y="2399573"/>
            <a:ext cx="10428497" cy="65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4702" y="4605341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877233" y="4605341"/>
            <a:ext cx="595474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877233" y="5404738"/>
            <a:ext cx="585629" cy="0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398443" y="1680396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335484" y="1679833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877233" y="1873271"/>
            <a:ext cx="521210" cy="229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7470" y="1872708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275116" y="1350991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7470" y="1576843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3" name="Rounded Rectangle 29">
            <a:extLst>
              <a:ext uri="{FF2B5EF4-FFF2-40B4-BE49-F238E27FC236}">
                <a16:creationId xmlns:a16="http://schemas.microsoft.com/office/drawing/2014/main" id="{A2B83F98-EFAE-026E-B40E-05D8F96F60A2}"/>
              </a:ext>
            </a:extLst>
          </p:cNvPr>
          <p:cNvSpPr/>
          <p:nvPr/>
        </p:nvSpPr>
        <p:spPr>
          <a:xfrm>
            <a:off x="2466330" y="2842217"/>
            <a:ext cx="6398107" cy="339550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i="1" dirty="0">
                <a:solidFill>
                  <a:sysClr val="windowText" lastClr="000000"/>
                </a:solidFill>
              </a:rPr>
              <a:t>Platform Sim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45C6F8-1699-63B0-215D-8F7E3E9D3C1D}"/>
              </a:ext>
            </a:extLst>
          </p:cNvPr>
          <p:cNvSpPr/>
          <p:nvPr/>
        </p:nvSpPr>
        <p:spPr>
          <a:xfrm>
            <a:off x="2711730" y="3204049"/>
            <a:ext cx="1686040" cy="2127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00" dirty="0" err="1">
                <a:solidFill>
                  <a:sysClr val="windowText" lastClr="000000"/>
                </a:solidFill>
              </a:rPr>
              <a:t>Internal_message_handler</a:t>
            </a:r>
            <a:r>
              <a:rPr lang="en-US" sz="700" dirty="0">
                <a:solidFill>
                  <a:sysClr val="windowText" lastClr="000000"/>
                </a:solidFill>
              </a:rPr>
              <a:t>():</a:t>
            </a:r>
          </a:p>
          <a:p>
            <a:r>
              <a:rPr lang="en-US" sz="700" dirty="0">
                <a:solidFill>
                  <a:sysClr val="windowText" lastClr="000000"/>
                </a:solidFill>
              </a:rPr>
              <a:t>---------------------------------------------------------------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Await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If message not meant for this module, forward to destination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If environment event, update state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If maintenance action, perform measurement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If measurement action,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If buffer allocation action,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If state request, send latest state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If critical state flag, request actions to operations planner. If no response and still critical, set platform state to false, else do actions and exit process</a:t>
            </a:r>
          </a:p>
          <a:p>
            <a:pPr marL="228600" indent="-228600">
              <a:buFont typeface="+mj-lt"/>
              <a:buAutoNum type="arabicPeriod"/>
            </a:pPr>
            <a:endParaRPr lang="en-US" sz="700" dirty="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sz="700" dirty="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9836A3-C630-BF8A-E291-58DE8F1AF306}"/>
              </a:ext>
            </a:extLst>
          </p:cNvPr>
          <p:cNvSpPr/>
          <p:nvPr/>
        </p:nvSpPr>
        <p:spPr>
          <a:xfrm>
            <a:off x="6719249" y="4223216"/>
            <a:ext cx="1933705" cy="9386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00" dirty="0" err="1">
                <a:solidFill>
                  <a:sysClr val="windowText" lastClr="000000"/>
                </a:solidFill>
              </a:rPr>
              <a:t>perform_measurement</a:t>
            </a:r>
            <a:r>
              <a:rPr lang="en-US" sz="700" dirty="0">
                <a:solidFill>
                  <a:sysClr val="windowText" lastClr="000000"/>
                </a:solidFill>
              </a:rPr>
              <a:t>():</a:t>
            </a:r>
          </a:p>
          <a:p>
            <a:r>
              <a:rPr lang="en-US" sz="700" dirty="0">
                <a:solidFill>
                  <a:sysClr val="windowText" lastClr="000000"/>
                </a:solidFill>
              </a:rPr>
              <a:t>---------------------------------------------------------------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 err="1">
                <a:solidFill>
                  <a:sysClr val="windowText" lastClr="000000"/>
                </a:solidFill>
              </a:rPr>
              <a:t>asd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9BCFF2-8140-65F7-960D-E1FD0D736606}"/>
              </a:ext>
            </a:extLst>
          </p:cNvPr>
          <p:cNvSpPr/>
          <p:nvPr/>
        </p:nvSpPr>
        <p:spPr>
          <a:xfrm>
            <a:off x="4806428" y="3020144"/>
            <a:ext cx="1686040" cy="6267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00" dirty="0" err="1">
                <a:solidFill>
                  <a:sysClr val="windowText" lastClr="000000"/>
                </a:solidFill>
              </a:rPr>
              <a:t>periodic_update</a:t>
            </a:r>
            <a:r>
              <a:rPr lang="en-US" sz="700" dirty="0">
                <a:solidFill>
                  <a:sysClr val="windowText" lastClr="000000"/>
                </a:solidFill>
              </a:rPr>
              <a:t>():</a:t>
            </a:r>
          </a:p>
          <a:p>
            <a:r>
              <a:rPr lang="en-US" sz="700" dirty="0">
                <a:solidFill>
                  <a:sysClr val="windowText" lastClr="000000"/>
                </a:solidFill>
              </a:rPr>
              <a:t>---------------------------------------------------------------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Wait 1 time-step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Update state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Repeat forever</a:t>
            </a:r>
          </a:p>
          <a:p>
            <a:pPr marL="228600" indent="-228600">
              <a:buFont typeface="+mj-lt"/>
              <a:buAutoNum type="arabicPeriod"/>
            </a:pP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28B88-D26C-EA49-70C1-B77B79E857BB}"/>
              </a:ext>
            </a:extLst>
          </p:cNvPr>
          <p:cNvSpPr/>
          <p:nvPr/>
        </p:nvSpPr>
        <p:spPr>
          <a:xfrm>
            <a:off x="6719248" y="3033188"/>
            <a:ext cx="1933705" cy="9386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00" dirty="0" err="1">
                <a:solidFill>
                  <a:sysClr val="windowText" lastClr="000000"/>
                </a:solidFill>
              </a:rPr>
              <a:t>update_state</a:t>
            </a:r>
            <a:r>
              <a:rPr lang="en-US" sz="700" dirty="0">
                <a:solidFill>
                  <a:sysClr val="windowText" lastClr="000000"/>
                </a:solidFill>
              </a:rPr>
              <a:t>():</a:t>
            </a:r>
          </a:p>
          <a:p>
            <a:r>
              <a:rPr lang="en-US" sz="700" dirty="0">
                <a:solidFill>
                  <a:sysClr val="windowText" lastClr="000000"/>
                </a:solidFill>
              </a:rPr>
              <a:t>---------------------------------------------------------------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dt = current time – previous update time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Update power and data for dt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Check if in eclipse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Check for pos and vel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Update component status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Trigger updated event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CD960C-E0E1-3CEA-9978-9E0B53CF692C}"/>
              </a:ext>
            </a:extLst>
          </p:cNvPr>
          <p:cNvSpPr/>
          <p:nvPr/>
        </p:nvSpPr>
        <p:spPr>
          <a:xfrm>
            <a:off x="4622047" y="4159948"/>
            <a:ext cx="1686040" cy="1174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00" dirty="0" err="1">
                <a:solidFill>
                  <a:sysClr val="windowText" lastClr="000000"/>
                </a:solidFill>
              </a:rPr>
              <a:t>critical_state_timer</a:t>
            </a:r>
            <a:r>
              <a:rPr lang="en-US" sz="700" dirty="0">
                <a:solidFill>
                  <a:sysClr val="windowText" lastClr="000000"/>
                </a:solidFill>
              </a:rPr>
              <a:t>():</a:t>
            </a:r>
          </a:p>
          <a:p>
            <a:r>
              <a:rPr lang="en-US" sz="700" dirty="0">
                <a:solidFill>
                  <a:sysClr val="windowText" lastClr="000000"/>
                </a:solidFill>
              </a:rPr>
              <a:t>---------------------------------------------------------------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Get current state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If critical, send critical state flag and return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Predict next critical state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Await next critical state or updated event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If updated event, repeat from 1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Else, send critical state flag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BEA248-FAE5-021D-8C9B-0787E1B73A22}"/>
              </a:ext>
            </a:extLst>
          </p:cNvPr>
          <p:cNvSpPr/>
          <p:nvPr/>
        </p:nvSpPr>
        <p:spPr>
          <a:xfrm>
            <a:off x="3369662" y="5553330"/>
            <a:ext cx="1686040" cy="1013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00" dirty="0">
                <a:solidFill>
                  <a:sysClr val="windowText" lastClr="000000"/>
                </a:solidFill>
              </a:rPr>
              <a:t>run():</a:t>
            </a:r>
          </a:p>
          <a:p>
            <a:r>
              <a:rPr lang="en-US" sz="700" dirty="0">
                <a:solidFill>
                  <a:sysClr val="windowText" lastClr="000000"/>
                </a:solidFill>
              </a:rPr>
              <a:t>---------------------------------------------------------------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Wait for all to end: </a:t>
            </a:r>
            <a:r>
              <a:rPr lang="en-US" sz="700" dirty="0" err="1">
                <a:solidFill>
                  <a:sysClr val="windowText" lastClr="000000"/>
                </a:solidFill>
              </a:rPr>
              <a:t>internal_message_handler</a:t>
            </a:r>
            <a:r>
              <a:rPr lang="en-US" sz="700" dirty="0">
                <a:solidFill>
                  <a:sysClr val="windowText" lastClr="000000"/>
                </a:solidFill>
              </a:rPr>
              <a:t>(), </a:t>
            </a:r>
            <a:r>
              <a:rPr lang="en-US" sz="700" dirty="0" err="1">
                <a:solidFill>
                  <a:sysClr val="windowText" lastClr="000000"/>
                </a:solidFill>
              </a:rPr>
              <a:t>critical_state_timer</a:t>
            </a:r>
            <a:r>
              <a:rPr lang="en-US" sz="700" dirty="0">
                <a:solidFill>
                  <a:sysClr val="windowText" lastClr="000000"/>
                </a:solidFill>
              </a:rPr>
              <a:t>()</a:t>
            </a:r>
          </a:p>
          <a:p>
            <a:pPr marL="228600" indent="-228600">
              <a:buFont typeface="+mj-lt"/>
              <a:buAutoNum type="arabicPeriod"/>
            </a:pPr>
            <a:endParaRPr lang="en-US" sz="700" dirty="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sz="7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09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Framework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508470" y="1181982"/>
            <a:ext cx="10425028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700604" y="2299685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612733" y="4840898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508468" y="1920813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508468" y="271947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508468" y="442369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508468" y="522234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2330794" y="2513557"/>
            <a:ext cx="9428273" cy="378675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590653" y="290185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586436" y="2123131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5D870E-5B50-966E-0DA6-166D5BE5BEDA}"/>
              </a:ext>
            </a:extLst>
          </p:cNvPr>
          <p:cNvSpPr txBox="1"/>
          <p:nvPr/>
        </p:nvSpPr>
        <p:spPr>
          <a:xfrm>
            <a:off x="558064" y="1771401"/>
            <a:ext cx="98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582970" y="540399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D29D6C-EAC1-451B-A927-59E3C49EC7D8}"/>
              </a:ext>
            </a:extLst>
          </p:cNvPr>
          <p:cNvSpPr txBox="1"/>
          <p:nvPr/>
        </p:nvSpPr>
        <p:spPr>
          <a:xfrm>
            <a:off x="594871" y="2928323"/>
            <a:ext cx="92549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position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eclipse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measurement observation metrics req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8F4BD-FB1A-AD9A-76F9-5248050C7904}"/>
              </a:ext>
            </a:extLst>
          </p:cNvPr>
          <p:cNvSpPr txBox="1"/>
          <p:nvPr/>
        </p:nvSpPr>
        <p:spPr>
          <a:xfrm>
            <a:off x="572421" y="3891533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13C5C-E425-0922-1BE5-4D3997E07D4A}"/>
              </a:ext>
            </a:extLst>
          </p:cNvPr>
          <p:cNvSpPr txBox="1"/>
          <p:nvPr/>
        </p:nvSpPr>
        <p:spPr>
          <a:xfrm>
            <a:off x="564791" y="5453305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1D06A9-6D4D-D60D-66D2-CFF13F039921}"/>
              </a:ext>
            </a:extLst>
          </p:cNvPr>
          <p:cNvCxnSpPr>
            <a:cxnSpLocks/>
          </p:cNvCxnSpPr>
          <p:nvPr/>
        </p:nvCxnSpPr>
        <p:spPr>
          <a:xfrm>
            <a:off x="1505001" y="2399573"/>
            <a:ext cx="10428497" cy="65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584702" y="4605341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877233" y="4605341"/>
            <a:ext cx="595474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877233" y="5404738"/>
            <a:ext cx="585629" cy="0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398443" y="1680396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335484" y="1679833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877233" y="1873271"/>
            <a:ext cx="521210" cy="229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537470" y="1872708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275116" y="1350991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537470" y="1576843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3" name="Rounded Rectangle 29">
            <a:extLst>
              <a:ext uri="{FF2B5EF4-FFF2-40B4-BE49-F238E27FC236}">
                <a16:creationId xmlns:a16="http://schemas.microsoft.com/office/drawing/2014/main" id="{A2B83F98-EFAE-026E-B40E-05D8F96F60A2}"/>
              </a:ext>
            </a:extLst>
          </p:cNvPr>
          <p:cNvSpPr/>
          <p:nvPr/>
        </p:nvSpPr>
        <p:spPr>
          <a:xfrm>
            <a:off x="2466330" y="2842217"/>
            <a:ext cx="6398107" cy="3395504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i="1" dirty="0">
                <a:solidFill>
                  <a:sysClr val="windowText" lastClr="000000"/>
                </a:solidFill>
              </a:rPr>
              <a:t>Network Sim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45C6F8-1699-63B0-215D-8F7E3E9D3C1D}"/>
              </a:ext>
            </a:extLst>
          </p:cNvPr>
          <p:cNvSpPr/>
          <p:nvPr/>
        </p:nvSpPr>
        <p:spPr>
          <a:xfrm>
            <a:off x="2711730" y="3204049"/>
            <a:ext cx="1686040" cy="1369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00" dirty="0" err="1">
                <a:solidFill>
                  <a:sysClr val="windowText" lastClr="000000"/>
                </a:solidFill>
              </a:rPr>
              <a:t>send_transmission</a:t>
            </a:r>
            <a:r>
              <a:rPr lang="en-US" sz="700" dirty="0">
                <a:solidFill>
                  <a:sysClr val="windowText" lastClr="000000"/>
                </a:solidFill>
              </a:rPr>
              <a:t>():</a:t>
            </a:r>
          </a:p>
          <a:p>
            <a:r>
              <a:rPr lang="en-US" sz="700" dirty="0">
                <a:solidFill>
                  <a:sysClr val="windowText" lastClr="000000"/>
                </a:solidFill>
              </a:rPr>
              <a:t>---------------------------------------------------------------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Receive Transmission Request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Await self buffer allocation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Create Routing Plan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Await Access Start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Establish link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Await receiver’s buffer allocation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Start transmission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Await transmission completion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Simulate remaining time Delay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Delete message from buffer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9836A3-C630-BF8A-E291-58DE8F1AF306}"/>
              </a:ext>
            </a:extLst>
          </p:cNvPr>
          <p:cNvSpPr/>
          <p:nvPr/>
        </p:nvSpPr>
        <p:spPr>
          <a:xfrm>
            <a:off x="2711730" y="4846555"/>
            <a:ext cx="1933705" cy="11394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00" dirty="0" err="1">
                <a:solidFill>
                  <a:sysClr val="windowText" lastClr="000000"/>
                </a:solidFill>
              </a:rPr>
              <a:t>receive_transmission</a:t>
            </a:r>
            <a:r>
              <a:rPr lang="en-US" sz="700" dirty="0">
                <a:solidFill>
                  <a:sysClr val="windowText" lastClr="000000"/>
                </a:solidFill>
              </a:rPr>
              <a:t>():</a:t>
            </a:r>
          </a:p>
          <a:p>
            <a:r>
              <a:rPr lang="en-US" sz="700" dirty="0">
                <a:solidFill>
                  <a:sysClr val="windowText" lastClr="000000"/>
                </a:solidFill>
              </a:rPr>
              <a:t>---------------------------------------------------------------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Await reception request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Await to allocate transmission in buffer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Send allocation confirmation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Await transmission completion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Simulate remaining time delay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Delete message from buffer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700" dirty="0">
                <a:solidFill>
                  <a:sysClr val="windowText" lastClr="000000"/>
                </a:solidFill>
              </a:rPr>
              <a:t>Send transmission message to destined module for processing</a:t>
            </a:r>
          </a:p>
          <a:p>
            <a:pPr marL="228600" indent="-228600">
              <a:buFont typeface="+mj-lt"/>
              <a:buAutoNum type="arabicPeriod"/>
            </a:pPr>
            <a:endParaRPr lang="en-US" sz="7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3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5E052B"/>
      </a:accent1>
      <a:accent2>
        <a:srgbClr val="42051E"/>
      </a:accent2>
      <a:accent3>
        <a:srgbClr val="5E6A81"/>
      </a:accent3>
      <a:accent4>
        <a:srgbClr val="8F99A8"/>
      </a:accent4>
      <a:accent5>
        <a:srgbClr val="5C395A"/>
      </a:accent5>
      <a:accent6>
        <a:srgbClr val="855D5D"/>
      </a:accent6>
      <a:hlink>
        <a:srgbClr val="CC9900"/>
      </a:hlink>
      <a:folHlink>
        <a:srgbClr val="96A9A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19461</TotalTime>
  <Words>2091</Words>
  <Application>Microsoft Macintosh PowerPoint</Application>
  <PresentationFormat>Widescreen</PresentationFormat>
  <Paragraphs>397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Baskerville</vt:lpstr>
      <vt:lpstr>Calibri</vt:lpstr>
      <vt:lpstr>Cambria Math</vt:lpstr>
      <vt:lpstr>Franklin Gothic Book</vt:lpstr>
      <vt:lpstr>Franklin Gothic Medium</vt:lpstr>
      <vt:lpstr>Helvetica</vt:lpstr>
      <vt:lpstr>Wingdings</vt:lpstr>
      <vt:lpstr>Office Theme</vt:lpstr>
      <vt:lpstr>Simulation Platform for Distributed Satellite Systems Mission Concepts</vt:lpstr>
      <vt:lpstr>Motivation and Challenges</vt:lpstr>
      <vt:lpstr>Mission Concept: 3D-CHESS</vt:lpstr>
      <vt:lpstr>Requirement-Driven Utility Function</vt:lpstr>
      <vt:lpstr>Simulation Framework</vt:lpstr>
      <vt:lpstr>Simulation Framework</vt:lpstr>
      <vt:lpstr>Simulation Framework</vt:lpstr>
      <vt:lpstr>Simulation Framework</vt:lpstr>
      <vt:lpstr>Simulation Framework</vt:lpstr>
      <vt:lpstr>ToDo’s</vt:lpstr>
      <vt:lpstr>Types of Requests</vt:lpstr>
      <vt:lpstr>End Users</vt:lpstr>
      <vt:lpstr>Validation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Alan Aguilar</dc:creator>
  <cp:lastModifiedBy>Aguilar Jaramillo, Alan</cp:lastModifiedBy>
  <cp:revision>201</cp:revision>
  <dcterms:created xsi:type="dcterms:W3CDTF">2020-07-28T18:06:27Z</dcterms:created>
  <dcterms:modified xsi:type="dcterms:W3CDTF">2022-08-22T20:18:06Z</dcterms:modified>
</cp:coreProperties>
</file>