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Orbit Analysis for Satellite coverage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4300"/>
            <a:ext cx="11785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" y="609600"/>
            <a:ext cx="12163810" cy="57226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153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" y="-7620"/>
            <a:ext cx="11455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" y="274319"/>
            <a:ext cx="12061300" cy="63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Switching from STK to </a:t>
            </a:r>
            <a:r>
              <a:rPr lang="en-US" dirty="0" err="1" smtClean="0"/>
              <a:t>Orekit</a:t>
            </a:r>
            <a:endParaRPr lang="en-US" dirty="0"/>
          </a:p>
        </p:txBody>
      </p:sp>
      <p:pic>
        <p:nvPicPr>
          <p:cNvPr id="6152" name="Picture 8" descr="https://www.orekit.org/projects/orekit/repository/revisions/d37a2b636b8ac9c6a60e1683f3ff5e95763c7767/entry/src/site/resources/images/orekit-logo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30" y="2956877"/>
            <a:ext cx="3722804" cy="2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vs. </a:t>
            </a:r>
            <a:r>
              <a:rPr lang="en-US" dirty="0" err="1" smtClean="0"/>
              <a:t>Orekit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err="1" smtClean="0"/>
              <a:t>Keplerian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000" b="1" dirty="0" smtClean="0"/>
              <a:t>Access       Start Time (UTCG)           Stop Time (UTCG)       Duration (sec)</a:t>
            </a:r>
          </a:p>
          <a:p>
            <a:r>
              <a:rPr lang="en-US" sz="1000" b="1" dirty="0" smtClean="0"/>
              <a:t>                  ------    -----------------------    -----------------------    --------------</a:t>
            </a:r>
          </a:p>
          <a:p>
            <a:r>
              <a:rPr lang="nl-NL" sz="1000" b="1" dirty="0" smtClean="0"/>
              <a:t>                       1    2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14:03:14.556</a:t>
            </a:r>
            <a:r>
              <a:rPr lang="nl-NL" sz="1000" b="1" dirty="0" smtClean="0"/>
              <a:t>    2 Jan 2004 14:07:45.583           271.028</a:t>
            </a:r>
          </a:p>
          <a:p>
            <a:r>
              <a:rPr lang="nl-NL" sz="1000" b="1" dirty="0" smtClean="0"/>
              <a:t>                       2    3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01:55:03.930</a:t>
            </a:r>
            <a:r>
              <a:rPr lang="nl-NL" sz="1000" b="1" dirty="0" smtClean="0"/>
              <a:t>    3 Jan 2004 01:57:54.617           170.687</a:t>
            </a:r>
          </a:p>
          <a:p>
            <a:r>
              <a:rPr lang="nl-NL" sz="1000" b="1" dirty="0" smtClean="0"/>
              <a:t>                       3    3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14:11:25.499</a:t>
            </a:r>
            <a:r>
              <a:rPr lang="nl-NL" sz="1000" b="1" dirty="0" smtClean="0"/>
              <a:t>    3 Jan 2004 14:15:28.396           242.898</a:t>
            </a:r>
          </a:p>
          <a:p>
            <a:r>
              <a:rPr lang="nl-NL" sz="1000" b="1" dirty="0" smtClean="0"/>
              <a:t>                       4    4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02:02:25.824</a:t>
            </a:r>
            <a:r>
              <a:rPr lang="nl-NL" sz="1000" b="1" dirty="0" smtClean="0"/>
              <a:t>    4 Jan 2004 02:06:28.186           242.362</a:t>
            </a:r>
          </a:p>
          <a:p>
            <a:r>
              <a:rPr lang="nl-NL" sz="1000" b="1" dirty="0" smtClean="0"/>
              <a:t>                       5    4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14:19:58.682</a:t>
            </a:r>
            <a:r>
              <a:rPr lang="nl-NL" sz="1000" b="1" dirty="0" smtClean="0"/>
              <a:t>    4 Jan 2004 14:22:50.655           171.973</a:t>
            </a:r>
          </a:p>
          <a:p>
            <a:r>
              <a:rPr lang="nl-NL" sz="1000" b="1" dirty="0" smtClean="0"/>
              <a:t>                       6    5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02:10:08.459</a:t>
            </a:r>
            <a:r>
              <a:rPr lang="nl-NL" sz="1000" b="1" dirty="0" smtClean="0"/>
              <a:t>    5 Jan 2004 02:14:39.329           270.870</a:t>
            </a:r>
          </a:p>
          <a:p>
            <a:r>
              <a:rPr lang="nl-NL" sz="1000" b="1" dirty="0" smtClean="0"/>
              <a:t>                       7    6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02:18:04.408</a:t>
            </a:r>
            <a:r>
              <a:rPr lang="nl-NL" sz="1000" b="1" dirty="0" smtClean="0"/>
              <a:t>    6 Jan 2004 02:22:35.411           271.003</a:t>
            </a:r>
          </a:p>
          <a:p>
            <a:r>
              <a:rPr lang="nl-NL" sz="1000" b="1" dirty="0" smtClean="0"/>
              <a:t>                       8    7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02:26:13.293</a:t>
            </a:r>
            <a:r>
              <a:rPr lang="nl-NL" sz="1000" b="1" dirty="0" smtClean="0"/>
              <a:t>    7 Jan 2004 02:30:16.735           243.442</a:t>
            </a:r>
          </a:p>
          <a:p>
            <a:r>
              <a:rPr lang="nl-NL" sz="1000" b="1" dirty="0" smtClean="0"/>
              <a:t>                       9    7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13:08:27.250</a:t>
            </a:r>
            <a:r>
              <a:rPr lang="nl-NL" sz="1000" b="1" dirty="0" smtClean="0"/>
              <a:t>    7 Jan 2004 13:11:18.713           171.463</a:t>
            </a:r>
          </a:p>
          <a:p>
            <a:r>
              <a:rPr lang="nl-NL" sz="1000" b="1" dirty="0" smtClean="0"/>
              <a:t>                      10    8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02:34:41.056</a:t>
            </a:r>
            <a:r>
              <a:rPr lang="nl-NL" sz="1000" b="1" dirty="0" smtClean="0"/>
              <a:t>    8 Jan 2004 02:37:37.274           176.217</a:t>
            </a:r>
          </a:p>
          <a:p>
            <a:r>
              <a:rPr lang="nl-NL" sz="1000" b="1" dirty="0" smtClean="0"/>
              <a:t>                      11    8 Jan 2004 </a:t>
            </a:r>
            <a:r>
              <a:rPr lang="nl-NL" sz="1000" b="1" u="sng" dirty="0" smtClean="0">
                <a:solidFill>
                  <a:srgbClr val="FF0000"/>
                </a:solidFill>
              </a:rPr>
              <a:t>13:15:46.401</a:t>
            </a:r>
            <a:r>
              <a:rPr lang="nl-NL" sz="1000" b="1" dirty="0" smtClean="0"/>
              <a:t>    8 Jan 2004 13:19:47.773           241.372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Kepler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 Visibility on station1 begins at 2004-01-02T</a:t>
            </a:r>
            <a:r>
              <a:rPr lang="en-US" sz="1200" u="sng" dirty="0">
                <a:solidFill>
                  <a:srgbClr val="FF0000"/>
                </a:solidFill>
              </a:rPr>
              <a:t>14:03:15.562</a:t>
            </a:r>
          </a:p>
          <a:p>
            <a:r>
              <a:rPr lang="en-US" sz="1200" dirty="0"/>
              <a:t> Visibility on station1 begins at 2004-01-03T</a:t>
            </a:r>
            <a:r>
              <a:rPr lang="en-US" sz="1200" u="sng" dirty="0">
                <a:solidFill>
                  <a:srgbClr val="FF0000"/>
                </a:solidFill>
              </a:rPr>
              <a:t>01:55:03.964</a:t>
            </a:r>
          </a:p>
          <a:p>
            <a:r>
              <a:rPr lang="en-US" sz="1200" dirty="0"/>
              <a:t> Visibility on station1 begins at 2004-01-03T</a:t>
            </a:r>
            <a:r>
              <a:rPr lang="en-US" sz="1200" u="sng" dirty="0">
                <a:solidFill>
                  <a:srgbClr val="FF0000"/>
                </a:solidFill>
              </a:rPr>
              <a:t>14:11:26.577</a:t>
            </a:r>
          </a:p>
          <a:p>
            <a:r>
              <a:rPr lang="en-US" sz="1200" dirty="0"/>
              <a:t> Visibility on station1 begins at 2004-01-04T</a:t>
            </a:r>
            <a:r>
              <a:rPr lang="en-US" sz="1200" u="sng" dirty="0">
                <a:solidFill>
                  <a:srgbClr val="FF0000"/>
                </a:solidFill>
              </a:rPr>
              <a:t>02:02:25.606</a:t>
            </a:r>
          </a:p>
          <a:p>
            <a:r>
              <a:rPr lang="en-US" sz="1200" dirty="0"/>
              <a:t> Visibility on station1 begins at 2004-01-04T</a:t>
            </a:r>
            <a:r>
              <a:rPr lang="en-US" sz="1200" u="sng" dirty="0">
                <a:solidFill>
                  <a:srgbClr val="FF0000"/>
                </a:solidFill>
              </a:rPr>
              <a:t>14:19:59.951</a:t>
            </a:r>
          </a:p>
          <a:p>
            <a:r>
              <a:rPr lang="en-US" sz="1200" dirty="0"/>
              <a:t> Visibility on station1 begins at 2004-01-05T</a:t>
            </a:r>
            <a:r>
              <a:rPr lang="en-US" sz="1200" u="sng" dirty="0">
                <a:solidFill>
                  <a:srgbClr val="FF0000"/>
                </a:solidFill>
              </a:rPr>
              <a:t>02:10:08.144</a:t>
            </a:r>
          </a:p>
          <a:p>
            <a:r>
              <a:rPr lang="en-US" sz="1200" dirty="0"/>
              <a:t> Visibility on station1 begins at 2004-01-06T</a:t>
            </a:r>
            <a:r>
              <a:rPr lang="en-US" sz="1200" u="sng" dirty="0">
                <a:solidFill>
                  <a:srgbClr val="FF0000"/>
                </a:solidFill>
              </a:rPr>
              <a:t>02:18:04.039</a:t>
            </a:r>
          </a:p>
          <a:p>
            <a:r>
              <a:rPr lang="en-US" sz="1200" dirty="0"/>
              <a:t> Visibility on station1 begins at 2004-01-07T</a:t>
            </a:r>
            <a:r>
              <a:rPr lang="en-US" sz="1200" u="sng" dirty="0">
                <a:solidFill>
                  <a:srgbClr val="FF0000"/>
                </a:solidFill>
              </a:rPr>
              <a:t>02:26:12.891</a:t>
            </a:r>
          </a:p>
          <a:p>
            <a:r>
              <a:rPr lang="en-US" sz="1200" dirty="0"/>
              <a:t> Visibility on station1 begins at 2004-01-07T</a:t>
            </a:r>
            <a:r>
              <a:rPr lang="en-US" sz="1200" u="sng" dirty="0">
                <a:solidFill>
                  <a:srgbClr val="FF0000"/>
                </a:solidFill>
              </a:rPr>
              <a:t>13:08:28.260</a:t>
            </a:r>
          </a:p>
          <a:p>
            <a:r>
              <a:rPr lang="en-US" sz="1200" dirty="0"/>
              <a:t> Visibility on station1 begins at 2004-01-08T</a:t>
            </a:r>
            <a:r>
              <a:rPr lang="en-US" sz="1200" u="sng" dirty="0">
                <a:solidFill>
                  <a:srgbClr val="FF0000"/>
                </a:solidFill>
              </a:rPr>
              <a:t>02:34:40.632</a:t>
            </a:r>
          </a:p>
          <a:p>
            <a:r>
              <a:rPr lang="en-US" sz="1200" dirty="0"/>
              <a:t> Visibility on station1 begins at 2004-01-08T</a:t>
            </a:r>
            <a:r>
              <a:rPr lang="en-US" sz="1200" u="sng" dirty="0">
                <a:solidFill>
                  <a:srgbClr val="FF0000"/>
                </a:solidFill>
              </a:rPr>
              <a:t>13:15:47.368</a:t>
            </a:r>
          </a:p>
          <a:p>
            <a:r>
              <a:rPr lang="en-US" sz="1200" dirty="0"/>
              <a:t> Final state : 604800.0</a:t>
            </a:r>
          </a:p>
        </p:txBody>
      </p:sp>
    </p:spTree>
    <p:extLst>
      <p:ext uri="{BB962C8B-B14F-4D97-AF65-F5344CB8AC3E}">
        <p14:creationId xmlns:p14="http://schemas.microsoft.com/office/powerpoint/2010/main" val="2890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HPOP (2 weeks)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Global Statistics</a:t>
            </a:r>
          </a:p>
          <a:p>
            <a:r>
              <a:rPr lang="en-US" b="1" dirty="0"/>
              <a:t>-----------------</a:t>
            </a:r>
          </a:p>
          <a:p>
            <a:r>
              <a:rPr lang="en-US" b="1" dirty="0"/>
              <a:t>Min Duration          11     7 Jan 2004 14:38:53.815     7 Jan 2004 14:39:48.686            </a:t>
            </a:r>
            <a:r>
              <a:rPr lang="en-US" b="1" u="sng" dirty="0">
                <a:solidFill>
                  <a:srgbClr val="FF0000"/>
                </a:solidFill>
              </a:rPr>
              <a:t>54.871</a:t>
            </a:r>
          </a:p>
          <a:p>
            <a:r>
              <a:rPr lang="en-US" b="1" dirty="0"/>
              <a:t>Max Duration          23    15 Jan 2004 13:56:06.133    15 Jan 2004 14:00:39.686           </a:t>
            </a:r>
            <a:r>
              <a:rPr lang="en-US" b="1" u="sng" dirty="0">
                <a:solidFill>
                  <a:srgbClr val="FF0000"/>
                </a:solidFill>
              </a:rPr>
              <a:t>273.552</a:t>
            </a:r>
          </a:p>
          <a:p>
            <a:r>
              <a:rPr lang="en-US" b="1" dirty="0"/>
              <a:t>Mean Duration                                                                              </a:t>
            </a:r>
            <a:r>
              <a:rPr lang="en-US" b="1" u="sng" dirty="0">
                <a:solidFill>
                  <a:srgbClr val="FF0000"/>
                </a:solidFill>
              </a:rPr>
              <a:t>208.381</a:t>
            </a:r>
          </a:p>
          <a:p>
            <a:r>
              <a:rPr lang="en-US" b="1" dirty="0"/>
              <a:t>Total Duration                                                                            4792.765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</a:t>
            </a:r>
            <a:r>
              <a:rPr lang="en-US" dirty="0" err="1" smtClean="0"/>
              <a:t>EcksteinHechler</a:t>
            </a:r>
            <a:r>
              <a:rPr lang="en-US" dirty="0" smtClean="0"/>
              <a:t> (weeks)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</a:t>
            </a:r>
            <a:r>
              <a:rPr lang="en-US" dirty="0"/>
              <a:t>revisit time: </a:t>
            </a:r>
            <a:r>
              <a:rPr lang="en-US" u="sng" dirty="0" smtClean="0">
                <a:solidFill>
                  <a:srgbClr val="FF0000"/>
                </a:solidFill>
              </a:rPr>
              <a:t>273.66677839423215</a:t>
            </a:r>
          </a:p>
          <a:p>
            <a:r>
              <a:rPr lang="en-US" dirty="0" smtClean="0"/>
              <a:t>Average revisit time: </a:t>
            </a:r>
            <a:r>
              <a:rPr lang="en-US" u="sng" dirty="0" smtClean="0">
                <a:solidFill>
                  <a:srgbClr val="FF0000"/>
                </a:solidFill>
              </a:rPr>
              <a:t>208.4364210772713</a:t>
            </a:r>
          </a:p>
          <a:p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Lab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Systems Engineering, Architecture, and Knowledge (SEAK) Lab</a:t>
            </a:r>
            <a:endParaRPr lang="en-US" dirty="0" smtClean="0"/>
          </a:p>
          <a:p>
            <a:r>
              <a:rPr lang="en-US" dirty="0" smtClean="0"/>
              <a:t>Professor Daniel </a:t>
            </a:r>
            <a:r>
              <a:rPr lang="en-US" dirty="0" err="1" smtClean="0"/>
              <a:t>Selva</a:t>
            </a:r>
            <a:r>
              <a:rPr lang="en-US" dirty="0" smtClean="0"/>
              <a:t> (MAE)</a:t>
            </a:r>
          </a:p>
          <a:p>
            <a:endParaRPr lang="en-US" dirty="0"/>
          </a:p>
        </p:txBody>
      </p:sp>
      <p:pic>
        <p:nvPicPr>
          <p:cNvPr id="1026" name="Picture 2" descr="http://www.systemseng.cornell.edu/engineering2/customcf/iws_ai_faculty_display/ai_images/ds925-profil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04" y="2141538"/>
            <a:ext cx="3722655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Satellite Design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Thermal</a:t>
            </a:r>
          </a:p>
          <a:p>
            <a:pPr lvl="1"/>
            <a:r>
              <a:rPr lang="en-US" dirty="0" smtClean="0"/>
              <a:t>Avionics</a:t>
            </a:r>
          </a:p>
          <a:p>
            <a:pPr lvl="1"/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ADCS</a:t>
            </a:r>
          </a:p>
          <a:p>
            <a:pPr lvl="1"/>
            <a:r>
              <a:rPr lang="en-US" dirty="0" err="1" smtClean="0"/>
              <a:t>Comms</a:t>
            </a:r>
            <a:endParaRPr lang="en-US" dirty="0" smtClean="0"/>
          </a:p>
          <a:p>
            <a:r>
              <a:rPr lang="en-US" dirty="0" smtClean="0"/>
              <a:t>Question is: What is the best/cheapest configuration of a satellite in order to satisfy mission requirements and accomplish the goal of the mission?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Part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providing information to other subsystems about Orbit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Eclipse Times</a:t>
            </a:r>
          </a:p>
          <a:p>
            <a:pPr lvl="1"/>
            <a:r>
              <a:rPr lang="en-US" dirty="0" smtClean="0"/>
              <a:t>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Two Weeks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Learning about orbit properties</a:t>
            </a:r>
          </a:p>
          <a:p>
            <a:r>
              <a:rPr lang="en-US" dirty="0" smtClean="0"/>
              <a:t>Wrote MATLAB object “Orbit” which created an orbit object, and could return properties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Elapsed time to go from one point to another</a:t>
            </a:r>
          </a:p>
          <a:p>
            <a:pPr lvl="1"/>
            <a:r>
              <a:rPr lang="en-US" dirty="0" smtClean="0"/>
              <a:t>Coverage area</a:t>
            </a:r>
          </a:p>
          <a:p>
            <a:pPr lvl="1"/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</p:txBody>
      </p:sp>
      <p:pic>
        <p:nvPicPr>
          <p:cNvPr id="2050" name="Picture 2" descr="https://images-na.ssl-images-amazon.com/images/I/71aypjWxEpL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65" y="2141538"/>
            <a:ext cx="2340133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Classic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orbit can be defined by 6 parameters called the “Classic Elements”</a:t>
            </a:r>
          </a:p>
          <a:p>
            <a:pPr lvl="1"/>
            <a:r>
              <a:rPr lang="en-US" dirty="0"/>
              <a:t>a: </a:t>
            </a:r>
            <a:r>
              <a:rPr lang="en-US" dirty="0" err="1"/>
              <a:t>semimajor</a:t>
            </a:r>
            <a:r>
              <a:rPr lang="en-US" dirty="0"/>
              <a:t> axis (km)</a:t>
            </a:r>
          </a:p>
          <a:p>
            <a:pPr lvl="1"/>
            <a:r>
              <a:rPr lang="en-US" dirty="0"/>
              <a:t>e: eccentricity</a:t>
            </a:r>
          </a:p>
          <a:p>
            <a:pPr lvl="1"/>
            <a:r>
              <a:rPr lang="en-US" dirty="0"/>
              <a:t>i: inclination 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lvl="1"/>
            <a:r>
              <a:rPr lang="el-GR" dirty="0"/>
              <a:t>Ω</a:t>
            </a:r>
            <a:r>
              <a:rPr lang="en-US" dirty="0"/>
              <a:t>: right ascension of ascending node 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ω: argument of perigee 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ν: true anomaly 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074" name="Picture 2" descr="https://upload.wikimedia.org/wikipedia/commons/thumb/e/eb/Orbit1.svg/2000px-Orbit1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92" y="2141538"/>
            <a:ext cx="4050679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Plot from Orbit object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65" y="1581850"/>
            <a:ext cx="6830696" cy="47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Weeks 3-4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Learning to use Systems Tool Kit</a:t>
            </a:r>
          </a:p>
          <a:p>
            <a:r>
              <a:rPr lang="en-US" dirty="0" smtClean="0"/>
              <a:t>Getting STK Certified</a:t>
            </a:r>
          </a:p>
          <a:p>
            <a:r>
              <a:rPr lang="en-US" dirty="0" smtClean="0"/>
              <a:t>Returning relevant Orbit statistics</a:t>
            </a:r>
          </a:p>
          <a:p>
            <a:pPr lvl="1"/>
            <a:r>
              <a:rPr lang="en-US" dirty="0" smtClean="0"/>
              <a:t>Average Revisit Time</a:t>
            </a:r>
          </a:p>
          <a:p>
            <a:pPr lvl="1"/>
            <a:r>
              <a:rPr lang="en-US" dirty="0" smtClean="0"/>
              <a:t>Max Revisit Time</a:t>
            </a:r>
          </a:p>
        </p:txBody>
      </p:sp>
      <p:pic>
        <p:nvPicPr>
          <p:cNvPr id="4098" name="Picture 2" descr="http://downloads.agi.com/u/images/gallery/solutions/space/large/TrajDesig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83470"/>
            <a:ext cx="4995863" cy="35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Weeks 5-7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Coverage Grid for whole planet</a:t>
            </a:r>
          </a:p>
          <a:p>
            <a:r>
              <a:rPr lang="en-US" dirty="0" smtClean="0"/>
              <a:t>Automating simulations with MATLAB</a:t>
            </a:r>
          </a:p>
          <a:p>
            <a:r>
              <a:rPr lang="en-US" dirty="0" smtClean="0"/>
              <a:t>Retrieving and storing simulation results</a:t>
            </a:r>
          </a:p>
          <a:p>
            <a:r>
              <a:rPr lang="en-US" dirty="0" smtClean="0"/>
              <a:t>Making plots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158</TotalTime>
  <Words>519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Orbit Analysis for Satellite coverage</vt:lpstr>
      <vt:lpstr>About the Lab</vt:lpstr>
      <vt:lpstr>Project Overview</vt:lpstr>
      <vt:lpstr>My Part of the Project</vt:lpstr>
      <vt:lpstr>First Two Weeks</vt:lpstr>
      <vt:lpstr>The Classic Elements</vt:lpstr>
      <vt:lpstr>Example Plot from Orbit object</vt:lpstr>
      <vt:lpstr>Weeks 3-4</vt:lpstr>
      <vt:lpstr>Weeks 5-7</vt:lpstr>
      <vt:lpstr>PowerPoint Presentation</vt:lpstr>
      <vt:lpstr>PowerPoint Presentation</vt:lpstr>
      <vt:lpstr>PowerPoint Presentation</vt:lpstr>
      <vt:lpstr>PowerPoint Presentation</vt:lpstr>
      <vt:lpstr>Week 8</vt:lpstr>
      <vt:lpstr>STK vs. Orekit</vt:lpstr>
      <vt:lpstr>Orekit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Analysis for Satellite coverage</dc:title>
  <dc:creator>SEAK1</dc:creator>
  <cp:lastModifiedBy>SEAK1</cp:lastModifiedBy>
  <cp:revision>8</cp:revision>
  <dcterms:created xsi:type="dcterms:W3CDTF">2016-07-26T23:32:28Z</dcterms:created>
  <dcterms:modified xsi:type="dcterms:W3CDTF">2016-07-27T02:10:32Z</dcterms:modified>
</cp:coreProperties>
</file>