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  <p:sldMasterId id="2147483852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0" r:id="rId4"/>
    <p:sldId id="275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57" r:id="rId14"/>
    <p:sldId id="271" r:id="rId15"/>
    <p:sldId id="273" r:id="rId16"/>
    <p:sldId id="277" r:id="rId17"/>
    <p:sldId id="278" r:id="rId18"/>
    <p:sldId id="279" r:id="rId19"/>
    <p:sldId id="272" r:id="rId20"/>
    <p:sldId id="274" r:id="rId21"/>
    <p:sldId id="276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249" autoAdjust="0"/>
  </p:normalViewPr>
  <p:slideViewPr>
    <p:cSldViewPr snapToGrid="0">
      <p:cViewPr>
        <p:scale>
          <a:sx n="50" d="100"/>
          <a:sy n="50" d="100"/>
        </p:scale>
        <p:origin x="1410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02667DB0-C101-45E3-A596-8F870BE0FA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4F038AA-EE08-42BA-841C-19ED6A5ADB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55AA-F1C4-4E28-9C8B-DC3F92EF7A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958FAE2-BEAE-4E58-A618-8CCE091F06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E2D1066-AB0D-4275-B464-1B789EF5FF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EB59F-AFBD-4AAB-9939-3A57F87A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78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596B-F7CF-4AC0-831F-B044BF014B9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0F470-55ED-4F23-9B49-DB29EE75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15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0F470-55ED-4F23-9B49-DB29EE7516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0DA-173C-4059-90FB-E985609F6B3A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7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075-776D-48AD-8979-717F3DE11BB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3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6F1B-956C-46D9-8058-79EC082D10E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3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98CB-0C05-414C-8AE7-EF3D77ED7058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4335-9C35-4E59-A051-C1ABA580575F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994-8A3C-4A1B-B914-6389821BD977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682-1F52-438B-81DF-304192DEA2B0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7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3689-4F19-410E-B903-788542BCFACB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C51B-2984-46D6-ACB0-9D4E71F818E7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6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FF33-93E5-4F70-A02F-C6973EAB898B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152E-4A21-4BD7-BB8B-6D30B95EF76A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86D0-A168-4A61-994D-BF914454E421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3BD-DA14-4240-825E-1BD9275176E6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3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8E1E-7945-41AD-8EEB-7C2FA86204AA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5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1D92-A581-42CD-9A05-3883A2137A0C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0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F157-3916-46AE-8D30-98CE433B786A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1A09-C4D7-41E7-9F33-69965462F133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652-5851-463A-8B5F-C6A83CD66031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975C-F822-402B-A1A3-F55D6B337C76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6A9-A8A2-4F6C-A070-54C118784D54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5DC-C592-41D7-9BDD-CCF8AA57FA13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DEE1DD7F-92A1-4889-BE31-58AECAC06248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9F1125-50AB-4B04-B3B8-FAAB6A1B3415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793442F-3848-4697-92D5-C6282450512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4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50" r:id="rId5"/>
    <p:sldLayoutId id="2147483951" r:id="rId6"/>
    <p:sldLayoutId id="2147483956" r:id="rId7"/>
    <p:sldLayoutId id="2147483952" r:id="rId8"/>
    <p:sldLayoutId id="2147483953" r:id="rId9"/>
    <p:sldLayoutId id="2147483954" r:id="rId10"/>
    <p:sldLayoutId id="21474839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CD817-2FA7-419F-A80D-99E01CB3DAE0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45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alogue board showing flight information">
            <a:extLst>
              <a:ext uri="{FF2B5EF4-FFF2-40B4-BE49-F238E27FC236}">
                <a16:creationId xmlns:a16="http://schemas.microsoft.com/office/drawing/2014/main" id="{AD0D38AA-293E-4861-A4E9-BBE4E1E61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13" b="131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C98D079-E490-4AF1-8922-89A8B4830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ID Card Recognition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D07B2E7-0F5D-45D6-AF9D-855D99A2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Related Work &amp; Dataset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2E901084-EBF8-41F2-858F-F3754A83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E1C6C8-9F25-4E90-AC9C-3624C11E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Recognition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302BE88E-0BAD-474E-A9CC-82C668540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48" y="2136935"/>
            <a:ext cx="8996503" cy="3078956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ED37F78-E533-4AA4-BA04-6CDA895E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1156F7F1-CF36-4B3A-B537-CDE2DE0F5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38" y="905933"/>
            <a:ext cx="8228127" cy="5039728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806B671-3756-4429-857F-60CC0FF2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3635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7EE90E6-9BA2-4D03-A7E5-ABEFA3EF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Citizen Id Card Detection using Image Processing and Optical Character Recognition.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FD84F3-BCAD-40A4-ACDA-86243DCA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Satyawan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: 2019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Tóm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Pre Processing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sobel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morphological transformation,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otsu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Optical Character Recognition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tesseract 4.0 (implemented neural network LSTM).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90% - 100%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train tesseract 4.0.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train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qt-box.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A2F4CC1-ABCC-41D6-889E-F948A44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3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4A3F01-7E3E-4BFA-850A-17B42D40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Citizen Id Card Detection using Image Processing and Optical Character Recognition.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7A176C5-9C93-4528-8DBA-620C6A73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Pre-Processing</a:t>
            </a:r>
            <a:endParaRPr lang="en-US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Grayscale,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Threshoding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Morphological transformation.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pre-processing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ID Card ra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đời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678194-5C8E-43AC-815C-6578D0F2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4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hỗ dành sẵn cho Nội dung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D762629F-A31F-4020-B03E-795180A12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82" y="-1"/>
            <a:ext cx="4111941" cy="4351261"/>
          </a:xfrm>
          <a:prstGeom prst="rect">
            <a:avLst/>
          </a:prstGeom>
        </p:spPr>
      </p:pic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BC76F58A-8DB7-470B-B23C-DD465E97A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82" y="4359164"/>
            <a:ext cx="4111941" cy="106096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EF884C-B0CF-4FC5-96A9-A7B09735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14</a:t>
            </a:fld>
            <a:endParaRPr lang="en-US" sz="1050"/>
          </a:p>
        </p:txBody>
      </p:sp>
      <p:pic>
        <p:nvPicPr>
          <p:cNvPr id="13" name="Hình ảnh 12" descr="Ảnh có chứa văn bản&#10;&#10;Mô tả được tạo tự động">
            <a:extLst>
              <a:ext uri="{FF2B5EF4-FFF2-40B4-BE49-F238E27FC236}">
                <a16:creationId xmlns:a16="http://schemas.microsoft.com/office/drawing/2014/main" id="{E55CF205-F22D-4D37-9EB0-DD6D7F629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2" y="351437"/>
            <a:ext cx="462639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732EA14-1DCD-4A28-AE4B-B722B61B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Method for Segmentation of Vietnamese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Identiﬁcation Card Text Fields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3B0A95-BE87-4203-A6FD-19E9F8EA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Nguyen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Thanh Tan, Nguyen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Khanh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segmentation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text field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Vietnamese ID Card.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1940CF-FD1F-4779-98D6-2E01040A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76DACBA-D2BF-42C7-9EF3-9F97B307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</a:rPr>
              <a:t> ID Card Number.</a:t>
            </a:r>
            <a:endParaRPr lang="en-US" dirty="0"/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F39BFCF0-427B-49F8-9A33-7E66E93C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846338"/>
            <a:ext cx="5115347" cy="48452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A9BF3A-C9BA-41A8-A995-203B061D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ID 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Title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3BA9CDF-1E5E-49B2-BC05-9D578481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298A299E-51A5-4ED1-B0E1-78D5469BC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44" y="3806833"/>
            <a:ext cx="4597397" cy="20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1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C1B42B-F8D1-4B87-A439-1BBCE9D8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text.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B243BC-F248-4674-8EB0-A0523C7A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CE8379-2148-4B81-BF2A-84CD9332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3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77B968E-7718-4CB5-ABD5-CEC737D6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An Efficient Method for Automatic Recognizing Text Fields on Identification Card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8CD0A9-F5C6-412D-9391-6555F1CB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2556253"/>
            <a:ext cx="5703887" cy="319329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Nguyen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Thanh Tan, Le Hong Lam , Nguyen Ha  Nam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2020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 Card Viet Nam.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Convolutional Neural Network (CNN)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Long Short-Term Memory networks (LSTM)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OCR..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line text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95-99%.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0B6296-EAC5-437B-A6ED-C0AB20F3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02644A5-111A-46F3-AA9C-FE27393A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464813"/>
            <a:ext cx="5519927" cy="34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0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ACE081-4499-4E1D-A4C4-AFE5B945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line recognition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3A795B1D-BFBF-4EC2-A373-FBF83B986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1705"/>
            <a:ext cx="3338029" cy="376078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0F8C181-0934-42C4-B26E-714167F5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Hình ảnh 7" descr="Ảnh có chứa bàn&#10;&#10;Mô tả được tạo tự động">
            <a:extLst>
              <a:ext uri="{FF2B5EF4-FFF2-40B4-BE49-F238E27FC236}">
                <a16:creationId xmlns:a16="http://schemas.microsoft.com/office/drawing/2014/main" id="{C16C13E1-2FC3-4187-AEBC-FE09E8C1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09" y="2201245"/>
            <a:ext cx="4537241" cy="3002496"/>
          </a:xfrm>
          <a:prstGeom prst="rect">
            <a:avLst/>
          </a:prstGeom>
        </p:spPr>
      </p:pic>
      <p:pic>
        <p:nvPicPr>
          <p:cNvPr id="10" name="Hình ảnh 9" descr="Ảnh có chứa văn bản&#10;&#10;Mô tả được tạo tự động">
            <a:extLst>
              <a:ext uri="{FF2B5EF4-FFF2-40B4-BE49-F238E27FC236}">
                <a16:creationId xmlns:a16="http://schemas.microsoft.com/office/drawing/2014/main" id="{AC879ED0-B008-430C-BC77-FB231FA98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08" y="5266373"/>
            <a:ext cx="4537241" cy="8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orking space background">
            <a:extLst>
              <a:ext uri="{FF2B5EF4-FFF2-40B4-BE49-F238E27FC236}">
                <a16:creationId xmlns:a16="http://schemas.microsoft.com/office/drawing/2014/main" id="{F0D7BAA7-22E1-40CF-8011-7DE0DB6E9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3" b="9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33CFEE7-91CC-4D4A-BB5E-54001CE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4836969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Related Work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FCF78D-A468-4A7B-8B72-D672D860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A98EE3D-8CD1-4C3F-BD1C-C98C9596463C}" type="slidenum">
              <a:rPr lang="en-US" sz="1200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3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5A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5BD9A4D-FFA1-40C7-AE27-C963D87972D5}"/>
              </a:ext>
            </a:extLst>
          </p:cNvPr>
          <p:cNvSpPr txBox="1"/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Bảng</a:t>
            </a:r>
            <a:r>
              <a:rPr lang="en-US" sz="4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tóm</a:t>
            </a:r>
            <a:r>
              <a:rPr lang="en-US" sz="4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tắt</a:t>
            </a:r>
            <a:r>
              <a:rPr lang="en-US" sz="4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danh</a:t>
            </a:r>
            <a:r>
              <a:rPr lang="en-US" sz="4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sách</a:t>
            </a:r>
            <a:r>
              <a:rPr lang="en-US" sz="4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Related Work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DC080BB-3538-49A6-B258-04726331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431E462-562B-4A06-ACC6-92685C413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888"/>
              </p:ext>
            </p:extLst>
          </p:nvPr>
        </p:nvGraphicFramePr>
        <p:xfrm>
          <a:off x="5282335" y="2"/>
          <a:ext cx="5499965" cy="6811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682">
                  <a:extLst>
                    <a:ext uri="{9D8B030D-6E8A-4147-A177-3AD203B41FA5}">
                      <a16:colId xmlns:a16="http://schemas.microsoft.com/office/drawing/2014/main" val="2478343978"/>
                    </a:ext>
                  </a:extLst>
                </a:gridCol>
                <a:gridCol w="1566619">
                  <a:extLst>
                    <a:ext uri="{9D8B030D-6E8A-4147-A177-3AD203B41FA5}">
                      <a16:colId xmlns:a16="http://schemas.microsoft.com/office/drawing/2014/main" val="2677679402"/>
                    </a:ext>
                  </a:extLst>
                </a:gridCol>
                <a:gridCol w="1974664">
                  <a:extLst>
                    <a:ext uri="{9D8B030D-6E8A-4147-A177-3AD203B41FA5}">
                      <a16:colId xmlns:a16="http://schemas.microsoft.com/office/drawing/2014/main" val="948023403"/>
                    </a:ext>
                  </a:extLst>
                </a:gridCol>
              </a:tblGrid>
              <a:tr h="191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Tên bài báo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Tác giả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Tóm tắt công trình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3919080475"/>
                  </a:ext>
                </a:extLst>
              </a:tr>
              <a:tr h="641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Citizen Id Card Detection using Image Processing and Optical Character Recognition 2019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Wira Satyawan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Dùng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các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phương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pháp</a:t>
                      </a:r>
                      <a:r>
                        <a:rPr lang="en-US" sz="900" dirty="0">
                          <a:effectLst/>
                        </a:rPr>
                        <a:t> Image Processing (</a:t>
                      </a:r>
                      <a:r>
                        <a:rPr lang="en-US" sz="900" dirty="0" err="1">
                          <a:effectLst/>
                        </a:rPr>
                        <a:t>sobel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  <a:r>
                        <a:rPr lang="en-US" sz="900" dirty="0" err="1">
                          <a:effectLst/>
                        </a:rPr>
                        <a:t>otsu</a:t>
                      </a:r>
                      <a:r>
                        <a:rPr lang="en-US" sz="900" dirty="0">
                          <a:effectLst/>
                        </a:rPr>
                        <a:t>, …) </a:t>
                      </a:r>
                      <a:r>
                        <a:rPr lang="en-US" sz="900" dirty="0" err="1">
                          <a:effectLst/>
                        </a:rPr>
                        <a:t>và</a:t>
                      </a:r>
                      <a:r>
                        <a:rPr lang="en-US" sz="900" dirty="0">
                          <a:effectLst/>
                        </a:rPr>
                        <a:t> Optical Character Recognition </a:t>
                      </a:r>
                      <a:r>
                        <a:rPr lang="en-US" sz="900" dirty="0" err="1">
                          <a:effectLst/>
                        </a:rPr>
                        <a:t>dùng</a:t>
                      </a:r>
                      <a:r>
                        <a:rPr lang="en-US" sz="900" dirty="0">
                          <a:effectLst/>
                        </a:rPr>
                        <a:t> tesseract 4.0.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4036104079"/>
                  </a:ext>
                </a:extLst>
              </a:tr>
              <a:tr h="641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Method for Segmentation of Vietnamese Identification Card Text Fields 2019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Trong Khanh Nguyen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Phương pháp tiền xử lý ảnh và segmentation phân tích và phát hiện text field cho Vietnamese ID Card.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1467090447"/>
                  </a:ext>
                </a:extLst>
              </a:tr>
              <a:tr h="641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Robust End-To-End Information Extraction System for Vietnamese Identity Cards - 2019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Hoan Tran Viet, Quang Hieu Dang, Tuan Anh Vu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Alignment, corner detection, Single Shot Multibox Detector để phát hiện biên cạnh, mạng CNN, encoded bởi LSTM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3580790157"/>
                  </a:ext>
                </a:extLst>
              </a:tr>
              <a:tr h="641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Implementing an Android Application for Automatic Vietnamese Business Card Regconition - 2018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Phan </a:t>
                      </a:r>
                      <a:r>
                        <a:rPr lang="en-US" sz="900" dirty="0" err="1">
                          <a:effectLst/>
                        </a:rPr>
                        <a:t>Duy</a:t>
                      </a:r>
                      <a:r>
                        <a:rPr lang="en-US" sz="900" dirty="0">
                          <a:effectLst/>
                        </a:rPr>
                        <a:t> Hung, Dao Quang Linh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Tiền xử lý ảnh với Projective Transform, Sobel, OCR engine bởi Google.//////////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323497351"/>
                  </a:ext>
                </a:extLst>
              </a:tr>
              <a:tr h="965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Identity Authentication on mobile devices using face verification and ID image recognition - 2019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Xing Wu, </a:t>
                      </a:r>
                      <a:r>
                        <a:rPr lang="en-US" sz="900" dirty="0" err="1">
                          <a:effectLst/>
                        </a:rPr>
                        <a:t>JianXing</a:t>
                      </a:r>
                      <a:r>
                        <a:rPr lang="en-US" sz="900" dirty="0">
                          <a:effectLst/>
                        </a:rPr>
                        <a:t> Xu, </a:t>
                      </a:r>
                      <a:r>
                        <a:rPr lang="en-US" sz="900" dirty="0" err="1">
                          <a:effectLst/>
                        </a:rPr>
                        <a:t>Jianjia</a:t>
                      </a:r>
                      <a:r>
                        <a:rPr lang="en-US" sz="900" dirty="0">
                          <a:effectLst/>
                        </a:rPr>
                        <a:t> Wang, </a:t>
                      </a:r>
                      <a:r>
                        <a:rPr lang="en-US" sz="900" dirty="0" err="1">
                          <a:effectLst/>
                        </a:rPr>
                        <a:t>Yufeng</a:t>
                      </a:r>
                      <a:r>
                        <a:rPr lang="en-US" sz="900" dirty="0">
                          <a:effectLst/>
                        </a:rPr>
                        <a:t> Li, </a:t>
                      </a:r>
                      <a:r>
                        <a:rPr lang="en-US" sz="900" dirty="0" err="1">
                          <a:effectLst/>
                        </a:rPr>
                        <a:t>Weimin</a:t>
                      </a:r>
                      <a:r>
                        <a:rPr lang="en-US" sz="900" dirty="0">
                          <a:effectLst/>
                        </a:rPr>
                        <a:t> Li, Yike Guo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Nhận dạng thông tin qua MTCNN (Morphology Transformed Feature Mapping) và mạng học sâu ResNet 50, data set 3500 chữ tiếng trung, 52 chữ tiếng anh lớn nhỏ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1943624246"/>
                  </a:ext>
                </a:extLst>
              </a:tr>
              <a:tr h="479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System to Localize and Recognize Texts in Oriented ID Card Images - 2018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Jianxing</a:t>
                      </a:r>
                      <a:r>
                        <a:rPr lang="en-US" sz="900" dirty="0">
                          <a:effectLst/>
                        </a:rPr>
                        <a:t> Xu, Xing Wu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Hough Transform, đặc trưng Haar, Ada Boost phần lớp yếu thành lớp mạnh hơn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4245897405"/>
                  </a:ext>
                </a:extLst>
              </a:tr>
              <a:tr h="641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Improving Deep Learning based Optical Character Recognition via Neural Architecture Search - 2020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Zhenyao Zhao, Min Jiang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AutOCR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365556693"/>
                  </a:ext>
                </a:extLst>
              </a:tr>
              <a:tr h="841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 Examination of Character Recognition on ID card using Template Matching Approach 2015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Michael Ryan, Novita Hanafiah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Thực hiện các thử nghiệm trong Preprocesing. Độ chính xác trong việc cắt các chữ cái là 93%.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Ký tự thực</a:t>
                      </a:r>
                      <a:r>
                        <a:rPr lang="en-US" sz="900">
                          <a:effectLst/>
                        </a:rPr>
                        <a:t> sau khi cắt</a:t>
                      </a:r>
                      <a:r>
                        <a:rPr lang="vi-VN" sz="900">
                          <a:effectLst/>
                        </a:rPr>
                        <a:t> sẽ được ánh xạ tới ký tự mẫu.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2990746178"/>
                  </a:ext>
                </a:extLst>
              </a:tr>
              <a:tr h="1127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 Efficient Method for Automatic Recognizing Text Fields on Identification Card 2020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Nguyen Thi Thanh Tan, Le Hong Lam , Nguyen Ha  Nam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Chú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trọng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thực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hiện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các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phương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pháp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cho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việc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nhận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diện</a:t>
                      </a:r>
                      <a:r>
                        <a:rPr lang="en-US" sz="900" dirty="0">
                          <a:effectLst/>
                        </a:rPr>
                        <a:t> ID Card Viet Nam. </a:t>
                      </a:r>
                      <a:r>
                        <a:rPr lang="en-US" sz="900" dirty="0" err="1">
                          <a:effectLst/>
                        </a:rPr>
                        <a:t>Áp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dụng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phương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pháp</a:t>
                      </a:r>
                      <a:r>
                        <a:rPr lang="en-US" sz="900" dirty="0">
                          <a:effectLst/>
                        </a:rPr>
                        <a:t> Convolutional Neural Network (CNN) </a:t>
                      </a:r>
                      <a:r>
                        <a:rPr lang="en-US" sz="900" dirty="0" err="1">
                          <a:effectLst/>
                        </a:rPr>
                        <a:t>và</a:t>
                      </a:r>
                      <a:r>
                        <a:rPr lang="en-US" sz="900" dirty="0">
                          <a:effectLst/>
                        </a:rPr>
                        <a:t> Long Short-Term Memory networks (LSTM) </a:t>
                      </a:r>
                      <a:r>
                        <a:rPr lang="en-US" sz="900" dirty="0" err="1">
                          <a:effectLst/>
                        </a:rPr>
                        <a:t>cho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nhận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diện</a:t>
                      </a:r>
                      <a:r>
                        <a:rPr lang="en-US" sz="900" dirty="0">
                          <a:effectLst/>
                        </a:rPr>
                        <a:t> OCR..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7" marR="53807" marT="0" marB="0"/>
                </a:tc>
                <a:extLst>
                  <a:ext uri="{0D108BD9-81ED-4DB2-BD59-A6C34878D82A}">
                    <a16:rowId xmlns:a16="http://schemas.microsoft.com/office/drawing/2014/main" val="62642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3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lauwe digitale binaire gegevens op een scherm">
            <a:extLst>
              <a:ext uri="{FF2B5EF4-FFF2-40B4-BE49-F238E27FC236}">
                <a16:creationId xmlns:a16="http://schemas.microsoft.com/office/drawing/2014/main" id="{EA8E8884-486F-4C30-9765-7570F3144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33CFEE7-91CC-4D4A-BB5E-54001CE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Dataset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FCF78D-A468-4A7B-8B72-D672D860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21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29528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5C6BA1-0BBB-4736-9890-35100D6A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MIDV-500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A471378-71E0-4F0A-961C-C5C46913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27970" cy="3760891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Arial (Thân)"/>
              </a:rPr>
              <a:t>MIDV-500 bao </a:t>
            </a:r>
            <a:r>
              <a:rPr lang="vi-VN" sz="2000" dirty="0" err="1">
                <a:latin typeface="Arial (Thân)"/>
              </a:rPr>
              <a:t>gồm</a:t>
            </a:r>
            <a:r>
              <a:rPr lang="vi-VN" sz="2000" dirty="0">
                <a:latin typeface="Arial (Thân)"/>
              </a:rPr>
              <a:t> 500 </a:t>
            </a:r>
            <a:r>
              <a:rPr lang="vi-VN" sz="2000" dirty="0" err="1">
                <a:latin typeface="Arial (Thân)"/>
              </a:rPr>
              <a:t>video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clip</a:t>
            </a:r>
            <a:r>
              <a:rPr lang="en-US" sz="2000" dirty="0">
                <a:latin typeface="Arial (Thân)"/>
              </a:rPr>
              <a:t> </a:t>
            </a:r>
            <a:r>
              <a:rPr lang="en-US" sz="2000" dirty="0" err="1">
                <a:latin typeface="Arial (Thân)"/>
              </a:rPr>
              <a:t>và</a:t>
            </a:r>
            <a:r>
              <a:rPr lang="en-US" sz="2000" dirty="0">
                <a:latin typeface="Arial (Thân)"/>
              </a:rPr>
              <a:t> </a:t>
            </a:r>
            <a:r>
              <a:rPr lang="en-US" sz="2000" dirty="0" err="1">
                <a:latin typeface="Arial (Thân)"/>
              </a:rPr>
              <a:t>các</a:t>
            </a:r>
            <a:r>
              <a:rPr lang="en-US" sz="2000" dirty="0">
                <a:latin typeface="Arial (Thân)"/>
              </a:rPr>
              <a:t> </a:t>
            </a:r>
            <a:r>
              <a:rPr lang="en-US" sz="2000" dirty="0" err="1">
                <a:latin typeface="Arial (Thân)"/>
              </a:rPr>
              <a:t>ảnh</a:t>
            </a:r>
            <a:r>
              <a:rPr lang="vi-VN" sz="2000" dirty="0">
                <a:latin typeface="Arial (Thân)"/>
              </a:rPr>
              <a:t> </a:t>
            </a:r>
            <a:r>
              <a:rPr lang="en-US" sz="2000" dirty="0" err="1">
                <a:latin typeface="Arial (Thân)"/>
              </a:rPr>
              <a:t>đi</a:t>
            </a:r>
            <a:r>
              <a:rPr lang="en-US" sz="2000" dirty="0">
                <a:latin typeface="Arial (Thân)"/>
              </a:rPr>
              <a:t> </a:t>
            </a:r>
            <a:r>
              <a:rPr lang="en-US" sz="2000" dirty="0" err="1">
                <a:latin typeface="Arial (Thân)"/>
              </a:rPr>
              <a:t>kèm</a:t>
            </a:r>
            <a:r>
              <a:rPr lang="en-US" sz="2000" dirty="0">
                <a:latin typeface="Arial (Thân)"/>
              </a:rPr>
              <a:t> </a:t>
            </a:r>
            <a:r>
              <a:rPr lang="en-US" sz="2000" dirty="0" err="1">
                <a:latin typeface="Arial (Thân)"/>
              </a:rPr>
              <a:t>các</a:t>
            </a:r>
            <a:r>
              <a:rPr lang="en-US" sz="2000" dirty="0">
                <a:latin typeface="Arial (Thân)"/>
              </a:rPr>
              <a:t> ground truth </a:t>
            </a:r>
            <a:r>
              <a:rPr lang="vi-VN" sz="2000" dirty="0">
                <a:latin typeface="Arial (Thân)"/>
              </a:rPr>
              <a:t>cho 50 </a:t>
            </a:r>
            <a:r>
              <a:rPr lang="vi-VN" sz="2000" dirty="0" err="1">
                <a:latin typeface="Arial (Thân)"/>
              </a:rPr>
              <a:t>loại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tài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liệu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nhận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dạng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khác</a:t>
            </a:r>
            <a:r>
              <a:rPr lang="vi-VN" sz="2000" dirty="0">
                <a:latin typeface="Arial (Thân)"/>
              </a:rPr>
              <a:t> nhau bao </a:t>
            </a:r>
            <a:r>
              <a:rPr lang="vi-VN" sz="2000" dirty="0" err="1">
                <a:latin typeface="Arial (Thân)"/>
              </a:rPr>
              <a:t>gồm</a:t>
            </a:r>
            <a:r>
              <a:rPr lang="vi-VN" sz="2000" dirty="0">
                <a:latin typeface="Arial (Thân)"/>
              </a:rPr>
              <a:t> 17 </a:t>
            </a:r>
            <a:r>
              <a:rPr lang="vi-VN" sz="2000" dirty="0" err="1">
                <a:latin typeface="Arial (Thân)"/>
              </a:rPr>
              <a:t>chứng</a:t>
            </a:r>
            <a:r>
              <a:rPr lang="vi-VN" sz="2000" dirty="0">
                <a:latin typeface="Arial (Thân)"/>
              </a:rPr>
              <a:t> minh thư, 14 </a:t>
            </a:r>
            <a:r>
              <a:rPr lang="vi-VN" sz="2000" dirty="0" err="1">
                <a:latin typeface="Arial (Thân)"/>
              </a:rPr>
              <a:t>hộ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chiếu</a:t>
            </a:r>
            <a:r>
              <a:rPr lang="vi-VN" sz="2000" dirty="0">
                <a:latin typeface="Arial (Thân)"/>
              </a:rPr>
              <a:t>, 13 </a:t>
            </a:r>
            <a:r>
              <a:rPr lang="vi-VN" sz="2000" dirty="0" err="1">
                <a:latin typeface="Arial (Thân)"/>
              </a:rPr>
              <a:t>giấy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phép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lái</a:t>
            </a:r>
            <a:r>
              <a:rPr lang="vi-VN" sz="2000" dirty="0">
                <a:latin typeface="Arial (Thân)"/>
              </a:rPr>
              <a:t> xe </a:t>
            </a:r>
            <a:r>
              <a:rPr lang="vi-VN" sz="2000" dirty="0" err="1">
                <a:latin typeface="Arial (Thân)"/>
              </a:rPr>
              <a:t>và</a:t>
            </a:r>
            <a:r>
              <a:rPr lang="vi-VN" sz="2000" dirty="0">
                <a:latin typeface="Arial (Thân)"/>
              </a:rPr>
              <a:t> 6 </a:t>
            </a:r>
            <a:r>
              <a:rPr lang="vi-VN" sz="2000" dirty="0" err="1">
                <a:latin typeface="Arial (Thân)"/>
              </a:rPr>
              <a:t>tài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liệu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nhận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dạng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khác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của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các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quốc</a:t>
            </a:r>
            <a:r>
              <a:rPr lang="vi-VN" sz="2000" dirty="0">
                <a:latin typeface="Arial (Thân)"/>
              </a:rPr>
              <a:t> gia </a:t>
            </a:r>
            <a:r>
              <a:rPr lang="vi-VN" sz="2000" dirty="0" err="1">
                <a:latin typeface="Arial (Thân)"/>
              </a:rPr>
              <a:t>khác</a:t>
            </a:r>
            <a:r>
              <a:rPr lang="vi-VN" sz="2000" dirty="0">
                <a:latin typeface="Arial (Thân)"/>
              </a:rPr>
              <a:t> nhau </a:t>
            </a:r>
            <a:r>
              <a:rPr lang="vi-VN" sz="2000" dirty="0" err="1">
                <a:latin typeface="Arial (Thân)"/>
              </a:rPr>
              <a:t>với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sự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thật</a:t>
            </a:r>
            <a:r>
              <a:rPr lang="vi-VN" sz="2000" dirty="0">
                <a:latin typeface="Arial (Thân)"/>
              </a:rPr>
              <a:t> cơ </a:t>
            </a:r>
            <a:r>
              <a:rPr lang="vi-VN" sz="2000" dirty="0" err="1">
                <a:latin typeface="Arial (Thân)"/>
              </a:rPr>
              <a:t>bản</a:t>
            </a:r>
            <a:r>
              <a:rPr lang="vi-VN" sz="2000" dirty="0">
                <a:latin typeface="Arial (Thân)"/>
              </a:rPr>
              <a:t> cho </a:t>
            </a:r>
            <a:r>
              <a:rPr lang="vi-VN" sz="2000" dirty="0" err="1">
                <a:latin typeface="Arial (Thân)"/>
              </a:rPr>
              <a:t>phép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thực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hiện</a:t>
            </a:r>
            <a:r>
              <a:rPr lang="vi-VN" sz="2000" dirty="0">
                <a:latin typeface="Arial (Thân)"/>
              </a:rPr>
              <a:t> nghiên </a:t>
            </a:r>
            <a:r>
              <a:rPr lang="vi-VN" sz="2000" dirty="0" err="1">
                <a:latin typeface="Arial (Thân)"/>
              </a:rPr>
              <a:t>cứu</a:t>
            </a:r>
            <a:r>
              <a:rPr lang="vi-VN" sz="2000" dirty="0">
                <a:latin typeface="Arial (Thân)"/>
              </a:rPr>
              <a:t> trong </a:t>
            </a:r>
            <a:r>
              <a:rPr lang="vi-VN" sz="2000" dirty="0" err="1">
                <a:latin typeface="Arial (Thân)"/>
              </a:rPr>
              <a:t>phạm</a:t>
            </a:r>
            <a:r>
              <a:rPr lang="vi-VN" sz="2000" dirty="0">
                <a:latin typeface="Arial (Thân)"/>
              </a:rPr>
              <a:t> vi </a:t>
            </a:r>
            <a:r>
              <a:rPr lang="vi-VN" sz="2000" dirty="0" err="1">
                <a:latin typeface="Arial (Thân)"/>
              </a:rPr>
              <a:t>rộng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các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vấn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đề</a:t>
            </a:r>
            <a:r>
              <a:rPr lang="vi-VN" sz="2000" dirty="0">
                <a:latin typeface="Arial (Thân)"/>
              </a:rPr>
              <a:t> phân </a:t>
            </a:r>
            <a:r>
              <a:rPr lang="vi-VN" sz="2000" dirty="0" err="1">
                <a:latin typeface="Arial (Thân)"/>
              </a:rPr>
              <a:t>tích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tài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liệu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khác</a:t>
            </a:r>
            <a:r>
              <a:rPr lang="vi-VN" sz="2000" dirty="0">
                <a:latin typeface="Arial (Thân)"/>
              </a:rPr>
              <a:t> nhau . </a:t>
            </a:r>
            <a:r>
              <a:rPr lang="vi-VN" sz="2000" dirty="0" err="1">
                <a:latin typeface="Arial (Thân)"/>
              </a:rPr>
              <a:t>Ngoài</a:t>
            </a:r>
            <a:r>
              <a:rPr lang="vi-VN" sz="2000" dirty="0">
                <a:latin typeface="Arial (Thân)"/>
              </a:rPr>
              <a:t> ra, </a:t>
            </a:r>
            <a:r>
              <a:rPr lang="vi-VN" sz="2000" dirty="0" err="1">
                <a:latin typeface="Arial (Thân)"/>
              </a:rPr>
              <a:t>tập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dữ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liệu</a:t>
            </a:r>
            <a:r>
              <a:rPr lang="vi-VN" sz="2000" dirty="0">
                <a:latin typeface="Arial (Thân)"/>
              </a:rPr>
              <a:t> MIDV-2019 </a:t>
            </a:r>
            <a:r>
              <a:rPr lang="vi-VN" sz="2000" dirty="0" err="1">
                <a:latin typeface="Arial (Thân)"/>
              </a:rPr>
              <a:t>chứa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các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hình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ảnh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bị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méo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và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ánh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sáng</a:t>
            </a:r>
            <a:r>
              <a:rPr lang="vi-VN" sz="2000" dirty="0">
                <a:latin typeface="Arial (Thân)"/>
              </a:rPr>
              <a:t> </a:t>
            </a:r>
            <a:r>
              <a:rPr lang="vi-VN" sz="2000" dirty="0" err="1">
                <a:latin typeface="Arial (Thân)"/>
              </a:rPr>
              <a:t>yếu</a:t>
            </a:r>
            <a:r>
              <a:rPr lang="vi-VN" sz="2000" dirty="0">
                <a:latin typeface="Arial (Thân)"/>
              </a:rPr>
              <a:t> trong </a:t>
            </a:r>
            <a:r>
              <a:rPr lang="vi-VN" sz="2000" dirty="0" err="1">
                <a:latin typeface="Arial (Thân)"/>
              </a:rPr>
              <a:t>đó</a:t>
            </a:r>
            <a:r>
              <a:rPr lang="vi-VN" sz="2000" dirty="0">
                <a:latin typeface="Arial (Thân)"/>
              </a:rPr>
              <a:t>.</a:t>
            </a:r>
            <a:endParaRPr lang="en-US" sz="2000" dirty="0">
              <a:latin typeface="Arial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5F8A5C0-E60C-4B2A-A48B-3910C46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B797F221-25CA-4FF7-9E4F-69455267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76" y="4215076"/>
            <a:ext cx="6211248" cy="20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7B340A17-60FC-4FFE-BF48-7C0AA499DE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74988" y="2108200"/>
          <a:ext cx="4502350" cy="410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462">
                  <a:extLst>
                    <a:ext uri="{9D8B030D-6E8A-4147-A177-3AD203B41FA5}">
                      <a16:colId xmlns:a16="http://schemas.microsoft.com/office/drawing/2014/main" val="3671578659"/>
                    </a:ext>
                  </a:extLst>
                </a:gridCol>
                <a:gridCol w="794051">
                  <a:extLst>
                    <a:ext uri="{9D8B030D-6E8A-4147-A177-3AD203B41FA5}">
                      <a16:colId xmlns:a16="http://schemas.microsoft.com/office/drawing/2014/main" val="3674665514"/>
                    </a:ext>
                  </a:extLst>
                </a:gridCol>
                <a:gridCol w="2207837">
                  <a:extLst>
                    <a:ext uri="{9D8B030D-6E8A-4147-A177-3AD203B41FA5}">
                      <a16:colId xmlns:a16="http://schemas.microsoft.com/office/drawing/2014/main" val="4085182784"/>
                    </a:ext>
                  </a:extLst>
                </a:gridCol>
              </a:tblGrid>
              <a:tr h="130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Tên bài báo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Tác giả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Tóm tắt công trình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extLst>
                  <a:ext uri="{0D108BD9-81ED-4DB2-BD59-A6C34878D82A}">
                    <a16:rowId xmlns:a16="http://schemas.microsoft.com/office/drawing/2014/main" val="970928116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Citizen Id Card Detection using Image Processing and Optical Character Recognition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Wira Satyawan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Dùng các phương pháp Image Processing (sobel, otsu, …) và Optical Character Recognition dùng tesseract 4.0.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extLst>
                  <a:ext uri="{0D108BD9-81ED-4DB2-BD59-A6C34878D82A}">
                    <a16:rowId xmlns:a16="http://schemas.microsoft.com/office/drawing/2014/main" val="382993583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 Method for Segmentation of Vietnamese Identification Card Text Fields 2019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Trong Khanh Nguyen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Phương pháp tiền xử lý ảnh và segmentation phân tích và phát hiện text field cho Vietnamese ID Card.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extLst>
                  <a:ext uri="{0D108BD9-81ED-4DB2-BD59-A6C34878D82A}">
                    <a16:rowId xmlns:a16="http://schemas.microsoft.com/office/drawing/2014/main" val="922507141"/>
                  </a:ext>
                </a:extLst>
              </a:tr>
              <a:tr h="538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 Robust End-To-End Information Extraction System for Vietnamese Identity Cards - 2019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Hoan Tran Viet, Quang Hieu Dang, Tuan Anh Vu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Alignment, corner detection, Single Shot Multibox Detector để phát hiện biên cạnh, mạng CNN, encoded bởi LSTM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extLst>
                  <a:ext uri="{0D108BD9-81ED-4DB2-BD59-A6C34878D82A}">
                    <a16:rowId xmlns:a16="http://schemas.microsoft.com/office/drawing/2014/main" val="362249752"/>
                  </a:ext>
                </a:extLst>
              </a:tr>
              <a:tr h="538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Implementing an Android Application for Automatic Vietnamese Business Card </a:t>
                      </a:r>
                      <a:r>
                        <a:rPr lang="en-US" sz="800" dirty="0" err="1">
                          <a:effectLst/>
                        </a:rPr>
                        <a:t>Regconition</a:t>
                      </a:r>
                      <a:r>
                        <a:rPr lang="en-US" sz="800" dirty="0">
                          <a:effectLst/>
                        </a:rPr>
                        <a:t> - 2018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Phan Duy Hung, Dao Quang Linh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Tiền xử lý ảnh với Projective Transform, Sobel, OCR engine bởi Google.//////////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extLst>
                  <a:ext uri="{0D108BD9-81ED-4DB2-BD59-A6C34878D82A}">
                    <a16:rowId xmlns:a16="http://schemas.microsoft.com/office/drawing/2014/main" val="3927342548"/>
                  </a:ext>
                </a:extLst>
              </a:tr>
              <a:tr h="810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Identity Authentication on mobile devices using face verification and ID image recognition - 2019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Xing Wu, JianXing Xu, Jianjia Wang, Yufeng Li, Weimin Li, Yike Guo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Nhận dạng thông tin qua MTCNN (Morphology Transformed Feature Mapping) và mạng học sâu ResNet 50, data set 3500 chữ tiếng trung, 52 chữ tiếng anh lớn nhỏ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extLst>
                  <a:ext uri="{0D108BD9-81ED-4DB2-BD59-A6C34878D82A}">
                    <a16:rowId xmlns:a16="http://schemas.microsoft.com/office/drawing/2014/main" val="1631621892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 System to Localize and Recognize Texts in Oriented ID Card Images - 2018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Jianxing Xu, Xing Wu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Hough Transform, đặc trưng Haar, Ada Boost phần lớp yếu thành lớp mạnh hơn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extLst>
                  <a:ext uri="{0D108BD9-81ED-4DB2-BD59-A6C34878D82A}">
                    <a16:rowId xmlns:a16="http://schemas.microsoft.com/office/drawing/2014/main" val="2938768721"/>
                  </a:ext>
                </a:extLst>
              </a:tr>
              <a:tr h="538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Improving Deep Learning based Optical Character Recognition via Neural Architecture Search - 2020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Zhenyao Zhao, Min Jiang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AutOCR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06" marR="52006" marT="0" marB="0"/>
                </a:tc>
                <a:extLst>
                  <a:ext uri="{0D108BD9-81ED-4DB2-BD59-A6C34878D82A}">
                    <a16:rowId xmlns:a16="http://schemas.microsoft.com/office/drawing/2014/main" val="2988956337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E91CEB6-2B88-42A0-9252-5B60E61A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2FA801-3EE0-4123-ADB6-C2BAB4A7F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0AE343-3B3A-4EAA-8C07-40641B1C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 Examination of Character Recognition on ID card using Template Matching Approach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C99570-D206-4F1B-9787-15D474B7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: </a:t>
            </a:r>
            <a:r>
              <a:rPr lang="en-US" dirty="0">
                <a:effectLst/>
                <a:latin typeface="Arial" panose="020B0604020202020204" pitchFamily="34" charset="0"/>
              </a:rPr>
              <a:t>Michael Ryan, Novita </a:t>
            </a:r>
            <a:r>
              <a:rPr lang="en-US" dirty="0" err="1">
                <a:effectLst/>
                <a:latin typeface="Arial" panose="020B0604020202020204" pitchFamily="34" charset="0"/>
              </a:rPr>
              <a:t>Hanafiah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</a:rPr>
              <a:t>: 2015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tắt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Preprocesing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</a:rPr>
              <a:t> greyscale, </a:t>
            </a:r>
            <a:r>
              <a:rPr lang="en-US" dirty="0" err="1">
                <a:latin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</a:rPr>
              <a:t> threshold </a:t>
            </a:r>
            <a:r>
              <a:rPr lang="en-US" dirty="0" err="1">
                <a:latin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</a:rPr>
              <a:t> binarization </a:t>
            </a:r>
            <a:r>
              <a:rPr lang="en-US" dirty="0" err="1">
                <a:latin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</a:rPr>
              <a:t> segmentation. </a:t>
            </a:r>
            <a:r>
              <a:rPr lang="en-US" dirty="0" err="1">
                <a:latin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cắt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cái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93%.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phân chia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nhau.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</a:rPr>
              <a:t> 92% </a:t>
            </a:r>
            <a:r>
              <a:rPr lang="en-US" dirty="0" err="1">
                <a:latin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tưởng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4873E2B-43B3-4B5D-8D76-C7806231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7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32B08A6-33F5-4074-AE56-E9C90FEE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Examination of Character Recognition on ID card using Template Matching Approach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0B97AC7-E562-4ED1-86DB-C9D2C59AD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04" y="2223171"/>
            <a:ext cx="6096183" cy="4009989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566C92-EE45-44E9-AEA0-0522818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7AE4E30-34D4-4B6A-9C15-1FD1347E6ACB}"/>
              </a:ext>
            </a:extLst>
          </p:cNvPr>
          <p:cNvSpPr txBox="1"/>
          <p:nvPr/>
        </p:nvSpPr>
        <p:spPr>
          <a:xfrm>
            <a:off x="1097280" y="359954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Detection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0410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hỗ dành sẵn cho Nội dung 7" descr="Ảnh có chứa bàn&#10;&#10;Mô tả được tạo tự động">
            <a:extLst>
              <a:ext uri="{FF2B5EF4-FFF2-40B4-BE49-F238E27FC236}">
                <a16:creationId xmlns:a16="http://schemas.microsoft.com/office/drawing/2014/main" id="{48A67495-65D7-40C7-A25A-D6321F445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00" y="905933"/>
            <a:ext cx="9738604" cy="5039728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566C92-EE45-44E9-AEA0-0522818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6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470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32B08A6-33F5-4074-AE56-E9C90FEE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sz="31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Binarization</a:t>
            </a:r>
            <a:br>
              <a:rPr lang="en-US" sz="3100" dirty="0">
                <a:solidFill>
                  <a:srgbClr val="FFFFFF"/>
                </a:solidFill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85F30A41-44FF-4862-B5FB-A5C202E1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threshold </a:t>
            </a:r>
            <a:r>
              <a:rPr lang="en-US" dirty="0" err="1"/>
              <a:t>cho</a:t>
            </a:r>
            <a:r>
              <a:rPr lang="en-US" dirty="0"/>
              <a:t> binarization: </a:t>
            </a:r>
            <a:r>
              <a:rPr lang="en-US" dirty="0" err="1"/>
              <a:t>NiBlack</a:t>
            </a:r>
            <a:r>
              <a:rPr lang="en-US" dirty="0"/>
              <a:t>, </a:t>
            </a:r>
            <a:r>
              <a:rPr lang="en-US" dirty="0" err="1"/>
              <a:t>Sauvola</a:t>
            </a:r>
            <a:r>
              <a:rPr lang="en-US" dirty="0"/>
              <a:t>, Wolf, Khurshid.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566C92-EE45-44E9-AEA0-0522818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EE55BA37-A211-4E8A-8F38-B97E7F3C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1099906"/>
            <a:ext cx="10337292" cy="4651781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0AF57-957A-4CE6-97B4-2923E7E3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4679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2E69B8-8A45-4D84-9CC1-184CB163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Segmentation</a:t>
            </a:r>
          </a:p>
        </p:txBody>
      </p:sp>
      <p:pic>
        <p:nvPicPr>
          <p:cNvPr id="6" name="Chỗ dành sẵn cho Nội dung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159FD316-368E-471C-885E-76FBC1EA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66" y="2401490"/>
            <a:ext cx="7261067" cy="2055019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A0FBB4-E31F-4DDB-9BC0-A059605A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8D30C2C-41EC-4E84-912D-ED0FAF860554}"/>
              </a:ext>
            </a:extLst>
          </p:cNvPr>
          <p:cNvSpPr txBox="1"/>
          <p:nvPr/>
        </p:nvSpPr>
        <p:spPr>
          <a:xfrm>
            <a:off x="4210050" y="531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39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13A3B"/>
      </a:dk2>
      <a:lt2>
        <a:srgbClr val="E8E2E2"/>
      </a:lt2>
      <a:accent1>
        <a:srgbClr val="45AFB0"/>
      </a:accent1>
      <a:accent2>
        <a:srgbClr val="3BB181"/>
      </a:accent2>
      <a:accent3>
        <a:srgbClr val="48B75B"/>
      </a:accent3>
      <a:accent4>
        <a:srgbClr val="57B13B"/>
      </a:accent4>
      <a:accent5>
        <a:srgbClr val="89AD44"/>
      </a:accent5>
      <a:accent6>
        <a:srgbClr val="ACA339"/>
      </a:accent6>
      <a:hlink>
        <a:srgbClr val="5D8E2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2E6"/>
      </a:lt2>
      <a:accent1>
        <a:srgbClr val="81AB90"/>
      </a:accent1>
      <a:accent2>
        <a:srgbClr val="74AA9D"/>
      </a:accent2>
      <a:accent3>
        <a:srgbClr val="7CA9B3"/>
      </a:accent3>
      <a:accent4>
        <a:srgbClr val="7F97BA"/>
      </a:accent4>
      <a:accent5>
        <a:srgbClr val="9796C6"/>
      </a:accent5>
      <a:accent6>
        <a:srgbClr val="987FBA"/>
      </a:accent6>
      <a:hlink>
        <a:srgbClr val="AE699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1257</Words>
  <Application>Microsoft Office PowerPoint</Application>
  <PresentationFormat>Màn hình rộng</PresentationFormat>
  <Paragraphs>127</Paragraphs>
  <Slides>22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22</vt:i4>
      </vt:variant>
    </vt:vector>
  </HeadingPairs>
  <TitlesOfParts>
    <vt:vector size="32" baseType="lpstr">
      <vt:lpstr>Arial</vt:lpstr>
      <vt:lpstr>Arial (Thân)</vt:lpstr>
      <vt:lpstr>Calibri</vt:lpstr>
      <vt:lpstr>Century Gothic</vt:lpstr>
      <vt:lpstr>Courier New</vt:lpstr>
      <vt:lpstr>Elephant</vt:lpstr>
      <vt:lpstr>Sagona Book</vt:lpstr>
      <vt:lpstr>Sagona ExtraLight</vt:lpstr>
      <vt:lpstr>RetrospectVTI</vt:lpstr>
      <vt:lpstr>BrushVTI</vt:lpstr>
      <vt:lpstr>ID Card Recognition</vt:lpstr>
      <vt:lpstr>Related Work</vt:lpstr>
      <vt:lpstr>Bản trình bày PowerPoint</vt:lpstr>
      <vt:lpstr>An Examination of Character Recognition on ID card using Template Matching Approach</vt:lpstr>
      <vt:lpstr>An Examination of Character Recognition on ID card using Template Matching Approach </vt:lpstr>
      <vt:lpstr>Bản trình bày PowerPoint</vt:lpstr>
      <vt:lpstr>Binarization </vt:lpstr>
      <vt:lpstr>Bản trình bày PowerPoint</vt:lpstr>
      <vt:lpstr>Segmentation</vt:lpstr>
      <vt:lpstr>Character Recognition</vt:lpstr>
      <vt:lpstr>Bản trình bày PowerPoint</vt:lpstr>
      <vt:lpstr>Citizen Id Card Detection using Image Processing and Optical Character Recognition.</vt:lpstr>
      <vt:lpstr>Citizen Id Card Detection using Image Processing and Optical Character Recognition.</vt:lpstr>
      <vt:lpstr>Bản trình bày PowerPoint</vt:lpstr>
      <vt:lpstr>A Method for Segmentation of Vietnamese Identiﬁcation Card Text Fields</vt:lpstr>
      <vt:lpstr>Phát hiện phân tách ID Card Number.</vt:lpstr>
      <vt:lpstr>Phát hiện dòng text.</vt:lpstr>
      <vt:lpstr>An Efficient Method for Automatic Recognizing Text Fields on Identification Card</vt:lpstr>
      <vt:lpstr>Text line recognition</vt:lpstr>
      <vt:lpstr>Bản trình bày PowerPoint</vt:lpstr>
      <vt:lpstr>Dataset</vt:lpstr>
      <vt:lpstr>MIDV-500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Card Reconition</dc:title>
  <dc:creator>Anh Lê Nguyễn Đức</dc:creator>
  <cp:lastModifiedBy>Lê Nguyễn Đức Anh</cp:lastModifiedBy>
  <cp:revision>56</cp:revision>
  <dcterms:created xsi:type="dcterms:W3CDTF">2021-03-23T03:57:49Z</dcterms:created>
  <dcterms:modified xsi:type="dcterms:W3CDTF">2021-03-31T15:59:50Z</dcterms:modified>
</cp:coreProperties>
</file>