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687" r:id="rId2"/>
  </p:sldMasterIdLst>
  <p:sldIdLst>
    <p:sldId id="256" r:id="rId3"/>
    <p:sldId id="257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0" y="2507400"/>
            <a:ext cx="12191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4708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3087720" y="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3087720" y="0"/>
            <a:ext cx="6016320" cy="480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810000" y="4800600"/>
            <a:ext cx="10560960" cy="262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4708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0" y="2507400"/>
            <a:ext cx="12191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0" y="2507400"/>
            <a:ext cx="12191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4708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Picture 160"/>
          <p:cNvPicPr/>
          <p:nvPr/>
        </p:nvPicPr>
        <p:blipFill>
          <a:blip r:embed="rId2"/>
          <a:stretch/>
        </p:blipFill>
        <p:spPr>
          <a:xfrm>
            <a:off x="3087720" y="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162" name="Picture 161"/>
          <p:cNvPicPr/>
          <p:nvPr/>
        </p:nvPicPr>
        <p:blipFill>
          <a:blip r:embed="rId2"/>
          <a:stretch/>
        </p:blipFill>
        <p:spPr>
          <a:xfrm>
            <a:off x="3087720" y="0"/>
            <a:ext cx="6016320" cy="480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810000" y="4800600"/>
            <a:ext cx="10560960" cy="262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4708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0" y="2507400"/>
            <a:ext cx="12191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cxn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>
            <a:blip r:embed="rId14"/>
            <a:tile/>
          </a:blip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814680" y="2174760"/>
            <a:ext cx="5189400" cy="57600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14680" y="2751120"/>
            <a:ext cx="5189400" cy="310968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824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7400" lvl="4" indent="-22824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187320" y="2174760"/>
            <a:ext cx="5194080" cy="57600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6187320" y="2751120"/>
            <a:ext cx="5194080" cy="310968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824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7400" lvl="4" indent="-22824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AU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4/6/2019</a:t>
            </a:r>
            <a:endParaRPr lang="en-AU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8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AU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2 - Exploratory Data Analysis (EDA)</a:t>
            </a:r>
            <a:endParaRPr lang="en-AU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9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58708273-E7C1-4237-AE7E-4F3A53A014BE}" type="slidenum">
              <a:rPr lang="en-AU" sz="2000" b="0" strike="noStrike" spc="-1">
                <a:solidFill>
                  <a:srgbClr val="325D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AU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icon to add picture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810000" y="5367240"/>
            <a:ext cx="10560960" cy="49320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AU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4/6/2019</a:t>
            </a:r>
            <a:endParaRPr lang="en-AU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AU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2 - Exploratory Data Analysis (EDA)</a:t>
            </a:r>
            <a:endParaRPr lang="en-AU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39EE890F-AEC0-4D0D-B660-361FFC26571F}" type="slidenum">
              <a:rPr lang="en-AU" sz="2000" b="0" strike="noStrike" spc="-1">
                <a:solidFill>
                  <a:srgbClr val="325D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AU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archive.ics.uci.edu/ml/datasets/Health+News+in+Twitte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archive.ics.uci.edu/ml/datasets/Health+News+in+Twitte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8000" b="1" strike="noStrike" spc="-1" dirty="0" smtClean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Capstone</a:t>
            </a:r>
            <a:r>
              <a:rPr lang="en-US" sz="5400" b="1" strike="noStrike" spc="-1" dirty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
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810000" y="5280840"/>
            <a:ext cx="10571760" cy="434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Shayne Nguyen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 dirty="0" smtClean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Topic 1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818640" y="2360022"/>
            <a:ext cx="10554120" cy="401465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Problem Statement:</a:t>
            </a:r>
          </a:p>
          <a:p>
            <a:pPr marL="800280" lvl="1" indent="-342720">
              <a:buClr>
                <a:srgbClr val="325D79"/>
              </a:buClr>
              <a:buFont typeface="Wingdings 2" charset="2"/>
              <a:buChar char=""/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 Condensed" panose="020B0606020104020203" pitchFamily="34" charset="0"/>
              </a:rPr>
              <a:t>How social network as Twitter can impact healthcare.</a:t>
            </a:r>
          </a:p>
          <a:p>
            <a:pPr marL="800280" lvl="1" indent="-342720">
              <a:buClr>
                <a:srgbClr val="325D79"/>
              </a:buClr>
              <a:buFont typeface="Wingdings 2" charset="2"/>
              <a:buChar char=""/>
            </a:pPr>
            <a:r>
              <a:rPr lang="en-US" sz="1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 Condensed" panose="020B0606020104020203" pitchFamily="34" charset="0"/>
              </a:rPr>
              <a:t>Can I implement the advance of social network?</a:t>
            </a:r>
          </a:p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Potential Audience:</a:t>
            </a:r>
          </a:p>
          <a:p>
            <a:pPr marL="800280" lvl="1" indent="-342720">
              <a:buClr>
                <a:srgbClr val="325D79"/>
              </a:buClr>
              <a:buFont typeface="Wingdings 2" charset="2"/>
              <a:buChar char=""/>
            </a:pPr>
            <a:r>
              <a:rPr lang="en-US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 Condensed" panose="020B0606020104020203" pitchFamily="34" charset="0"/>
              </a:rPr>
              <a:t>Small healthcare start-up</a:t>
            </a:r>
          </a:p>
          <a:p>
            <a:pPr marL="800280" lvl="1" indent="-342720">
              <a:buClr>
                <a:srgbClr val="325D79"/>
              </a:buClr>
              <a:buFont typeface="Wingdings 2" charset="2"/>
              <a:buChar char="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 Condensed" panose="020B0606020104020203" pitchFamily="34" charset="0"/>
              </a:rPr>
              <a:t>Researcher</a:t>
            </a:r>
            <a:endParaRPr lang="en-US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 Condensed" panose="020B0606020104020203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Goals:</a:t>
            </a:r>
          </a:p>
          <a:p>
            <a:pPr marL="800280" lvl="1" indent="-342720">
              <a:buClr>
                <a:srgbClr val="325D79"/>
              </a:buClr>
              <a:buFont typeface="Wingdings 2" charset="2"/>
              <a:buChar char=""/>
            </a:pPr>
            <a:r>
              <a:rPr lang="en-US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 Condensed" panose="020B0606020104020203" pitchFamily="34" charset="0"/>
              </a:rPr>
              <a:t>Accurately predict category.</a:t>
            </a:r>
          </a:p>
          <a:p>
            <a:pPr marL="800280" lvl="1" indent="-342720">
              <a:buClr>
                <a:srgbClr val="325D79"/>
              </a:buClr>
              <a:buFont typeface="Wingdings 2" charset="2"/>
              <a:buChar char="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 Condensed" panose="020B0606020104020203" pitchFamily="34" charset="0"/>
              </a:rPr>
              <a:t>Automation .</a:t>
            </a:r>
            <a:endParaRPr lang="en-US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Source(s)</a:t>
            </a:r>
          </a:p>
          <a:p>
            <a:pPr marL="800280" lvl="1" indent="-342720">
              <a:buClr>
                <a:srgbClr val="325D79"/>
              </a:buClr>
              <a:buFont typeface="Wingdings 2" charset="2"/>
              <a:buChar char=""/>
            </a:pPr>
            <a:r>
              <a:rPr lang="en-US" i="1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w Cen MT Condensed" panose="020B0606020104020203" pitchFamily="34" charset="0"/>
                <a:hlinkClick r:id="rId2"/>
              </a:rPr>
              <a:t>http://archive.ics.uci.edu/ml/datasets/Health+News+in+Twitter</a:t>
            </a:r>
            <a:r>
              <a:rPr lang="en-US" i="1" spc="-1" dirty="0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w Cen MT Condensed" panose="020B0606020104020203" pitchFamily="34" charset="0"/>
                <a:hlinkClick r:id="rId2"/>
              </a:rPr>
              <a:t>#</a:t>
            </a:r>
            <a:endParaRPr lang="en-US" i="1" spc="-1" dirty="0" smtClean="0">
              <a:solidFill>
                <a:srgbClr val="FFC000"/>
              </a:solidFill>
              <a:uFill>
                <a:solidFill>
                  <a:srgbClr val="FFFFFF"/>
                </a:solidFill>
              </a:uFill>
              <a:latin typeface="Tw Cen MT Condensed" panose="020B0606020104020203" pitchFamily="34" charset="0"/>
            </a:endParaRPr>
          </a:p>
          <a:p>
            <a:pPr marL="800280" lvl="1" indent="-342720">
              <a:buClr>
                <a:srgbClr val="325D79"/>
              </a:buClr>
              <a:buFont typeface="Wingdings 2" charset="2"/>
              <a:buChar char=""/>
            </a:pPr>
            <a:endParaRPr lang="en-US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215" y="2161892"/>
            <a:ext cx="6517239" cy="8948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809" y="3238500"/>
            <a:ext cx="1866900" cy="361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 dirty="0" smtClean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Topic 2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818640" y="2360022"/>
            <a:ext cx="10554120" cy="401465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Problem Statement:</a:t>
            </a:r>
          </a:p>
          <a:p>
            <a:pPr marL="800280" lvl="1" indent="-342720">
              <a:buClr>
                <a:srgbClr val="325D79"/>
              </a:buClr>
              <a:buFont typeface="Wingdings 2" charset="2"/>
              <a:buChar char=""/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 Condensed" panose="020B0606020104020203" pitchFamily="34" charset="0"/>
              </a:rPr>
              <a:t>How social network as Twitter can impact healthcare.</a:t>
            </a:r>
          </a:p>
          <a:p>
            <a:pPr marL="800280" lvl="1" indent="-342720">
              <a:buClr>
                <a:srgbClr val="325D79"/>
              </a:buClr>
              <a:buFont typeface="Wingdings 2" charset="2"/>
              <a:buChar char=""/>
            </a:pPr>
            <a:r>
              <a:rPr lang="en-US" sz="1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 Condensed" panose="020B0606020104020203" pitchFamily="34" charset="0"/>
              </a:rPr>
              <a:t>Can I implement the advance of social network?</a:t>
            </a:r>
          </a:p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Potential Audience:</a:t>
            </a:r>
          </a:p>
          <a:p>
            <a:pPr marL="800280" lvl="1" indent="-342720">
              <a:buClr>
                <a:srgbClr val="325D79"/>
              </a:buClr>
              <a:buFont typeface="Wingdings 2" charset="2"/>
              <a:buChar char=""/>
            </a:pPr>
            <a:r>
              <a:rPr lang="en-US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 Condensed" panose="020B0606020104020203" pitchFamily="34" charset="0"/>
              </a:rPr>
              <a:t>Small healthcare start-up</a:t>
            </a:r>
          </a:p>
          <a:p>
            <a:pPr marL="800280" lvl="1" indent="-342720">
              <a:buClr>
                <a:srgbClr val="325D79"/>
              </a:buClr>
              <a:buFont typeface="Wingdings 2" charset="2"/>
              <a:buChar char="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 Condensed" panose="020B0606020104020203" pitchFamily="34" charset="0"/>
              </a:rPr>
              <a:t>Researcher</a:t>
            </a:r>
            <a:endParaRPr lang="en-US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 Condensed" panose="020B0606020104020203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Goals:</a:t>
            </a:r>
          </a:p>
          <a:p>
            <a:pPr marL="800280" lvl="1" indent="-342720">
              <a:buClr>
                <a:srgbClr val="325D79"/>
              </a:buClr>
              <a:buFont typeface="Wingdings 2" charset="2"/>
              <a:buChar char=""/>
            </a:pPr>
            <a:r>
              <a:rPr lang="en-US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 Condensed" panose="020B0606020104020203" pitchFamily="34" charset="0"/>
              </a:rPr>
              <a:t>Accurately predict category.</a:t>
            </a:r>
          </a:p>
          <a:p>
            <a:pPr marL="800280" lvl="1" indent="-342720">
              <a:buClr>
                <a:srgbClr val="325D79"/>
              </a:buClr>
              <a:buFont typeface="Wingdings 2" charset="2"/>
              <a:buChar char="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 Condensed" panose="020B0606020104020203" pitchFamily="34" charset="0"/>
              </a:rPr>
              <a:t>Identify the relevant keyword, hashtag.</a:t>
            </a:r>
            <a:endParaRPr lang="en-US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Source(s)</a:t>
            </a:r>
          </a:p>
          <a:p>
            <a:pPr marL="800280" lvl="1" indent="-342720">
              <a:buClr>
                <a:srgbClr val="325D79"/>
              </a:buClr>
              <a:buFont typeface="Wingdings 2" charset="2"/>
              <a:buChar char=""/>
            </a:pPr>
            <a:r>
              <a:rPr lang="en-US" i="1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w Cen MT Condensed" panose="020B0606020104020203" pitchFamily="34" charset="0"/>
                <a:hlinkClick r:id="rId2"/>
              </a:rPr>
              <a:t>http://archive.ics.uci.edu/ml/datasets/Health+News+in+Twitter</a:t>
            </a:r>
            <a:r>
              <a:rPr lang="en-US" i="1" spc="-1" dirty="0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w Cen MT Condensed" panose="020B0606020104020203" pitchFamily="34" charset="0"/>
                <a:hlinkClick r:id="rId2"/>
              </a:rPr>
              <a:t>#</a:t>
            </a:r>
            <a:endParaRPr lang="en-US" i="1" spc="-1" dirty="0" smtClean="0">
              <a:solidFill>
                <a:srgbClr val="FFC000"/>
              </a:solidFill>
              <a:uFill>
                <a:solidFill>
                  <a:srgbClr val="FFFFFF"/>
                </a:solidFill>
              </a:uFill>
              <a:latin typeface="Tw Cen MT Condensed" panose="020B0606020104020203" pitchFamily="34" charset="0"/>
            </a:endParaRPr>
          </a:p>
          <a:p>
            <a:pPr marL="800280" lvl="1" indent="-342720">
              <a:buClr>
                <a:srgbClr val="325D79"/>
              </a:buClr>
              <a:buFont typeface="Wingdings 2" charset="2"/>
              <a:buChar char=""/>
            </a:pPr>
            <a:endParaRPr lang="en-US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215" y="2161892"/>
            <a:ext cx="6517239" cy="8948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809" y="3238500"/>
            <a:ext cx="18669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60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10000" y="1773000"/>
            <a:ext cx="10560960" cy="1884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THANK YOU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10000" y="5367240"/>
            <a:ext cx="10560960" cy="493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99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100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Arial Black</vt:lpstr>
      <vt:lpstr>DejaVu Sans</vt:lpstr>
      <vt:lpstr>Symbol</vt:lpstr>
      <vt:lpstr>Times New Roman</vt:lpstr>
      <vt:lpstr>Tw Cen MT Condensed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Windows User</dc:creator>
  <dc:description/>
  <cp:lastModifiedBy>Windows User</cp:lastModifiedBy>
  <cp:revision>18</cp:revision>
  <dcterms:created xsi:type="dcterms:W3CDTF">2019-04-06T09:19:51Z</dcterms:created>
  <dcterms:modified xsi:type="dcterms:W3CDTF">2019-04-14T13:08:26Z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