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951" r:id="rId2"/>
    <p:sldId id="974" r:id="rId3"/>
    <p:sldId id="963" r:id="rId4"/>
    <p:sldId id="975" r:id="rId5"/>
    <p:sldId id="971" r:id="rId6"/>
    <p:sldId id="970" r:id="rId7"/>
  </p:sldIdLst>
  <p:sldSz cx="9144000" cy="6858000" type="screen4x3"/>
  <p:notesSz cx="6858000" cy="96869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9E088FA-3D6A-4B90-8D79-064F3CB01507}">
          <p14:sldIdLst>
            <p14:sldId id="951"/>
            <p14:sldId id="974"/>
            <p14:sldId id="963"/>
            <p14:sldId id="975"/>
            <p14:sldId id="971"/>
            <p14:sldId id="9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33CC"/>
    <a:srgbClr val="FF00FF"/>
    <a:srgbClr val="00CC66"/>
    <a:srgbClr val="006600"/>
    <a:srgbClr val="99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7" autoAdjust="0"/>
    <p:restoredTop sz="98949" autoAdjust="0"/>
  </p:normalViewPr>
  <p:slideViewPr>
    <p:cSldViewPr>
      <p:cViewPr varScale="1">
        <p:scale>
          <a:sx n="73" d="100"/>
          <a:sy n="73" d="100"/>
        </p:scale>
        <p:origin x="10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mxtoolbox.com/SuperTool.aspx?action=spf%3aunimicron.com&amp;run=toolpa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mxtoolbox.com/SuperTool.aspx?action=spf%3aunimicron.com&amp;run=toolp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DFB24-6D18-48FC-A3A2-16328FDEC485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FD62CB5F-F06C-47D9-8A88-CF0D4330F238}">
      <dgm:prSet phldrT="[文字]" custT="1"/>
      <dgm:spPr/>
      <dgm:t>
        <a:bodyPr/>
        <a:lstStyle/>
        <a:p>
          <a:pPr algn="ctr">
            <a:lnSpc>
              <a:spcPct val="70000"/>
            </a:lnSpc>
          </a:pPr>
          <a:r>
            <a:rPr lang="en-US" altLang="zh-TW" sz="1800" b="1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  <a:r>
            <a:rPr lang="zh-TW" altLang="en-US" sz="1800" b="1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</dgm:t>
    </dgm:pt>
    <dgm:pt modelId="{629C0045-5F0D-46F3-96D9-99F59A58D579}" type="parTrans" cxnId="{E7908D89-C777-4B88-BF3A-53FA9FDB45E2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276429-777D-4120-9D67-FE6666BFEFB4}" type="sibTrans" cxnId="{E7908D89-C777-4B88-BF3A-53FA9FDB45E2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F80693-C615-4AB1-BB4D-7539DE106A87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登入您的網域管理控制台</a:t>
          </a:r>
        </a:p>
      </dgm:t>
    </dgm:pt>
    <dgm:pt modelId="{FF81DF55-9E99-4C9B-A558-783BE957176F}" type="parTrans" cxnId="{06098FF8-B2A5-4CE1-A63B-95B3B6FE984D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35B5C1-89B4-4982-BE9F-B8352CA7F5C8}" type="sibTrans" cxnId="{06098FF8-B2A5-4CE1-A63B-95B3B6FE984D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CAA88F-48F2-46C7-97B7-B36E56932F7E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新增一筆 </a:t>
          </a:r>
          <a:r>
            <a:rPr lang="en-US" altLang="zh-TW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TXT Record</a:t>
          </a:r>
          <a:endParaRPr lang="zh-TW" altLang="en-US" sz="1400"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B1311C-12C4-43F5-90A4-5067706ECAFE}" type="parTrans" cxnId="{0B317808-E04B-475B-93A8-5C5809AC02F1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D77BF1-EA45-4FBA-95D5-120C7DCEC368}" type="sibTrans" cxnId="{0B317808-E04B-475B-93A8-5C5809AC02F1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8DEA17-4B1D-42FE-B160-5AB92BF25769}">
      <dgm:prSet phldrT="[文字]" custT="1"/>
      <dgm:spPr/>
      <dgm:t>
        <a:bodyPr/>
        <a:lstStyle/>
        <a:p>
          <a:pPr algn="ctr">
            <a:lnSpc>
              <a:spcPct val="70000"/>
            </a:lnSpc>
          </a:pPr>
          <a:r>
            <a:rPr lang="en-US" altLang="zh-TW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  <a:r>
            <a:rPr lang="zh-TW" altLang="en-US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驗證</a:t>
          </a:r>
        </a:p>
      </dgm:t>
    </dgm:pt>
    <dgm:pt modelId="{7479D502-839D-404D-9F0D-7E5BB619AD84}" type="parTrans" cxnId="{0B75436E-155A-4E7B-83DF-FAE6E1D6FE25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ED1FE0-E79A-4909-B80D-C6F8FAC888D3}" type="sibTrans" cxnId="{0B75436E-155A-4E7B-83DF-FAE6E1D6FE25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D9009E-EDFF-47BE-AD5B-78272339AF72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連線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查驗網站 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  <a:hlinkClick xmlns:r="http://schemas.openxmlformats.org/officeDocument/2006/relationships" r:id="rId1"/>
            </a:rPr>
            <a:t>Link</a:t>
          </a:r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D0678B-AA8C-4B7E-8616-4CCCDD176A24}" type="parTrans" cxnId="{04B5D781-5B83-4573-960D-81FBA8973D2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73EAB6-2793-41B6-AD1E-B4113AEE367D}" type="sibTrans" cxnId="{04B5D781-5B83-4573-960D-81FBA8973D2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CD8FF0-8B17-4701-9CE2-1A793BF6BD97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輸入貴司網域</a:t>
          </a:r>
        </a:p>
      </dgm:t>
    </dgm:pt>
    <dgm:pt modelId="{B55B070B-4CAB-4AFC-BD93-EA64546B3BD9}" type="parTrans" cxnId="{18A5D643-1C7C-43EC-B9FB-31BE1D9A0027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71A53F-ECF6-40F5-8B69-1A1C91C94D5B}" type="sibTrans" cxnId="{18A5D643-1C7C-43EC-B9FB-31BE1D9A0027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D7F00B-04C6-4A4B-B97A-6D5449986E6C}">
      <dgm:prSet phldrT="[文字]" custT="1"/>
      <dgm:spPr/>
      <dgm:t>
        <a:bodyPr/>
        <a:lstStyle/>
        <a:p>
          <a:pPr algn="ctr">
            <a:lnSpc>
              <a:spcPct val="70000"/>
            </a:lnSpc>
          </a:pPr>
          <a:r>
            <a:rPr lang="en-US" altLang="zh-TW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3.</a:t>
          </a:r>
          <a:r>
            <a:rPr lang="zh-TW" altLang="en-US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回饋</a:t>
          </a:r>
        </a:p>
      </dgm:t>
    </dgm:pt>
    <dgm:pt modelId="{2EC47B72-959B-4670-BA7E-B45EB9F2305C}" type="parTrans" cxnId="{F869CDC7-D4A8-4E5E-AAE8-C1C9821602F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A51AFA-FEE7-4ABC-9EEB-29CCC5E86396}" type="sibTrans" cxnId="{F869CDC7-D4A8-4E5E-AAE8-C1C9821602F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AD3CB1-58AF-4F50-8315-9AD9F384DB93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提供貴司網域名稱</a:t>
          </a:r>
        </a:p>
      </dgm:t>
    </dgm:pt>
    <dgm:pt modelId="{A4937965-43D3-47CF-8068-A8FE2E2B67B6}" type="parTrans" cxnId="{569CC3E0-509B-403A-9871-3DAD17AF662D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301CA2-074F-4DFC-B8F1-C2A19A52CA53}" type="sibTrans" cxnId="{569CC3E0-509B-403A-9871-3DAD17AF662D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818810-9F17-45D2-B6CE-56B1881D9D77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將您的網域對應到</a:t>
          </a:r>
          <a:r>
            <a:rPr lang="en-US" altLang="zh-TW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</dgm:t>
    </dgm:pt>
    <dgm:pt modelId="{0803C8CD-552E-461D-8E1E-2A5C2230AA93}" type="parTrans" cxnId="{6366E17D-1380-4275-B4DA-587D4D27AE0D}">
      <dgm:prSet/>
      <dgm:spPr/>
      <dgm:t>
        <a:bodyPr/>
        <a:lstStyle/>
        <a:p>
          <a:endParaRPr lang="zh-TW" altLang="en-US"/>
        </a:p>
      </dgm:t>
    </dgm:pt>
    <dgm:pt modelId="{31A2EAA1-1C1B-421C-814A-8DBB7ED489ED}" type="sibTrans" cxnId="{6366E17D-1380-4275-B4DA-587D4D27AE0D}">
      <dgm:prSet/>
      <dgm:spPr/>
      <dgm:t>
        <a:bodyPr/>
        <a:lstStyle/>
        <a:p>
          <a:endParaRPr lang="zh-TW" altLang="en-US"/>
        </a:p>
      </dgm:t>
    </dgm:pt>
    <dgm:pt modelId="{AB115C8E-8173-4A31-A97B-FFFF570A938F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確認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設定是否成功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全球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DNS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同步約需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48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小時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8B6F59-DD0A-4BD3-BAE4-2A8C47145B88}" type="parTrans" cxnId="{04F5743A-F42D-4AF2-8799-03DE2FF93DB1}">
      <dgm:prSet/>
      <dgm:spPr/>
      <dgm:t>
        <a:bodyPr/>
        <a:lstStyle/>
        <a:p>
          <a:endParaRPr lang="zh-TW" altLang="en-US"/>
        </a:p>
      </dgm:t>
    </dgm:pt>
    <dgm:pt modelId="{A3DDE967-4B3B-412C-B31B-65C62329AC91}" type="sibTrans" cxnId="{04F5743A-F42D-4AF2-8799-03DE2FF93DB1}">
      <dgm:prSet/>
      <dgm:spPr/>
      <dgm:t>
        <a:bodyPr/>
        <a:lstStyle/>
        <a:p>
          <a:endParaRPr lang="zh-TW" altLang="en-US"/>
        </a:p>
      </dgm:t>
    </dgm:pt>
    <dgm:pt modelId="{F51AF300-D8C1-4204-9A24-2329DC446A9B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</a:t>
          </a:r>
          <a:r>
            <a:rPr lang="en-US" altLang="zh-TW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Record</a:t>
          </a:r>
          <a:r>
            <a: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設定成功之畫面</a:t>
          </a:r>
        </a:p>
      </dgm:t>
    </dgm:pt>
    <dgm:pt modelId="{A7558DF5-D408-4EF2-961D-61F727864AB9}" type="parTrans" cxnId="{09247AC1-9624-4731-A1FA-3A31416C9977}">
      <dgm:prSet/>
      <dgm:spPr/>
      <dgm:t>
        <a:bodyPr/>
        <a:lstStyle/>
        <a:p>
          <a:endParaRPr lang="zh-TW" altLang="en-US"/>
        </a:p>
      </dgm:t>
    </dgm:pt>
    <dgm:pt modelId="{8FC2F1D5-0F84-4B37-A1EF-733A7D88C454}" type="sibTrans" cxnId="{09247AC1-9624-4731-A1FA-3A31416C9977}">
      <dgm:prSet/>
      <dgm:spPr/>
      <dgm:t>
        <a:bodyPr/>
        <a:lstStyle/>
        <a:p>
          <a:endParaRPr lang="zh-TW" altLang="en-US"/>
        </a:p>
      </dgm:t>
    </dgm:pt>
    <dgm:pt modelId="{223AE5E2-1A58-4173-895C-9B8A14C50927}" type="pres">
      <dgm:prSet presAssocID="{2D8DFB24-6D18-48FC-A3A2-16328FDEC4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13DAEC8-5C44-4A99-AC8E-14B0FF9D52EE}" type="pres">
      <dgm:prSet presAssocID="{FD62CB5F-F06C-47D9-8A88-CF0D4330F238}" presName="node" presStyleLbl="node1" presStyleIdx="0" presStyleCnt="3" custScaleX="2280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C2D174-CD87-45F6-A07A-591F0A343A9E}" type="pres">
      <dgm:prSet presAssocID="{E5276429-777D-4120-9D67-FE6666BFEFB4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22CCB21-EA6C-4B08-999F-FB464F7EF64A}" type="pres">
      <dgm:prSet presAssocID="{E5276429-777D-4120-9D67-FE6666BFEFB4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9D44C175-4C5B-4A83-B03F-BE3F9269BD93}" type="pres">
      <dgm:prSet presAssocID="{7D8DEA17-4B1D-42FE-B160-5AB92BF25769}" presName="node" presStyleLbl="node1" presStyleIdx="1" presStyleCnt="3" custScaleX="2280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3DCB63-D0F5-4B18-A6E1-D0303CEEB439}" type="pres">
      <dgm:prSet presAssocID="{96ED1FE0-E79A-4909-B80D-C6F8FAC888D3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4010B70B-E92F-4EE8-AA17-0C9F3DDDBD5C}" type="pres">
      <dgm:prSet presAssocID="{96ED1FE0-E79A-4909-B80D-C6F8FAC888D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E4A9842-C5EF-41F3-8F12-CB5093EE84E2}" type="pres">
      <dgm:prSet presAssocID="{3BD7F00B-04C6-4A4B-B97A-6D5449986E6C}" presName="node" presStyleLbl="node1" presStyleIdx="2" presStyleCnt="3" custScaleX="2280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4F5743A-F42D-4AF2-8799-03DE2FF93DB1}" srcId="{7D8DEA17-4B1D-42FE-B160-5AB92BF25769}" destId="{AB115C8E-8173-4A31-A97B-FFFF570A938F}" srcOrd="2" destOrd="0" parTransId="{E68B6F59-DD0A-4BD3-BAE4-2A8C47145B88}" sibTransId="{A3DDE967-4B3B-412C-B31B-65C62329AC91}"/>
    <dgm:cxn modelId="{E7908D89-C777-4B88-BF3A-53FA9FDB45E2}" srcId="{2D8DFB24-6D18-48FC-A3A2-16328FDEC485}" destId="{FD62CB5F-F06C-47D9-8A88-CF0D4330F238}" srcOrd="0" destOrd="0" parTransId="{629C0045-5F0D-46F3-96D9-99F59A58D579}" sibTransId="{E5276429-777D-4120-9D67-FE6666BFEFB4}"/>
    <dgm:cxn modelId="{04B5D781-5B83-4573-960D-81FBA8973D2B}" srcId="{7D8DEA17-4B1D-42FE-B160-5AB92BF25769}" destId="{05D9009E-EDFF-47BE-AD5B-78272339AF72}" srcOrd="0" destOrd="0" parTransId="{BED0678B-AA8C-4B7E-8616-4CCCDD176A24}" sibTransId="{1873EAB6-2793-41B6-AD1E-B4113AEE367D}"/>
    <dgm:cxn modelId="{19B985A0-AA19-451E-8992-C23AA574806B}" type="presOf" srcId="{96ED1FE0-E79A-4909-B80D-C6F8FAC888D3}" destId="{4010B70B-E92F-4EE8-AA17-0C9F3DDDBD5C}" srcOrd="1" destOrd="0" presId="urn:microsoft.com/office/officeart/2005/8/layout/process1"/>
    <dgm:cxn modelId="{0B317808-E04B-475B-93A8-5C5809AC02F1}" srcId="{FD62CB5F-F06C-47D9-8A88-CF0D4330F238}" destId="{F4CAA88F-48F2-46C7-97B7-B36E56932F7E}" srcOrd="1" destOrd="0" parTransId="{AAB1311C-12C4-43F5-90A4-5067706ECAFE}" sibTransId="{68D77BF1-EA45-4FBA-95D5-120C7DCEC368}"/>
    <dgm:cxn modelId="{176C690B-38F8-4AF8-94E2-AA05AE9E8EE6}" type="presOf" srcId="{F4CAA88F-48F2-46C7-97B7-B36E56932F7E}" destId="{C13DAEC8-5C44-4A99-AC8E-14B0FF9D52EE}" srcOrd="0" destOrd="2" presId="urn:microsoft.com/office/officeart/2005/8/layout/process1"/>
    <dgm:cxn modelId="{F2766C0A-8116-44E1-86BC-6BC711AD35A1}" type="presOf" srcId="{8C818810-9F17-45D2-B6CE-56B1881D9D77}" destId="{C13DAEC8-5C44-4A99-AC8E-14B0FF9D52EE}" srcOrd="0" destOrd="3" presId="urn:microsoft.com/office/officeart/2005/8/layout/process1"/>
    <dgm:cxn modelId="{165AF464-EED2-4CDB-8BAA-DC91028B28D4}" type="presOf" srcId="{05D9009E-EDFF-47BE-AD5B-78272339AF72}" destId="{9D44C175-4C5B-4A83-B03F-BE3F9269BD93}" srcOrd="0" destOrd="1" presId="urn:microsoft.com/office/officeart/2005/8/layout/process1"/>
    <dgm:cxn modelId="{31DAC60E-D9E7-416C-9EE5-D8866C121470}" type="presOf" srcId="{E5276429-777D-4120-9D67-FE6666BFEFB4}" destId="{522CCB21-EA6C-4B08-999F-FB464F7EF64A}" srcOrd="1" destOrd="0" presId="urn:microsoft.com/office/officeart/2005/8/layout/process1"/>
    <dgm:cxn modelId="{0B75436E-155A-4E7B-83DF-FAE6E1D6FE25}" srcId="{2D8DFB24-6D18-48FC-A3A2-16328FDEC485}" destId="{7D8DEA17-4B1D-42FE-B160-5AB92BF25769}" srcOrd="1" destOrd="0" parTransId="{7479D502-839D-404D-9F0D-7E5BB619AD84}" sibTransId="{96ED1FE0-E79A-4909-B80D-C6F8FAC888D3}"/>
    <dgm:cxn modelId="{88D96D41-BBCA-43EA-8B26-1D9C913E3E02}" type="presOf" srcId="{7D8DEA17-4B1D-42FE-B160-5AB92BF25769}" destId="{9D44C175-4C5B-4A83-B03F-BE3F9269BD93}" srcOrd="0" destOrd="0" presId="urn:microsoft.com/office/officeart/2005/8/layout/process1"/>
    <dgm:cxn modelId="{14294BA0-E2C1-4215-BED8-A17A4C9F6EF7}" type="presOf" srcId="{7ECD8FF0-8B17-4701-9CE2-1A793BF6BD97}" destId="{9D44C175-4C5B-4A83-B03F-BE3F9269BD93}" srcOrd="0" destOrd="2" presId="urn:microsoft.com/office/officeart/2005/8/layout/process1"/>
    <dgm:cxn modelId="{18A5D643-1C7C-43EC-B9FB-31BE1D9A0027}" srcId="{7D8DEA17-4B1D-42FE-B160-5AB92BF25769}" destId="{7ECD8FF0-8B17-4701-9CE2-1A793BF6BD97}" srcOrd="1" destOrd="0" parTransId="{B55B070B-4CAB-4AFC-BD93-EA64546B3BD9}" sibTransId="{DD71A53F-ECF6-40F5-8B69-1A1C91C94D5B}"/>
    <dgm:cxn modelId="{09247AC1-9624-4731-A1FA-3A31416C9977}" srcId="{3BD7F00B-04C6-4A4B-B97A-6D5449986E6C}" destId="{F51AF300-D8C1-4204-9A24-2329DC446A9B}" srcOrd="1" destOrd="0" parTransId="{A7558DF5-D408-4EF2-961D-61F727864AB9}" sibTransId="{8FC2F1D5-0F84-4B37-A1EF-733A7D88C454}"/>
    <dgm:cxn modelId="{6366E17D-1380-4275-B4DA-587D4D27AE0D}" srcId="{FD62CB5F-F06C-47D9-8A88-CF0D4330F238}" destId="{8C818810-9F17-45D2-B6CE-56B1881D9D77}" srcOrd="2" destOrd="0" parTransId="{0803C8CD-552E-461D-8E1E-2A5C2230AA93}" sibTransId="{31A2EAA1-1C1B-421C-814A-8DBB7ED489ED}"/>
    <dgm:cxn modelId="{2954046E-1166-47F1-B8AF-FD43CDFCC556}" type="presOf" srcId="{19F80693-C615-4AB1-BB4D-7539DE106A87}" destId="{C13DAEC8-5C44-4A99-AC8E-14B0FF9D52EE}" srcOrd="0" destOrd="1" presId="urn:microsoft.com/office/officeart/2005/8/layout/process1"/>
    <dgm:cxn modelId="{8723F628-08A6-4FD7-881F-90417EF74019}" type="presOf" srcId="{2D8DFB24-6D18-48FC-A3A2-16328FDEC485}" destId="{223AE5E2-1A58-4173-895C-9B8A14C50927}" srcOrd="0" destOrd="0" presId="urn:microsoft.com/office/officeart/2005/8/layout/process1"/>
    <dgm:cxn modelId="{569CC3E0-509B-403A-9871-3DAD17AF662D}" srcId="{3BD7F00B-04C6-4A4B-B97A-6D5449986E6C}" destId="{8DAD3CB1-58AF-4F50-8315-9AD9F384DB93}" srcOrd="0" destOrd="0" parTransId="{A4937965-43D3-47CF-8068-A8FE2E2B67B6}" sibTransId="{C5301CA2-074F-4DFC-B8F1-C2A19A52CA53}"/>
    <dgm:cxn modelId="{CAFC1B2F-75A6-447D-B360-23F2218AB1DF}" type="presOf" srcId="{3BD7F00B-04C6-4A4B-B97A-6D5449986E6C}" destId="{6E4A9842-C5EF-41F3-8F12-CB5093EE84E2}" srcOrd="0" destOrd="0" presId="urn:microsoft.com/office/officeart/2005/8/layout/process1"/>
    <dgm:cxn modelId="{F869CDC7-D4A8-4E5E-AAE8-C1C9821602FB}" srcId="{2D8DFB24-6D18-48FC-A3A2-16328FDEC485}" destId="{3BD7F00B-04C6-4A4B-B97A-6D5449986E6C}" srcOrd="2" destOrd="0" parTransId="{2EC47B72-959B-4670-BA7E-B45EB9F2305C}" sibTransId="{CCA51AFA-FEE7-4ABC-9EEB-29CCC5E86396}"/>
    <dgm:cxn modelId="{64D11F13-6E98-480D-9365-31B2412916D1}" type="presOf" srcId="{F51AF300-D8C1-4204-9A24-2329DC446A9B}" destId="{6E4A9842-C5EF-41F3-8F12-CB5093EE84E2}" srcOrd="0" destOrd="2" presId="urn:microsoft.com/office/officeart/2005/8/layout/process1"/>
    <dgm:cxn modelId="{06098FF8-B2A5-4CE1-A63B-95B3B6FE984D}" srcId="{FD62CB5F-F06C-47D9-8A88-CF0D4330F238}" destId="{19F80693-C615-4AB1-BB4D-7539DE106A87}" srcOrd="0" destOrd="0" parTransId="{FF81DF55-9E99-4C9B-A558-783BE957176F}" sibTransId="{5D35B5C1-89B4-4982-BE9F-B8352CA7F5C8}"/>
    <dgm:cxn modelId="{250FCA4C-37A8-4E03-B678-AE7D2F01F7F5}" type="presOf" srcId="{FD62CB5F-F06C-47D9-8A88-CF0D4330F238}" destId="{C13DAEC8-5C44-4A99-AC8E-14B0FF9D52EE}" srcOrd="0" destOrd="0" presId="urn:microsoft.com/office/officeart/2005/8/layout/process1"/>
    <dgm:cxn modelId="{F0052E8A-4A81-4F3C-BD16-4D9BAA20BB55}" type="presOf" srcId="{E5276429-777D-4120-9D67-FE6666BFEFB4}" destId="{04C2D174-CD87-45F6-A07A-591F0A343A9E}" srcOrd="0" destOrd="0" presId="urn:microsoft.com/office/officeart/2005/8/layout/process1"/>
    <dgm:cxn modelId="{D436DB96-E2F9-4497-A19A-D29503E00CEC}" type="presOf" srcId="{8DAD3CB1-58AF-4F50-8315-9AD9F384DB93}" destId="{6E4A9842-C5EF-41F3-8F12-CB5093EE84E2}" srcOrd="0" destOrd="1" presId="urn:microsoft.com/office/officeart/2005/8/layout/process1"/>
    <dgm:cxn modelId="{D6C0E7C5-50A3-4C99-AA74-7A7945096931}" type="presOf" srcId="{AB115C8E-8173-4A31-A97B-FFFF570A938F}" destId="{9D44C175-4C5B-4A83-B03F-BE3F9269BD93}" srcOrd="0" destOrd="3" presId="urn:microsoft.com/office/officeart/2005/8/layout/process1"/>
    <dgm:cxn modelId="{7A319988-CB42-4A55-917D-F80B177417B1}" type="presOf" srcId="{96ED1FE0-E79A-4909-B80D-C6F8FAC888D3}" destId="{863DCB63-D0F5-4B18-A6E1-D0303CEEB439}" srcOrd="0" destOrd="0" presId="urn:microsoft.com/office/officeart/2005/8/layout/process1"/>
    <dgm:cxn modelId="{18A094AC-C805-4400-B44F-FB457629FBB4}" type="presParOf" srcId="{223AE5E2-1A58-4173-895C-9B8A14C50927}" destId="{C13DAEC8-5C44-4A99-AC8E-14B0FF9D52EE}" srcOrd="0" destOrd="0" presId="urn:microsoft.com/office/officeart/2005/8/layout/process1"/>
    <dgm:cxn modelId="{52BE58CF-3987-498D-B565-EC7337C4E66D}" type="presParOf" srcId="{223AE5E2-1A58-4173-895C-9B8A14C50927}" destId="{04C2D174-CD87-45F6-A07A-591F0A343A9E}" srcOrd="1" destOrd="0" presId="urn:microsoft.com/office/officeart/2005/8/layout/process1"/>
    <dgm:cxn modelId="{BC32725A-3523-49C4-BD7D-DE979EF988FE}" type="presParOf" srcId="{04C2D174-CD87-45F6-A07A-591F0A343A9E}" destId="{522CCB21-EA6C-4B08-999F-FB464F7EF64A}" srcOrd="0" destOrd="0" presId="urn:microsoft.com/office/officeart/2005/8/layout/process1"/>
    <dgm:cxn modelId="{14285ED7-8A56-48FF-904F-B7682DF3EBC2}" type="presParOf" srcId="{223AE5E2-1A58-4173-895C-9B8A14C50927}" destId="{9D44C175-4C5B-4A83-B03F-BE3F9269BD93}" srcOrd="2" destOrd="0" presId="urn:microsoft.com/office/officeart/2005/8/layout/process1"/>
    <dgm:cxn modelId="{E22B0F3A-63B7-4913-A45F-2AD6CDD6CED4}" type="presParOf" srcId="{223AE5E2-1A58-4173-895C-9B8A14C50927}" destId="{863DCB63-D0F5-4B18-A6E1-D0303CEEB439}" srcOrd="3" destOrd="0" presId="urn:microsoft.com/office/officeart/2005/8/layout/process1"/>
    <dgm:cxn modelId="{BB2D305C-625F-4C9C-BA84-83C5E6A49E63}" type="presParOf" srcId="{863DCB63-D0F5-4B18-A6E1-D0303CEEB439}" destId="{4010B70B-E92F-4EE8-AA17-0C9F3DDDBD5C}" srcOrd="0" destOrd="0" presId="urn:microsoft.com/office/officeart/2005/8/layout/process1"/>
    <dgm:cxn modelId="{8294ED6E-4959-496B-A3B0-29237ADE4B26}" type="presParOf" srcId="{223AE5E2-1A58-4173-895C-9B8A14C50927}" destId="{6E4A9842-C5EF-41F3-8F12-CB5093EE84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DFB24-6D18-48FC-A3A2-16328FDEC485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FD62CB5F-F06C-47D9-8A88-CF0D4330F238}">
      <dgm:prSet phldrT="[文字]" custT="1"/>
      <dgm:spPr/>
      <dgm:t>
        <a:bodyPr/>
        <a:lstStyle/>
        <a:p>
          <a:pPr algn="ctr">
            <a:lnSpc>
              <a:spcPct val="70000"/>
            </a:lnSpc>
          </a:pPr>
          <a:r>
            <a:rPr lang="en-US" altLang="zh-TW" sz="1800" b="1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  <a:r>
            <a:rPr lang="zh-TW" altLang="en-US" sz="1800" b="1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</dgm:t>
    </dgm:pt>
    <dgm:pt modelId="{629C0045-5F0D-46F3-96D9-99F59A58D579}" type="parTrans" cxnId="{E7908D89-C777-4B88-BF3A-53FA9FDB45E2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276429-777D-4120-9D67-FE6666BFEFB4}" type="sibTrans" cxnId="{E7908D89-C777-4B88-BF3A-53FA9FDB45E2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8DEA17-4B1D-42FE-B160-5AB92BF25769}">
      <dgm:prSet phldrT="[文字]" custT="1"/>
      <dgm:spPr/>
      <dgm:t>
        <a:bodyPr/>
        <a:lstStyle/>
        <a:p>
          <a:pPr algn="ctr">
            <a:lnSpc>
              <a:spcPct val="70000"/>
            </a:lnSpc>
          </a:pPr>
          <a:r>
            <a:rPr lang="en-US" altLang="zh-TW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  <a:r>
            <a:rPr lang="zh-TW" altLang="en-US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驗證</a:t>
          </a:r>
        </a:p>
      </dgm:t>
    </dgm:pt>
    <dgm:pt modelId="{7479D502-839D-404D-9F0D-7E5BB619AD84}" type="parTrans" cxnId="{0B75436E-155A-4E7B-83DF-FAE6E1D6FE25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ED1FE0-E79A-4909-B80D-C6F8FAC888D3}" type="sibTrans" cxnId="{0B75436E-155A-4E7B-83DF-FAE6E1D6FE25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D9009E-EDFF-47BE-AD5B-78272339AF72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請貴司先內部測試，確認郵件寄送以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TLS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方式傳輸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(TLS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設定後即生效</a:t>
          </a:r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D0678B-AA8C-4B7E-8616-4CCCDD176A24}" type="parTrans" cxnId="{04B5D781-5B83-4573-960D-81FBA8973D2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73EAB6-2793-41B6-AD1E-B4113AEE367D}" type="sibTrans" cxnId="{04B5D781-5B83-4573-960D-81FBA8973D2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D7F00B-04C6-4A4B-B97A-6D5449986E6C}">
      <dgm:prSet phldrT="[文字]" custT="1"/>
      <dgm:spPr/>
      <dgm:t>
        <a:bodyPr/>
        <a:lstStyle/>
        <a:p>
          <a:pPr algn="ctr">
            <a:lnSpc>
              <a:spcPct val="70000"/>
            </a:lnSpc>
          </a:pPr>
          <a:r>
            <a:rPr lang="en-US" altLang="zh-TW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3.</a:t>
          </a:r>
          <a:r>
            <a:rPr lang="zh-TW" altLang="en-US" sz="1800" b="1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回饋</a:t>
          </a:r>
        </a:p>
      </dgm:t>
    </dgm:pt>
    <dgm:pt modelId="{2EC47B72-959B-4670-BA7E-B45EB9F2305C}" type="parTrans" cxnId="{F869CDC7-D4A8-4E5E-AAE8-C1C9821602F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A51AFA-FEE7-4ABC-9EEB-29CCC5E86396}" type="sibTrans" cxnId="{F869CDC7-D4A8-4E5E-AAE8-C1C9821602FB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1AF300-D8C1-4204-9A24-2329DC446A9B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提供貴司任一寄送至敝司郵件成功</a:t>
          </a:r>
          <a:r>
            <a:rPr lang="en-US" altLang="zh-TW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TLS</a:t>
          </a:r>
          <a:r>
            <a: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加密之畫面</a:t>
          </a:r>
        </a:p>
      </dgm:t>
    </dgm:pt>
    <dgm:pt modelId="{A7558DF5-D408-4EF2-961D-61F727864AB9}" type="parTrans" cxnId="{09247AC1-9624-4731-A1FA-3A31416C9977}">
      <dgm:prSet/>
      <dgm:spPr/>
      <dgm:t>
        <a:bodyPr/>
        <a:lstStyle/>
        <a:p>
          <a:endParaRPr lang="zh-TW" altLang="en-US"/>
        </a:p>
      </dgm:t>
    </dgm:pt>
    <dgm:pt modelId="{8FC2F1D5-0F84-4B37-A1EF-733A7D88C454}" type="sibTrans" cxnId="{09247AC1-9624-4731-A1FA-3A31416C9977}">
      <dgm:prSet/>
      <dgm:spPr/>
      <dgm:t>
        <a:bodyPr/>
        <a:lstStyle/>
        <a:p>
          <a:endParaRPr lang="zh-TW" altLang="en-US"/>
        </a:p>
      </dgm:t>
    </dgm:pt>
    <dgm:pt modelId="{19F80693-C615-4AB1-BB4D-7539DE106A87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登入您的外部郵件系統</a:t>
          </a:r>
        </a:p>
      </dgm:t>
    </dgm:pt>
    <dgm:pt modelId="{5D35B5C1-89B4-4982-BE9F-B8352CA7F5C8}" type="sibTrans" cxnId="{06098FF8-B2A5-4CE1-A63B-95B3B6FE984D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81DF55-9E99-4C9B-A558-783BE957176F}" type="parTrans" cxnId="{06098FF8-B2A5-4CE1-A63B-95B3B6FE984D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C733E8-93DE-4138-89CB-351185C567D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啟用</a:t>
          </a:r>
          <a:r>
            <a:rPr lang="en-US" altLang="zh-TW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TLS</a:t>
          </a: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郵件加密傳輸機制</a:t>
          </a:r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DD162-FD24-4B24-9588-92D957A2BF9B}" type="parTrans" cxnId="{8A893B25-3C8C-4A5E-A724-7188B598BF19}">
      <dgm:prSet/>
      <dgm:spPr/>
      <dgm:t>
        <a:bodyPr/>
        <a:lstStyle/>
        <a:p>
          <a:endParaRPr lang="zh-TW" altLang="en-US"/>
        </a:p>
      </dgm:t>
    </dgm:pt>
    <dgm:pt modelId="{E4BC3DD4-95D0-4433-AD52-A6E56BE294B6}" type="sibTrans" cxnId="{8A893B25-3C8C-4A5E-A724-7188B598BF19}">
      <dgm:prSet/>
      <dgm:spPr/>
      <dgm:t>
        <a:bodyPr/>
        <a:lstStyle/>
        <a:p>
          <a:endParaRPr lang="zh-TW" altLang="en-US"/>
        </a:p>
      </dgm:t>
    </dgm:pt>
    <dgm:pt modelId="{18EB127B-6172-40EF-93D0-B3F10F1090A3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敝</a:t>
          </a:r>
          <a:r>
            <a:rPr lang="zh-TW" altLang="en-US" sz="14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司郵件主機資訊加入</a:t>
          </a:r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28F7F3-97F6-4B54-9548-59241E7CBAF9}" type="parTrans" cxnId="{46C05B77-9F35-4DAD-9BB9-9B13DF5538DA}">
      <dgm:prSet/>
      <dgm:spPr/>
      <dgm:t>
        <a:bodyPr/>
        <a:lstStyle/>
        <a:p>
          <a:endParaRPr lang="zh-TW" altLang="en-US"/>
        </a:p>
      </dgm:t>
    </dgm:pt>
    <dgm:pt modelId="{5FC976F5-9FA6-4545-B9D3-C3D1F05778B1}" type="sibTrans" cxnId="{46C05B77-9F35-4DAD-9BB9-9B13DF5538DA}">
      <dgm:prSet/>
      <dgm:spPr/>
      <dgm:t>
        <a:bodyPr/>
        <a:lstStyle/>
        <a:p>
          <a:endParaRPr lang="zh-TW" altLang="en-US"/>
        </a:p>
      </dgm:t>
    </dgm:pt>
    <dgm:pt modelId="{B00A3595-2CD0-46F0-B470-B621D9CE7EDB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提供貴司郵件主機資訊</a:t>
          </a:r>
        </a:p>
      </dgm:t>
    </dgm:pt>
    <dgm:pt modelId="{BDBA7D17-4BB9-4EA0-876F-44028D80C5ED}" type="parTrans" cxnId="{A24F25B6-A7E1-46AE-8AE3-B3B8DFBCCDB3}">
      <dgm:prSet/>
      <dgm:spPr/>
      <dgm:t>
        <a:bodyPr/>
        <a:lstStyle/>
        <a:p>
          <a:endParaRPr lang="zh-TW" altLang="en-US"/>
        </a:p>
      </dgm:t>
    </dgm:pt>
    <dgm:pt modelId="{63271BBA-A305-472B-BCB6-4824F5C9A7CA}" type="sibTrans" cxnId="{A24F25B6-A7E1-46AE-8AE3-B3B8DFBCCDB3}">
      <dgm:prSet/>
      <dgm:spPr/>
      <dgm:t>
        <a:bodyPr/>
        <a:lstStyle/>
        <a:p>
          <a:endParaRPr lang="zh-TW" altLang="en-US"/>
        </a:p>
      </dgm:t>
    </dgm:pt>
    <dgm:pt modelId="{223AE5E2-1A58-4173-895C-9B8A14C50927}" type="pres">
      <dgm:prSet presAssocID="{2D8DFB24-6D18-48FC-A3A2-16328FDEC4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13DAEC8-5C44-4A99-AC8E-14B0FF9D52EE}" type="pres">
      <dgm:prSet presAssocID="{FD62CB5F-F06C-47D9-8A88-CF0D4330F238}" presName="node" presStyleLbl="node1" presStyleIdx="0" presStyleCnt="3" custScaleX="2280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C2D174-CD87-45F6-A07A-591F0A343A9E}" type="pres">
      <dgm:prSet presAssocID="{E5276429-777D-4120-9D67-FE6666BFEFB4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22CCB21-EA6C-4B08-999F-FB464F7EF64A}" type="pres">
      <dgm:prSet presAssocID="{E5276429-777D-4120-9D67-FE6666BFEFB4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9D44C175-4C5B-4A83-B03F-BE3F9269BD93}" type="pres">
      <dgm:prSet presAssocID="{7D8DEA17-4B1D-42FE-B160-5AB92BF25769}" presName="node" presStyleLbl="node1" presStyleIdx="1" presStyleCnt="3" custScaleX="2280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3DCB63-D0F5-4B18-A6E1-D0303CEEB439}" type="pres">
      <dgm:prSet presAssocID="{96ED1FE0-E79A-4909-B80D-C6F8FAC888D3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4010B70B-E92F-4EE8-AA17-0C9F3DDDBD5C}" type="pres">
      <dgm:prSet presAssocID="{96ED1FE0-E79A-4909-B80D-C6F8FAC888D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E4A9842-C5EF-41F3-8F12-CB5093EE84E2}" type="pres">
      <dgm:prSet presAssocID="{3BD7F00B-04C6-4A4B-B97A-6D5449986E6C}" presName="node" presStyleLbl="node1" presStyleIdx="2" presStyleCnt="3" custScaleX="2280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7908D89-C777-4B88-BF3A-53FA9FDB45E2}" srcId="{2D8DFB24-6D18-48FC-A3A2-16328FDEC485}" destId="{FD62CB5F-F06C-47D9-8A88-CF0D4330F238}" srcOrd="0" destOrd="0" parTransId="{629C0045-5F0D-46F3-96D9-99F59A58D579}" sibTransId="{E5276429-777D-4120-9D67-FE6666BFEFB4}"/>
    <dgm:cxn modelId="{04B5D781-5B83-4573-960D-81FBA8973D2B}" srcId="{7D8DEA17-4B1D-42FE-B160-5AB92BF25769}" destId="{05D9009E-EDFF-47BE-AD5B-78272339AF72}" srcOrd="0" destOrd="0" parTransId="{BED0678B-AA8C-4B7E-8616-4CCCDD176A24}" sibTransId="{1873EAB6-2793-41B6-AD1E-B4113AEE367D}"/>
    <dgm:cxn modelId="{19B985A0-AA19-451E-8992-C23AA574806B}" type="presOf" srcId="{96ED1FE0-E79A-4909-B80D-C6F8FAC888D3}" destId="{4010B70B-E92F-4EE8-AA17-0C9F3DDDBD5C}" srcOrd="1" destOrd="0" presId="urn:microsoft.com/office/officeart/2005/8/layout/process1"/>
    <dgm:cxn modelId="{481F85D0-A8DA-4A11-A557-F75C9864BDA7}" type="presOf" srcId="{1CC733E8-93DE-4138-89CB-351185C567D2}" destId="{C13DAEC8-5C44-4A99-AC8E-14B0FF9D52EE}" srcOrd="0" destOrd="2" presId="urn:microsoft.com/office/officeart/2005/8/layout/process1"/>
    <dgm:cxn modelId="{8A893B25-3C8C-4A5E-A724-7188B598BF19}" srcId="{FD62CB5F-F06C-47D9-8A88-CF0D4330F238}" destId="{1CC733E8-93DE-4138-89CB-351185C567D2}" srcOrd="1" destOrd="0" parTransId="{4D5DD162-FD24-4B24-9588-92D957A2BF9B}" sibTransId="{E4BC3DD4-95D0-4433-AD52-A6E56BE294B6}"/>
    <dgm:cxn modelId="{165AF464-EED2-4CDB-8BAA-DC91028B28D4}" type="presOf" srcId="{05D9009E-EDFF-47BE-AD5B-78272339AF72}" destId="{9D44C175-4C5B-4A83-B03F-BE3F9269BD93}" srcOrd="0" destOrd="1" presId="urn:microsoft.com/office/officeart/2005/8/layout/process1"/>
    <dgm:cxn modelId="{31DAC60E-D9E7-416C-9EE5-D8866C121470}" type="presOf" srcId="{E5276429-777D-4120-9D67-FE6666BFEFB4}" destId="{522CCB21-EA6C-4B08-999F-FB464F7EF64A}" srcOrd="1" destOrd="0" presId="urn:microsoft.com/office/officeart/2005/8/layout/process1"/>
    <dgm:cxn modelId="{0B75436E-155A-4E7B-83DF-FAE6E1D6FE25}" srcId="{2D8DFB24-6D18-48FC-A3A2-16328FDEC485}" destId="{7D8DEA17-4B1D-42FE-B160-5AB92BF25769}" srcOrd="1" destOrd="0" parTransId="{7479D502-839D-404D-9F0D-7E5BB619AD84}" sibTransId="{96ED1FE0-E79A-4909-B80D-C6F8FAC888D3}"/>
    <dgm:cxn modelId="{88D96D41-BBCA-43EA-8B26-1D9C913E3E02}" type="presOf" srcId="{7D8DEA17-4B1D-42FE-B160-5AB92BF25769}" destId="{9D44C175-4C5B-4A83-B03F-BE3F9269BD93}" srcOrd="0" destOrd="0" presId="urn:microsoft.com/office/officeart/2005/8/layout/process1"/>
    <dgm:cxn modelId="{46C05B77-9F35-4DAD-9BB9-9B13DF5538DA}" srcId="{FD62CB5F-F06C-47D9-8A88-CF0D4330F238}" destId="{18EB127B-6172-40EF-93D0-B3F10F1090A3}" srcOrd="2" destOrd="0" parTransId="{1428F7F3-97F6-4B54-9548-59241E7CBAF9}" sibTransId="{5FC976F5-9FA6-4545-B9D3-C3D1F05778B1}"/>
    <dgm:cxn modelId="{59488FAB-EEB3-478A-9AA7-D95F45FD686D}" type="presOf" srcId="{18EB127B-6172-40EF-93D0-B3F10F1090A3}" destId="{C13DAEC8-5C44-4A99-AC8E-14B0FF9D52EE}" srcOrd="0" destOrd="3" presId="urn:microsoft.com/office/officeart/2005/8/layout/process1"/>
    <dgm:cxn modelId="{4B172429-3DC0-4260-BD28-E0FCCE7C8579}" type="presOf" srcId="{B00A3595-2CD0-46F0-B470-B621D9CE7EDB}" destId="{C13DAEC8-5C44-4A99-AC8E-14B0FF9D52EE}" srcOrd="0" destOrd="4" presId="urn:microsoft.com/office/officeart/2005/8/layout/process1"/>
    <dgm:cxn modelId="{09247AC1-9624-4731-A1FA-3A31416C9977}" srcId="{3BD7F00B-04C6-4A4B-B97A-6D5449986E6C}" destId="{F51AF300-D8C1-4204-9A24-2329DC446A9B}" srcOrd="0" destOrd="0" parTransId="{A7558DF5-D408-4EF2-961D-61F727864AB9}" sibTransId="{8FC2F1D5-0F84-4B37-A1EF-733A7D88C454}"/>
    <dgm:cxn modelId="{2954046E-1166-47F1-B8AF-FD43CDFCC556}" type="presOf" srcId="{19F80693-C615-4AB1-BB4D-7539DE106A87}" destId="{C13DAEC8-5C44-4A99-AC8E-14B0FF9D52EE}" srcOrd="0" destOrd="1" presId="urn:microsoft.com/office/officeart/2005/8/layout/process1"/>
    <dgm:cxn modelId="{8723F628-08A6-4FD7-881F-90417EF74019}" type="presOf" srcId="{2D8DFB24-6D18-48FC-A3A2-16328FDEC485}" destId="{223AE5E2-1A58-4173-895C-9B8A14C50927}" srcOrd="0" destOrd="0" presId="urn:microsoft.com/office/officeart/2005/8/layout/process1"/>
    <dgm:cxn modelId="{CAFC1B2F-75A6-447D-B360-23F2218AB1DF}" type="presOf" srcId="{3BD7F00B-04C6-4A4B-B97A-6D5449986E6C}" destId="{6E4A9842-C5EF-41F3-8F12-CB5093EE84E2}" srcOrd="0" destOrd="0" presId="urn:microsoft.com/office/officeart/2005/8/layout/process1"/>
    <dgm:cxn modelId="{A24F25B6-A7E1-46AE-8AE3-B3B8DFBCCDB3}" srcId="{FD62CB5F-F06C-47D9-8A88-CF0D4330F238}" destId="{B00A3595-2CD0-46F0-B470-B621D9CE7EDB}" srcOrd="3" destOrd="0" parTransId="{BDBA7D17-4BB9-4EA0-876F-44028D80C5ED}" sibTransId="{63271BBA-A305-472B-BCB6-4824F5C9A7CA}"/>
    <dgm:cxn modelId="{F869CDC7-D4A8-4E5E-AAE8-C1C9821602FB}" srcId="{2D8DFB24-6D18-48FC-A3A2-16328FDEC485}" destId="{3BD7F00B-04C6-4A4B-B97A-6D5449986E6C}" srcOrd="2" destOrd="0" parTransId="{2EC47B72-959B-4670-BA7E-B45EB9F2305C}" sibTransId="{CCA51AFA-FEE7-4ABC-9EEB-29CCC5E86396}"/>
    <dgm:cxn modelId="{64D11F13-6E98-480D-9365-31B2412916D1}" type="presOf" srcId="{F51AF300-D8C1-4204-9A24-2329DC446A9B}" destId="{6E4A9842-C5EF-41F3-8F12-CB5093EE84E2}" srcOrd="0" destOrd="1" presId="urn:microsoft.com/office/officeart/2005/8/layout/process1"/>
    <dgm:cxn modelId="{06098FF8-B2A5-4CE1-A63B-95B3B6FE984D}" srcId="{FD62CB5F-F06C-47D9-8A88-CF0D4330F238}" destId="{19F80693-C615-4AB1-BB4D-7539DE106A87}" srcOrd="0" destOrd="0" parTransId="{FF81DF55-9E99-4C9B-A558-783BE957176F}" sibTransId="{5D35B5C1-89B4-4982-BE9F-B8352CA7F5C8}"/>
    <dgm:cxn modelId="{250FCA4C-37A8-4E03-B678-AE7D2F01F7F5}" type="presOf" srcId="{FD62CB5F-F06C-47D9-8A88-CF0D4330F238}" destId="{C13DAEC8-5C44-4A99-AC8E-14B0FF9D52EE}" srcOrd="0" destOrd="0" presId="urn:microsoft.com/office/officeart/2005/8/layout/process1"/>
    <dgm:cxn modelId="{F0052E8A-4A81-4F3C-BD16-4D9BAA20BB55}" type="presOf" srcId="{E5276429-777D-4120-9D67-FE6666BFEFB4}" destId="{04C2D174-CD87-45F6-A07A-591F0A343A9E}" srcOrd="0" destOrd="0" presId="urn:microsoft.com/office/officeart/2005/8/layout/process1"/>
    <dgm:cxn modelId="{7A319988-CB42-4A55-917D-F80B177417B1}" type="presOf" srcId="{96ED1FE0-E79A-4909-B80D-C6F8FAC888D3}" destId="{863DCB63-D0F5-4B18-A6E1-D0303CEEB439}" srcOrd="0" destOrd="0" presId="urn:microsoft.com/office/officeart/2005/8/layout/process1"/>
    <dgm:cxn modelId="{18A094AC-C805-4400-B44F-FB457629FBB4}" type="presParOf" srcId="{223AE5E2-1A58-4173-895C-9B8A14C50927}" destId="{C13DAEC8-5C44-4A99-AC8E-14B0FF9D52EE}" srcOrd="0" destOrd="0" presId="urn:microsoft.com/office/officeart/2005/8/layout/process1"/>
    <dgm:cxn modelId="{52BE58CF-3987-498D-B565-EC7337C4E66D}" type="presParOf" srcId="{223AE5E2-1A58-4173-895C-9B8A14C50927}" destId="{04C2D174-CD87-45F6-A07A-591F0A343A9E}" srcOrd="1" destOrd="0" presId="urn:microsoft.com/office/officeart/2005/8/layout/process1"/>
    <dgm:cxn modelId="{BC32725A-3523-49C4-BD7D-DE979EF988FE}" type="presParOf" srcId="{04C2D174-CD87-45F6-A07A-591F0A343A9E}" destId="{522CCB21-EA6C-4B08-999F-FB464F7EF64A}" srcOrd="0" destOrd="0" presId="urn:microsoft.com/office/officeart/2005/8/layout/process1"/>
    <dgm:cxn modelId="{14285ED7-8A56-48FF-904F-B7682DF3EBC2}" type="presParOf" srcId="{223AE5E2-1A58-4173-895C-9B8A14C50927}" destId="{9D44C175-4C5B-4A83-B03F-BE3F9269BD93}" srcOrd="2" destOrd="0" presId="urn:microsoft.com/office/officeart/2005/8/layout/process1"/>
    <dgm:cxn modelId="{E22B0F3A-63B7-4913-A45F-2AD6CDD6CED4}" type="presParOf" srcId="{223AE5E2-1A58-4173-895C-9B8A14C50927}" destId="{863DCB63-D0F5-4B18-A6E1-D0303CEEB439}" srcOrd="3" destOrd="0" presId="urn:microsoft.com/office/officeart/2005/8/layout/process1"/>
    <dgm:cxn modelId="{BB2D305C-625F-4C9C-BA84-83C5E6A49E63}" type="presParOf" srcId="{863DCB63-D0F5-4B18-A6E1-D0303CEEB439}" destId="{4010B70B-E92F-4EE8-AA17-0C9F3DDDBD5C}" srcOrd="0" destOrd="0" presId="urn:microsoft.com/office/officeart/2005/8/layout/process1"/>
    <dgm:cxn modelId="{8294ED6E-4959-496B-A3B0-29237ADE4B26}" type="presParOf" srcId="{223AE5E2-1A58-4173-895C-9B8A14C50927}" destId="{6E4A9842-C5EF-41F3-8F12-CB5093EE84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DAEC8-5C44-4A99-AC8E-14B0FF9D52EE}">
      <dsp:nvSpPr>
        <dsp:cNvPr id="0" name=""/>
        <dsp:cNvSpPr/>
      </dsp:nvSpPr>
      <dsp:spPr>
        <a:xfrm>
          <a:off x="4880" y="0"/>
          <a:ext cx="2500603" cy="1842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  <a:r>
            <a:rPr lang="zh-TW" altLang="en-US" sz="1800" b="1" kern="120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登入您的網域管理控制台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新增一筆 </a:t>
          </a:r>
          <a:r>
            <a:rPr lang="en-US" altLang="zh-TW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TXT Record</a:t>
          </a:r>
          <a:endParaRPr lang="zh-TW" altLang="en-US" sz="1400" kern="1200"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將您的網域對應到</a:t>
          </a:r>
          <a:r>
            <a:rPr lang="en-US" altLang="zh-TW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</dsp:txBody>
      <dsp:txXfrm>
        <a:off x="58849" y="53969"/>
        <a:ext cx="2392665" cy="1734683"/>
      </dsp:txXfrm>
    </dsp:sp>
    <dsp:sp modelId="{04C2D174-CD87-45F6-A07A-591F0A343A9E}">
      <dsp:nvSpPr>
        <dsp:cNvPr id="0" name=""/>
        <dsp:cNvSpPr/>
      </dsp:nvSpPr>
      <dsp:spPr>
        <a:xfrm>
          <a:off x="2615154" y="785319"/>
          <a:ext cx="232500" cy="27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15154" y="839715"/>
        <a:ext cx="162750" cy="163189"/>
      </dsp:txXfrm>
    </dsp:sp>
    <dsp:sp modelId="{9D44C175-4C5B-4A83-B03F-BE3F9269BD93}">
      <dsp:nvSpPr>
        <dsp:cNvPr id="0" name=""/>
        <dsp:cNvSpPr/>
      </dsp:nvSpPr>
      <dsp:spPr>
        <a:xfrm>
          <a:off x="2944164" y="0"/>
          <a:ext cx="2500603" cy="1842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  <a:r>
            <a:rPr lang="zh-TW" altLang="en-US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驗證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連線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查驗網站 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hlinkClick xmlns:r="http://schemas.openxmlformats.org/officeDocument/2006/relationships" r:id="rId1"/>
            </a:rPr>
            <a:t>Link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輸入貴司網域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確認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設定是否成功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全球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DNS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同步約需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48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小時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8133" y="53969"/>
        <a:ext cx="2392665" cy="1734683"/>
      </dsp:txXfrm>
    </dsp:sp>
    <dsp:sp modelId="{863DCB63-D0F5-4B18-A6E1-D0303CEEB439}">
      <dsp:nvSpPr>
        <dsp:cNvPr id="0" name=""/>
        <dsp:cNvSpPr/>
      </dsp:nvSpPr>
      <dsp:spPr>
        <a:xfrm>
          <a:off x="5554437" y="785319"/>
          <a:ext cx="232500" cy="27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54437" y="839715"/>
        <a:ext cx="162750" cy="163189"/>
      </dsp:txXfrm>
    </dsp:sp>
    <dsp:sp modelId="{6E4A9842-C5EF-41F3-8F12-CB5093EE84E2}">
      <dsp:nvSpPr>
        <dsp:cNvPr id="0" name=""/>
        <dsp:cNvSpPr/>
      </dsp:nvSpPr>
      <dsp:spPr>
        <a:xfrm>
          <a:off x="5883447" y="0"/>
          <a:ext cx="2500603" cy="1842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3.</a:t>
          </a:r>
          <a:r>
            <a:rPr lang="zh-TW" altLang="en-US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回饋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提供貴司網域名稱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</a:t>
          </a:r>
          <a:r>
            <a:rPr lang="en-US" altLang="zh-TW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SPF</a:t>
          </a:r>
          <a:r>
            <a:rPr lang="zh-TW" altLang="en-US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Record</a:t>
          </a:r>
          <a:r>
            <a:rPr lang="zh-TW" altLang="en-US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設定成功之畫面</a:t>
          </a:r>
        </a:p>
      </dsp:txBody>
      <dsp:txXfrm>
        <a:off x="5937416" y="53969"/>
        <a:ext cx="2392665" cy="1734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DAEC8-5C44-4A99-AC8E-14B0FF9D52EE}">
      <dsp:nvSpPr>
        <dsp:cNvPr id="0" name=""/>
        <dsp:cNvSpPr/>
      </dsp:nvSpPr>
      <dsp:spPr>
        <a:xfrm>
          <a:off x="4880" y="0"/>
          <a:ext cx="2500603" cy="18426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  <a:r>
            <a:rPr lang="zh-TW" altLang="en-US" sz="1800" b="1" kern="120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登入您的外部郵件系統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啟用</a:t>
          </a:r>
          <a:r>
            <a:rPr lang="en-US" altLang="zh-TW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TLS</a:t>
          </a: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郵件加密傳輸機制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敝</a:t>
          </a:r>
          <a:r>
            <a:rPr lang="zh-TW" altLang="en-US" sz="1400" kern="1200"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司郵件主機資訊加入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提供貴司郵件主機資訊</a:t>
          </a:r>
        </a:p>
      </dsp:txBody>
      <dsp:txXfrm>
        <a:off x="58849" y="53969"/>
        <a:ext cx="2392665" cy="1734684"/>
      </dsp:txXfrm>
    </dsp:sp>
    <dsp:sp modelId="{04C2D174-CD87-45F6-A07A-591F0A343A9E}">
      <dsp:nvSpPr>
        <dsp:cNvPr id="0" name=""/>
        <dsp:cNvSpPr/>
      </dsp:nvSpPr>
      <dsp:spPr>
        <a:xfrm>
          <a:off x="2615154" y="785320"/>
          <a:ext cx="232500" cy="27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15154" y="839716"/>
        <a:ext cx="162750" cy="163189"/>
      </dsp:txXfrm>
    </dsp:sp>
    <dsp:sp modelId="{9D44C175-4C5B-4A83-B03F-BE3F9269BD93}">
      <dsp:nvSpPr>
        <dsp:cNvPr id="0" name=""/>
        <dsp:cNvSpPr/>
      </dsp:nvSpPr>
      <dsp:spPr>
        <a:xfrm>
          <a:off x="2944164" y="0"/>
          <a:ext cx="2500603" cy="18426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  <a:r>
            <a:rPr lang="zh-TW" altLang="en-US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驗證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請貴司先內部測試，確認郵件寄送以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TLS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方式傳輸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(TLS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設定後即生效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8133" y="53969"/>
        <a:ext cx="2392665" cy="1734684"/>
      </dsp:txXfrm>
    </dsp:sp>
    <dsp:sp modelId="{863DCB63-D0F5-4B18-A6E1-D0303CEEB439}">
      <dsp:nvSpPr>
        <dsp:cNvPr id="0" name=""/>
        <dsp:cNvSpPr/>
      </dsp:nvSpPr>
      <dsp:spPr>
        <a:xfrm>
          <a:off x="5554437" y="785320"/>
          <a:ext cx="232500" cy="27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54437" y="839716"/>
        <a:ext cx="162750" cy="163189"/>
      </dsp:txXfrm>
    </dsp:sp>
    <dsp:sp modelId="{6E4A9842-C5EF-41F3-8F12-CB5093EE84E2}">
      <dsp:nvSpPr>
        <dsp:cNvPr id="0" name=""/>
        <dsp:cNvSpPr/>
      </dsp:nvSpPr>
      <dsp:spPr>
        <a:xfrm>
          <a:off x="5883447" y="0"/>
          <a:ext cx="2500603" cy="18426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3.</a:t>
          </a:r>
          <a:r>
            <a:rPr lang="zh-TW" altLang="en-US" sz="1800" b="1" kern="120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回饋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提供貴司任一寄送至敝司郵件成功</a:t>
          </a:r>
          <a:r>
            <a:rPr lang="en-US" altLang="zh-TW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TLS</a:t>
          </a:r>
          <a:r>
            <a:rPr lang="zh-TW" altLang="en-US" sz="1400" kern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加密之畫面</a:t>
          </a:r>
        </a:p>
      </dsp:txBody>
      <dsp:txXfrm>
        <a:off x="5937416" y="53969"/>
        <a:ext cx="2392665" cy="1734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C6F7C60-FB41-47E4-B43B-69CD9427AA3B}" type="datetimeFigureOut">
              <a:rPr lang="zh-TW" altLang="en-US"/>
              <a:pPr>
                <a:defRPr/>
              </a:pPr>
              <a:t>2022/9/1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9201150"/>
            <a:ext cx="2971800" cy="4841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148BCC66-626B-44CD-9473-A36C69504F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087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AF504-1D7C-4CDA-895F-CE97D0ECA153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4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AF504-1D7C-4CDA-895F-CE97D0ECA153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9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AF504-1D7C-4CDA-895F-CE97D0ECA15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74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AF504-1D7C-4CDA-895F-CE97D0ECA153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3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AF504-1D7C-4CDA-895F-CE97D0ECA15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6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63050" cy="633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 userDrawn="1"/>
        </p:nvCxnSpPr>
        <p:spPr>
          <a:xfrm flipV="1">
            <a:off x="234950" y="3603625"/>
            <a:ext cx="5564188" cy="635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 userDrawn="1"/>
        </p:nvCxnSpPr>
        <p:spPr>
          <a:xfrm flipV="1">
            <a:off x="301625" y="3559175"/>
            <a:ext cx="5427663" cy="95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 userDrawn="1"/>
        </p:nvCxnSpPr>
        <p:spPr>
          <a:xfrm>
            <a:off x="930275" y="6059488"/>
            <a:ext cx="36417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1001713" y="6022975"/>
            <a:ext cx="3503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955675" y="4365625"/>
            <a:ext cx="1588" cy="1698625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1001713" y="4441825"/>
            <a:ext cx="0" cy="15843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164300" y="4679998"/>
            <a:ext cx="3335692" cy="1197274"/>
          </a:xfrm>
          <a:effectLst>
            <a:glow rad="63500">
              <a:schemeClr val="bg1">
                <a:alpha val="40000"/>
              </a:schemeClr>
            </a:glow>
          </a:effectLst>
        </p:spPr>
        <p:txBody>
          <a:bodyPr>
            <a:normAutofit/>
          </a:bodyPr>
          <a:lstStyle>
            <a:lvl1pPr marL="0" indent="0" algn="l" defTabSz="914400" rtl="0" eaLnBrk="0" latinLnBrk="0" hangingPunct="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75000"/>
              <a:buFont typeface="Wingdings" pitchFamily="2" charset="2"/>
              <a:buNone/>
              <a:defRPr kumimoji="0" lang="zh-TW" altLang="en-US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微軟正黑體" pitchFamily="34" charset="-120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3" name="標題 1"/>
          <p:cNvSpPr>
            <a:spLocks noGrp="1"/>
          </p:cNvSpPr>
          <p:nvPr>
            <p:ph type="ctrTitle"/>
          </p:nvPr>
        </p:nvSpPr>
        <p:spPr>
          <a:xfrm>
            <a:off x="251520" y="3000943"/>
            <a:ext cx="5536051" cy="500065"/>
          </a:xfrm>
        </p:spPr>
        <p:txBody>
          <a:bodyPr>
            <a:noAutofit/>
          </a:bodyPr>
          <a:lstStyle>
            <a:lvl1pPr marL="0" indent="0" algn="ctr">
              <a:defRPr lang="zh-TW" altLang="en-US" sz="4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cxnSp>
        <p:nvCxnSpPr>
          <p:cNvPr id="7" name="直線接點 6"/>
          <p:cNvCxnSpPr/>
          <p:nvPr userDrawn="1"/>
        </p:nvCxnSpPr>
        <p:spPr>
          <a:xfrm flipV="1">
            <a:off x="304800" y="804863"/>
            <a:ext cx="8515350" cy="4762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395288" y="765175"/>
            <a:ext cx="8310562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-11574" y="111770"/>
            <a:ext cx="9155574" cy="663079"/>
          </a:xfr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2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6"/>
          <p:cNvSpPr>
            <a:spLocks noGrp="1"/>
          </p:cNvSpPr>
          <p:nvPr>
            <p:ph sz="quarter" idx="13"/>
          </p:nvPr>
        </p:nvSpPr>
        <p:spPr>
          <a:xfrm>
            <a:off x="291715" y="980728"/>
            <a:ext cx="8522676" cy="525656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4140200" y="6361113"/>
            <a:ext cx="723900" cy="365125"/>
          </a:xfrm>
        </p:spPr>
        <p:txBody>
          <a:bodyPr/>
          <a:lstStyle>
            <a:lvl1pPr algn="ctr">
              <a:defRPr sz="1400" b="1">
                <a:solidFill>
                  <a:srgbClr val="FFFFFF"/>
                </a:solidFill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BA40F248-A0AC-4F3D-8095-329DB75C77DA}" type="slidenum">
              <a:rPr lang="en-US" altLang="zh-TW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66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cxnSp>
        <p:nvCxnSpPr>
          <p:cNvPr id="7" name="直線接點 6"/>
          <p:cNvCxnSpPr/>
          <p:nvPr userDrawn="1"/>
        </p:nvCxnSpPr>
        <p:spPr>
          <a:xfrm flipV="1">
            <a:off x="304800" y="1047750"/>
            <a:ext cx="8515350" cy="4763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395288" y="1008063"/>
            <a:ext cx="8310562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-11575" y="183778"/>
            <a:ext cx="9155575" cy="724942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6"/>
          <p:cNvSpPr>
            <a:spLocks noGrp="1"/>
          </p:cNvSpPr>
          <p:nvPr>
            <p:ph sz="quarter" idx="13"/>
          </p:nvPr>
        </p:nvSpPr>
        <p:spPr>
          <a:xfrm>
            <a:off x="291714" y="1196752"/>
            <a:ext cx="8528757" cy="50405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4140200" y="6361113"/>
            <a:ext cx="723900" cy="365125"/>
          </a:xfrm>
        </p:spPr>
        <p:txBody>
          <a:bodyPr/>
          <a:lstStyle>
            <a:lvl1pPr algn="ctr">
              <a:defRPr sz="1400" b="1">
                <a:solidFill>
                  <a:srgbClr val="FFFFFF"/>
                </a:solidFill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EE9FFB9-4CA1-4C19-985E-8FF4890DF9E0}" type="slidenum">
              <a:rPr lang="en-US" altLang="zh-TW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cxnSp>
        <p:nvCxnSpPr>
          <p:cNvPr id="7" name="直線接點 6"/>
          <p:cNvCxnSpPr/>
          <p:nvPr userDrawn="1"/>
        </p:nvCxnSpPr>
        <p:spPr>
          <a:xfrm flipV="1">
            <a:off x="304800" y="804863"/>
            <a:ext cx="8515350" cy="4762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395288" y="765175"/>
            <a:ext cx="8310562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-23149" y="111770"/>
            <a:ext cx="9167149" cy="663079"/>
          </a:xfr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1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4140200" y="6361113"/>
            <a:ext cx="723900" cy="365125"/>
          </a:xfrm>
        </p:spPr>
        <p:txBody>
          <a:bodyPr/>
          <a:lstStyle>
            <a:lvl1pPr algn="ctr">
              <a:defRPr sz="1400" b="1">
                <a:solidFill>
                  <a:srgbClr val="FFFFFF"/>
                </a:solidFill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7EAD6BF6-3B75-4A80-BC8A-FFBB562B8A18}" type="slidenum">
              <a:rPr lang="en-US" altLang="zh-TW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4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10"/>
          <p:cNvGrpSpPr>
            <a:grpSpLocks/>
          </p:cNvGrpSpPr>
          <p:nvPr userDrawn="1"/>
        </p:nvGrpSpPr>
        <p:grpSpPr bwMode="auto">
          <a:xfrm>
            <a:off x="6051023" y="14287"/>
            <a:ext cx="3125787" cy="6843713"/>
            <a:chOff x="6017846" y="13824"/>
            <a:chExt cx="3126153" cy="6844246"/>
          </a:xfrm>
        </p:grpSpPr>
        <p:pic>
          <p:nvPicPr>
            <p:cNvPr id="10" name="Picture 2" descr="C:\Users\07281\Desktop\公司cis-14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4158800" y="1872870"/>
              <a:ext cx="6844246" cy="312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群組 12"/>
            <p:cNvGrpSpPr>
              <a:grpSpLocks/>
            </p:cNvGrpSpPr>
            <p:nvPr userDrawn="1"/>
          </p:nvGrpSpPr>
          <p:grpSpPr bwMode="auto">
            <a:xfrm>
              <a:off x="6461936" y="312837"/>
              <a:ext cx="2236787" cy="6043860"/>
              <a:chOff x="6544791" y="367587"/>
              <a:chExt cx="2236787" cy="6043860"/>
            </a:xfrm>
          </p:grpSpPr>
          <p:grpSp>
            <p:nvGrpSpPr>
              <p:cNvPr id="12" name="群組 13"/>
              <p:cNvGrpSpPr>
                <a:grpSpLocks/>
              </p:cNvGrpSpPr>
              <p:nvPr userDrawn="1"/>
            </p:nvGrpSpPr>
            <p:grpSpPr bwMode="auto">
              <a:xfrm>
                <a:off x="7012974" y="2063286"/>
                <a:ext cx="1301087" cy="1678602"/>
                <a:chOff x="8611952" y="1815020"/>
                <a:chExt cx="1452152" cy="1873500"/>
              </a:xfrm>
            </p:grpSpPr>
            <p:sp>
              <p:nvSpPr>
                <p:cNvPr id="17" name="文字方塊 16"/>
                <p:cNvSpPr txBox="1"/>
                <p:nvPr/>
              </p:nvSpPr>
              <p:spPr>
                <a:xfrm>
                  <a:off x="8635788" y="3138901"/>
                  <a:ext cx="1422711" cy="54961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  <a:scene3d>
                    <a:camera prst="orthographicFront"/>
                    <a:lightRig rig="balanced" dir="t">
                      <a:rot lat="0" lon="0" rev="2100000"/>
                    </a:lightRig>
                  </a:scene3d>
                  <a:sp3d prstMaterial="metal">
                    <a:contourClr>
                      <a:schemeClr val="bg2"/>
                    </a:contourClr>
                  </a:sp3d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zh-TW" altLang="en-US" b="1" dirty="0">
                      <a:ln w="50800"/>
                      <a:solidFill>
                        <a:schemeClr val="accent2">
                          <a:lumMod val="75000"/>
                        </a:schemeClr>
                      </a:solidFill>
                      <a:latin typeface="華康談楷體W5(P)" pitchFamily="66" charset="-120"/>
                      <a:ea typeface="華康談楷體W5(P)" pitchFamily="66" charset="-120"/>
                    </a:rPr>
                    <a:t>戴明獎</a:t>
                  </a:r>
                  <a:endParaRPr kumimoji="0" lang="en-US" altLang="zh-TW" b="1" dirty="0">
                    <a:ln w="50800"/>
                    <a:solidFill>
                      <a:schemeClr val="accent2">
                        <a:lumMod val="75000"/>
                      </a:schemeClr>
                    </a:solidFill>
                    <a:latin typeface="華康談楷體W5(P)" pitchFamily="66" charset="-120"/>
                    <a:ea typeface="華康談楷體W5(P)" pitchFamily="66" charset="-12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8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新細明體" charset="-120"/>
                      <a:cs typeface="Adobe Gurmukhi" pitchFamily="50" charset="0"/>
                    </a:rPr>
                    <a:t>Deming Application Prize </a:t>
                  </a:r>
                </a:p>
              </p:txBody>
            </p:sp>
            <p:pic>
              <p:nvPicPr>
                <p:cNvPr id="18" name="Picture 3" descr="C:\Users\07281\Desktop\戴明獎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1952" y="1815020"/>
                  <a:ext cx="1452152" cy="1376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3" name="Picture 2" descr="C:\Users\07281\Desktop\國品獎.jpg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357" y="4235729"/>
                <a:ext cx="758394" cy="1688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4791" y="367587"/>
                <a:ext cx="2236787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3" descr="C:\Users\07281\Desktop\word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9133" y="5999862"/>
                <a:ext cx="1027806" cy="215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文字方塊 15"/>
              <p:cNvSpPr txBox="1">
                <a:spLocks noChangeArrowheads="1"/>
              </p:cNvSpPr>
              <p:nvPr userDrawn="1"/>
            </p:nvSpPr>
            <p:spPr bwMode="auto">
              <a:xfrm>
                <a:off x="7059663" y="6195214"/>
                <a:ext cx="1189176" cy="215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en-US" altLang="zh-TW" sz="800" b="1">
                    <a:solidFill>
                      <a:srgbClr val="953735"/>
                    </a:solidFill>
                    <a:ea typeface="Adobe Gurmukhi"/>
                    <a:cs typeface="Adobe Gurmukhi"/>
                  </a:rPr>
                  <a:t>National Quality Award</a:t>
                </a:r>
              </a:p>
            </p:txBody>
          </p:sp>
        </p:grpSp>
      </p:grpSp>
      <p:sp>
        <p:nvSpPr>
          <p:cNvPr id="6" name="矩形 5"/>
          <p:cNvSpPr/>
          <p:nvPr userDrawn="1"/>
        </p:nvSpPr>
        <p:spPr>
          <a:xfrm>
            <a:off x="1763713" y="490538"/>
            <a:ext cx="5616575" cy="5665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451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lang="zh-TW" altLang="en-US" sz="24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1451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1451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lang="zh-TW" altLang="en-US" sz="1800" b="1" kern="1200" baseline="0" dirty="0" smtClean="0">
                <a:ln w="50800"/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22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4140200" y="6361113"/>
            <a:ext cx="723900" cy="365125"/>
          </a:xfrm>
        </p:spPr>
        <p:txBody>
          <a:bodyPr/>
          <a:lstStyle>
            <a:lvl1pPr algn="ctr">
              <a:defRPr sz="1400" b="1">
                <a:solidFill>
                  <a:srgbClr val="FFFFFF"/>
                </a:solidFill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D036AF1C-BD68-425F-8AED-89FFA1F554DD}" type="slidenum">
              <a:rPr lang="en-US" altLang="zh-TW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93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050" y="0"/>
            <a:ext cx="9163050" cy="633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版面配置區 29"/>
          <p:cNvSpPr txBox="1">
            <a:spLocks/>
          </p:cNvSpPr>
          <p:nvPr userDrawn="1"/>
        </p:nvSpPr>
        <p:spPr>
          <a:xfrm>
            <a:off x="234950" y="2946400"/>
            <a:ext cx="5699125" cy="5381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3600" dirty="0">
                <a:solidFill>
                  <a:srgbClr val="000076"/>
                </a:solidFill>
              </a:rPr>
              <a:t>謝謝您的聆聽</a:t>
            </a:r>
          </a:p>
        </p:txBody>
      </p:sp>
      <p:sp>
        <p:nvSpPr>
          <p:cNvPr id="4" name="文字版面配置區 29"/>
          <p:cNvSpPr txBox="1">
            <a:spLocks/>
          </p:cNvSpPr>
          <p:nvPr userDrawn="1"/>
        </p:nvSpPr>
        <p:spPr>
          <a:xfrm>
            <a:off x="250825" y="3611563"/>
            <a:ext cx="5645150" cy="568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>
                <a:solidFill>
                  <a:prstClr val="black"/>
                </a:solidFill>
              </a:rPr>
              <a:t>Thank you</a:t>
            </a:r>
            <a:endParaRPr kumimoji="0"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5" name="直線接點 4"/>
          <p:cNvCxnSpPr/>
          <p:nvPr userDrawn="1"/>
        </p:nvCxnSpPr>
        <p:spPr>
          <a:xfrm flipV="1">
            <a:off x="304800" y="3603625"/>
            <a:ext cx="5562600" cy="635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 userDrawn="1"/>
        </p:nvCxnSpPr>
        <p:spPr>
          <a:xfrm flipV="1">
            <a:off x="371475" y="3559175"/>
            <a:ext cx="5427663" cy="95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14BF4-0598-4885-96EE-5DF26D92F96D}" type="datetime1">
              <a:rPr lang="zh-TW" altLang="en-US"/>
              <a:pPr>
                <a:defRPr/>
              </a:pPr>
              <a:t>2022/9/1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14D5A-8431-49E6-9207-588E00B2F5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2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320" y="-27384"/>
            <a:ext cx="9163050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 userDrawn="1"/>
        </p:nvCxnSpPr>
        <p:spPr>
          <a:xfrm flipV="1">
            <a:off x="304800" y="3603625"/>
            <a:ext cx="5562600" cy="635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 userDrawn="1"/>
        </p:nvCxnSpPr>
        <p:spPr>
          <a:xfrm flipV="1">
            <a:off x="371475" y="3559175"/>
            <a:ext cx="5427663" cy="95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 userDrawn="1"/>
        </p:nvCxnSpPr>
        <p:spPr>
          <a:xfrm>
            <a:off x="1001713" y="6022975"/>
            <a:ext cx="3503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1001713" y="4441825"/>
            <a:ext cx="0" cy="15843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164300" y="4679998"/>
            <a:ext cx="3335692" cy="1197274"/>
          </a:xfrm>
          <a:effectLst>
            <a:glow rad="63500">
              <a:schemeClr val="bg1">
                <a:alpha val="40000"/>
              </a:schemeClr>
            </a:glow>
          </a:effectLst>
        </p:spPr>
        <p:txBody>
          <a:bodyPr>
            <a:normAutofit/>
          </a:bodyPr>
          <a:lstStyle>
            <a:lvl1pPr marL="0" indent="0" algn="l" defTabSz="914400" rtl="0" eaLnBrk="0" latinLnBrk="0" hangingPunct="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75000"/>
              <a:buFont typeface="Wingdings" pitchFamily="2" charset="2"/>
              <a:buNone/>
              <a:defRPr kumimoji="0" lang="zh-TW" altLang="en-US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微軟正黑體" pitchFamily="34" charset="-120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251520" y="3000943"/>
            <a:ext cx="5536051" cy="500065"/>
          </a:xfrm>
        </p:spPr>
        <p:txBody>
          <a:bodyPr>
            <a:noAutofit/>
          </a:bodyPr>
          <a:lstStyle>
            <a:lvl1pPr marL="0" indent="0" algn="ctr">
              <a:defRPr lang="zh-TW" altLang="en-US" sz="4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31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356350"/>
            <a:ext cx="9166432" cy="549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  <a:endParaRPr lang="en-US" altLang="zh-TW"/>
          </a:p>
          <a:p>
            <a:pPr lvl="4"/>
            <a:r>
              <a:rPr lang="zh-TW" altLang="en-US"/>
              <a:t>第一層</a:t>
            </a:r>
          </a:p>
          <a:p>
            <a:pPr lvl="2"/>
            <a:r>
              <a:rPr lang="zh-TW" altLang="en-US"/>
              <a:t>第二層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031168-5DEE-40EF-A742-0D1464AE0DD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E4F5A6-BAF2-488F-9ED5-658AC27E4D01}" type="slidenum">
              <a:rPr kumimoji="0" lang="en-US" altLang="zh-TW" smtClean="0">
                <a:ln>
                  <a:solidFill>
                    <a:srgbClr val="1F497D">
                      <a:lumMod val="20000"/>
                      <a:lumOff val="80000"/>
                    </a:srgbClr>
                  </a:solidFill>
                </a:ln>
                <a:solidFill>
                  <a:prstClr val="white"/>
                </a:solidFill>
                <a:effectLst>
                  <a:glow rad="101600">
                    <a:prstClr val="black">
                      <a:lumMod val="75000"/>
                      <a:lumOff val="25000"/>
                      <a:alpha val="40000"/>
                    </a:prstClr>
                  </a:glow>
                </a:effectLst>
              </a:rPr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67" r:id="rId1"/>
    <p:sldLayoutId id="2147488768" r:id="rId2"/>
    <p:sldLayoutId id="2147488769" r:id="rId3"/>
    <p:sldLayoutId id="2147488770" r:id="rId4"/>
    <p:sldLayoutId id="2147488771" r:id="rId5"/>
    <p:sldLayoutId id="2147488772" r:id="rId6"/>
    <p:sldLayoutId id="2147488766" r:id="rId7"/>
    <p:sldLayoutId id="2147488773" r:id="rId8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000" b="1" kern="1200" dirty="0">
          <a:solidFill>
            <a:srgbClr val="00007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微軟正黑體" pitchFamily="34" charset="-120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lang="zh-TW" altLang="en-US" sz="24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lang="zh-TW" altLang="en-US" sz="20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2pPr>
      <a:lvl3pPr marL="1260475" indent="-1857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Verdana" pitchFamily="34" charset="0"/>
        <a:buChar char="•"/>
        <a:defRPr lang="zh-TW" altLang="en-US" sz="16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lang="zh-TW" altLang="en-US" sz="24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4pPr>
      <a:lvl5pPr marL="803275" indent="-260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lang="zh-TW" altLang="en-US" sz="20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www.ic3.gov/Media/PDF/AnnualReport/2021_IC3Report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marcanalyzer.com/spf/how-to-create-an-spf-txt-recor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-365/compliance/exchange-online-uses-tls-to-secure-email-connections" TargetMode="External"/><Relationship Id="rId3" Type="http://schemas.openxmlformats.org/officeDocument/2006/relationships/hyperlink" Target="https://www.cisco.com/c/en/us/support/docs/security/email-security-appliance/118844-technote-esa-00.html" TargetMode="External"/><Relationship Id="rId7" Type="http://schemas.openxmlformats.org/officeDocument/2006/relationships/hyperlink" Target="http://www.cellopoint.com/download/file/openpdf.php?filePath=en/CSO_tech/manual/CelloOS%204.1%20User%20Guide%202015_EN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ebsense.com/content/support/library/email/hosted/admin_guide/tls_connections.aspx" TargetMode="External"/><Relationship Id="rId5" Type="http://schemas.openxmlformats.org/officeDocument/2006/relationships/hyperlink" Target="https://barisinceisci.wordpress.com/tag/symantec-messaging-gateway/" TargetMode="External"/><Relationship Id="rId4" Type="http://schemas.openxmlformats.org/officeDocument/2006/relationships/hyperlink" Target="https://support.proofpointessentials.com/index.php?/Knowledgebase/Article/View/222/54/how-tls-delivery-occu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-21134" y="2852936"/>
            <a:ext cx="8121526" cy="72008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TW" altLang="en-US">
                <a:solidFill>
                  <a:srgbClr val="0000FF"/>
                </a:solidFill>
                <a:latin typeface="微軟正黑體" panose="020B0604030504040204" pitchFamily="34" charset="-120"/>
              </a:rPr>
              <a:t>電子郵件傳遞安全強化作業</a:t>
            </a:r>
            <a:endParaRPr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21C829-0312-4DB6-8690-DC1A1514B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12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F6BAC-38AE-41C7-B5AF-90D18FF8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849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為何要強化電子郵件往來安全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11B7EE-A7FA-4762-885A-72C7EEF01336}"/>
              </a:ext>
            </a:extLst>
          </p:cNvPr>
          <p:cNvSpPr/>
          <p:nvPr/>
        </p:nvSpPr>
        <p:spPr>
          <a:xfrm>
            <a:off x="323528" y="764704"/>
            <a:ext cx="83889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BEC</a:t>
            </a: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商務電子郵件詐騙</a:t>
            </a:r>
            <a:endParaRPr lang="en-US" altLang="zh-TW" b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 Email Compromise(BEC)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：是一種透過偽造</a:t>
            </a:r>
            <a:r>
              <a:rPr lang="zh-TW" altLang="en-US"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電子郵件的方式，介入商業郵件溝通，對公司同仁進行社交攻擊，常見行為則是要求同仁改匯款帳號，若同仁無法分辨真偽，則將導致公司財務損失；常見受害者為</a:t>
            </a:r>
            <a:r>
              <a:rPr lang="zh-TW" altLang="en-US"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高階主管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zh-TW" altLang="en-US"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財務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AE29A9-3328-411E-9BDA-FEEC97431B4B}"/>
              </a:ext>
            </a:extLst>
          </p:cNvPr>
          <p:cNvSpPr/>
          <p:nvPr/>
        </p:nvSpPr>
        <p:spPr>
          <a:xfrm>
            <a:off x="323528" y="2137438"/>
            <a:ext cx="838893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BEC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事件統計與損失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FBI/IC3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事件數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1.99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件，而損失金額卻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高達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23.95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(Top1)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225" y="2836699"/>
            <a:ext cx="4357255" cy="340061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55D90B7-05B5-4E7A-AD51-9A4F12085B1A}"/>
              </a:ext>
            </a:extLst>
          </p:cNvPr>
          <p:cNvSpPr/>
          <p:nvPr/>
        </p:nvSpPr>
        <p:spPr>
          <a:xfrm>
            <a:off x="3707904" y="6150570"/>
            <a:ext cx="5227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資料來源</a:t>
            </a:r>
            <a:r>
              <a:rPr lang="zh-TW" altLang="en-US" sz="1200" dirty="0" smtClean="0"/>
              <a:t>：</a:t>
            </a:r>
            <a:r>
              <a:rPr lang="en-US" altLang="zh-TW" sz="1200" dirty="0">
                <a:hlinkClick r:id="rId4"/>
              </a:rPr>
              <a:t>https://www.ic3.gov/Media/PDF/AnnualReport/2021_IC3Report.pdf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836698"/>
            <a:ext cx="4269586" cy="34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F6BAC-38AE-41C7-B5AF-90D18FF8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84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何謂</a:t>
            </a:r>
            <a:r>
              <a:rPr lang="en-US" altLang="zh-TW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SPF</a:t>
            </a:r>
            <a:r>
              <a:rPr lang="zh-TW" altLang="en-US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驗證</a:t>
            </a:r>
            <a:r>
              <a:rPr lang="en-US" altLang="zh-TW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/TLS</a:t>
            </a:r>
            <a:r>
              <a:rPr lang="zh-TW" altLang="en-US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加密機制</a:t>
            </a:r>
            <a:endParaRPr lang="zh-TW" altLang="en-US" sz="2400" dirty="0">
              <a:solidFill>
                <a:srgbClr val="0000FF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8F757-DB5E-4C72-914B-36EA9ACDBA3B}"/>
              </a:ext>
            </a:extLst>
          </p:cNvPr>
          <p:cNvSpPr/>
          <p:nvPr/>
        </p:nvSpPr>
        <p:spPr>
          <a:xfrm>
            <a:off x="323528" y="764704"/>
            <a:ext cx="8388932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SPF for E-Mail Service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Sender Policy Framework(SPF)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：是一種郵件驗證機制，它可協助貴司向收件伺服器端證明發信域名、伺服器以及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IP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位址確實來自貴司，而不是駭客或不明人士冒用發送。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AA00F8-3369-48C0-9D50-8DD5133FE09C}"/>
              </a:ext>
            </a:extLst>
          </p:cNvPr>
          <p:cNvSpPr/>
          <p:nvPr/>
        </p:nvSpPr>
        <p:spPr>
          <a:xfrm>
            <a:off x="332110" y="3645024"/>
            <a:ext cx="8388932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TLS Encryption for E-Mail Service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Transport Layer Security (TLS)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：是一種郵件傳輸加密機制，它可協助貴司與敝司間的往來郵件保持加密狀態，即便遭駭客或不明人士擷取網路封包，亦無法還原郵件內容。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BC64C9CD-26B4-48C2-A88F-DFC6A00BA916}"/>
              </a:ext>
            </a:extLst>
          </p:cNvPr>
          <p:cNvGrpSpPr/>
          <p:nvPr/>
        </p:nvGrpSpPr>
        <p:grpSpPr>
          <a:xfrm>
            <a:off x="1403648" y="4794247"/>
            <a:ext cx="6001603" cy="1803105"/>
            <a:chOff x="1043608" y="4790226"/>
            <a:chExt cx="6001603" cy="1803105"/>
          </a:xfrm>
        </p:grpSpPr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F2E8AEB8-433B-4C85-9ADF-BE5810367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399" y="5281214"/>
              <a:ext cx="5538" cy="41363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4915C487-317E-4DFB-9269-49D5620C793D}"/>
                </a:ext>
              </a:extLst>
            </p:cNvPr>
            <p:cNvGrpSpPr/>
            <p:nvPr/>
          </p:nvGrpSpPr>
          <p:grpSpPr>
            <a:xfrm>
              <a:off x="1043608" y="5270530"/>
              <a:ext cx="793061" cy="962923"/>
              <a:chOff x="1113590" y="5270530"/>
              <a:chExt cx="793061" cy="96292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9F76D7B-7BB0-4750-A0FC-A18DDCD01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590" y="527053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37CDCF6-6E02-42A9-AD40-E9AEA0B798D2}"/>
                  </a:ext>
                </a:extLst>
              </p:cNvPr>
              <p:cNvSpPr txBox="1"/>
              <p:nvPr/>
            </p:nvSpPr>
            <p:spPr>
              <a:xfrm>
                <a:off x="1144651" y="5925676"/>
                <a:ext cx="76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Sender</a:t>
                </a:r>
                <a:endParaRPr lang="zh-TW" altLang="en-US" sz="1400" b="1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DEC36F28-D8D5-4D1F-B39A-3E681C06574C}"/>
                </a:ext>
              </a:extLst>
            </p:cNvPr>
            <p:cNvGrpSpPr/>
            <p:nvPr/>
          </p:nvGrpSpPr>
          <p:grpSpPr>
            <a:xfrm>
              <a:off x="6109107" y="5268261"/>
              <a:ext cx="936104" cy="965192"/>
              <a:chOff x="6085897" y="5218855"/>
              <a:chExt cx="936104" cy="965192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916F1693-B735-4D13-B93E-625F7A4BB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2966" y="5218855"/>
                <a:ext cx="762000" cy="762000"/>
              </a:xfrm>
              <a:prstGeom prst="rect">
                <a:avLst/>
              </a:prstGeom>
            </p:spPr>
          </p:pic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2DA0F49D-5052-494B-B9B4-EAB4009643F1}"/>
                  </a:ext>
                </a:extLst>
              </p:cNvPr>
              <p:cNvSpPr txBox="1"/>
              <p:nvPr/>
            </p:nvSpPr>
            <p:spPr>
              <a:xfrm>
                <a:off x="6085897" y="5876270"/>
                <a:ext cx="936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Recipient</a:t>
                </a:r>
                <a:endParaRPr lang="zh-TW" altLang="en-US" sz="1400" b="1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1A810EA7-A7EE-4E2B-B411-12893918D8A5}"/>
                </a:ext>
              </a:extLst>
            </p:cNvPr>
            <p:cNvGrpSpPr/>
            <p:nvPr/>
          </p:nvGrpSpPr>
          <p:grpSpPr>
            <a:xfrm>
              <a:off x="3639547" y="5583883"/>
              <a:ext cx="721275" cy="1009448"/>
              <a:chOff x="3639547" y="5583883"/>
              <a:chExt cx="721275" cy="1009448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A2BA218F-FF54-4E32-9BD6-F0E8A3516875}"/>
                  </a:ext>
                </a:extLst>
              </p:cNvPr>
              <p:cNvGrpSpPr/>
              <p:nvPr/>
            </p:nvGrpSpPr>
            <p:grpSpPr>
              <a:xfrm>
                <a:off x="3642809" y="5583883"/>
                <a:ext cx="718013" cy="799676"/>
                <a:chOff x="3642809" y="5477046"/>
                <a:chExt cx="718013" cy="799676"/>
              </a:xfrm>
            </p:grpSpPr>
            <p:pic>
              <p:nvPicPr>
                <p:cNvPr id="19" name="圖片 18">
                  <a:extLst>
                    <a:ext uri="{FF2B5EF4-FFF2-40B4-BE49-F238E27FC236}">
                      <a16:creationId xmlns:a16="http://schemas.microsoft.com/office/drawing/2014/main" id="{98B1C2C8-0DBC-4A75-BFC2-9B483F94EF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2809" y="5477046"/>
                  <a:ext cx="673183" cy="799676"/>
                </a:xfrm>
                <a:prstGeom prst="rect">
                  <a:avLst/>
                </a:prstGeom>
              </p:spPr>
            </p:pic>
            <p:pic>
              <p:nvPicPr>
                <p:cNvPr id="34" name="圖片 33">
                  <a:extLst>
                    <a:ext uri="{FF2B5EF4-FFF2-40B4-BE49-F238E27FC236}">
                      <a16:creationId xmlns:a16="http://schemas.microsoft.com/office/drawing/2014/main" id="{0F06D265-67D7-4843-805C-9AEA4EBCC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7781" y="5581120"/>
                  <a:ext cx="233041" cy="233041"/>
                </a:xfrm>
                <a:prstGeom prst="rect">
                  <a:avLst/>
                </a:prstGeom>
              </p:spPr>
            </p:pic>
          </p:grp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A35166A0-1929-44FD-B92A-9C09FEB9FCB9}"/>
                  </a:ext>
                </a:extLst>
              </p:cNvPr>
              <p:cNvSpPr txBox="1"/>
              <p:nvPr/>
            </p:nvSpPr>
            <p:spPr>
              <a:xfrm>
                <a:off x="3639547" y="6285554"/>
                <a:ext cx="7157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Hacker</a:t>
                </a:r>
                <a:endParaRPr lang="zh-TW" altLang="en-US" sz="1400" b="1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C4570680-BC1C-42A5-8913-3737DA606088}"/>
                </a:ext>
              </a:extLst>
            </p:cNvPr>
            <p:cNvSpPr txBox="1"/>
            <p:nvPr/>
          </p:nvSpPr>
          <p:spPr>
            <a:xfrm>
              <a:off x="3266873" y="5225179"/>
              <a:ext cx="1539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/>
                <a:t>Encryption E-mail</a:t>
              </a:r>
              <a:endParaRPr lang="zh-TW" altLang="en-US" sz="1400" b="1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3851E801-0301-4D91-9EB8-6279062FF652}"/>
                </a:ext>
              </a:extLst>
            </p:cNvPr>
            <p:cNvSpPr/>
            <p:nvPr/>
          </p:nvSpPr>
          <p:spPr>
            <a:xfrm>
              <a:off x="1628078" y="5096089"/>
              <a:ext cx="4638907" cy="568731"/>
            </a:xfrm>
            <a:custGeom>
              <a:avLst/>
              <a:gdLst>
                <a:gd name="connsiteX0" fmla="*/ 0 w 4638907"/>
                <a:gd name="connsiteY0" fmla="*/ 568731 h 568731"/>
                <a:gd name="connsiteX1" fmla="*/ 2352907 w 4638907"/>
                <a:gd name="connsiteY1" fmla="*/ 18 h 568731"/>
                <a:gd name="connsiteX2" fmla="*/ 4638907 w 4638907"/>
                <a:gd name="connsiteY2" fmla="*/ 546428 h 568731"/>
                <a:gd name="connsiteX3" fmla="*/ 4638907 w 4638907"/>
                <a:gd name="connsiteY3" fmla="*/ 546428 h 56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8907" h="568731">
                  <a:moveTo>
                    <a:pt x="0" y="568731"/>
                  </a:moveTo>
                  <a:cubicBezTo>
                    <a:pt x="789878" y="286233"/>
                    <a:pt x="1579756" y="3735"/>
                    <a:pt x="2352907" y="18"/>
                  </a:cubicBezTo>
                  <a:cubicBezTo>
                    <a:pt x="3126058" y="-3699"/>
                    <a:pt x="4638907" y="546428"/>
                    <a:pt x="4638907" y="546428"/>
                  </a:cubicBezTo>
                  <a:lnTo>
                    <a:pt x="4638907" y="546428"/>
                  </a:lnTo>
                </a:path>
              </a:pathLst>
            </a:cu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9" name="圖片 48" descr="一張含有 桌 的圖片&#10;&#10;自動產生的描述">
              <a:extLst>
                <a:ext uri="{FF2B5EF4-FFF2-40B4-BE49-F238E27FC236}">
                  <a16:creationId xmlns:a16="http://schemas.microsoft.com/office/drawing/2014/main" id="{663355BD-A221-4915-B035-DF77E0A39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91" y="4790226"/>
              <a:ext cx="523073" cy="523073"/>
            </a:xfrm>
            <a:prstGeom prst="rect">
              <a:avLst/>
            </a:prstGeom>
          </p:spPr>
        </p:pic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00FA2FA-A28D-47C9-8BC7-EFB3DB3E8BED}"/>
                </a:ext>
              </a:extLst>
            </p:cNvPr>
            <p:cNvGrpSpPr/>
            <p:nvPr/>
          </p:nvGrpSpPr>
          <p:grpSpPr>
            <a:xfrm>
              <a:off x="4879272" y="4907415"/>
              <a:ext cx="1112204" cy="1326038"/>
              <a:chOff x="4866141" y="4869160"/>
              <a:chExt cx="1112204" cy="1326038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7A4F1CA-87E3-4A7E-9052-D580C7D92C69}"/>
                  </a:ext>
                </a:extLst>
              </p:cNvPr>
              <p:cNvSpPr txBox="1"/>
              <p:nvPr/>
            </p:nvSpPr>
            <p:spPr>
              <a:xfrm>
                <a:off x="4866141" y="5887421"/>
                <a:ext cx="1112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Mail Server</a:t>
                </a:r>
                <a:endParaRPr lang="zh-TW" altLang="en-US" sz="1400" b="1"/>
              </a:p>
            </p:txBody>
          </p:sp>
          <p:pic>
            <p:nvPicPr>
              <p:cNvPr id="53" name="圖片 52">
                <a:extLst>
                  <a:ext uri="{FF2B5EF4-FFF2-40B4-BE49-F238E27FC236}">
                    <a16:creationId xmlns:a16="http://schemas.microsoft.com/office/drawing/2014/main" id="{9DFD4CE8-30F0-4000-AF7F-AF031423D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3522" y="4869160"/>
                <a:ext cx="580952" cy="1057143"/>
              </a:xfrm>
              <a:prstGeom prst="rect">
                <a:avLst/>
              </a:prstGeom>
            </p:spPr>
          </p:pic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C1153A6B-696C-4003-A0E0-E28C7C69DBA8}"/>
                </a:ext>
              </a:extLst>
            </p:cNvPr>
            <p:cNvGrpSpPr/>
            <p:nvPr/>
          </p:nvGrpSpPr>
          <p:grpSpPr>
            <a:xfrm>
              <a:off x="2100292" y="4907415"/>
              <a:ext cx="1112204" cy="1326038"/>
              <a:chOff x="4866141" y="4869160"/>
              <a:chExt cx="1112204" cy="1326038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A77E2AD8-0618-45B0-BFA5-6D4E8181D5E6}"/>
                  </a:ext>
                </a:extLst>
              </p:cNvPr>
              <p:cNvSpPr txBox="1"/>
              <p:nvPr/>
            </p:nvSpPr>
            <p:spPr>
              <a:xfrm>
                <a:off x="4866141" y="5887421"/>
                <a:ext cx="1112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Mail Server</a:t>
                </a:r>
                <a:endParaRPr lang="zh-TW" altLang="en-US" sz="1400" b="1"/>
              </a:p>
            </p:txBody>
          </p:sp>
          <p:pic>
            <p:nvPicPr>
              <p:cNvPr id="57" name="圖片 56">
                <a:extLst>
                  <a:ext uri="{FF2B5EF4-FFF2-40B4-BE49-F238E27FC236}">
                    <a16:creationId xmlns:a16="http://schemas.microsoft.com/office/drawing/2014/main" id="{40AC6675-0CF0-4649-B59A-17FE10524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3522" y="4869160"/>
                <a:ext cx="580952" cy="1057143"/>
              </a:xfrm>
              <a:prstGeom prst="rect">
                <a:avLst/>
              </a:prstGeom>
            </p:spPr>
          </p:pic>
        </p:grp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3DB03507-4205-4210-B492-48992D757879}"/>
              </a:ext>
            </a:extLst>
          </p:cNvPr>
          <p:cNvGrpSpPr/>
          <p:nvPr/>
        </p:nvGrpSpPr>
        <p:grpSpPr>
          <a:xfrm>
            <a:off x="719568" y="2009385"/>
            <a:ext cx="7524840" cy="1347607"/>
            <a:chOff x="647560" y="2204864"/>
            <a:chExt cx="7524840" cy="1347607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65CC14C5-303A-4CB4-BB67-81D0FEBBBD2A}"/>
                </a:ext>
              </a:extLst>
            </p:cNvPr>
            <p:cNvGrpSpPr/>
            <p:nvPr/>
          </p:nvGrpSpPr>
          <p:grpSpPr>
            <a:xfrm>
              <a:off x="1569473" y="2204864"/>
              <a:ext cx="793061" cy="962923"/>
              <a:chOff x="1408703" y="2397391"/>
              <a:chExt cx="793061" cy="962923"/>
            </a:xfrm>
          </p:grpSpPr>
          <p:pic>
            <p:nvPicPr>
              <p:cNvPr id="72" name="圖片 71">
                <a:extLst>
                  <a:ext uri="{FF2B5EF4-FFF2-40B4-BE49-F238E27FC236}">
                    <a16:creationId xmlns:a16="http://schemas.microsoft.com/office/drawing/2014/main" id="{FE447B5A-0058-468C-A287-77A333233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8703" y="2397391"/>
                <a:ext cx="762000" cy="762000"/>
              </a:xfrm>
              <a:prstGeom prst="rect">
                <a:avLst/>
              </a:prstGeom>
            </p:spPr>
          </p:pic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A82C2EDB-C0C7-4454-B700-40A217032B29}"/>
                  </a:ext>
                </a:extLst>
              </p:cNvPr>
              <p:cNvSpPr txBox="1"/>
              <p:nvPr/>
            </p:nvSpPr>
            <p:spPr>
              <a:xfrm>
                <a:off x="1439764" y="3052537"/>
                <a:ext cx="76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Sender</a:t>
                </a:r>
                <a:endParaRPr lang="zh-TW" altLang="en-US" sz="1400" b="1"/>
              </a:p>
            </p:txBody>
          </p: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19C0BB7F-C370-40BC-939E-9F8231797059}"/>
                </a:ext>
              </a:extLst>
            </p:cNvPr>
            <p:cNvGrpSpPr/>
            <p:nvPr/>
          </p:nvGrpSpPr>
          <p:grpSpPr>
            <a:xfrm>
              <a:off x="3250446" y="2333235"/>
              <a:ext cx="1112204" cy="1125835"/>
              <a:chOff x="2434769" y="2227166"/>
              <a:chExt cx="1112204" cy="1125835"/>
            </a:xfrm>
          </p:grpSpPr>
          <p:pic>
            <p:nvPicPr>
              <p:cNvPr id="71" name="圖片 70">
                <a:extLst>
                  <a:ext uri="{FF2B5EF4-FFF2-40B4-BE49-F238E27FC236}">
                    <a16:creationId xmlns:a16="http://schemas.microsoft.com/office/drawing/2014/main" id="{EB4B4CC2-2F9B-4A0C-88BC-98DEE9A37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3768" y="2227166"/>
                <a:ext cx="937186" cy="937186"/>
              </a:xfrm>
              <a:prstGeom prst="rect">
                <a:avLst/>
              </a:prstGeom>
            </p:spPr>
          </p:pic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B85A757-1BD6-4A98-8C55-6253D310AFA7}"/>
                  </a:ext>
                </a:extLst>
              </p:cNvPr>
              <p:cNvSpPr txBox="1"/>
              <p:nvPr/>
            </p:nvSpPr>
            <p:spPr>
              <a:xfrm>
                <a:off x="2434769" y="3045224"/>
                <a:ext cx="1112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Mail Server</a:t>
                </a:r>
                <a:endParaRPr lang="zh-TW" altLang="en-US" sz="1400" b="1"/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8127E4A9-26E0-4289-B5E1-D0D07EF6452E}"/>
                </a:ext>
              </a:extLst>
            </p:cNvPr>
            <p:cNvGrpSpPr/>
            <p:nvPr/>
          </p:nvGrpSpPr>
          <p:grpSpPr>
            <a:xfrm>
              <a:off x="5140260" y="2257107"/>
              <a:ext cx="1875131" cy="568090"/>
              <a:chOff x="3343338" y="3010094"/>
              <a:chExt cx="1875131" cy="663729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540C5AF6-6C31-4815-876A-C7F49A43D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1914" y="3033871"/>
                <a:ext cx="493792" cy="564256"/>
              </a:xfrm>
              <a:prstGeom prst="rect">
                <a:avLst/>
              </a:prstGeom>
            </p:spPr>
          </p:pic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8C4F543-83E9-4BDF-B212-6D6C8148484B}"/>
                  </a:ext>
                </a:extLst>
              </p:cNvPr>
              <p:cNvSpPr/>
              <p:nvPr/>
            </p:nvSpPr>
            <p:spPr>
              <a:xfrm>
                <a:off x="3874020" y="3016145"/>
                <a:ext cx="1316494" cy="657678"/>
              </a:xfrm>
              <a:prstGeom prst="rect">
                <a:avLst/>
              </a:prstGeom>
            </p:spPr>
            <p:txBody>
              <a:bodyPr wrap="square" lIns="72000" rIns="0">
                <a:spAutoFit/>
              </a:bodyPr>
              <a:lstStyle/>
              <a:p>
                <a:pPr>
                  <a:lnSpc>
                    <a:spcPts val="1200"/>
                  </a:lnSpc>
                </a:pPr>
                <a:r>
                  <a:rPr lang="en-US" altLang="zh-TW" sz="1400" b="1"/>
                  <a:t>SPF Record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altLang="zh-TW" sz="1400" b="1">
                    <a:solidFill>
                      <a:schemeClr val="accent3">
                        <a:lumMod val="75000"/>
                      </a:schemeClr>
                    </a:solidFill>
                  </a:rPr>
                  <a:t>urcompany.com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altLang="zh-TW" sz="1400" b="1">
                    <a:solidFill>
                      <a:schemeClr val="accent3">
                        <a:lumMod val="75000"/>
                      </a:schemeClr>
                    </a:solidFill>
                  </a:rPr>
                  <a:t>11.11.11.11</a:t>
                </a:r>
                <a:endParaRPr lang="zh-TW" altLang="en-US" sz="1400" b="1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F58F10BD-8949-4651-A570-7192D1B8E38D}"/>
                  </a:ext>
                </a:extLst>
              </p:cNvPr>
              <p:cNvSpPr/>
              <p:nvPr/>
            </p:nvSpPr>
            <p:spPr>
              <a:xfrm>
                <a:off x="3343338" y="3010094"/>
                <a:ext cx="1875131" cy="6050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0"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E489BB8-50C6-49D0-8DB8-ECEC8160CEA4}"/>
                </a:ext>
              </a:extLst>
            </p:cNvPr>
            <p:cNvSpPr txBox="1"/>
            <p:nvPr/>
          </p:nvSpPr>
          <p:spPr>
            <a:xfrm>
              <a:off x="647560" y="2285017"/>
              <a:ext cx="529843" cy="3077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</a:rPr>
                <a:t>e.g. </a:t>
              </a:r>
            </a:p>
          </p:txBody>
        </p: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687653C-0FC8-44FE-96C9-74E13F27B55A}"/>
                </a:ext>
              </a:extLst>
            </p:cNvPr>
            <p:cNvGrpSpPr/>
            <p:nvPr/>
          </p:nvGrpSpPr>
          <p:grpSpPr>
            <a:xfrm>
              <a:off x="7236296" y="2204864"/>
              <a:ext cx="936104" cy="970501"/>
              <a:chOff x="7763963" y="2559831"/>
              <a:chExt cx="936104" cy="970501"/>
            </a:xfrm>
          </p:grpSpPr>
          <p:pic>
            <p:nvPicPr>
              <p:cNvPr id="84" name="圖片 83">
                <a:extLst>
                  <a:ext uri="{FF2B5EF4-FFF2-40B4-BE49-F238E27FC236}">
                    <a16:creationId xmlns:a16="http://schemas.microsoft.com/office/drawing/2014/main" id="{A486628C-3760-4A53-9DB3-29FF1CDF2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2509" y="2559831"/>
                <a:ext cx="762000" cy="762000"/>
              </a:xfrm>
              <a:prstGeom prst="rect">
                <a:avLst/>
              </a:prstGeom>
            </p:spPr>
          </p:pic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0619329-C360-4259-9527-855C87C8CE14}"/>
                  </a:ext>
                </a:extLst>
              </p:cNvPr>
              <p:cNvSpPr txBox="1"/>
              <p:nvPr/>
            </p:nvSpPr>
            <p:spPr>
              <a:xfrm>
                <a:off x="7763963" y="3222555"/>
                <a:ext cx="936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Recipient</a:t>
                </a:r>
                <a:endParaRPr lang="zh-TW" altLang="en-US" sz="1400" b="1"/>
              </a:p>
            </p:txBody>
          </p: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D02B5CCD-57D7-4AD3-A168-DB67CDA1FF81}"/>
                </a:ext>
              </a:extLst>
            </p:cNvPr>
            <p:cNvGrpSpPr/>
            <p:nvPr/>
          </p:nvGrpSpPr>
          <p:grpSpPr>
            <a:xfrm>
              <a:off x="5138526" y="2794263"/>
              <a:ext cx="930906" cy="612435"/>
              <a:chOff x="5444490" y="2127798"/>
              <a:chExt cx="930906" cy="612435"/>
            </a:xfrm>
          </p:grpSpPr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5D35EFD0-7E63-457C-89FB-7AA3B6234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4490" y="2127798"/>
                <a:ext cx="612435" cy="612435"/>
              </a:xfrm>
              <a:prstGeom prst="rect">
                <a:avLst/>
              </a:prstGeom>
            </p:spPr>
          </p:pic>
          <p:pic>
            <p:nvPicPr>
              <p:cNvPr id="91" name="圖片 90">
                <a:extLst>
                  <a:ext uri="{FF2B5EF4-FFF2-40B4-BE49-F238E27FC236}">
                    <a16:creationId xmlns:a16="http://schemas.microsoft.com/office/drawing/2014/main" id="{8695F103-BE68-4B09-AE23-629725AD7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9912" y="2159627"/>
                <a:ext cx="285484" cy="285484"/>
              </a:xfrm>
              <a:prstGeom prst="rect">
                <a:avLst/>
              </a:prstGeom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FB84B2E6-C6D8-421A-A0F3-1A9A8CAA8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9912" y="2419588"/>
                <a:ext cx="285484" cy="285484"/>
              </a:xfrm>
              <a:prstGeom prst="rect">
                <a:avLst/>
              </a:prstGeom>
            </p:spPr>
          </p:pic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79F6AF20-0194-484A-836C-A79447BFCC94}"/>
                </a:ext>
              </a:extLst>
            </p:cNvPr>
            <p:cNvGrpSpPr/>
            <p:nvPr/>
          </p:nvGrpSpPr>
          <p:grpSpPr>
            <a:xfrm>
              <a:off x="988354" y="3060647"/>
              <a:ext cx="2186752" cy="491824"/>
              <a:chOff x="876900" y="3247310"/>
              <a:chExt cx="2186752" cy="491824"/>
            </a:xfrm>
          </p:grpSpPr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70CAC91B-C317-454C-806E-062A2898B412}"/>
                  </a:ext>
                </a:extLst>
              </p:cNvPr>
              <p:cNvSpPr txBox="1"/>
              <p:nvPr/>
            </p:nvSpPr>
            <p:spPr>
              <a:xfrm>
                <a:off x="880238" y="3247310"/>
                <a:ext cx="1953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/>
                  <a:t>Peter@</a:t>
                </a:r>
                <a:r>
                  <a:rPr lang="en-US" altLang="zh-TW" sz="1400" b="1">
                    <a:solidFill>
                      <a:schemeClr val="accent3">
                        <a:lumMod val="75000"/>
                      </a:schemeClr>
                    </a:solidFill>
                  </a:rPr>
                  <a:t>urcompany.com</a:t>
                </a: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F7698B8-DA1E-435C-B069-5FF94EE49AB5}"/>
                  </a:ext>
                </a:extLst>
              </p:cNvPr>
              <p:cNvSpPr/>
              <p:nvPr/>
            </p:nvSpPr>
            <p:spPr>
              <a:xfrm>
                <a:off x="876900" y="3431357"/>
                <a:ext cx="21867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/>
                  <a:t>Mail Server IP: </a:t>
                </a:r>
                <a:r>
                  <a:rPr lang="en-US" altLang="zh-TW" sz="1400" b="1">
                    <a:solidFill>
                      <a:schemeClr val="accent3">
                        <a:lumMod val="75000"/>
                      </a:schemeClr>
                    </a:solidFill>
                  </a:rPr>
                  <a:t>11.11.11.11</a:t>
                </a:r>
                <a:endParaRPr lang="zh-TW" altLang="en-US" sz="1400" b="1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D6BFA5D4-DC36-4957-AF6B-A4CAB4CD258F}"/>
                </a:ext>
              </a:extLst>
            </p:cNvPr>
            <p:cNvCxnSpPr>
              <a:cxnSpLocks/>
            </p:cNvCxnSpPr>
            <p:nvPr/>
          </p:nvCxnSpPr>
          <p:spPr>
            <a:xfrm>
              <a:off x="2284498" y="2820397"/>
              <a:ext cx="115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37B6146-F7A2-4E44-8058-59D5DD354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3120" y="2590521"/>
              <a:ext cx="100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83FCFF04-3C69-49B9-AD5A-50247025F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9736" y="3068960"/>
              <a:ext cx="100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882AA786-C9C2-4C78-8208-6021BB76DA68}"/>
                </a:ext>
              </a:extLst>
            </p:cNvPr>
            <p:cNvSpPr txBox="1"/>
            <p:nvPr/>
          </p:nvSpPr>
          <p:spPr>
            <a:xfrm>
              <a:off x="3984143" y="2321738"/>
              <a:ext cx="1112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b="1"/>
                <a:t>1.SPF</a:t>
              </a:r>
              <a:r>
                <a:rPr lang="zh-TW" altLang="en-US" sz="1100" b="1"/>
                <a:t> </a:t>
              </a:r>
              <a:r>
                <a:rPr lang="en-US" altLang="zh-TW" sz="1100" b="1"/>
                <a:t>Check</a:t>
              </a:r>
              <a:endParaRPr lang="zh-TW" altLang="en-US" sz="1100" b="1"/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4D7041C5-C7F8-429C-904D-782584F822CB}"/>
                </a:ext>
              </a:extLst>
            </p:cNvPr>
            <p:cNvSpPr txBox="1"/>
            <p:nvPr/>
          </p:nvSpPr>
          <p:spPr>
            <a:xfrm>
              <a:off x="3997849" y="2795431"/>
              <a:ext cx="9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b="1"/>
                <a:t>2.Pass or Fail</a:t>
              </a:r>
              <a:endParaRPr lang="zh-TW" altLang="en-US" sz="1100" b="1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63FA41E-7752-475E-8FAA-358422456131}"/>
                </a:ext>
              </a:extLst>
            </p:cNvPr>
            <p:cNvSpPr txBox="1"/>
            <p:nvPr/>
          </p:nvSpPr>
          <p:spPr>
            <a:xfrm>
              <a:off x="6003131" y="2814945"/>
              <a:ext cx="477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>
                  <a:solidFill>
                    <a:schemeClr val="accent2">
                      <a:lumMod val="75000"/>
                    </a:schemeClr>
                  </a:solidFill>
                </a:rPr>
                <a:t>Fail</a:t>
              </a: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06FD61E7-E346-4908-83B3-A75194961325}"/>
                </a:ext>
              </a:extLst>
            </p:cNvPr>
            <p:cNvSpPr txBox="1"/>
            <p:nvPr/>
          </p:nvSpPr>
          <p:spPr>
            <a:xfrm>
              <a:off x="6006174" y="3067077"/>
              <a:ext cx="570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>
                  <a:solidFill>
                    <a:schemeClr val="accent3">
                      <a:lumMod val="75000"/>
                    </a:schemeClr>
                  </a:solidFill>
                </a:rPr>
                <a:t>Pass</a:t>
              </a:r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C8367BBF-5660-4EF7-A6D9-2DEF8DE37F80}"/>
                </a:ext>
              </a:extLst>
            </p:cNvPr>
            <p:cNvSpPr/>
            <p:nvPr/>
          </p:nvSpPr>
          <p:spPr>
            <a:xfrm rot="20251635" flipV="1">
              <a:off x="6484088" y="3049960"/>
              <a:ext cx="877866" cy="128849"/>
            </a:xfrm>
            <a:custGeom>
              <a:avLst/>
              <a:gdLst>
                <a:gd name="connsiteX0" fmla="*/ 0 w 4638907"/>
                <a:gd name="connsiteY0" fmla="*/ 568731 h 568731"/>
                <a:gd name="connsiteX1" fmla="*/ 2352907 w 4638907"/>
                <a:gd name="connsiteY1" fmla="*/ 18 h 568731"/>
                <a:gd name="connsiteX2" fmla="*/ 4638907 w 4638907"/>
                <a:gd name="connsiteY2" fmla="*/ 546428 h 568731"/>
                <a:gd name="connsiteX3" fmla="*/ 4638907 w 4638907"/>
                <a:gd name="connsiteY3" fmla="*/ 546428 h 56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8907" h="568731">
                  <a:moveTo>
                    <a:pt x="0" y="568731"/>
                  </a:moveTo>
                  <a:cubicBezTo>
                    <a:pt x="789878" y="286233"/>
                    <a:pt x="1579756" y="3735"/>
                    <a:pt x="2352907" y="18"/>
                  </a:cubicBezTo>
                  <a:cubicBezTo>
                    <a:pt x="3126058" y="-3699"/>
                    <a:pt x="4638907" y="546428"/>
                    <a:pt x="4638907" y="546428"/>
                  </a:cubicBezTo>
                  <a:lnTo>
                    <a:pt x="4638907" y="546428"/>
                  </a:lnTo>
                </a:path>
              </a:pathLst>
            </a:cu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4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F8F757-DB5E-4C72-914B-36EA9ACDBA3B}"/>
              </a:ext>
            </a:extLst>
          </p:cNvPr>
          <p:cNvSpPr/>
          <p:nvPr/>
        </p:nvSpPr>
        <p:spPr>
          <a:xfrm>
            <a:off x="323528" y="764704"/>
            <a:ext cx="8388932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</a:t>
            </a: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SPF</a:t>
            </a: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驗證機制</a:t>
            </a:r>
            <a:endParaRPr lang="en-US" altLang="zh-TW" b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AA00F8-3369-48C0-9D50-8DD5133FE09C}"/>
              </a:ext>
            </a:extLst>
          </p:cNvPr>
          <p:cNvSpPr/>
          <p:nvPr/>
        </p:nvSpPr>
        <p:spPr>
          <a:xfrm>
            <a:off x="332110" y="3143500"/>
            <a:ext cx="8388932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</a:t>
            </a: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TLS</a:t>
            </a: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郵件加密傳輸機制</a:t>
            </a:r>
            <a:endParaRPr lang="en-US" altLang="zh-TW" b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0E8D58F0-6F36-437A-A258-64FF19E4D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100431"/>
              </p:ext>
            </p:extLst>
          </p:nvPr>
        </p:nvGraphicFramePr>
        <p:xfrm>
          <a:off x="431540" y="1247549"/>
          <a:ext cx="8388932" cy="184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標題 1">
            <a:extLst>
              <a:ext uri="{FF2B5EF4-FFF2-40B4-BE49-F238E27FC236}">
                <a16:creationId xmlns:a16="http://schemas.microsoft.com/office/drawing/2014/main" id="{6F5EBE51-2261-4A53-9288-221E2DF0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849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如何</a:t>
            </a:r>
            <a:r>
              <a:rPr lang="zh-TW" altLang="en-US" sz="2400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與</a:t>
            </a:r>
            <a:r>
              <a:rPr lang="zh-TW" altLang="en-US" sz="24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旭德科技</a:t>
            </a:r>
            <a:r>
              <a:rPr lang="zh-TW" altLang="en-US" sz="2400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進行</a:t>
            </a:r>
            <a:r>
              <a:rPr lang="zh-TW" altLang="en-US" sz="24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電子郵件資安聯防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AA3C02-A6A2-4C64-B35F-2F577D549881}"/>
              </a:ext>
            </a:extLst>
          </p:cNvPr>
          <p:cNvSpPr/>
          <p:nvPr/>
        </p:nvSpPr>
        <p:spPr>
          <a:xfrm>
            <a:off x="374388" y="5534913"/>
            <a:ext cx="81580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dirty="0" err="1" smtClean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Subtron’s</a:t>
            </a:r>
            <a:r>
              <a:rPr lang="en-US" altLang="zh-TW" sz="1600" b="1" dirty="0" smtClean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E-Mail Gateway Information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+mj-lt"/>
                <a:ea typeface="微軟正黑體" panose="020B0604030504040204" pitchFamily="34" charset="-120"/>
              </a:rPr>
              <a:t>sqr1.subtron.com.tw</a:t>
            </a:r>
            <a:r>
              <a:rPr lang="zh-TW" altLang="en-US" sz="1600" dirty="0" smtClean="0">
                <a:latin typeface="+mj-lt"/>
                <a:ea typeface="微軟正黑體" panose="020B0604030504040204" pitchFamily="34" charset="-120"/>
              </a:rPr>
              <a:t>  </a:t>
            </a:r>
            <a:r>
              <a:rPr lang="en-US" altLang="zh-TW" sz="1600" dirty="0" smtClean="0">
                <a:latin typeface="+mj-lt"/>
                <a:ea typeface="微軟正黑體" panose="020B0604030504040204" pitchFamily="34" charset="-120"/>
              </a:rPr>
              <a:t>60.251.192.184	</a:t>
            </a:r>
            <a:r>
              <a:rPr lang="en-US" altLang="zh-TW" sz="1600" dirty="0"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sqr3.subtron.com.tw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 </a:t>
            </a:r>
            <a:r>
              <a:rPr lang="en-US" altLang="zh-TW" sz="1600" dirty="0"/>
              <a:t>122.147.212.73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  </a:t>
            </a:r>
            <a:endParaRPr lang="en-US" altLang="zh-TW" sz="1600" dirty="0">
              <a:latin typeface="+mj-lt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sqr2.subtron.com.tw</a:t>
            </a:r>
            <a:r>
              <a:rPr lang="zh-TW" altLang="en-US" sz="1600" dirty="0" smtClean="0">
                <a:latin typeface="+mj-lt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latin typeface="+mj-lt"/>
                <a:ea typeface="微軟正黑體" panose="020B0604030504040204" pitchFamily="34" charset="-120"/>
              </a:rPr>
              <a:t>60.248.186.55</a:t>
            </a:r>
          </a:p>
        </p:txBody>
      </p:sp>
      <p:graphicFrame>
        <p:nvGraphicFramePr>
          <p:cNvPr id="66" name="資料庫圖表 65">
            <a:extLst>
              <a:ext uri="{FF2B5EF4-FFF2-40B4-BE49-F238E27FC236}">
                <a16:creationId xmlns:a16="http://schemas.microsoft.com/office/drawing/2014/main" id="{3B61227B-66BB-4978-9D98-DAF827D871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66131"/>
              </p:ext>
            </p:extLst>
          </p:nvPr>
        </p:nvGraphicFramePr>
        <p:xfrm>
          <a:off x="431540" y="3598980"/>
          <a:ext cx="8388932" cy="184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4819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A80142-DB54-483F-8BA5-5D09296FFF9B}"/>
              </a:ext>
            </a:extLst>
          </p:cNvPr>
          <p:cNvSpPr/>
          <p:nvPr/>
        </p:nvSpPr>
        <p:spPr>
          <a:xfrm>
            <a:off x="323529" y="1268760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SPF</a:t>
            </a:r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TXT </a:t>
            </a:r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記錄</a:t>
            </a:r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zh-TW" altLang="en-US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            </a:t>
            </a: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rPr>
              <a:t>v=spf1 mx ip4:11.11.11.11 -all</a:t>
            </a:r>
            <a:endParaRPr lang="zh-TW" altLang="en-US" b="1">
              <a:solidFill>
                <a:schemeClr val="accent6">
                  <a:lumMod val="75000"/>
                </a:schemeClr>
              </a:solidFill>
              <a:latin typeface="+mj-lt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+all</a:t>
            </a:r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：信件預設都放行</a:t>
            </a:r>
          </a:p>
          <a:p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–all</a:t>
            </a:r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：硬性拒絕，拒絕來自非合法</a:t>
            </a:r>
            <a:r>
              <a:rPr lang="en-US" altLang="zh-TW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IP</a:t>
            </a:r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來源的郵件</a:t>
            </a:r>
          </a:p>
          <a:p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~all</a:t>
            </a:r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：軟性拒絕，郵件可被接受，也可被標記為垃圾郵件被進行後續處理</a:t>
            </a:r>
          </a:p>
          <a:p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?all</a:t>
            </a:r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：沒有任何規則需求</a:t>
            </a:r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endParaRPr lang="en-US" altLang="zh-TW">
              <a:solidFill>
                <a:srgbClr val="000000"/>
              </a:solidFill>
              <a:latin typeface="+mj-lt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rgbClr val="000000"/>
                </a:solidFill>
                <a:latin typeface="+mj-lt"/>
                <a:ea typeface="微軟正黑體" panose="020B0604030504040204" pitchFamily="34" charset="-120"/>
              </a:rPr>
              <a:t>詳細請參考 </a:t>
            </a:r>
            <a:r>
              <a:rPr lang="en-US" altLang="zh-TW">
                <a:latin typeface="+mj-lt"/>
                <a:ea typeface="微軟正黑體" panose="020B0604030504040204" pitchFamily="34" charset="-120"/>
                <a:hlinkClick r:id="rId3"/>
              </a:rPr>
              <a:t>How to create an SPF TXT record?</a:t>
            </a:r>
            <a:endParaRPr lang="en-US" altLang="zh-TW" i="0">
              <a:solidFill>
                <a:srgbClr val="000000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CE48F04-851B-4299-BC9D-21F9A7F0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849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SPF</a:t>
            </a:r>
            <a:r>
              <a:rPr lang="zh-TW" altLang="en-US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相關設定參考資訊</a:t>
            </a:r>
            <a:endParaRPr lang="zh-TW" altLang="en-US" sz="2400" dirty="0">
              <a:solidFill>
                <a:srgbClr val="0000FF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0D899-D46B-4F61-9547-2CDFD8555F6A}"/>
              </a:ext>
            </a:extLst>
          </p:cNvPr>
          <p:cNvSpPr/>
          <p:nvPr/>
        </p:nvSpPr>
        <p:spPr>
          <a:xfrm>
            <a:off x="323528" y="764704"/>
            <a:ext cx="8388932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SPF</a:t>
            </a: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設定方式</a:t>
            </a:r>
            <a:endParaRPr lang="en-US" altLang="zh-TW" b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EF6AD1-EBC8-42D6-A823-D6DC46F42F43}"/>
              </a:ext>
            </a:extLst>
          </p:cNvPr>
          <p:cNvSpPr txBox="1"/>
          <p:nvPr/>
        </p:nvSpPr>
        <p:spPr>
          <a:xfrm>
            <a:off x="481832" y="1844824"/>
            <a:ext cx="43257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TW" sz="1400" b="1">
                <a:solidFill>
                  <a:schemeClr val="bg1"/>
                </a:solidFill>
              </a:rPr>
              <a:t>e.g. </a:t>
            </a:r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4AA190CC-BE86-472F-A6E3-CED96DAD6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9771"/>
              </p:ext>
            </p:extLst>
          </p:nvPr>
        </p:nvGraphicFramePr>
        <p:xfrm>
          <a:off x="464096" y="2248882"/>
          <a:ext cx="8299488" cy="213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0">
                  <a:extLst>
                    <a:ext uri="{9D8B030D-6E8A-4147-A177-3AD203B41FA5}">
                      <a16:colId xmlns:a16="http://schemas.microsoft.com/office/drawing/2014/main" val="950493023"/>
                    </a:ext>
                  </a:extLst>
                </a:gridCol>
                <a:gridCol w="7226278">
                  <a:extLst>
                    <a:ext uri="{9D8B030D-6E8A-4147-A177-3AD203B41FA5}">
                      <a16:colId xmlns:a16="http://schemas.microsoft.com/office/drawing/2014/main" val="2506956251"/>
                    </a:ext>
                  </a:extLst>
                </a:gridCol>
              </a:tblGrid>
              <a:tr h="470818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zh-TW" altLang="en-US" b="1">
                          <a:latin typeface="+mn-lt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zh-TW" altLang="en-US" b="1">
                          <a:latin typeface="+mn-lt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329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zh-TW" sz="18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all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符合任何主機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4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zh-TW" sz="18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ip4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符合 </a:t>
                      </a:r>
                      <a:r>
                        <a:rPr lang="en-US" altLang="zh-TW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IPv4 </a:t>
                      </a: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位址或網路範圍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652349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ip6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符合 </a:t>
                      </a:r>
                      <a:r>
                        <a:rPr lang="en-US" altLang="zh-TW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IPv6 </a:t>
                      </a: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位址或網路範圍</a:t>
                      </a:r>
                      <a:endParaRPr lang="zh-TW" altLang="en-US" sz="160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42306"/>
                  </a:ext>
                </a:extLst>
              </a:tr>
              <a:tr h="138305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mx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符合域名的 </a:t>
                      </a:r>
                      <a:r>
                        <a:rPr lang="en-US" altLang="zh-TW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MX </a:t>
                      </a: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記錄，一般企業郵件進出都是同一台的時候都會指定此參數</a:t>
                      </a:r>
                      <a:endParaRPr lang="zh-TW" altLang="en-US" sz="160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641926"/>
                  </a:ext>
                </a:extLst>
              </a:tr>
              <a:tr h="132585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include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將發件人 </a:t>
                      </a:r>
                      <a:r>
                        <a:rPr lang="en-US" altLang="zh-TW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IP </a:t>
                      </a: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和 </a:t>
                      </a:r>
                      <a:r>
                        <a:rPr lang="en-US" altLang="zh-TW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SPF </a:t>
                      </a:r>
                      <a:r>
                        <a:rPr lang="zh-TW" altLang="en-US" sz="1600" kern="1200">
                          <a:solidFill>
                            <a:srgbClr val="00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記錄指向另一個域，這種符合機制通常用於雲服務</a:t>
                      </a:r>
                      <a:endParaRPr lang="zh-TW" altLang="en-US" sz="160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32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0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F6BAC-38AE-41C7-B5AF-90D18FF8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849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TLS</a:t>
            </a:r>
            <a:r>
              <a:rPr lang="zh-TW" altLang="en-US" sz="2400">
                <a:solidFill>
                  <a:srgbClr val="0000FF"/>
                </a:solidFill>
                <a:effectLst/>
                <a:latin typeface="微軟正黑體" panose="020B0604030504040204" pitchFamily="34" charset="-120"/>
              </a:rPr>
              <a:t>相關設定參考資訊</a:t>
            </a:r>
            <a:endParaRPr lang="zh-TW" altLang="en-US" sz="2400" dirty="0">
              <a:solidFill>
                <a:srgbClr val="0000FF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795DB0-0755-4E6A-84DD-6064FBACB3EA}"/>
              </a:ext>
            </a:extLst>
          </p:cNvPr>
          <p:cNvSpPr/>
          <p:nvPr/>
        </p:nvSpPr>
        <p:spPr>
          <a:xfrm>
            <a:off x="395132" y="593998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若不支援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TLS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加密機制，請提供貴司的外部郵件系統 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a)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廠牌 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b)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型號 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c)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版號</a:t>
            </a:r>
            <a:endParaRPr lang="en-US" altLang="zh-TW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6789EB-BBA1-497F-B3E3-C431B8F06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90915"/>
              </p:ext>
            </p:extLst>
          </p:nvPr>
        </p:nvGraphicFramePr>
        <p:xfrm>
          <a:off x="395536" y="1332419"/>
          <a:ext cx="8352927" cy="460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72">
                  <a:extLst>
                    <a:ext uri="{9D8B030D-6E8A-4147-A177-3AD203B41FA5}">
                      <a16:colId xmlns:a16="http://schemas.microsoft.com/office/drawing/2014/main" val="950493023"/>
                    </a:ext>
                  </a:extLst>
                </a:gridCol>
                <a:gridCol w="6413855">
                  <a:extLst>
                    <a:ext uri="{9D8B030D-6E8A-4147-A177-3AD203B41FA5}">
                      <a16:colId xmlns:a16="http://schemas.microsoft.com/office/drawing/2014/main" val="2506956251"/>
                    </a:ext>
                  </a:extLst>
                </a:gridCol>
              </a:tblGrid>
              <a:tr h="462023">
                <a:tc>
                  <a:txBody>
                    <a:bodyPr/>
                    <a:lstStyle/>
                    <a:p>
                      <a:r>
                        <a:rPr lang="en-US" altLang="zh-TW" b="1">
                          <a:latin typeface="+mn-lt"/>
                          <a:ea typeface="微軟正黑體" panose="020B0604030504040204" pitchFamily="34" charset="-120"/>
                        </a:rPr>
                        <a:t>Make</a:t>
                      </a:r>
                      <a:endParaRPr lang="zh-TW" altLang="en-US" b="1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latin typeface="+mn-lt"/>
                          <a:ea typeface="微軟正黑體" panose="020B0604030504040204" pitchFamily="34" charset="-120"/>
                        </a:rPr>
                        <a:t>Link</a:t>
                      </a:r>
                      <a:endParaRPr lang="zh-TW" altLang="en-US" b="1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329226"/>
                  </a:ext>
                </a:extLst>
              </a:tr>
              <a:tr h="721515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Ironport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>
                          <a:latin typeface="+mj-lt"/>
                          <a:ea typeface="微軟正黑體" panose="020B0604030504040204" pitchFamily="34" charset="-120"/>
                          <a:hlinkClick r:id="rId3"/>
                        </a:rPr>
                        <a:t>https://www.cisco.com/c/en/us/support/docs/security/email-security-appliance/118844-technote-esa-00.html</a:t>
                      </a:r>
                      <a:endParaRPr lang="en-US" altLang="zh-TW" sz="1600" b="0"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46325"/>
                  </a:ext>
                </a:extLst>
              </a:tr>
              <a:tr h="721515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Proofpoint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>
                          <a:latin typeface="+mj-lt"/>
                          <a:ea typeface="微軟正黑體" panose="020B0604030504040204" pitchFamily="34" charset="-120"/>
                          <a:hlinkClick r:id="rId4"/>
                        </a:rPr>
                        <a:t>https://support.proofpointessentials.com/index.php?/Knowledgebase/Article/View/222/54/how-tls-delivery-occurs</a:t>
                      </a:r>
                      <a:endParaRPr lang="zh-TW" altLang="en-US" sz="1600" b="0"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652349"/>
                  </a:ext>
                </a:extLst>
              </a:tr>
              <a:tr h="462023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Symantec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>
                          <a:latin typeface="+mj-lt"/>
                          <a:ea typeface="微軟正黑體" panose="020B0604030504040204" pitchFamily="34" charset="-120"/>
                          <a:hlinkClick r:id="rId5"/>
                        </a:rPr>
                        <a:t>https://barisinceisci.wordpress.com/tag/symantec-messaging-gateway/</a:t>
                      </a:r>
                      <a:endParaRPr lang="zh-TW" altLang="en-US" sz="1600" b="0"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42306"/>
                  </a:ext>
                </a:extLst>
              </a:tr>
              <a:tr h="721515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Forcepoint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+mj-lt"/>
                          <a:ea typeface="微軟正黑體" panose="020B0604030504040204" pitchFamily="34" charset="-120"/>
                          <a:hlinkClick r:id="rId6"/>
                        </a:rPr>
                        <a:t>https://www.websense.com/content/support/library/email/hosted/admin_guide/tls_connections.aspx</a:t>
                      </a:r>
                      <a:endParaRPr lang="zh-TW" altLang="en-US" sz="1600" b="0" dirty="0"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08082"/>
                  </a:ext>
                </a:extLst>
              </a:tr>
              <a:tr h="721515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Cellopoint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>
                          <a:latin typeface="+mj-lt"/>
                          <a:ea typeface="微軟正黑體" panose="020B0604030504040204" pitchFamily="34" charset="-120"/>
                          <a:hlinkClick r:id="rId7"/>
                        </a:rPr>
                        <a:t>http://www.cellopoint.com/download/file/openpdf.php?filePath=en/CSO_tech/manual/CelloOS%204.1%20User%20Guide%202015_EN.pdf</a:t>
                      </a:r>
                      <a:endParaRPr lang="zh-TW" altLang="en-US" sz="1600" b="0"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641926"/>
                  </a:ext>
                </a:extLst>
              </a:tr>
              <a:tr h="797464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Office 365</a:t>
                      </a:r>
                      <a:b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</a:br>
                      <a:r>
                        <a:rPr lang="en-US" altLang="zh-TW">
                          <a:latin typeface="+mn-lt"/>
                          <a:ea typeface="微軟正黑體" panose="020B0604030504040204" pitchFamily="34" charset="-120"/>
                        </a:rPr>
                        <a:t>(Exchange Online)</a:t>
                      </a:r>
                      <a:endParaRPr lang="zh-TW" altLang="en-US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+mj-lt"/>
                          <a:ea typeface="微軟正黑體" panose="020B0604030504040204" pitchFamily="34" charset="-120"/>
                          <a:hlinkClick r:id="rId8"/>
                        </a:rPr>
                        <a:t>https://docs.microsoft.com/en-us/microsoft-365/compliance/exchange-online-uses-tls-to-secure-email-connections</a:t>
                      </a:r>
                      <a:endParaRPr lang="zh-TW" altLang="en-US" sz="1600" b="0" dirty="0"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32124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C2A8032-B5C6-4A43-B3C5-6996543E3203}"/>
              </a:ext>
            </a:extLst>
          </p:cNvPr>
          <p:cNvSpPr/>
          <p:nvPr/>
        </p:nvSpPr>
        <p:spPr>
          <a:xfrm>
            <a:off x="323528" y="764704"/>
            <a:ext cx="8388932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TLS</a:t>
            </a:r>
            <a:r>
              <a:rPr lang="zh-TW" altLang="en-US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加密設定方式</a:t>
            </a:r>
            <a:endParaRPr lang="en-US" altLang="zh-TW" b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57272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18206</TotalTime>
  <Words>658</Words>
  <Application>Microsoft Office PowerPoint</Application>
  <PresentationFormat>如螢幕大小 (4:3)</PresentationFormat>
  <Paragraphs>112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Adobe Gurmukhi</vt:lpstr>
      <vt:lpstr>Arial Unicode MS</vt:lpstr>
      <vt:lpstr>華康談楷體W5(P)</vt:lpstr>
      <vt:lpstr>微軟正黑體</vt:lpstr>
      <vt:lpstr>新細明體</vt:lpstr>
      <vt:lpstr>Arial</vt:lpstr>
      <vt:lpstr>Calibri</vt:lpstr>
      <vt:lpstr>Verdana</vt:lpstr>
      <vt:lpstr>Wingdings</vt:lpstr>
      <vt:lpstr>1_Office 佈景主題</vt:lpstr>
      <vt:lpstr>電子郵件傳遞安全強化作業</vt:lpstr>
      <vt:lpstr>為何要強化電子郵件往來安全</vt:lpstr>
      <vt:lpstr>何謂SPF驗證/TLS加密機制</vt:lpstr>
      <vt:lpstr>如何與旭德科技進行電子郵件資安聯防</vt:lpstr>
      <vt:lpstr>SPF相關設定參考資訊</vt:lpstr>
      <vt:lpstr>TLS相關設定參考資訊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Lee</dc:creator>
  <cp:lastModifiedBy>Allen Chang (張光文)</cp:lastModifiedBy>
  <cp:revision>2300</cp:revision>
  <cp:lastPrinted>2013-09-24T05:48:52Z</cp:lastPrinted>
  <dcterms:created xsi:type="dcterms:W3CDTF">2013-09-23T09:05:36Z</dcterms:created>
  <dcterms:modified xsi:type="dcterms:W3CDTF">2022-09-01T09:50:25Z</dcterms:modified>
</cp:coreProperties>
</file>