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74" r:id="rId2"/>
    <p:sldMasterId id="2147483694" r:id="rId3"/>
  </p:sldMasterIdLst>
  <p:notesMasterIdLst>
    <p:notesMasterId r:id="rId16"/>
  </p:notesMasterIdLst>
  <p:sldIdLst>
    <p:sldId id="256" r:id="rId4"/>
    <p:sldId id="257" r:id="rId5"/>
    <p:sldId id="258" r:id="rId6"/>
    <p:sldId id="260" r:id="rId7"/>
    <p:sldId id="259" r:id="rId8"/>
    <p:sldId id="261" r:id="rId9"/>
    <p:sldId id="262" r:id="rId10"/>
    <p:sldId id="265" r:id="rId11"/>
    <p:sldId id="263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A"/>
    <a:srgbClr val="003C71"/>
    <a:srgbClr val="00396E"/>
    <a:srgbClr val="0977B0"/>
    <a:srgbClr val="007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BAA1F-5092-462A-8E10-33E09AAC55D5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332ED-E0FF-4D67-A4F0-EC306E447C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42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332ED-E0FF-4D67-A4F0-EC306E447CC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24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50498" y="413495"/>
            <a:ext cx="5626802" cy="1470025"/>
          </a:xfrm>
        </p:spPr>
        <p:txBody>
          <a:bodyPr>
            <a:noAutofit/>
          </a:bodyPr>
          <a:lstStyle>
            <a:lvl1pPr algn="l">
              <a:defRPr sz="5000" cap="none">
                <a:solidFill>
                  <a:srgbClr val="003C7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0498" y="2173200"/>
            <a:ext cx="5626802" cy="1713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77C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413500" y="5308600"/>
            <a:ext cx="2463800" cy="825500"/>
          </a:xfrm>
        </p:spPr>
        <p:txBody>
          <a:bodyPr anchor="b">
            <a:noAutofit/>
          </a:bodyPr>
          <a:lstStyle>
            <a:lvl1pPr algn="ctr">
              <a:buNone/>
              <a:defRPr sz="1400">
                <a:solidFill>
                  <a:srgbClr val="003C7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Title/date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712357" y="5308600"/>
            <a:ext cx="206829" cy="19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76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CA" sz="4400" b="0" i="0" kern="1200" dirty="0">
                <a:solidFill>
                  <a:srgbClr val="0077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C71"/>
                </a:solidFill>
              </a:defRPr>
            </a:lvl1pPr>
            <a:lvl2pPr>
              <a:defRPr>
                <a:solidFill>
                  <a:srgbClr val="003C71"/>
                </a:solidFill>
              </a:defRPr>
            </a:lvl2pPr>
            <a:lvl3pPr>
              <a:defRPr>
                <a:solidFill>
                  <a:srgbClr val="003C71"/>
                </a:solidFill>
              </a:defRPr>
            </a:lvl3pPr>
            <a:lvl4pPr>
              <a:defRPr>
                <a:solidFill>
                  <a:srgbClr val="003C71"/>
                </a:solidFill>
              </a:defRPr>
            </a:lvl4pPr>
            <a:lvl5pPr>
              <a:defRPr>
                <a:solidFill>
                  <a:srgbClr val="003C7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0480" y="6224270"/>
            <a:ext cx="3365863" cy="365125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360194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27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CA" sz="4400" b="0" i="0" kern="1200" dirty="0">
                <a:solidFill>
                  <a:srgbClr val="0077C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C71"/>
                </a:solidFill>
              </a:defRPr>
            </a:lvl1pPr>
            <a:lvl2pPr>
              <a:defRPr>
                <a:solidFill>
                  <a:srgbClr val="003C71"/>
                </a:solidFill>
              </a:defRPr>
            </a:lvl2pPr>
            <a:lvl3pPr>
              <a:defRPr>
                <a:solidFill>
                  <a:srgbClr val="003C71"/>
                </a:solidFill>
              </a:defRPr>
            </a:lvl3pPr>
            <a:lvl4pPr>
              <a:defRPr>
                <a:solidFill>
                  <a:srgbClr val="003C71"/>
                </a:solidFill>
              </a:defRPr>
            </a:lvl4pPr>
            <a:lvl5pPr>
              <a:defRPr>
                <a:solidFill>
                  <a:srgbClr val="003C7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7C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967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967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30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623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8560"/>
            <a:ext cx="4040188" cy="311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531360" y="1600200"/>
            <a:ext cx="4155440" cy="3967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69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623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8560"/>
            <a:ext cx="4040188" cy="311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623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8560"/>
            <a:ext cx="4041775" cy="311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4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9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1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97400"/>
            <a:ext cx="5486400" cy="370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95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81258"/>
            <a:ext cx="5486400" cy="525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59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44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24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11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97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0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457200" rtl="0" eaLnBrk="1" latinLnBrk="0" hangingPunct="1">
        <a:spcBef>
          <a:spcPct val="0"/>
        </a:spcBef>
        <a:buNone/>
        <a:defRPr lang="en-CA" sz="4400" b="0" i="0" kern="1200" dirty="0">
          <a:solidFill>
            <a:srgbClr val="0077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n-US" sz="3200" kern="1200" dirty="0" smtClean="0">
          <a:solidFill>
            <a:srgbClr val="003C7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n-US" sz="2800" kern="1200" dirty="0" smtClean="0">
          <a:solidFill>
            <a:srgbClr val="003C7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n-US" sz="2400" kern="1200" dirty="0" smtClean="0">
          <a:solidFill>
            <a:srgbClr val="003C7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n-US" sz="2000" kern="1200" dirty="0" smtClean="0">
          <a:solidFill>
            <a:srgbClr val="003C7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CA" sz="2000" kern="1200" dirty="0">
          <a:solidFill>
            <a:srgbClr val="003C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97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94513"/>
            <a:ext cx="2136653" cy="794882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0480" y="6224270"/>
            <a:ext cx="4150360" cy="365125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09280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726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90" r:id="rId4"/>
    <p:sldLayoutId id="2147483680" r:id="rId5"/>
    <p:sldLayoutId id="2147483681" r:id="rId6"/>
    <p:sldLayoutId id="2147483683" r:id="rId7"/>
    <p:sldLayoutId id="2147483682" r:id="rId8"/>
  </p:sldLayoutIdLst>
  <p:txStyles>
    <p:titleStyle>
      <a:lvl1pPr algn="l" defTabSz="457200" rtl="0" eaLnBrk="1" latinLnBrk="0" hangingPunct="1">
        <a:spcBef>
          <a:spcPct val="0"/>
        </a:spcBef>
        <a:buNone/>
        <a:defRPr lang="en-CA" sz="4400" b="0" i="0" kern="1200" dirty="0">
          <a:solidFill>
            <a:srgbClr val="0077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n-US" sz="3200" kern="1200" dirty="0" smtClean="0">
          <a:solidFill>
            <a:srgbClr val="003C7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n-US" sz="2800" kern="1200" dirty="0" smtClean="0">
          <a:solidFill>
            <a:srgbClr val="003C7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n-US" sz="2400" kern="1200" dirty="0" smtClean="0">
          <a:solidFill>
            <a:srgbClr val="003C7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n-US" sz="2000" kern="1200" dirty="0" smtClean="0">
          <a:solidFill>
            <a:srgbClr val="003C7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CA" sz="2000" kern="1200" dirty="0">
          <a:solidFill>
            <a:srgbClr val="003C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05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380514" cy="397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94513"/>
            <a:ext cx="2136653" cy="794882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0480" y="6224270"/>
            <a:ext cx="3365863" cy="365125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360194" y="6224270"/>
            <a:ext cx="477520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fld id="{DE1E3E6D-C063-4FB1-8CF8-337F31A27C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604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457200" rtl="0" eaLnBrk="1" latinLnBrk="0" hangingPunct="1">
        <a:spcBef>
          <a:spcPct val="0"/>
        </a:spcBef>
        <a:buNone/>
        <a:defRPr lang="en-CA" sz="4400" b="0" i="0" kern="1200" dirty="0">
          <a:solidFill>
            <a:srgbClr val="0077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n-US" sz="3200" kern="1200" dirty="0" smtClean="0">
          <a:solidFill>
            <a:srgbClr val="003C7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n-US" sz="2800" kern="1200" dirty="0" smtClean="0">
          <a:solidFill>
            <a:srgbClr val="003C7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n-US" sz="2400" kern="1200" dirty="0" smtClean="0">
          <a:solidFill>
            <a:srgbClr val="003C7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n-US" sz="2000" kern="1200" dirty="0" smtClean="0">
          <a:solidFill>
            <a:srgbClr val="003C7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CA" sz="2000" kern="1200" dirty="0">
          <a:solidFill>
            <a:srgbClr val="003C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Bob the Bunny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649" y="1440515"/>
            <a:ext cx="5626802" cy="1713000"/>
          </a:xfrm>
        </p:spPr>
        <p:txBody>
          <a:bodyPr/>
          <a:lstStyle/>
          <a:p>
            <a:r>
              <a:rPr lang="en-CA" dirty="0" smtClean="0"/>
              <a:t>Teaches Programming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OEC 2016 – UOIT Entry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s00524077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9" y="5308600"/>
            <a:ext cx="2229161" cy="10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3295649" cy="6858000"/>
            <a:chOff x="0" y="0"/>
            <a:chExt cx="3295649" cy="685800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295649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 descr="C:\Users\s00524077\Desktop\Captur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07" y="5308600"/>
              <a:ext cx="2229161" cy="108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73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1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Subroutines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2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city of Waterloo has asked us to design an interactive tool for children aged 5-7 years old to learn the basics of programming.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3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Requirements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/>
          <a:lstStyle/>
          <a:p>
            <a:r>
              <a:rPr lang="en-CA" dirty="0" smtClean="0"/>
              <a:t>The program must have the following programming concepts communicated successfully:</a:t>
            </a:r>
          </a:p>
          <a:p>
            <a:r>
              <a:rPr lang="en-CA" dirty="0"/>
              <a:t>	</a:t>
            </a:r>
            <a:endParaRPr lang="en-CA" dirty="0" smtClean="0"/>
          </a:p>
          <a:p>
            <a:r>
              <a:rPr lang="en-CA" dirty="0"/>
              <a:t>	</a:t>
            </a:r>
            <a:r>
              <a:rPr lang="en-CA" dirty="0" smtClean="0"/>
              <a:t>- Variables</a:t>
            </a:r>
          </a:p>
          <a:p>
            <a:r>
              <a:rPr lang="en-CA" dirty="0"/>
              <a:t>	</a:t>
            </a:r>
            <a:r>
              <a:rPr lang="en-CA" dirty="0" smtClean="0"/>
              <a:t>- Condition Statements</a:t>
            </a:r>
          </a:p>
          <a:p>
            <a:r>
              <a:rPr lang="en-CA" dirty="0"/>
              <a:t>	</a:t>
            </a:r>
            <a:r>
              <a:rPr lang="en-CA" dirty="0" smtClean="0"/>
              <a:t>- For Loops and While Loops</a:t>
            </a:r>
          </a:p>
          <a:p>
            <a:r>
              <a:rPr lang="en-CA" dirty="0"/>
              <a:t>	</a:t>
            </a:r>
            <a:r>
              <a:rPr lang="en-CA" dirty="0" smtClean="0"/>
              <a:t>- Subroutines</a:t>
            </a:r>
          </a:p>
          <a:p>
            <a:endParaRPr lang="en-CA" dirty="0"/>
          </a:p>
          <a:p>
            <a:r>
              <a:rPr lang="en-CA" dirty="0" smtClean="0"/>
              <a:t>The tool is supposed to be targeted towards children and must have an appealing interface for the target group (children).</a:t>
            </a:r>
          </a:p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2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Our Product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/>
          <a:lstStyle/>
          <a:p>
            <a:r>
              <a:rPr lang="en-CA" dirty="0" smtClean="0"/>
              <a:t>Bob the Bunny is an interactive tool that teaches children the ages 5-7 how to program.</a:t>
            </a:r>
          </a:p>
          <a:p>
            <a:endParaRPr lang="en-CA" dirty="0"/>
          </a:p>
          <a:p>
            <a:r>
              <a:rPr lang="en-CA" dirty="0" smtClean="0"/>
              <a:t>The tool is a fun game for children to play that teaches the basic fundamentals of programming with ease.</a:t>
            </a:r>
          </a:p>
          <a:p>
            <a:endParaRPr lang="en-CA" dirty="0"/>
          </a:p>
          <a:p>
            <a:r>
              <a:rPr lang="en-CA" dirty="0" smtClean="0"/>
              <a:t>Throughout the game, the user will have to navigate a bunny through different challenges on a map.</a:t>
            </a:r>
          </a:p>
          <a:p>
            <a:endParaRPr lang="en-CA" dirty="0"/>
          </a:p>
          <a:p>
            <a:r>
              <a:rPr lang="en-CA" dirty="0" smtClean="0"/>
              <a:t>The bunny will travel through portals, will change directions through arrows, and will travel to other levels all to demonstrate the basic programming logic.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Tools Used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2878836" cy="4488858"/>
          </a:xfrm>
        </p:spPr>
        <p:txBody>
          <a:bodyPr/>
          <a:lstStyle/>
          <a:p>
            <a:r>
              <a:rPr lang="en-CA" dirty="0" smtClean="0"/>
              <a:t>ProgrammingLove2D. 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75630"/>
              </p:ext>
            </p:extLst>
          </p:nvPr>
        </p:nvGraphicFramePr>
        <p:xfrm>
          <a:off x="3177442" y="1532136"/>
          <a:ext cx="5772914" cy="51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457"/>
                <a:gridCol w="2886457"/>
              </a:tblGrid>
              <a:tr h="10381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Language/ Technology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</a:tr>
              <a:tr h="10381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Programming Language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10381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Editing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038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Editing Tool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0381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orig13.deviantart.net/981d/f/2013/109/8/7/love2d_flurry_icon_by_mdfang-d6283f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214" y="2526519"/>
            <a:ext cx="1101039" cy="11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392" y="3632486"/>
            <a:ext cx="2437145" cy="970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289" y="4682625"/>
            <a:ext cx="1165341" cy="883009"/>
          </a:xfrm>
          <a:prstGeom prst="rect">
            <a:avLst/>
          </a:prstGeom>
        </p:spPr>
      </p:pic>
      <p:pic>
        <p:nvPicPr>
          <p:cNvPr id="8" name="Picture 4" descr="lua.gif (256×255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80" y="2610822"/>
            <a:ext cx="936089" cy="9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684" y="5752898"/>
            <a:ext cx="711442" cy="7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Management Process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Our group decided to work using Extreme Programming (XP) as a management methodology to work on this project.</a:t>
            </a:r>
          </a:p>
          <a:p>
            <a:endParaRPr lang="en-CA" dirty="0"/>
          </a:p>
          <a:p>
            <a:r>
              <a:rPr lang="en-CA" dirty="0" smtClean="0"/>
              <a:t>XP is an agile programming methodology that allows for constant review and redesign.</a:t>
            </a:r>
          </a:p>
          <a:p>
            <a:endParaRPr lang="en-CA" dirty="0"/>
          </a:p>
          <a:p>
            <a:r>
              <a:rPr lang="en-CA" dirty="0" smtClean="0"/>
              <a:t>XP has a main programmer and a secondary observer that observes the programming and acts as a live debugger, checking for errors and offering suggestions.</a:t>
            </a:r>
          </a:p>
          <a:p>
            <a:endParaRPr lang="en-CA" dirty="0"/>
          </a:p>
          <a:p>
            <a:r>
              <a:rPr lang="en-CA" dirty="0" smtClean="0"/>
              <a:t>The rest of the work was divided up amongst the other members to gather sounds, build artwork, and construct title animations.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8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Satisfying Requirements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/>
          <a:lstStyle/>
          <a:p>
            <a:r>
              <a:rPr lang="en-CA" dirty="0" smtClean="0"/>
              <a:t>For the four different requirements, we designed four unique features or obstacles in the game to engrain the programming concepts in a child.</a:t>
            </a:r>
          </a:p>
          <a:p>
            <a:endParaRPr lang="en-CA" dirty="0"/>
          </a:p>
          <a:p>
            <a:r>
              <a:rPr lang="en-CA" dirty="0" smtClean="0"/>
              <a:t>We understood that a child aged 5-7 cannot understand basic algebra and many other concepts that are the foundation of programming.</a:t>
            </a:r>
          </a:p>
          <a:p>
            <a:endParaRPr lang="en-CA" dirty="0" smtClean="0"/>
          </a:p>
          <a:p>
            <a:r>
              <a:rPr lang="en-CA" dirty="0" smtClean="0"/>
              <a:t>The tool includes four unique obstacles in the map that help get these four core programming concepts across.</a:t>
            </a:r>
            <a:endParaRPr lang="en-CA" dirty="0"/>
          </a:p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1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Using Variables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24_CM_exitpowerpoint_V5nologo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249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Conditional Statements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0498" y="2173199"/>
            <a:ext cx="5626802" cy="448885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6" y="5237163"/>
            <a:ext cx="2295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319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2_Custom Design</vt:lpstr>
      <vt:lpstr>Custom Design</vt:lpstr>
      <vt:lpstr>1_Custom Design</vt:lpstr>
      <vt:lpstr>Bob the Bunny</vt:lpstr>
      <vt:lpstr>Problem Statement</vt:lpstr>
      <vt:lpstr>Requirements</vt:lpstr>
      <vt:lpstr>Our Product</vt:lpstr>
      <vt:lpstr>Tools Used</vt:lpstr>
      <vt:lpstr>Management Process</vt:lpstr>
      <vt:lpstr>Satisfying Requirements</vt:lpstr>
      <vt:lpstr>Using Variables</vt:lpstr>
      <vt:lpstr>Conditional Statements</vt:lpstr>
      <vt:lpstr>Loops</vt:lpstr>
      <vt:lpstr>Subroutines</vt:lpstr>
      <vt:lpstr>Demonstration</vt:lpstr>
    </vt:vector>
  </TitlesOfParts>
  <Company>Durham College + 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 6</dc:title>
  <dc:creator>Jen Clarke</dc:creator>
  <cp:lastModifiedBy>Neil Seward</cp:lastModifiedBy>
  <cp:revision>56</cp:revision>
  <dcterms:created xsi:type="dcterms:W3CDTF">2012-06-26T12:49:42Z</dcterms:created>
  <dcterms:modified xsi:type="dcterms:W3CDTF">2016-01-30T03:14:36Z</dcterms:modified>
</cp:coreProperties>
</file>