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83124" autoAdjust="0"/>
  </p:normalViewPr>
  <p:slideViewPr>
    <p:cSldViewPr snapToGrid="0">
      <p:cViewPr varScale="1">
        <p:scale>
          <a:sx n="62" d="100"/>
          <a:sy n="6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EBB5E-7315-4EE0-B138-44EFC81AAAA5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17FF-444B-40AC-9C19-B3E904E9E2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61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F17FF-444B-40AC-9C19-B3E904E9E299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91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6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82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41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3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169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49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1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14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2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82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75F1-60BE-429E-9FB8-3601DCF73232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557C-CDA4-4A47-AAA3-7CD4FCE012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5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s-MX" b="1" dirty="0" smtClean="0"/>
              <a:t>ISO 15504:SPICE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2800" dirty="0" smtClean="0"/>
              <a:t>(Software </a:t>
            </a:r>
            <a:r>
              <a:rPr lang="es-MX" sz="2800" dirty="0" err="1" smtClean="0"/>
              <a:t>Process</a:t>
            </a:r>
            <a:r>
              <a:rPr lang="es-MX" sz="2800" dirty="0" smtClean="0"/>
              <a:t> </a:t>
            </a:r>
            <a:r>
              <a:rPr lang="es-MX" sz="2800" dirty="0" err="1" smtClean="0"/>
              <a:t>Improvement</a:t>
            </a:r>
            <a:r>
              <a:rPr lang="es-MX" sz="2800" dirty="0" smtClean="0"/>
              <a:t> and </a:t>
            </a:r>
            <a:r>
              <a:rPr lang="es-MX" sz="2800" dirty="0" err="1" smtClean="0"/>
              <a:t>Capacity</a:t>
            </a:r>
            <a:r>
              <a:rPr lang="es-MX" sz="2800" dirty="0" smtClean="0"/>
              <a:t> </a:t>
            </a:r>
            <a:r>
              <a:rPr lang="es-MX" sz="2800" dirty="0" err="1" smtClean="0"/>
              <a:t>Determination</a:t>
            </a:r>
            <a:r>
              <a:rPr lang="es-MX" sz="2800" dirty="0" smtClean="0"/>
              <a:t>)</a:t>
            </a:r>
            <a:endParaRPr lang="es-MX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3451" y="3973997"/>
            <a:ext cx="9144000" cy="1655762"/>
          </a:xfrm>
        </p:spPr>
        <p:txBody>
          <a:bodyPr/>
          <a:lstStyle/>
          <a:p>
            <a:pPr algn="r"/>
            <a:r>
              <a:rPr lang="es-MX" dirty="0" smtClean="0"/>
              <a:t>Facultad de Estadística e informática </a:t>
            </a:r>
          </a:p>
          <a:p>
            <a:pPr algn="r"/>
            <a:r>
              <a:rPr lang="es-MX" dirty="0" smtClean="0"/>
              <a:t>Juan Carlos Pérez </a:t>
            </a:r>
            <a:r>
              <a:rPr lang="es-MX" dirty="0" smtClean="0"/>
              <a:t>Arriaga</a:t>
            </a:r>
          </a:p>
          <a:p>
            <a:pPr algn="r"/>
            <a:r>
              <a:rPr lang="es-MX" dirty="0" smtClean="0"/>
              <a:t>Equipo 4</a:t>
            </a:r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09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4645" y="2340244"/>
            <a:ext cx="4788976" cy="1270861"/>
          </a:xfrm>
        </p:spPr>
        <p:txBody>
          <a:bodyPr/>
          <a:lstStyle/>
          <a:p>
            <a:pPr algn="ctr"/>
            <a:r>
              <a:rPr lang="es-MX" b="1" dirty="0" smtClean="0"/>
              <a:t>Gracias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13854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Propósito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Aplicable a mejoramiento de procesos y a determinar </a:t>
            </a:r>
            <a:r>
              <a:rPr lang="es-MX" dirty="0" smtClean="0"/>
              <a:t>capacidad.</a:t>
            </a:r>
            <a:endParaRPr lang="es-MX" dirty="0" smtClean="0"/>
          </a:p>
          <a:p>
            <a:pPr algn="just"/>
            <a:r>
              <a:rPr lang="es-MX" dirty="0" smtClean="0"/>
              <a:t>Aplicable a diferentes dominios, necesidades y tamaños de </a:t>
            </a:r>
            <a:r>
              <a:rPr lang="es-MX" dirty="0" smtClean="0"/>
              <a:t>organización. </a:t>
            </a:r>
            <a:endParaRPr lang="es-MX" dirty="0" smtClean="0"/>
          </a:p>
          <a:p>
            <a:pPr algn="just"/>
            <a:r>
              <a:rPr lang="es-MX" dirty="0" smtClean="0"/>
              <a:t>No supone estructura organizacional, filosofía administrativa, modelo e ciclo de vida, tecnologías de software o método de </a:t>
            </a:r>
            <a:r>
              <a:rPr lang="es-MX" dirty="0" smtClean="0"/>
              <a:t>desarrollo.</a:t>
            </a:r>
            <a:endParaRPr lang="es-MX" dirty="0" smtClean="0"/>
          </a:p>
          <a:p>
            <a:pPr algn="just"/>
            <a:r>
              <a:rPr lang="es-MX" dirty="0" smtClean="0"/>
              <a:t>Usa criterios objetivos y prefiere </a:t>
            </a:r>
            <a:r>
              <a:rPr lang="es-MX" dirty="0" smtClean="0"/>
              <a:t>cuantitativos.</a:t>
            </a:r>
            <a:endParaRPr lang="es-MX" dirty="0" smtClean="0"/>
          </a:p>
          <a:p>
            <a:pPr algn="just"/>
            <a:r>
              <a:rPr lang="es-MX" dirty="0" smtClean="0"/>
              <a:t>Salida en forma de perfiles comparables (en vez de número o pasa/falla</a:t>
            </a:r>
            <a:r>
              <a:rPr lang="es-MX" dirty="0" smtClean="0"/>
              <a:t>).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8035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70703"/>
            <a:ext cx="10515600" cy="5806260"/>
          </a:xfrm>
        </p:spPr>
        <p:txBody>
          <a:bodyPr/>
          <a:lstStyle/>
          <a:p>
            <a:pPr marL="0" indent="0" algn="ctr">
              <a:buNone/>
            </a:pPr>
            <a:r>
              <a:rPr lang="es-MX" sz="3200" b="1" dirty="0" smtClean="0"/>
              <a:t>Contexto </a:t>
            </a:r>
          </a:p>
          <a:p>
            <a:pPr marL="0" indent="0">
              <a:buNone/>
            </a:pPr>
            <a:r>
              <a:rPr lang="es-MX" dirty="0" smtClean="0"/>
              <a:t>Unidad organizacional con actividad coherente y metas coherentes </a:t>
            </a:r>
          </a:p>
          <a:p>
            <a:pPr marL="0" indent="0" algn="ctr">
              <a:buNone/>
            </a:pPr>
            <a:r>
              <a:rPr lang="es-MX" sz="3200" b="1" dirty="0" smtClean="0"/>
              <a:t>Etapas </a:t>
            </a:r>
          </a:p>
          <a:p>
            <a:r>
              <a:rPr lang="es-MX" sz="3200" b="1" dirty="0" smtClean="0"/>
              <a:t>Preparación: </a:t>
            </a:r>
            <a:r>
              <a:rPr lang="es-MX" sz="3200" dirty="0" smtClean="0"/>
              <a:t>Alcance, metas dl negocio, procesos a evaluar, instancia de proceso</a:t>
            </a:r>
          </a:p>
          <a:p>
            <a:r>
              <a:rPr lang="es-MX" sz="3200" b="1" dirty="0" smtClean="0"/>
              <a:t>Recolección de datos: </a:t>
            </a:r>
            <a:r>
              <a:rPr lang="es-MX" sz="3200" dirty="0" smtClean="0"/>
              <a:t>Experto, entrevistas, discusiones, análisis de documentos, herramientas</a:t>
            </a:r>
          </a:p>
          <a:p>
            <a:r>
              <a:rPr lang="es-MX" sz="3200" dirty="0" smtClean="0"/>
              <a:t>Análisis de datos, asignar niveles, preparar salida </a:t>
            </a:r>
          </a:p>
          <a:p>
            <a:r>
              <a:rPr lang="es-MX" sz="3200" dirty="0" smtClean="0"/>
              <a:t>Retroalimentación de resultados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558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238" t="5766" r="10811" b="13073"/>
          <a:stretch/>
        </p:blipFill>
        <p:spPr>
          <a:xfrm>
            <a:off x="721218" y="270457"/>
            <a:ext cx="10637949" cy="62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Categorías de Proceso: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33513" y="2089096"/>
            <a:ext cx="6724973" cy="3381806"/>
          </a:xfrm>
        </p:spPr>
        <p:txBody>
          <a:bodyPr/>
          <a:lstStyle/>
          <a:p>
            <a:r>
              <a:rPr lang="es-MX" b="1" dirty="0" smtClean="0"/>
              <a:t>CUS</a:t>
            </a:r>
            <a:r>
              <a:rPr lang="es-MX" dirty="0" smtClean="0"/>
              <a:t> Servicio al cliente </a:t>
            </a:r>
          </a:p>
          <a:p>
            <a:r>
              <a:rPr lang="es-MX" b="1" dirty="0" smtClean="0"/>
              <a:t>ENG</a:t>
            </a:r>
            <a:r>
              <a:rPr lang="es-MX" dirty="0" smtClean="0"/>
              <a:t> Desarrollo directamente </a:t>
            </a:r>
          </a:p>
          <a:p>
            <a:r>
              <a:rPr lang="es-MX" b="1" dirty="0" smtClean="0"/>
              <a:t>SUP</a:t>
            </a:r>
            <a:r>
              <a:rPr lang="es-MX" dirty="0" smtClean="0"/>
              <a:t> Soporte a todos los procesos </a:t>
            </a:r>
          </a:p>
          <a:p>
            <a:r>
              <a:rPr lang="es-MX" b="1" dirty="0" smtClean="0"/>
              <a:t>MAN</a:t>
            </a:r>
            <a:r>
              <a:rPr lang="es-MX" dirty="0" smtClean="0"/>
              <a:t> administración de procesos </a:t>
            </a:r>
          </a:p>
          <a:p>
            <a:r>
              <a:rPr lang="es-MX" b="1" dirty="0" smtClean="0"/>
              <a:t>ORG</a:t>
            </a:r>
            <a:r>
              <a:rPr lang="es-MX" dirty="0" smtClean="0"/>
              <a:t> De la organización que apoya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695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Ejemplo: Procesos de Desarrollo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62293" y="1906292"/>
            <a:ext cx="7267414" cy="420867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s-MX" dirty="0" smtClean="0"/>
              <a:t>Requerimiento y diseño del sistema </a:t>
            </a:r>
          </a:p>
          <a:p>
            <a:pPr marL="514350" indent="-514350">
              <a:buAutoNum type="arabicParenR"/>
            </a:pPr>
            <a:r>
              <a:rPr lang="es-MX" dirty="0" smtClean="0"/>
              <a:t>Requerimiento del software </a:t>
            </a:r>
          </a:p>
          <a:p>
            <a:pPr marL="514350" indent="-514350">
              <a:buAutoNum type="arabicParenR"/>
            </a:pPr>
            <a:r>
              <a:rPr lang="es-MX" dirty="0" smtClean="0"/>
              <a:t>Diseño del software </a:t>
            </a:r>
          </a:p>
          <a:p>
            <a:pPr marL="514350" indent="-514350">
              <a:buAutoNum type="arabicParenR"/>
            </a:pPr>
            <a:r>
              <a:rPr lang="es-MX" dirty="0" smtClean="0"/>
              <a:t>Implementación del diseño</a:t>
            </a:r>
          </a:p>
          <a:p>
            <a:pPr marL="514350" indent="-514350">
              <a:buAutoNum type="arabicParenR"/>
            </a:pPr>
            <a:r>
              <a:rPr lang="es-MX" dirty="0" smtClean="0"/>
              <a:t>Integración y pruebas del software </a:t>
            </a:r>
          </a:p>
          <a:p>
            <a:pPr marL="514350" indent="-514350">
              <a:buAutoNum type="arabicParenR"/>
            </a:pPr>
            <a:r>
              <a:rPr lang="es-MX" dirty="0" smtClean="0"/>
              <a:t>Integración y pruebas del sistema </a:t>
            </a:r>
          </a:p>
          <a:p>
            <a:pPr marL="514350" indent="-514350">
              <a:buAutoNum type="arabicParenR"/>
            </a:pPr>
            <a:r>
              <a:rPr lang="es-MX" dirty="0" smtClean="0"/>
              <a:t>Mantenimiento del software y el sistema </a:t>
            </a:r>
          </a:p>
          <a:p>
            <a:pPr marL="514350" indent="-514350">
              <a:buAutoNum type="arabicParenR"/>
            </a:pPr>
            <a:endParaRPr lang="es-MX" dirty="0" smtClean="0"/>
          </a:p>
          <a:p>
            <a:pPr marL="514350" indent="-514350">
              <a:buAutoNum type="arabicParenR"/>
            </a:pPr>
            <a:endParaRPr lang="es-MX" dirty="0" smtClean="0"/>
          </a:p>
          <a:p>
            <a:pPr marL="514350" indent="-514350">
              <a:buAutoNum type="arabicParenR"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051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214" t="11928" r="14597" b="18303"/>
          <a:stretch/>
        </p:blipFill>
        <p:spPr>
          <a:xfrm>
            <a:off x="1700011" y="643944"/>
            <a:ext cx="9002333" cy="51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0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4079" t="-33129" r="12853" b="29903"/>
          <a:stretch/>
        </p:blipFill>
        <p:spPr>
          <a:xfrm>
            <a:off x="1175658" y="-1843314"/>
            <a:ext cx="9506856" cy="74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3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4583" t="16220" r="16668" b="6197"/>
          <a:stretch/>
        </p:blipFill>
        <p:spPr>
          <a:xfrm>
            <a:off x="495946" y="461997"/>
            <a:ext cx="10678331" cy="59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9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194</Words>
  <Application>Microsoft Office PowerPoint</Application>
  <PresentationFormat>Panorámica</PresentationFormat>
  <Paragraphs>35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ISO 15504:SPICE (Software Process Improvement and Capacity Determination)</vt:lpstr>
      <vt:lpstr>Propósito</vt:lpstr>
      <vt:lpstr>Presentación de PowerPoint</vt:lpstr>
      <vt:lpstr>Presentación de PowerPoint</vt:lpstr>
      <vt:lpstr>Categorías de Proceso:</vt:lpstr>
      <vt:lpstr>Ejemplo: Procesos de Desarrollo</vt:lpstr>
      <vt:lpstr>Presentación de PowerPoint</vt:lpstr>
      <vt:lpstr>Presentación de PowerPoint</vt:lpstr>
      <vt:lpstr>Presentación de PowerPoint</vt:lpstr>
      <vt:lpstr>Gracias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15504:SPICE (Software Process Improvement and Capacity Determination)</dc:title>
  <dc:creator>BrendiiZz Báez</dc:creator>
  <cp:lastModifiedBy>BrendiiZz Báez</cp:lastModifiedBy>
  <cp:revision>7</cp:revision>
  <dcterms:created xsi:type="dcterms:W3CDTF">2015-05-11T15:40:50Z</dcterms:created>
  <dcterms:modified xsi:type="dcterms:W3CDTF">2015-05-11T16:43:16Z</dcterms:modified>
</cp:coreProperties>
</file>