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99" r:id="rId4"/>
    <p:sldId id="270" r:id="rId5"/>
    <p:sldId id="295" r:id="rId6"/>
    <p:sldId id="300" r:id="rId7"/>
    <p:sldId id="278" r:id="rId8"/>
    <p:sldId id="301" r:id="rId9"/>
    <p:sldId id="302" r:id="rId10"/>
    <p:sldId id="296" r:id="rId11"/>
    <p:sldId id="297" r:id="rId12"/>
    <p:sldId id="286" r:id="rId13"/>
    <p:sldId id="287" r:id="rId14"/>
    <p:sldId id="288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5" autoAdjust="0"/>
    <p:restoredTop sz="86394"/>
  </p:normalViewPr>
  <p:slideViewPr>
    <p:cSldViewPr snapToGrid="0">
      <p:cViewPr>
        <p:scale>
          <a:sx n="140" d="100"/>
          <a:sy n="140" d="100"/>
        </p:scale>
        <p:origin x="696" y="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4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5CF2-B4F1-4C31-8B88-E7878F75D098}" type="datetimeFigureOut">
              <a:rPr lang="es-MX" smtClean="0"/>
              <a:t>17/10/16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D0DF3-DB88-4886-BA98-E2B11BFDD2D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343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695A-0AC3-4B5A-BBDB-DAF5A051D1D4}" type="datetimeFigureOut">
              <a:rPr lang="es-MX" smtClean="0"/>
              <a:t>17/10/16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6CB54-DD57-4E58-BD62-73FC27B78EA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78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Certificaciones internacionales FDA, ANVISA,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722C6-C2B6-441A-A8C7-94955D2584C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2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CB54-DD57-4E58-BD62-73FC27B78EA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33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5609" y="3769912"/>
            <a:ext cx="7315200" cy="1220191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>
                <a:latin typeface="Century Gothic" panose="020B0502020202020204" pitchFamily="34" charset="0"/>
              </a:rPr>
              <a:t>PLASTIC SURGERY</a:t>
            </a:r>
          </a:p>
        </p:txBody>
      </p:sp>
    </p:spTree>
    <p:extLst>
      <p:ext uri="{BB962C8B-B14F-4D97-AF65-F5344CB8AC3E}">
        <p14:creationId xmlns:p14="http://schemas.microsoft.com/office/powerpoint/2010/main" val="8691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Absorbables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Sutures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21758"/>
              </p:ext>
            </p:extLst>
          </p:nvPr>
        </p:nvGraphicFramePr>
        <p:xfrm>
          <a:off x="4223085" y="842213"/>
          <a:ext cx="7110664" cy="4441791"/>
        </p:xfrm>
        <a:graphic>
          <a:graphicData uri="http://schemas.openxmlformats.org/drawingml/2006/table">
            <a:tbl>
              <a:tblPr/>
              <a:tblGrid>
                <a:gridCol w="544110">
                  <a:extLst>
                    <a:ext uri="{9D8B030D-6E8A-4147-A177-3AD203B41FA5}">
                      <a16:colId xmlns="" xmlns:a16="http://schemas.microsoft.com/office/drawing/2014/main" val="3282337312"/>
                    </a:ext>
                  </a:extLst>
                </a:gridCol>
                <a:gridCol w="733576">
                  <a:extLst>
                    <a:ext uri="{9D8B030D-6E8A-4147-A177-3AD203B41FA5}">
                      <a16:colId xmlns="" xmlns:a16="http://schemas.microsoft.com/office/drawing/2014/main" val="1636786916"/>
                    </a:ext>
                  </a:extLst>
                </a:gridCol>
                <a:gridCol w="427515">
                  <a:extLst>
                    <a:ext uri="{9D8B030D-6E8A-4147-A177-3AD203B41FA5}">
                      <a16:colId xmlns="" xmlns:a16="http://schemas.microsoft.com/office/drawing/2014/main" val="2771717921"/>
                    </a:ext>
                  </a:extLst>
                </a:gridCol>
                <a:gridCol w="595928">
                  <a:extLst>
                    <a:ext uri="{9D8B030D-6E8A-4147-A177-3AD203B41FA5}">
                      <a16:colId xmlns="" xmlns:a16="http://schemas.microsoft.com/office/drawing/2014/main" val="3740419157"/>
                    </a:ext>
                  </a:extLst>
                </a:gridCol>
                <a:gridCol w="595928">
                  <a:extLst>
                    <a:ext uri="{9D8B030D-6E8A-4147-A177-3AD203B41FA5}">
                      <a16:colId xmlns="" xmlns:a16="http://schemas.microsoft.com/office/drawing/2014/main" val="1029550940"/>
                    </a:ext>
                  </a:extLst>
                </a:gridCol>
                <a:gridCol w="616981">
                  <a:extLst>
                    <a:ext uri="{9D8B030D-6E8A-4147-A177-3AD203B41FA5}">
                      <a16:colId xmlns="" xmlns:a16="http://schemas.microsoft.com/office/drawing/2014/main" val="2342956570"/>
                    </a:ext>
                  </a:extLst>
                </a:gridCol>
                <a:gridCol w="803209">
                  <a:extLst>
                    <a:ext uri="{9D8B030D-6E8A-4147-A177-3AD203B41FA5}">
                      <a16:colId xmlns="" xmlns:a16="http://schemas.microsoft.com/office/drawing/2014/main" val="2568172284"/>
                    </a:ext>
                  </a:extLst>
                </a:gridCol>
                <a:gridCol w="578116">
                  <a:extLst>
                    <a:ext uri="{9D8B030D-6E8A-4147-A177-3AD203B41FA5}">
                      <a16:colId xmlns="" xmlns:a16="http://schemas.microsoft.com/office/drawing/2014/main" val="868013399"/>
                    </a:ext>
                  </a:extLst>
                </a:gridCol>
                <a:gridCol w="453424">
                  <a:extLst>
                    <a:ext uri="{9D8B030D-6E8A-4147-A177-3AD203B41FA5}">
                      <a16:colId xmlns="" xmlns:a16="http://schemas.microsoft.com/office/drawing/2014/main" val="2946491491"/>
                    </a:ext>
                  </a:extLst>
                </a:gridCol>
                <a:gridCol w="1761877">
                  <a:extLst>
                    <a:ext uri="{9D8B030D-6E8A-4147-A177-3AD203B41FA5}">
                      <a16:colId xmlns="" xmlns:a16="http://schemas.microsoft.com/office/drawing/2014/main" val="1599109667"/>
                    </a:ext>
                  </a:extLst>
                </a:gridCol>
              </a:tblGrid>
              <a:tr h="17039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ATRAMAT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Material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Origin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Manufacture</a:t>
                      </a:r>
                      <a:endParaRPr lang="es-MX" sz="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Coated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Mechanism of absorption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Tensile Strength  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Absorption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Thread</a:t>
                      </a:r>
                    </a:p>
                    <a:p>
                      <a:pPr algn="ctr" fontAlgn="ctr"/>
                      <a:r>
                        <a:rPr lang="es-MX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Color</a:t>
                      </a:r>
                      <a:endParaRPr lang="es-MX" sz="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Characteristics</a:t>
                      </a:r>
                      <a:b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endParaRPr lang="es-MX" sz="5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790169"/>
                  </a:ext>
                </a:extLst>
              </a:tr>
              <a:tr h="38757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 (POLYGLYCOLIC ACID)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Glycolic acid homopolymer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Multifilament Braided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Polycaprolactone and calcium stearate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70% of its original tensile strength by the second week and 50% by the third week.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to 90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 and undyed. 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●Minimal inflammatory reaction in tissue.                                            ●High knot </a:t>
                      </a:r>
                      <a:r>
                        <a:rPr lang="en-US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security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handling and realization the knot.                                                                     ● High tensile strength and excellent tissue support.                              ●The violet color provides excellent visibility in the surgical field. </a:t>
                      </a:r>
                    </a:p>
                  </a:txBody>
                  <a:tcPr marL="3856" marR="3856" marT="3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8996009"/>
                  </a:ext>
                </a:extLst>
              </a:tr>
              <a:tr h="3523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PGA RAPID (POLYGLYCOLIC ACID QUICK ABSORPTION)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Low molecular weight of glycolic acid homopolymer.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Multifilament Braided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Polycaprolactone and calcium stearate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50% of its original tensile strength by the first week.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Undyed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●Minimal inflammatory reaction in tissue.                                             ●High knot </a:t>
                      </a:r>
                      <a:r>
                        <a:rPr lang="en-US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security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handling and realization the knot.                                                                     ● High tensile strength and excellent tissue support.    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6991939"/>
                  </a:ext>
                </a:extLst>
              </a:tr>
              <a:tr h="3562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Copolymer of glycolic acid and L-lactide [poly(glycolide-co-L-lactide).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Multifilament Braided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Poly(glicolide-co-L-lactide) and Calcium Sterearate 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75% of its original tensile strength by the second week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to 80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 or beige (undyed).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●Minimal inflammatory reaction in tissue.                                             ●High knot security, handling and realization the knot.                                                                     ● High tensile strength and excellent tissue support.                            ●The violet color provides excellent visibility in the surgical field. </a:t>
                      </a:r>
                    </a:p>
                  </a:txBody>
                  <a:tcPr marL="3856" marR="3856" marT="3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0436706"/>
                  </a:ext>
                </a:extLst>
              </a:tr>
              <a:tr h="3523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Rapid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Copolymer of glycolic acid and L-lactide [poly(glycolide-co-L-lactide).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Multifilament Braided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Poly(glicolide-co-L-lactide) and Calcium Sterearate 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50% of its original tensile strength by the first week.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beige (undyed).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●Minimal inflammatory reaction in tissue.                                             ●High knot security, handling and realization the knot.                                                                     ● High tensile strength and excellent tissue support.                            ●The violet color provides excellent visibility in the surgical field. </a:t>
                      </a:r>
                    </a:p>
                  </a:txBody>
                  <a:tcPr marL="3856" marR="3856" marT="3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3289616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Polydioxanone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Monofilament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70% of its original tensile strength by the fourth week, and 50% by the sixth week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180 to 220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●Minimal inflammatory reaction in tissue.                                             ●High knot security, handling and realization the knot.                                                                     ● High tensile strength and excellent tissue support.                                  ●The violet color provides excellent visibility in the surgical field. </a:t>
                      </a:r>
                    </a:p>
                  </a:txBody>
                  <a:tcPr marL="3856" marR="3856" marT="3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50405"/>
                  </a:ext>
                </a:extLst>
              </a:tr>
              <a:tr h="5017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coplymer of glycolide and caprolactone [poly (glycolide-co-Epsilon-caprolactone)]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Monofilament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violet: color retains 68% of its original tensile strength by the first week, and 41% by the second week.   Undyed: retains 79% of its original tensile strength by the first week, and 40% by the second week.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Violet: 110 days    Undyed: 90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 or undyed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●Minimal inflammatory reaction in tissue.                                            ●High knot security, handling and realization the knot.                                                                      ● High tensile strength and excellent tissue support.                                  ●The violet color provides excellent visibility in the surgical field. </a:t>
                      </a:r>
                    </a:p>
                  </a:txBody>
                  <a:tcPr marL="3856" marR="3856" marT="3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870709"/>
                  </a:ext>
                </a:extLst>
              </a:tr>
              <a:tr h="57080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 PLUS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Polydioxanone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Monofilament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70% of its original tensile strength by the fourth week, and 50% by the sixth week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180 to 210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Minimal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inflammatory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reaction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in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tissue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       ●High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securiry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handling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realization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● High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tensile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strength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excellent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tissue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support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Contains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chlorhexidine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diacetate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which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broad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spectrum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antibacterial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that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inhibits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growth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bacteria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such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as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Staphylococcus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aureus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Escherichia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coli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microorganisms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known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contribute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infection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surgical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site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                                           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color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provides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excellent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visibility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in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surgical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field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4252935"/>
                  </a:ext>
                </a:extLst>
              </a:tr>
              <a:tr h="68164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 PLUS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Poly(glycolide-co-epsilon-caprolactone) surgical suture with antibacterial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Monofilament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Clorhexidine diacetate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Violet:  70% of its original tensile strength in the first week and 40% in the second week. 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110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 or undyed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Minimal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inflammatory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reaction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in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tissue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               ●High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securiry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handling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realization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● High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tensile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strength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excellent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tissue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support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 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Contains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chlorhexidine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diacetate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which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broad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spectrum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antibacterial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that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inhibits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growth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bacteria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such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as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Staphylococcus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aureus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Escherichia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coli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microorganisms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known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contribute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infection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surgical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site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                                           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color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provides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excellent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visibility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in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surgical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field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8469000"/>
                  </a:ext>
                </a:extLst>
              </a:tr>
              <a:tr h="7009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PLUS</a:t>
                      </a:r>
                    </a:p>
                  </a:txBody>
                  <a:tcPr marL="3856" marR="3856" marT="3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Polyglactin 910 poly(glycolide-co-Lactide) surgical suture with antibacterial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Synthetic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Multifilament Braided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Poly(glicolide-co-L-lactide) and Calcium Sterearate, clorhexidine diacetate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Hydrolysis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75% of its original tensile strength in the second week and 46% in the third week.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 to 70 days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 or beige (undyed).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Minimal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inflammatory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reaction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in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tissue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                  ●High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securiry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handling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realization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 ● High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tensile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strength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excellent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tissue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support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Contains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chlorhexidine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diacetate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which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broad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spectrum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antibacterial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that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inhibits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growth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bacteria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such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as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Staphylococcus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aureus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Escherichia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coli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microorganisms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known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contribute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infection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a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surgical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site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                                                                                 ●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color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provides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excellent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visibility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in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surgical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field</a:t>
                      </a:r>
                      <a:r>
                        <a:rPr lang="es-MX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 </a:t>
                      </a:r>
                    </a:p>
                  </a:txBody>
                  <a:tcPr marL="3856" marR="3856" marT="3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057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21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Non-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absorbables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Sutures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51931"/>
              </p:ext>
            </p:extLst>
          </p:nvPr>
        </p:nvGraphicFramePr>
        <p:xfrm>
          <a:off x="3868739" y="2183044"/>
          <a:ext cx="7315198" cy="2482386"/>
        </p:xfrm>
        <a:graphic>
          <a:graphicData uri="http://schemas.openxmlformats.org/drawingml/2006/table">
            <a:tbl>
              <a:tblPr/>
              <a:tblGrid>
                <a:gridCol w="583991">
                  <a:extLst>
                    <a:ext uri="{9D8B030D-6E8A-4147-A177-3AD203B41FA5}">
                      <a16:colId xmlns="" xmlns:a16="http://schemas.microsoft.com/office/drawing/2014/main" val="1697747414"/>
                    </a:ext>
                  </a:extLst>
                </a:gridCol>
                <a:gridCol w="549576">
                  <a:extLst>
                    <a:ext uri="{9D8B030D-6E8A-4147-A177-3AD203B41FA5}">
                      <a16:colId xmlns="" xmlns:a16="http://schemas.microsoft.com/office/drawing/2014/main" val="2285885385"/>
                    </a:ext>
                  </a:extLst>
                </a:gridCol>
                <a:gridCol w="387199">
                  <a:extLst>
                    <a:ext uri="{9D8B030D-6E8A-4147-A177-3AD203B41FA5}">
                      <a16:colId xmlns="" xmlns:a16="http://schemas.microsoft.com/office/drawing/2014/main" val="3142530599"/>
                    </a:ext>
                  </a:extLst>
                </a:gridCol>
                <a:gridCol w="620721">
                  <a:extLst>
                    <a:ext uri="{9D8B030D-6E8A-4147-A177-3AD203B41FA5}">
                      <a16:colId xmlns="" xmlns:a16="http://schemas.microsoft.com/office/drawing/2014/main" val="951983045"/>
                    </a:ext>
                  </a:extLst>
                </a:gridCol>
                <a:gridCol w="571063">
                  <a:extLst>
                    <a:ext uri="{9D8B030D-6E8A-4147-A177-3AD203B41FA5}">
                      <a16:colId xmlns="" xmlns:a16="http://schemas.microsoft.com/office/drawing/2014/main" val="2454997567"/>
                    </a:ext>
                  </a:extLst>
                </a:gridCol>
                <a:gridCol w="533820">
                  <a:extLst>
                    <a:ext uri="{9D8B030D-6E8A-4147-A177-3AD203B41FA5}">
                      <a16:colId xmlns="" xmlns:a16="http://schemas.microsoft.com/office/drawing/2014/main" val="3642492068"/>
                    </a:ext>
                  </a:extLst>
                </a:gridCol>
                <a:gridCol w="769694">
                  <a:extLst>
                    <a:ext uri="{9D8B030D-6E8A-4147-A177-3AD203B41FA5}">
                      <a16:colId xmlns="" xmlns:a16="http://schemas.microsoft.com/office/drawing/2014/main" val="2938268717"/>
                    </a:ext>
                  </a:extLst>
                </a:gridCol>
                <a:gridCol w="553994">
                  <a:extLst>
                    <a:ext uri="{9D8B030D-6E8A-4147-A177-3AD203B41FA5}">
                      <a16:colId xmlns="" xmlns:a16="http://schemas.microsoft.com/office/drawing/2014/main" val="1009633411"/>
                    </a:ext>
                  </a:extLst>
                </a:gridCol>
                <a:gridCol w="477955">
                  <a:extLst>
                    <a:ext uri="{9D8B030D-6E8A-4147-A177-3AD203B41FA5}">
                      <a16:colId xmlns="" xmlns:a16="http://schemas.microsoft.com/office/drawing/2014/main" val="3271461265"/>
                    </a:ext>
                  </a:extLst>
                </a:gridCol>
                <a:gridCol w="2267185">
                  <a:extLst>
                    <a:ext uri="{9D8B030D-6E8A-4147-A177-3AD203B41FA5}">
                      <a16:colId xmlns="" xmlns:a16="http://schemas.microsoft.com/office/drawing/2014/main" val="3305394254"/>
                    </a:ext>
                  </a:extLst>
                </a:gridCol>
              </a:tblGrid>
              <a:tr h="29807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ATRAMAT</a:t>
                      </a:r>
                    </a:p>
                  </a:txBody>
                  <a:tcPr marL="4657" marR="4657" marT="46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Material</a:t>
                      </a:r>
                    </a:p>
                  </a:txBody>
                  <a:tcPr marL="4610" marR="4610" marT="4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5061" marR="5061" marT="50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Manufacture</a:t>
                      </a:r>
                      <a:endParaRPr lang="en-US" sz="600" b="1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5061" marR="5061" marT="50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Coating</a:t>
                      </a:r>
                    </a:p>
                  </a:txBody>
                  <a:tcPr marL="5061" marR="5061" marT="50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Absorption Mechanism</a:t>
                      </a:r>
                    </a:p>
                  </a:txBody>
                  <a:tcPr marL="5061" marR="5061" marT="50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Tensile strength</a:t>
                      </a:r>
                    </a:p>
                  </a:txBody>
                  <a:tcPr marL="5061" marR="5061" marT="50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absorption</a:t>
                      </a:r>
                    </a:p>
                  </a:txBody>
                  <a:tcPr marL="5061" marR="5061" marT="50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algn="ctr" fontAlgn="ctr"/>
                      <a:r>
                        <a:rPr lang="en-US" sz="600" b="1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</a:t>
                      </a:r>
                      <a:endParaRPr lang="en-US" sz="600" b="1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5061" marR="5061" marT="50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Characteristics</a:t>
                      </a:r>
                    </a:p>
                  </a:txBody>
                  <a:tcPr marL="5061" marR="5061" marT="50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0908148"/>
                  </a:ext>
                </a:extLst>
              </a:tr>
              <a:tr h="1467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Polypropylene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Polypropylene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Synthetic</a:t>
                      </a:r>
                    </a:p>
                  </a:txBody>
                  <a:tcPr marL="5061" marR="5061" marT="5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Monofilament</a:t>
                      </a:r>
                    </a:p>
                  </a:txBody>
                  <a:tcPr marL="5061" marR="5061" marT="5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Indefinite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blue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 Minimal tissue reaction</a:t>
                      </a:r>
                    </a:p>
                    <a:p>
                      <a:pPr algn="l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 Extruded as filament, computer controlled uniform diameter provides smooth passage through tissue, minimizing tissue drag</a:t>
                      </a:r>
                    </a:p>
                    <a:p>
                      <a:pPr algn="l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 Ideal as a permanent support without compromising its tensile strength</a:t>
                      </a:r>
                    </a:p>
                    <a:p>
                      <a:pPr algn="l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 Biocompatibility, smoothness, plastic deformation, offering a minimal tissue drag, elastic coupling of knot providing excellent security</a:t>
                      </a:r>
                    </a:p>
                    <a:p>
                      <a:pPr algn="l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 Resistance to repeated bending ideal for cardiovascular procedures requiring heart propulsion support either in cardiac prosthesis or vascular anastomosis.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6753336"/>
                  </a:ext>
                </a:extLst>
              </a:tr>
              <a:tr h="71723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Nylon 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Polyamide 6.0 and 6.6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Synthetic</a:t>
                      </a:r>
                    </a:p>
                  </a:txBody>
                  <a:tcPr marL="5061" marR="5061" marT="5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Monofilament</a:t>
                      </a:r>
                    </a:p>
                  </a:txBody>
                  <a:tcPr marL="5061" marR="5061" marT="50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Gradual loss of tensile strength </a:t>
                      </a:r>
                    </a:p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over time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N/A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black, blue, undyed</a:t>
                      </a:r>
                    </a:p>
                  </a:txBody>
                  <a:tcPr marL="4610" marR="4610" marT="4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 Minimal tissue reaction, high-quality raw materials.</a:t>
                      </a:r>
                    </a:p>
                    <a:p>
                      <a:pPr algn="l" fontAlgn="b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 The thread passes smoothly through tissue, offering a minimal tissue drag</a:t>
                      </a:r>
                    </a:p>
                    <a:p>
                      <a:pPr algn="l" fontAlgn="b"/>
                      <a:r>
                        <a:rPr lang="en-US" sz="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● Allows easy removal of stitches, preventing entrainment of microorganisms.</a:t>
                      </a:r>
                    </a:p>
                    <a:p>
                      <a:pPr algn="l" fontAlgn="b"/>
                      <a:endParaRPr lang="en-US" sz="600" b="0" i="0" u="none" strike="noStrike" noProof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657" marR="4657" marT="46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8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8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67693"/>
              </p:ext>
            </p:extLst>
          </p:nvPr>
        </p:nvGraphicFramePr>
        <p:xfrm>
          <a:off x="3657722" y="772478"/>
          <a:ext cx="7315200" cy="2579077"/>
        </p:xfrm>
        <a:graphic>
          <a:graphicData uri="http://schemas.openxmlformats.org/drawingml/2006/table">
            <a:tbl>
              <a:tblPr/>
              <a:tblGrid>
                <a:gridCol w="864595">
                  <a:extLst>
                    <a:ext uri="{9D8B030D-6E8A-4147-A177-3AD203B41FA5}">
                      <a16:colId xmlns="" xmlns:a16="http://schemas.microsoft.com/office/drawing/2014/main" val="1795026610"/>
                    </a:ext>
                  </a:extLst>
                </a:gridCol>
                <a:gridCol w="2083361">
                  <a:extLst>
                    <a:ext uri="{9D8B030D-6E8A-4147-A177-3AD203B41FA5}">
                      <a16:colId xmlns="" xmlns:a16="http://schemas.microsoft.com/office/drawing/2014/main" val="1656609723"/>
                    </a:ext>
                  </a:extLst>
                </a:gridCol>
                <a:gridCol w="645842">
                  <a:extLst>
                    <a:ext uri="{9D8B030D-6E8A-4147-A177-3AD203B41FA5}">
                      <a16:colId xmlns="" xmlns:a16="http://schemas.microsoft.com/office/drawing/2014/main" val="758172211"/>
                    </a:ext>
                  </a:extLst>
                </a:gridCol>
                <a:gridCol w="625008">
                  <a:extLst>
                    <a:ext uri="{9D8B030D-6E8A-4147-A177-3AD203B41FA5}">
                      <a16:colId xmlns="" xmlns:a16="http://schemas.microsoft.com/office/drawing/2014/main" val="3071903470"/>
                    </a:ext>
                  </a:extLst>
                </a:gridCol>
                <a:gridCol w="843401">
                  <a:extLst>
                    <a:ext uri="{9D8B030D-6E8A-4147-A177-3AD203B41FA5}">
                      <a16:colId xmlns="" xmlns:a16="http://schemas.microsoft.com/office/drawing/2014/main" val="3944630407"/>
                    </a:ext>
                  </a:extLst>
                </a:gridCol>
                <a:gridCol w="1060174">
                  <a:extLst>
                    <a:ext uri="{9D8B030D-6E8A-4147-A177-3AD203B41FA5}">
                      <a16:colId xmlns="" xmlns:a16="http://schemas.microsoft.com/office/drawing/2014/main" val="2832916059"/>
                    </a:ext>
                  </a:extLst>
                </a:gridCol>
                <a:gridCol w="1192819">
                  <a:extLst>
                    <a:ext uri="{9D8B030D-6E8A-4147-A177-3AD203B41FA5}">
                      <a16:colId xmlns="" xmlns:a16="http://schemas.microsoft.com/office/drawing/2014/main" val="4047250954"/>
                    </a:ext>
                  </a:extLst>
                </a:gridCol>
              </a:tblGrid>
              <a:tr h="28916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HP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s-MX" sz="9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Curvature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Gauge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 </a:t>
                      </a:r>
                      <a:r>
                        <a:rPr lang="es-MX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 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</a:t>
                      </a:r>
                      <a:r>
                        <a:rPr lang="es-MX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length cm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7424829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/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7129549"/>
                  </a:ext>
                </a:extLst>
              </a:tr>
              <a:tr h="1484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/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7777086"/>
                  </a:ext>
                </a:extLst>
              </a:tr>
              <a:tr h="2969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beige(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)/</a:t>
                      </a:r>
                    </a:p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0585999"/>
                  </a:ext>
                </a:extLst>
              </a:tr>
              <a:tr h="234462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Rapid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beige (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936087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/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267343"/>
                  </a:ext>
                </a:extLst>
              </a:tr>
              <a:tr h="2500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 Rapid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294123"/>
                  </a:ext>
                </a:extLst>
              </a:tr>
              <a:tr h="242277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PLUS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429568"/>
                  </a:ext>
                </a:extLst>
              </a:tr>
              <a:tr h="1484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 PLUS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287062"/>
                  </a:ext>
                </a:extLst>
              </a:tr>
              <a:tr h="164123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 PLUS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1250706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Polypropylene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32044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Nylon</a:t>
                      </a:r>
                    </a:p>
                  </a:txBody>
                  <a:tcPr marL="7815" marR="7815" marT="78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AtraGlide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Black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3972223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7555"/>
              </p:ext>
            </p:extLst>
          </p:nvPr>
        </p:nvGraphicFramePr>
        <p:xfrm>
          <a:off x="3657721" y="3533123"/>
          <a:ext cx="7315201" cy="2755008"/>
        </p:xfrm>
        <a:graphic>
          <a:graphicData uri="http://schemas.openxmlformats.org/drawingml/2006/table">
            <a:tbl>
              <a:tblPr/>
              <a:tblGrid>
                <a:gridCol w="846514">
                  <a:extLst>
                    <a:ext uri="{9D8B030D-6E8A-4147-A177-3AD203B41FA5}">
                      <a16:colId xmlns="" xmlns:a16="http://schemas.microsoft.com/office/drawing/2014/main" val="18005886"/>
                    </a:ext>
                  </a:extLst>
                </a:gridCol>
                <a:gridCol w="2039791">
                  <a:extLst>
                    <a:ext uri="{9D8B030D-6E8A-4147-A177-3AD203B41FA5}">
                      <a16:colId xmlns="" xmlns:a16="http://schemas.microsoft.com/office/drawing/2014/main" val="3614440450"/>
                    </a:ext>
                  </a:extLst>
                </a:gridCol>
                <a:gridCol w="632336">
                  <a:extLst>
                    <a:ext uri="{9D8B030D-6E8A-4147-A177-3AD203B41FA5}">
                      <a16:colId xmlns="" xmlns:a16="http://schemas.microsoft.com/office/drawing/2014/main" val="16256070"/>
                    </a:ext>
                  </a:extLst>
                </a:gridCol>
                <a:gridCol w="611937">
                  <a:extLst>
                    <a:ext uri="{9D8B030D-6E8A-4147-A177-3AD203B41FA5}">
                      <a16:colId xmlns="" xmlns:a16="http://schemas.microsoft.com/office/drawing/2014/main" val="3120074706"/>
                    </a:ext>
                  </a:extLst>
                </a:gridCol>
                <a:gridCol w="984639">
                  <a:extLst>
                    <a:ext uri="{9D8B030D-6E8A-4147-A177-3AD203B41FA5}">
                      <a16:colId xmlns="" xmlns:a16="http://schemas.microsoft.com/office/drawing/2014/main" val="3257989374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539046635"/>
                    </a:ext>
                  </a:extLst>
                </a:gridCol>
                <a:gridCol w="980784">
                  <a:extLst>
                    <a:ext uri="{9D8B030D-6E8A-4147-A177-3AD203B41FA5}">
                      <a16:colId xmlns="" xmlns:a16="http://schemas.microsoft.com/office/drawing/2014/main" val="2312616526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P-P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s-MX" sz="9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Curvature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Gauge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 </a:t>
                      </a:r>
                      <a:r>
                        <a:rPr lang="es-MX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 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</a:t>
                      </a:r>
                      <a:r>
                        <a:rPr lang="es-MX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length cm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6820590"/>
                  </a:ext>
                </a:extLst>
              </a:tr>
              <a:tr h="22955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0300158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4818811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/beige(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0916159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Rapid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beige (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226474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/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3005609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 Rapid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3-0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3559631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PLUS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5-0 a 2-0 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9371801"/>
                  </a:ext>
                </a:extLst>
              </a:tr>
              <a:tr h="283120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 PLUS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11-26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2473404"/>
                  </a:ext>
                </a:extLst>
              </a:tr>
              <a:tr h="351987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 PLUS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8-26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9984711"/>
                  </a:ext>
                </a:extLst>
              </a:tr>
              <a:tr h="321379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Polypropylene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5763418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Nylon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Supra Sharp reverse </a:t>
                      </a:r>
                      <a:r>
                        <a:rPr lang="es-MX" sz="7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cutting</a:t>
                      </a:r>
                      <a:endParaRPr lang="es-MX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Black</a:t>
                      </a:r>
                    </a:p>
                  </a:txBody>
                  <a:tcPr marL="7815" marR="7815" marT="7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220329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3568918" y="6288131"/>
            <a:ext cx="6972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Century Gothic" panose="020B0502020202020204" pitchFamily="34" charset="0"/>
              </a:rPr>
              <a:t>** Curvatures and length of the strand other measures upon request.</a:t>
            </a:r>
            <a:r>
              <a:rPr lang="es-MX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 </a:t>
            </a:r>
            <a:r>
              <a:rPr lang="es-MX" sz="1400" dirty="0"/>
              <a:t> </a:t>
            </a:r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es-MX" dirty="0"/>
              <a:t>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71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65180"/>
              </p:ext>
            </p:extLst>
          </p:nvPr>
        </p:nvGraphicFramePr>
        <p:xfrm>
          <a:off x="3826535" y="851201"/>
          <a:ext cx="7252591" cy="1882366"/>
        </p:xfrm>
        <a:graphic>
          <a:graphicData uri="http://schemas.openxmlformats.org/drawingml/2006/table">
            <a:tbl>
              <a:tblPr/>
              <a:tblGrid>
                <a:gridCol w="846514">
                  <a:extLst>
                    <a:ext uri="{9D8B030D-6E8A-4147-A177-3AD203B41FA5}">
                      <a16:colId xmlns="" xmlns:a16="http://schemas.microsoft.com/office/drawing/2014/main" val="1401483558"/>
                    </a:ext>
                  </a:extLst>
                </a:gridCol>
                <a:gridCol w="1833768">
                  <a:extLst>
                    <a:ext uri="{9D8B030D-6E8A-4147-A177-3AD203B41FA5}">
                      <a16:colId xmlns="" xmlns:a16="http://schemas.microsoft.com/office/drawing/2014/main" val="2698327879"/>
                    </a:ext>
                  </a:extLst>
                </a:gridCol>
                <a:gridCol w="838359">
                  <a:extLst>
                    <a:ext uri="{9D8B030D-6E8A-4147-A177-3AD203B41FA5}">
                      <a16:colId xmlns="" xmlns:a16="http://schemas.microsoft.com/office/drawing/2014/main" val="4111524284"/>
                    </a:ext>
                  </a:extLst>
                </a:gridCol>
                <a:gridCol w="611937">
                  <a:extLst>
                    <a:ext uri="{9D8B030D-6E8A-4147-A177-3AD203B41FA5}">
                      <a16:colId xmlns="" xmlns:a16="http://schemas.microsoft.com/office/drawing/2014/main" val="4151889937"/>
                    </a:ext>
                  </a:extLst>
                </a:gridCol>
                <a:gridCol w="814747">
                  <a:extLst>
                    <a:ext uri="{9D8B030D-6E8A-4147-A177-3AD203B41FA5}">
                      <a16:colId xmlns="" xmlns:a16="http://schemas.microsoft.com/office/drawing/2014/main" val="2632826396"/>
                    </a:ext>
                  </a:extLst>
                </a:gridCol>
                <a:gridCol w="1158949">
                  <a:extLst>
                    <a:ext uri="{9D8B030D-6E8A-4147-A177-3AD203B41FA5}">
                      <a16:colId xmlns="" xmlns:a16="http://schemas.microsoft.com/office/drawing/2014/main" val="1537222717"/>
                    </a:ext>
                  </a:extLst>
                </a:gridCol>
                <a:gridCol w="1148317">
                  <a:extLst>
                    <a:ext uri="{9D8B030D-6E8A-4147-A177-3AD203B41FA5}">
                      <a16:colId xmlns="" xmlns:a16="http://schemas.microsoft.com/office/drawing/2014/main" val="4132902856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P-Q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s-MX" sz="9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Curvature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Gauge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 </a:t>
                      </a:r>
                      <a:r>
                        <a:rPr lang="es-MX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7966020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13-19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4-0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8453348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5590128"/>
                  </a:ext>
                </a:extLst>
              </a:tr>
              <a:tr h="153038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/beige</a:t>
                      </a:r>
                      <a:r>
                        <a:rPr lang="es-MX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s-MX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9011179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Rapid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1/2,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3-0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beige (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7971612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conventional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691875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 Rapid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16-24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1/2,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3-0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0385378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PLUS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16-36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5-0 a 2-0 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1311774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 PLUS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13-19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5-0 a 4-0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8775304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 PLUS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13-26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3-0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9048239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Polypropylene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16-19 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3-0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Blue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1362380"/>
                  </a:ext>
                </a:extLst>
              </a:tr>
              <a:tr h="153038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Nylon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Supra Sharp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conventional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16-19mm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4-0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Black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709674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85904"/>
              </p:ext>
            </p:extLst>
          </p:nvPr>
        </p:nvGraphicFramePr>
        <p:xfrm>
          <a:off x="3826535" y="3093767"/>
          <a:ext cx="6367306" cy="2057465"/>
        </p:xfrm>
        <a:graphic>
          <a:graphicData uri="http://schemas.openxmlformats.org/drawingml/2006/table">
            <a:tbl>
              <a:tblPr/>
              <a:tblGrid>
                <a:gridCol w="817904">
                  <a:extLst>
                    <a:ext uri="{9D8B030D-6E8A-4147-A177-3AD203B41FA5}">
                      <a16:colId xmlns="" xmlns:a16="http://schemas.microsoft.com/office/drawing/2014/main" val="1843437590"/>
                    </a:ext>
                  </a:extLst>
                </a:gridCol>
                <a:gridCol w="1409115">
                  <a:extLst>
                    <a:ext uri="{9D8B030D-6E8A-4147-A177-3AD203B41FA5}">
                      <a16:colId xmlns="" xmlns:a16="http://schemas.microsoft.com/office/drawing/2014/main" val="4263226499"/>
                    </a:ext>
                  </a:extLst>
                </a:gridCol>
                <a:gridCol w="826995">
                  <a:extLst>
                    <a:ext uri="{9D8B030D-6E8A-4147-A177-3AD203B41FA5}">
                      <a16:colId xmlns="" xmlns:a16="http://schemas.microsoft.com/office/drawing/2014/main" val="2703445064"/>
                    </a:ext>
                  </a:extLst>
                </a:gridCol>
                <a:gridCol w="591670">
                  <a:extLst>
                    <a:ext uri="{9D8B030D-6E8A-4147-A177-3AD203B41FA5}">
                      <a16:colId xmlns="" xmlns:a16="http://schemas.microsoft.com/office/drawing/2014/main" val="1859357430"/>
                    </a:ext>
                  </a:extLst>
                </a:gridCol>
                <a:gridCol w="726141">
                  <a:extLst>
                    <a:ext uri="{9D8B030D-6E8A-4147-A177-3AD203B41FA5}">
                      <a16:colId xmlns="" xmlns:a16="http://schemas.microsoft.com/office/drawing/2014/main" val="1647393204"/>
                    </a:ext>
                  </a:extLst>
                </a:gridCol>
                <a:gridCol w="907677">
                  <a:extLst>
                    <a:ext uri="{9D8B030D-6E8A-4147-A177-3AD203B41FA5}">
                      <a16:colId xmlns="" xmlns:a16="http://schemas.microsoft.com/office/drawing/2014/main" val="3631748788"/>
                    </a:ext>
                  </a:extLst>
                </a:gridCol>
                <a:gridCol w="1087804">
                  <a:extLst>
                    <a:ext uri="{9D8B030D-6E8A-4147-A177-3AD203B41FA5}">
                      <a16:colId xmlns="" xmlns:a16="http://schemas.microsoft.com/office/drawing/2014/main" val="4203149665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s-MX" sz="9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Curvature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Gauge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 </a:t>
                      </a:r>
                      <a:r>
                        <a:rPr lang="es-MX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6402111"/>
                  </a:ext>
                </a:extLst>
              </a:tr>
              <a:tr h="168341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</a:t>
                      </a: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13-24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1401038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</a:t>
                      </a: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13-24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8358879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</a:t>
                      </a: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13-24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3-0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/beige(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7242581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Rapid</a:t>
                      </a: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13-24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5-0 a 3-0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beige (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3074559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</a:t>
                      </a: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2-0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r>
                        <a:rPr lang="es-MX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5203818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 Rapid</a:t>
                      </a: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16-24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5-0 a 2-0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45-75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6196506"/>
                  </a:ext>
                </a:extLst>
              </a:tr>
              <a:tr h="198949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PLUS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11-48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3/8, 1/2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5-0 a 2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/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70-90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736549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 PLUS</a:t>
                      </a:r>
                    </a:p>
                  </a:txBody>
                  <a:tcPr marL="7652" marR="7652" marT="76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13-40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3/8, 1/2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1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Undyed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654" marR="8654" marT="86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70-90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9200858"/>
                  </a:ext>
                </a:extLst>
              </a:tr>
              <a:tr h="145386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 PLUS</a:t>
                      </a: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13-48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3/8, 1/2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1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Violet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45-90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262916"/>
                  </a:ext>
                </a:extLst>
              </a:tr>
              <a:tr h="160690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Polypropylene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13-24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3-0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Blue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5059108"/>
                  </a:ext>
                </a:extLst>
              </a:tr>
              <a:tr h="168341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Nylon</a:t>
                      </a:r>
                    </a:p>
                  </a:txBody>
                  <a:tcPr marL="7652" marR="7652" marT="765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reverse </a:t>
                      </a:r>
                      <a:r>
                        <a:rPr lang="es-MX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11-24 mm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3/8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6-0 a 3-0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Black</a:t>
                      </a:r>
                    </a:p>
                  </a:txBody>
                  <a:tcPr marL="7652" marR="7652" marT="7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977354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3826535" y="5398941"/>
            <a:ext cx="6972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Century Gothic" panose="020B0502020202020204" pitchFamily="34" charset="0"/>
              </a:rPr>
              <a:t>** Curvatures and length of the strand other measures upon request.</a:t>
            </a:r>
            <a:r>
              <a:rPr lang="es-MX" sz="105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es-MX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es-MX" sz="1400" dirty="0"/>
              <a:t> </a:t>
            </a:r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es-MX" dirty="0"/>
              <a:t>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15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026118" y="3470910"/>
            <a:ext cx="6972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** Curvatures and length of the strand other measures upon request.</a:t>
            </a:r>
            <a:r>
              <a:rPr lang="es-MX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  </a:t>
            </a:r>
            <a:r>
              <a:rPr lang="es-MX" sz="1400" dirty="0"/>
              <a:t> </a:t>
            </a:r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es-MX" dirty="0"/>
              <a:t>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es-MX" dirty="0"/>
              <a:t> 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21548"/>
              </p:ext>
            </p:extLst>
          </p:nvPr>
        </p:nvGraphicFramePr>
        <p:xfrm>
          <a:off x="3854668" y="925765"/>
          <a:ext cx="7315200" cy="2099000"/>
        </p:xfrm>
        <a:graphic>
          <a:graphicData uri="http://schemas.openxmlformats.org/drawingml/2006/table">
            <a:tbl>
              <a:tblPr/>
              <a:tblGrid>
                <a:gridCol w="943896">
                  <a:extLst>
                    <a:ext uri="{9D8B030D-6E8A-4147-A177-3AD203B41FA5}">
                      <a16:colId xmlns="" xmlns:a16="http://schemas.microsoft.com/office/drawing/2014/main" val="1157451606"/>
                    </a:ext>
                  </a:extLst>
                </a:gridCol>
                <a:gridCol w="2274450">
                  <a:extLst>
                    <a:ext uri="{9D8B030D-6E8A-4147-A177-3AD203B41FA5}">
                      <a16:colId xmlns="" xmlns:a16="http://schemas.microsoft.com/office/drawing/2014/main" val="399644289"/>
                    </a:ext>
                  </a:extLst>
                </a:gridCol>
                <a:gridCol w="705080">
                  <a:extLst>
                    <a:ext uri="{9D8B030D-6E8A-4147-A177-3AD203B41FA5}">
                      <a16:colId xmlns="" xmlns:a16="http://schemas.microsoft.com/office/drawing/2014/main" val="2066345595"/>
                    </a:ext>
                  </a:extLst>
                </a:gridCol>
                <a:gridCol w="682335">
                  <a:extLst>
                    <a:ext uri="{9D8B030D-6E8A-4147-A177-3AD203B41FA5}">
                      <a16:colId xmlns="" xmlns:a16="http://schemas.microsoft.com/office/drawing/2014/main" val="2844854632"/>
                    </a:ext>
                  </a:extLst>
                </a:gridCol>
                <a:gridCol w="1455648">
                  <a:extLst>
                    <a:ext uri="{9D8B030D-6E8A-4147-A177-3AD203B41FA5}">
                      <a16:colId xmlns="" xmlns:a16="http://schemas.microsoft.com/office/drawing/2014/main" val="1661522001"/>
                    </a:ext>
                  </a:extLst>
                </a:gridCol>
                <a:gridCol w="1253791">
                  <a:extLst>
                    <a:ext uri="{9D8B030D-6E8A-4147-A177-3AD203B41FA5}">
                      <a16:colId xmlns="" xmlns:a16="http://schemas.microsoft.com/office/drawing/2014/main" val="1841677164"/>
                    </a:ext>
                  </a:extLst>
                </a:gridCol>
              </a:tblGrid>
              <a:tr h="29863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PU</a:t>
                      </a:r>
                    </a:p>
                  </a:txBody>
                  <a:tcPr marL="8533" marR="8533" marT="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s-MX" sz="9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Needle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Gauge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 </a:t>
                      </a:r>
                      <a:r>
                        <a:rPr lang="es-MX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 </a:t>
                      </a:r>
                      <a:endParaRPr lang="es-MX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Thread</a:t>
                      </a:r>
                      <a:r>
                        <a:rPr lang="es-MX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cm</a:t>
                      </a:r>
                    </a:p>
                  </a:txBody>
                  <a:tcPr marL="9129" marR="9129" marT="9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2175247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</a:t>
                      </a:r>
                    </a:p>
                  </a:txBody>
                  <a:tcPr marL="8533" marR="8533" marT="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</a:t>
                      </a:r>
                      <a:r>
                        <a:rPr lang="es-MX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4479805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</a:t>
                      </a:r>
                    </a:p>
                  </a:txBody>
                  <a:tcPr marL="8533" marR="8533" marT="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2-0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/beige(</a:t>
                      </a:r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5143242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Rapid</a:t>
                      </a:r>
                    </a:p>
                  </a:txBody>
                  <a:tcPr marL="8533" marR="8533" marT="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3-0 a 2-0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beige (</a:t>
                      </a:r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2247143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</a:t>
                      </a:r>
                    </a:p>
                  </a:txBody>
                  <a:tcPr marL="8533" marR="8533" marT="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2-0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endParaRPr lang="es-MX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9104225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 Rapid</a:t>
                      </a:r>
                    </a:p>
                  </a:txBody>
                  <a:tcPr marL="8533" marR="8533" marT="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3-0 a 2-0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endParaRPr lang="es-MX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1419097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PLUS</a:t>
                      </a:r>
                    </a:p>
                  </a:txBody>
                  <a:tcPr marL="8533" marR="8533" marT="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2-0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816403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 PLUS</a:t>
                      </a:r>
                    </a:p>
                  </a:txBody>
                  <a:tcPr marL="8533" marR="8533" marT="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2-0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Undyed</a:t>
                      </a:r>
                      <a:endParaRPr lang="es-MX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522333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 PLUS</a:t>
                      </a:r>
                    </a:p>
                  </a:txBody>
                  <a:tcPr marL="8533" marR="8533" marT="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2-0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violet</a:t>
                      </a:r>
                      <a:endParaRPr lang="es-MX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0989963"/>
                  </a:ext>
                </a:extLst>
              </a:tr>
              <a:tr h="179183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Polypropylene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2-0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8666860"/>
                  </a:ext>
                </a:extLst>
              </a:tr>
              <a:tr h="187715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Nylon</a:t>
                      </a:r>
                    </a:p>
                  </a:txBody>
                  <a:tcPr marL="8533" marR="8533" marT="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Premium </a:t>
                      </a:r>
                      <a:r>
                        <a:rPr lang="es-MX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cutting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 mm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4-0 a 0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Black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</a:t>
                      </a:r>
                    </a:p>
                  </a:txBody>
                  <a:tcPr marL="8533" marR="8533" marT="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13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5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1737360"/>
            <a:ext cx="7315200" cy="5120640"/>
          </a:xfrm>
        </p:spPr>
        <p:txBody>
          <a:bodyPr/>
          <a:lstStyle/>
          <a:p>
            <a:r>
              <a:rPr lang="es-MX" dirty="0">
                <a:hlinkClick r:id="rId2" invalidUrl="https://stock.adobe.com/mx/search?k=74891738&amp;show_images=1&amp;filters[content_type:video]=1&amp;color"/>
              </a:rPr>
              <a:t>https://stock.adobe.com/mx/search?k=74891738&amp;show_images=1&amp;filters%5Bcontent_type%3Avideo%5D=1&amp;color</a:t>
            </a:r>
            <a:r>
              <a:rPr lang="es-MX" dirty="0"/>
              <a:t>=</a:t>
            </a:r>
          </a:p>
          <a:p>
            <a:r>
              <a:rPr lang="es-MX" dirty="0">
                <a:hlinkClick r:id="rId3" invalidUrl="https://stock.adobe.com/mx/search?k=101930762&amp;show_images=1&amp;filters[content_type:video]=1&amp;color"/>
              </a:rPr>
              <a:t>https://stock.adobe.com/mx/search?k=101930762&amp;show_images=1&amp;filters%5Bcontent_type%3Avideo%5D=1&amp;color</a:t>
            </a:r>
            <a:r>
              <a:rPr lang="es-MX" dirty="0"/>
              <a:t>=</a:t>
            </a:r>
          </a:p>
          <a:p>
            <a:r>
              <a:rPr lang="es-MX" dirty="0">
                <a:hlinkClick r:id="rId4" invalidUrl="https://stock.adobe.com/mx/search?k=101935727&amp;show_images=1&amp;filters[content_type:video]=1&amp;color"/>
              </a:rPr>
              <a:t>https://stock.adobe.com/mx/search?k=101935727&amp;show_images=1&amp;filters%5Bcontent_type%3Avideo%5D=1&amp;color</a:t>
            </a:r>
            <a:r>
              <a:rPr lang="es-MX" dirty="0"/>
              <a:t>=</a:t>
            </a:r>
          </a:p>
          <a:p>
            <a:r>
              <a:rPr lang="es-MX" dirty="0">
                <a:hlinkClick r:id="rId5" invalidUrl="https://stock.adobe.com/mx/search?k=101935727&amp;show_images=1&amp;filters[content_type:video]=1&amp;color"/>
              </a:rPr>
              <a:t>https://stock.adobe.com/mx/search?k=101935727&amp;show_images=1&amp;filters%5Bcontent_type%3Avideo%5D=1&amp;color</a:t>
            </a:r>
            <a:r>
              <a:rPr lang="es-MX" dirty="0"/>
              <a:t>=</a:t>
            </a:r>
          </a:p>
          <a:p>
            <a:r>
              <a:rPr lang="es-MX" dirty="0">
                <a:hlinkClick r:id="rId6" invalidUrl="https://stock.adobe.com/mx/search?k=88828101&amp;show_images=1&amp;filters[content_type:video]=1&amp;color"/>
              </a:rPr>
              <a:t>https://stock.adobe.com/mx/search?k=88828101&amp;show_images=1&amp;filters%5Bcontent_type%3Avideo%5D=1&amp;color</a:t>
            </a:r>
            <a:r>
              <a:rPr lang="es-MX" dirty="0"/>
              <a:t>=</a:t>
            </a:r>
          </a:p>
          <a:p>
            <a:r>
              <a:rPr lang="es-MX" dirty="0">
                <a:hlinkClick r:id="rId7" invalidUrl="https://stock.adobe.com/mx/search?k=96935862&amp;show_images=1&amp;filters[content_type:video]=1&amp;color"/>
              </a:rPr>
              <a:t>https://stock.adobe.com/mx/search?k=96935862&amp;show_images=1&amp;filters%5Bcontent_type%3Avideo%5D=1&amp;color</a:t>
            </a:r>
            <a:r>
              <a:rPr lang="es-MX" dirty="0"/>
              <a:t>=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224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41132" y="1215800"/>
            <a:ext cx="7315200" cy="512064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sz="6400" dirty="0">
              <a:latin typeface="Century Gothic" panose="020B0502020202020204" pitchFamily="34" charset="0"/>
            </a:endParaRPr>
          </a:p>
          <a:p>
            <a:pPr algn="just"/>
            <a:endParaRPr lang="es-MX" sz="6400" dirty="0">
              <a:latin typeface="Century Gothic" panose="020B0502020202020204" pitchFamily="34" charset="0"/>
            </a:endParaRPr>
          </a:p>
          <a:p>
            <a:pPr algn="just"/>
            <a:r>
              <a:rPr lang="en-US" sz="7200" dirty="0" err="1">
                <a:latin typeface="Century Gothic" panose="020B0502020202020204" pitchFamily="34" charset="0"/>
              </a:rPr>
              <a:t>Internacional</a:t>
            </a:r>
            <a:r>
              <a:rPr lang="en-US" sz="7200" dirty="0">
                <a:latin typeface="Century Gothic" panose="020B0502020202020204" pitchFamily="34" charset="0"/>
              </a:rPr>
              <a:t> </a:t>
            </a:r>
            <a:r>
              <a:rPr lang="en-US" sz="7200" dirty="0" err="1">
                <a:latin typeface="Century Gothic" panose="020B0502020202020204" pitchFamily="34" charset="0"/>
              </a:rPr>
              <a:t>Farmacéutica</a:t>
            </a:r>
            <a:r>
              <a:rPr lang="en-US" sz="7200" dirty="0">
                <a:latin typeface="Century Gothic" panose="020B0502020202020204" pitchFamily="34" charset="0"/>
              </a:rPr>
              <a:t> is a company that for over 45 years has maintained its commitment to innovation and quality, </a:t>
            </a:r>
            <a:r>
              <a:rPr lang="en-US" sz="7200" dirty="0" smtClean="0">
                <a:latin typeface="Century Gothic" panose="020B0502020202020204" pitchFamily="34" charset="0"/>
              </a:rPr>
              <a:t>resulting in </a:t>
            </a:r>
            <a:r>
              <a:rPr lang="en-US" sz="7200" dirty="0">
                <a:latin typeface="Century Gothic" panose="020B0502020202020204" pitchFamily="34" charset="0"/>
              </a:rPr>
              <a:t>a product </a:t>
            </a:r>
            <a:r>
              <a:rPr lang="en-US" sz="7200" dirty="0" smtClean="0">
                <a:latin typeface="Century Gothic" panose="020B0502020202020204" pitchFamily="34" charset="0"/>
              </a:rPr>
              <a:t>portfolio that integrates medical </a:t>
            </a:r>
            <a:r>
              <a:rPr lang="en-US" sz="7200" dirty="0">
                <a:latin typeface="Century Gothic" panose="020B0502020202020204" pitchFamily="34" charset="0"/>
              </a:rPr>
              <a:t>devices </a:t>
            </a:r>
            <a:r>
              <a:rPr lang="en-US" sz="7200" dirty="0" smtClean="0">
                <a:latin typeface="Century Gothic" panose="020B0502020202020204" pitchFamily="34" charset="0"/>
              </a:rPr>
              <a:t>which it manufactures under the </a:t>
            </a:r>
            <a:r>
              <a:rPr lang="en-US" sz="7200" dirty="0">
                <a:latin typeface="Century Gothic" panose="020B0502020202020204" pitchFamily="34" charset="0"/>
              </a:rPr>
              <a:t>Atramat® brand </a:t>
            </a:r>
            <a:r>
              <a:rPr lang="en-US" sz="7200" dirty="0" smtClean="0">
                <a:latin typeface="Century Gothic" panose="020B0502020202020204" pitchFamily="34" charset="0"/>
              </a:rPr>
              <a:t>with third party brands from recognized </a:t>
            </a:r>
            <a:r>
              <a:rPr lang="en-US" sz="7200" dirty="0">
                <a:latin typeface="Century Gothic" panose="020B0502020202020204" pitchFamily="34" charset="0"/>
              </a:rPr>
              <a:t>manufacturers worldwide.</a:t>
            </a:r>
            <a:endParaRPr lang="es-MX" sz="7200" dirty="0">
              <a:latin typeface="Century Gothic" panose="020B0502020202020204" pitchFamily="34" charset="0"/>
            </a:endParaRPr>
          </a:p>
          <a:p>
            <a:pPr algn="just"/>
            <a:endParaRPr lang="es-MX" sz="7200" dirty="0">
              <a:latin typeface="Century Gothic" panose="020B0502020202020204" pitchFamily="34" charset="0"/>
            </a:endParaRPr>
          </a:p>
          <a:p>
            <a:pPr algn="just"/>
            <a:r>
              <a:rPr lang="en-US" sz="7200" dirty="0">
                <a:latin typeface="Century Gothic" panose="020B0502020202020204" pitchFamily="34" charset="0"/>
              </a:rPr>
              <a:t>Each </a:t>
            </a:r>
            <a:r>
              <a:rPr lang="en-US" sz="7200" dirty="0" smtClean="0">
                <a:latin typeface="Century Gothic" panose="020B0502020202020204" pitchFamily="34" charset="0"/>
              </a:rPr>
              <a:t>of our medical device is the result of a rigorous research process in </a:t>
            </a:r>
            <a:r>
              <a:rPr lang="en-US" sz="7200" dirty="0">
                <a:latin typeface="Century Gothic" panose="020B0502020202020204" pitchFamily="34" charset="0"/>
              </a:rPr>
              <a:t>collaboration with health professionals working around the world as well as through commercial alliances with </a:t>
            </a:r>
            <a:r>
              <a:rPr lang="en-US" sz="7200" dirty="0" smtClean="0">
                <a:latin typeface="Century Gothic" panose="020B0502020202020204" pitchFamily="34" charset="0"/>
              </a:rPr>
              <a:t>global </a:t>
            </a:r>
            <a:r>
              <a:rPr lang="en-US" sz="7200" dirty="0">
                <a:latin typeface="Century Gothic" panose="020B0502020202020204" pitchFamily="34" charset="0"/>
              </a:rPr>
              <a:t>suppliers </a:t>
            </a:r>
            <a:r>
              <a:rPr lang="en-US" sz="7200" dirty="0" smtClean="0">
                <a:latin typeface="Century Gothic" panose="020B0502020202020204" pitchFamily="34" charset="0"/>
              </a:rPr>
              <a:t>of surgical products.</a:t>
            </a:r>
            <a:endParaRPr lang="es-MX" sz="72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s-MX" sz="7200" dirty="0">
              <a:latin typeface="Century Gothic" panose="020B0502020202020204" pitchFamily="34" charset="0"/>
            </a:endParaRPr>
          </a:p>
          <a:p>
            <a:pPr algn="just"/>
            <a:r>
              <a:rPr lang="en-US" sz="7200" dirty="0">
                <a:latin typeface="Century Gothic" panose="020B0502020202020204" pitchFamily="34" charset="0"/>
              </a:rPr>
              <a:t>Our </a:t>
            </a:r>
            <a:r>
              <a:rPr lang="en-US" sz="7200" dirty="0" smtClean="0">
                <a:latin typeface="Century Gothic" panose="020B0502020202020204" pitchFamily="34" charset="0"/>
              </a:rPr>
              <a:t>dedication to the development </a:t>
            </a:r>
            <a:r>
              <a:rPr lang="en-US" sz="7200" dirty="0">
                <a:latin typeface="Century Gothic" panose="020B0502020202020204" pitchFamily="34" charset="0"/>
              </a:rPr>
              <a:t>products </a:t>
            </a:r>
            <a:r>
              <a:rPr lang="en-US" sz="7200" dirty="0" smtClean="0">
                <a:latin typeface="Century Gothic" panose="020B0502020202020204" pitchFamily="34" charset="0"/>
              </a:rPr>
              <a:t>that </a:t>
            </a:r>
            <a:r>
              <a:rPr lang="en-US" sz="7200" dirty="0">
                <a:latin typeface="Century Gothic" panose="020B0502020202020204" pitchFamily="34" charset="0"/>
              </a:rPr>
              <a:t>improve the quality of </a:t>
            </a:r>
            <a:r>
              <a:rPr lang="en-US" sz="7200" dirty="0" smtClean="0">
                <a:latin typeface="Century Gothic" panose="020B0502020202020204" pitchFamily="34" charset="0"/>
              </a:rPr>
              <a:t>life drives us </a:t>
            </a:r>
            <a:r>
              <a:rPr lang="en-US" sz="7200" dirty="0">
                <a:latin typeface="Century Gothic" panose="020B0502020202020204" pitchFamily="34" charset="0"/>
              </a:rPr>
              <a:t>to work under strict standards </a:t>
            </a:r>
            <a:r>
              <a:rPr lang="en-US" sz="7200" dirty="0" smtClean="0">
                <a:latin typeface="Century Gothic" panose="020B0502020202020204" pitchFamily="34" charset="0"/>
              </a:rPr>
              <a:t>that determine how our medical devices are produced and distributed.</a:t>
            </a:r>
            <a:endParaRPr lang="es-MX" sz="72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s-MX" sz="7200" dirty="0">
              <a:latin typeface="Century Gothic" panose="020B0502020202020204" pitchFamily="34" charset="0"/>
            </a:endParaRPr>
          </a:p>
          <a:p>
            <a:pPr algn="just"/>
            <a:r>
              <a:rPr lang="en-US" sz="7200" dirty="0" smtClean="0">
                <a:latin typeface="Century Gothic" panose="020B0502020202020204" pitchFamily="34" charset="0"/>
              </a:rPr>
              <a:t>Total control of the production process means we can ensure that all of our </a:t>
            </a:r>
            <a:r>
              <a:rPr lang="en-US" sz="7200" dirty="0">
                <a:latin typeface="Century Gothic" panose="020B0502020202020204" pitchFamily="34" charset="0"/>
              </a:rPr>
              <a:t>products meet </a:t>
            </a:r>
            <a:r>
              <a:rPr lang="en-US" sz="7200" dirty="0" smtClean="0">
                <a:latin typeface="Century Gothic" panose="020B0502020202020204" pitchFamily="34" charset="0"/>
              </a:rPr>
              <a:t>the international </a:t>
            </a:r>
            <a:r>
              <a:rPr lang="en-US" sz="7200" dirty="0">
                <a:latin typeface="Century Gothic" panose="020B0502020202020204" pitchFamily="34" charset="0"/>
              </a:rPr>
              <a:t>standards </a:t>
            </a:r>
            <a:r>
              <a:rPr lang="en-US" sz="7200" dirty="0" smtClean="0">
                <a:latin typeface="Century Gothic" panose="020B0502020202020204" pitchFamily="34" charset="0"/>
              </a:rPr>
              <a:t>that govern the </a:t>
            </a:r>
            <a:r>
              <a:rPr lang="en-US" sz="7200" dirty="0">
                <a:latin typeface="Century Gothic" panose="020B0502020202020204" pitchFamily="34" charset="0"/>
              </a:rPr>
              <a:t>manufacture of medical devices. To achieve this, </a:t>
            </a:r>
            <a:r>
              <a:rPr lang="en-US" sz="7200" dirty="0" smtClean="0">
                <a:latin typeface="Century Gothic" panose="020B0502020202020204" pitchFamily="34" charset="0"/>
              </a:rPr>
              <a:t>our manufacturing and </a:t>
            </a:r>
            <a:r>
              <a:rPr lang="en-US" sz="7200" dirty="0">
                <a:latin typeface="Century Gothic" panose="020B0502020202020204" pitchFamily="34" charset="0"/>
              </a:rPr>
              <a:t>customer support </a:t>
            </a:r>
            <a:r>
              <a:rPr lang="en-US" sz="7200" dirty="0" smtClean="0">
                <a:latin typeface="Century Gothic" panose="020B0502020202020204" pitchFamily="34" charset="0"/>
              </a:rPr>
              <a:t>processes are </a:t>
            </a:r>
            <a:r>
              <a:rPr lang="en-US" sz="7200" dirty="0">
                <a:latin typeface="Century Gothic" panose="020B0502020202020204" pitchFamily="34" charset="0"/>
              </a:rPr>
              <a:t>certified by ISO13485, ISO 9001, FDA, </a:t>
            </a:r>
            <a:r>
              <a:rPr lang="en-US" sz="7200" dirty="0" smtClean="0">
                <a:latin typeface="Century Gothic" panose="020B0502020202020204" pitchFamily="34" charset="0"/>
              </a:rPr>
              <a:t>ANVISA and </a:t>
            </a:r>
            <a:r>
              <a:rPr lang="en-US" sz="7200" dirty="0">
                <a:latin typeface="Century Gothic" panose="020B0502020202020204" pitchFamily="34" charset="0"/>
              </a:rPr>
              <a:t>CE mark, among others, </a:t>
            </a:r>
            <a:r>
              <a:rPr lang="en-US" sz="7200" dirty="0" smtClean="0">
                <a:latin typeface="Century Gothic" panose="020B0502020202020204" pitchFamily="34" charset="0"/>
              </a:rPr>
              <a:t>as a result of which our products are now  marketed in </a:t>
            </a:r>
            <a:r>
              <a:rPr lang="en-US" sz="7200" dirty="0">
                <a:latin typeface="Century Gothic" panose="020B0502020202020204" pitchFamily="34" charset="0"/>
              </a:rPr>
              <a:t>more </a:t>
            </a:r>
            <a:r>
              <a:rPr lang="en-US" sz="7200" dirty="0" smtClean="0">
                <a:latin typeface="Century Gothic" panose="020B0502020202020204" pitchFamily="34" charset="0"/>
              </a:rPr>
              <a:t>than </a:t>
            </a:r>
            <a:r>
              <a:rPr lang="en-US" sz="7200" dirty="0">
                <a:latin typeface="Century Gothic" panose="020B0502020202020204" pitchFamily="34" charset="0"/>
              </a:rPr>
              <a:t>80 </a:t>
            </a:r>
            <a:r>
              <a:rPr lang="en-US" sz="7200" dirty="0" smtClean="0">
                <a:latin typeface="Century Gothic" panose="020B0502020202020204" pitchFamily="34" charset="0"/>
              </a:rPr>
              <a:t>countries worldwide.</a:t>
            </a:r>
            <a:endParaRPr lang="es-MX" sz="72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s-MX" sz="72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US" sz="7200" dirty="0">
                <a:latin typeface="Century Gothic" panose="020B0502020202020204" pitchFamily="34" charset="0"/>
              </a:rPr>
              <a:t/>
            </a:r>
            <a:br>
              <a:rPr lang="en-US" sz="7200" dirty="0">
                <a:latin typeface="Century Gothic" panose="020B0502020202020204" pitchFamily="34" charset="0"/>
              </a:rPr>
            </a:br>
            <a:r>
              <a:rPr lang="en-US" sz="7200" dirty="0">
                <a:latin typeface="Century Gothic" panose="020B0502020202020204" pitchFamily="34" charset="0"/>
              </a:rPr>
              <a:t> </a:t>
            </a:r>
            <a:endParaRPr lang="es-MX" sz="7200" dirty="0">
              <a:latin typeface="Century Gothic" panose="020B0502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21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Century Gothic" panose="020B0502020202020204" pitchFamily="34" charset="0"/>
              </a:rPr>
              <a:t>In order </a:t>
            </a:r>
            <a:r>
              <a:rPr lang="en-US" dirty="0" smtClean="0">
                <a:latin typeface="Century Gothic" panose="020B0502020202020204" pitchFamily="34" charset="0"/>
              </a:rPr>
              <a:t>to ensure that surgeons and nurses have access to the up-to –date information and best practice sharing regarding the choice and </a:t>
            </a:r>
            <a:r>
              <a:rPr lang="en-US" dirty="0">
                <a:latin typeface="Century Gothic" panose="020B0502020202020204" pitchFamily="34" charset="0"/>
              </a:rPr>
              <a:t>use of our </a:t>
            </a:r>
            <a:r>
              <a:rPr lang="en-US" dirty="0" smtClean="0">
                <a:latin typeface="Century Gothic" panose="020B0502020202020204" pitchFamily="34" charset="0"/>
              </a:rPr>
              <a:t>products, we </a:t>
            </a:r>
            <a:r>
              <a:rPr lang="en-US" dirty="0">
                <a:latin typeface="Century Gothic" panose="020B0502020202020204" pitchFamily="34" charset="0"/>
              </a:rPr>
              <a:t>have a designed </a:t>
            </a:r>
            <a:r>
              <a:rPr lang="en-US" dirty="0" smtClean="0">
                <a:latin typeface="Century Gothic" panose="020B0502020202020204" pitchFamily="34" charset="0"/>
              </a:rPr>
              <a:t>on-line and face-to </a:t>
            </a:r>
            <a:r>
              <a:rPr lang="en-US" dirty="0">
                <a:latin typeface="Century Gothic" panose="020B0502020202020204" pitchFamily="34" charset="0"/>
              </a:rPr>
              <a:t>face </a:t>
            </a:r>
            <a:r>
              <a:rPr lang="en-US" dirty="0" smtClean="0">
                <a:latin typeface="Century Gothic" panose="020B0502020202020204" pitchFamily="34" charset="0"/>
              </a:rPr>
              <a:t>educational programs </a:t>
            </a:r>
            <a:r>
              <a:rPr lang="en-US" dirty="0">
                <a:latin typeface="Century Gothic" panose="020B0502020202020204" pitchFamily="34" charset="0"/>
              </a:rPr>
              <a:t>for continuous </a:t>
            </a:r>
            <a:r>
              <a:rPr lang="en-US" dirty="0" smtClean="0">
                <a:latin typeface="Century Gothic" panose="020B0502020202020204" pitchFamily="34" charset="0"/>
              </a:rPr>
              <a:t>training.</a:t>
            </a:r>
            <a:endParaRPr lang="es-MX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s-MX" dirty="0">
              <a:latin typeface="Century Gothic" panose="020B0502020202020204" pitchFamily="34" charset="0"/>
            </a:endParaRPr>
          </a:p>
          <a:p>
            <a:pPr algn="just"/>
            <a:r>
              <a:rPr lang="en-US" dirty="0">
                <a:latin typeface="Century Gothic" panose="020B0502020202020204" pitchFamily="34" charset="0"/>
              </a:rPr>
              <a:t>We invite you to contact us directly or through one of our </a:t>
            </a:r>
            <a:r>
              <a:rPr lang="en-US" dirty="0" smtClean="0">
                <a:latin typeface="Century Gothic" panose="020B0502020202020204" pitchFamily="34" charset="0"/>
              </a:rPr>
              <a:t>business partners </a:t>
            </a:r>
            <a:r>
              <a:rPr lang="en-US" dirty="0">
                <a:latin typeface="Century Gothic" panose="020B0502020202020204" pitchFamily="34" charset="0"/>
              </a:rPr>
              <a:t>around the world to </a:t>
            </a:r>
            <a:r>
              <a:rPr lang="en-US" dirty="0" smtClean="0">
                <a:latin typeface="Century Gothic" panose="020B0502020202020204" pitchFamily="34" charset="0"/>
              </a:rPr>
              <a:t>obtain  </a:t>
            </a:r>
            <a:r>
              <a:rPr lang="en-US" dirty="0">
                <a:latin typeface="Century Gothic" panose="020B0502020202020204" pitchFamily="34" charset="0"/>
              </a:rPr>
              <a:t>personalized information </a:t>
            </a:r>
            <a:r>
              <a:rPr lang="en-US" dirty="0" smtClean="0">
                <a:latin typeface="Century Gothic" panose="020B0502020202020204" pitchFamily="34" charset="0"/>
              </a:rPr>
              <a:t>regarding the solutions available for </a:t>
            </a:r>
            <a:r>
              <a:rPr lang="en-US" dirty="0">
                <a:latin typeface="Century Gothic" panose="020B0502020202020204" pitchFamily="34" charset="0"/>
              </a:rPr>
              <a:t>each </a:t>
            </a:r>
            <a:r>
              <a:rPr lang="en-US" dirty="0" smtClean="0">
                <a:latin typeface="Century Gothic" panose="020B0502020202020204" pitchFamily="34" charset="0"/>
              </a:rPr>
              <a:t>surgical specialty.</a:t>
            </a:r>
            <a:endParaRPr lang="en-US" dirty="0">
              <a:latin typeface="Century Gothic" panose="020B0502020202020204" pitchFamily="34" charset="0"/>
            </a:endParaRP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  <a:p>
            <a:pPr algn="just"/>
            <a:r>
              <a:rPr lang="en-US" dirty="0" smtClean="0">
                <a:latin typeface="Century Gothic" panose="020B0502020202020204" pitchFamily="34" charset="0"/>
              </a:rPr>
              <a:t>Visit: </a:t>
            </a:r>
            <a:r>
              <a:rPr lang="en-US" dirty="0">
                <a:latin typeface="Century Gothic" panose="020B0502020202020204" pitchFamily="34" charset="0"/>
              </a:rPr>
              <a:t>www.atramat.com</a:t>
            </a:r>
            <a:endParaRPr lang="es-MX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28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Surgical</a:t>
            </a: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s-MX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procedures</a:t>
            </a:r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endParaRPr lang="es-MX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533400"/>
            <a:ext cx="7315200" cy="5451348"/>
          </a:xfrm>
        </p:spPr>
        <p:txBody>
          <a:bodyPr>
            <a:noAutofit/>
          </a:bodyPr>
          <a:lstStyle/>
          <a:p>
            <a:r>
              <a:rPr lang="es-MX" sz="1800" dirty="0" err="1">
                <a:latin typeface="Century Gothic" panose="020B0502020202020204" pitchFamily="34" charset="0"/>
              </a:rPr>
              <a:t>Abdominoplasty</a:t>
            </a:r>
            <a:r>
              <a:rPr lang="es-MX" sz="1800" dirty="0">
                <a:latin typeface="Century Gothic" panose="020B0502020202020204" pitchFamily="34" charset="0"/>
              </a:rPr>
              <a:t> (abdomen </a:t>
            </a:r>
            <a:r>
              <a:rPr lang="es-MX" sz="1800" dirty="0" err="1">
                <a:latin typeface="Century Gothic" panose="020B0502020202020204" pitchFamily="34" charset="0"/>
              </a:rPr>
              <a:t>reduction</a:t>
            </a:r>
            <a:r>
              <a:rPr lang="es-MX" sz="1800" dirty="0">
                <a:latin typeface="Century Gothic" panose="020B0502020202020204" pitchFamily="34" charset="0"/>
              </a:rPr>
              <a:t>)</a:t>
            </a:r>
          </a:p>
          <a:p>
            <a:r>
              <a:rPr lang="es-MX" sz="1800" dirty="0" err="1">
                <a:latin typeface="Century Gothic" panose="020B0502020202020204" pitchFamily="34" charset="0"/>
              </a:rPr>
              <a:t>Blepharoplasty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Breast</a:t>
            </a:r>
            <a:r>
              <a:rPr lang="es-MX" sz="1800" dirty="0">
                <a:latin typeface="Century Gothic" panose="020B0502020202020204" pitchFamily="34" charset="0"/>
              </a:rPr>
              <a:t> </a:t>
            </a:r>
            <a:r>
              <a:rPr lang="es-MX" sz="1800" dirty="0" err="1">
                <a:latin typeface="Century Gothic" panose="020B0502020202020204" pitchFamily="34" charset="0"/>
              </a:rPr>
              <a:t>augmentation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Breast</a:t>
            </a:r>
            <a:r>
              <a:rPr lang="es-MX" sz="1800" dirty="0">
                <a:latin typeface="Century Gothic" panose="020B0502020202020204" pitchFamily="34" charset="0"/>
              </a:rPr>
              <a:t> </a:t>
            </a:r>
            <a:r>
              <a:rPr lang="es-MX" sz="1800" dirty="0" err="1">
                <a:latin typeface="Century Gothic" panose="020B0502020202020204" pitchFamily="34" charset="0"/>
              </a:rPr>
              <a:t>Pexia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Breast</a:t>
            </a:r>
            <a:r>
              <a:rPr lang="es-MX" sz="1800" dirty="0">
                <a:latin typeface="Century Gothic" panose="020B0502020202020204" pitchFamily="34" charset="0"/>
              </a:rPr>
              <a:t> </a:t>
            </a:r>
            <a:r>
              <a:rPr lang="es-MX" sz="1800" dirty="0" err="1">
                <a:latin typeface="Century Gothic" panose="020B0502020202020204" pitchFamily="34" charset="0"/>
              </a:rPr>
              <a:t>reduction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Rhinoplasty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Otoplasty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Lobuloplasty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Rhytidectomy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Mentoplasty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Brachioplasty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Breast</a:t>
            </a:r>
            <a:r>
              <a:rPr lang="es-MX" sz="1800" dirty="0">
                <a:latin typeface="Century Gothic" panose="020B0502020202020204" pitchFamily="34" charset="0"/>
              </a:rPr>
              <a:t> </a:t>
            </a:r>
            <a:r>
              <a:rPr lang="es-MX" sz="1800" dirty="0" err="1">
                <a:latin typeface="Century Gothic" panose="020B0502020202020204" pitchFamily="34" charset="0"/>
              </a:rPr>
              <a:t>reconstruction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>
                <a:latin typeface="Century Gothic" panose="020B0502020202020204" pitchFamily="34" charset="0"/>
              </a:rPr>
              <a:t>Facial and </a:t>
            </a:r>
            <a:r>
              <a:rPr lang="es-MX" sz="1800" dirty="0" err="1">
                <a:latin typeface="Century Gothic" panose="020B0502020202020204" pitchFamily="34" charset="0"/>
              </a:rPr>
              <a:t>body</a:t>
            </a:r>
            <a:r>
              <a:rPr lang="es-MX" sz="1800" dirty="0">
                <a:latin typeface="Century Gothic" panose="020B0502020202020204" pitchFamily="34" charset="0"/>
              </a:rPr>
              <a:t> </a:t>
            </a:r>
            <a:r>
              <a:rPr lang="es-MX" sz="1800" dirty="0" err="1">
                <a:latin typeface="Century Gothic" panose="020B0502020202020204" pitchFamily="34" charset="0"/>
              </a:rPr>
              <a:t>plastic</a:t>
            </a:r>
            <a:r>
              <a:rPr lang="es-MX" sz="1800" dirty="0">
                <a:latin typeface="Century Gothic" panose="020B0502020202020204" pitchFamily="34" charset="0"/>
              </a:rPr>
              <a:t> </a:t>
            </a:r>
            <a:r>
              <a:rPr lang="es-MX" sz="1800" dirty="0" err="1">
                <a:latin typeface="Century Gothic" panose="020B0502020202020204" pitchFamily="34" charset="0"/>
              </a:rPr>
              <a:t>surgery</a:t>
            </a:r>
            <a:endParaRPr lang="es-MX" sz="1800" dirty="0">
              <a:latin typeface="Century Gothic" panose="020B0502020202020204" pitchFamily="34" charset="0"/>
            </a:endParaRPr>
          </a:p>
          <a:p>
            <a:r>
              <a:rPr lang="es-MX" sz="1800" dirty="0" err="1">
                <a:latin typeface="Century Gothic" panose="020B0502020202020204" pitchFamily="34" charset="0"/>
              </a:rPr>
              <a:t>Gynecomastia</a:t>
            </a:r>
            <a:r>
              <a:rPr lang="es-MX" sz="1800" dirty="0">
                <a:latin typeface="Century Gothic" panose="020B0502020202020204" pitchFamily="34" charset="0"/>
              </a:rPr>
              <a:t> / </a:t>
            </a:r>
            <a:r>
              <a:rPr lang="es-MX" sz="1800" dirty="0" err="1">
                <a:latin typeface="Century Gothic" panose="020B0502020202020204" pitchFamily="34" charset="0"/>
              </a:rPr>
              <a:t>Breast</a:t>
            </a:r>
            <a:r>
              <a:rPr lang="es-MX" sz="1800" dirty="0">
                <a:latin typeface="Century Gothic" panose="020B0502020202020204" pitchFamily="34" charset="0"/>
              </a:rPr>
              <a:t> </a:t>
            </a:r>
            <a:r>
              <a:rPr lang="es-MX" sz="1800" dirty="0" err="1">
                <a:latin typeface="Century Gothic" panose="020B0502020202020204" pitchFamily="34" charset="0"/>
              </a:rPr>
              <a:t>reduction</a:t>
            </a:r>
            <a:r>
              <a:rPr lang="es-MX" sz="1800" dirty="0">
                <a:latin typeface="Century Gothic" panose="020B0502020202020204" pitchFamily="34" charset="0"/>
              </a:rPr>
              <a:t> in </a:t>
            </a:r>
            <a:r>
              <a:rPr lang="es-MX" sz="1800" dirty="0" err="1">
                <a:latin typeface="Century Gothic" panose="020B0502020202020204" pitchFamily="34" charset="0"/>
              </a:rPr>
              <a:t>men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29974"/>
              </p:ext>
            </p:extLst>
          </p:nvPr>
        </p:nvGraphicFramePr>
        <p:xfrm>
          <a:off x="3615399" y="1237961"/>
          <a:ext cx="7568539" cy="3574813"/>
        </p:xfrm>
        <a:graphic>
          <a:graphicData uri="http://schemas.openxmlformats.org/drawingml/2006/table">
            <a:tbl>
              <a:tblPr/>
              <a:tblGrid>
                <a:gridCol w="1877870">
                  <a:extLst>
                    <a:ext uri="{9D8B030D-6E8A-4147-A177-3AD203B41FA5}">
                      <a16:colId xmlns="" xmlns:a16="http://schemas.microsoft.com/office/drawing/2014/main" val="3528336223"/>
                    </a:ext>
                  </a:extLst>
                </a:gridCol>
                <a:gridCol w="477249">
                  <a:extLst>
                    <a:ext uri="{9D8B030D-6E8A-4147-A177-3AD203B41FA5}">
                      <a16:colId xmlns="" xmlns:a16="http://schemas.microsoft.com/office/drawing/2014/main" val="146783209"/>
                    </a:ext>
                  </a:extLst>
                </a:gridCol>
                <a:gridCol w="570623">
                  <a:extLst>
                    <a:ext uri="{9D8B030D-6E8A-4147-A177-3AD203B41FA5}">
                      <a16:colId xmlns="" xmlns:a16="http://schemas.microsoft.com/office/drawing/2014/main" val="2017317366"/>
                    </a:ext>
                  </a:extLst>
                </a:gridCol>
                <a:gridCol w="490218">
                  <a:extLst>
                    <a:ext uri="{9D8B030D-6E8A-4147-A177-3AD203B41FA5}">
                      <a16:colId xmlns="" xmlns:a16="http://schemas.microsoft.com/office/drawing/2014/main" val="161183745"/>
                    </a:ext>
                  </a:extLst>
                </a:gridCol>
                <a:gridCol w="614716">
                  <a:extLst>
                    <a:ext uri="{9D8B030D-6E8A-4147-A177-3AD203B41FA5}">
                      <a16:colId xmlns="" xmlns:a16="http://schemas.microsoft.com/office/drawing/2014/main" val="2340211532"/>
                    </a:ext>
                  </a:extLst>
                </a:gridCol>
                <a:gridCol w="518749">
                  <a:extLst>
                    <a:ext uri="{9D8B030D-6E8A-4147-A177-3AD203B41FA5}">
                      <a16:colId xmlns="" xmlns:a16="http://schemas.microsoft.com/office/drawing/2014/main" val="1094309887"/>
                    </a:ext>
                  </a:extLst>
                </a:gridCol>
                <a:gridCol w="311249">
                  <a:extLst>
                    <a:ext uri="{9D8B030D-6E8A-4147-A177-3AD203B41FA5}">
                      <a16:colId xmlns="" xmlns:a16="http://schemas.microsoft.com/office/drawing/2014/main" val="3626922952"/>
                    </a:ext>
                  </a:extLst>
                </a:gridCol>
                <a:gridCol w="394249">
                  <a:extLst>
                    <a:ext uri="{9D8B030D-6E8A-4147-A177-3AD203B41FA5}">
                      <a16:colId xmlns="" xmlns:a16="http://schemas.microsoft.com/office/drawing/2014/main" val="3424830100"/>
                    </a:ext>
                  </a:extLst>
                </a:gridCol>
                <a:gridCol w="352749">
                  <a:extLst>
                    <a:ext uri="{9D8B030D-6E8A-4147-A177-3AD203B41FA5}">
                      <a16:colId xmlns="" xmlns:a16="http://schemas.microsoft.com/office/drawing/2014/main" val="3929241269"/>
                    </a:ext>
                  </a:extLst>
                </a:gridCol>
                <a:gridCol w="425373">
                  <a:extLst>
                    <a:ext uri="{9D8B030D-6E8A-4147-A177-3AD203B41FA5}">
                      <a16:colId xmlns="" xmlns:a16="http://schemas.microsoft.com/office/drawing/2014/main" val="163084270"/>
                    </a:ext>
                  </a:extLst>
                </a:gridCol>
                <a:gridCol w="850747">
                  <a:extLst>
                    <a:ext uri="{9D8B030D-6E8A-4147-A177-3AD203B41FA5}">
                      <a16:colId xmlns="" xmlns:a16="http://schemas.microsoft.com/office/drawing/2014/main" val="3174646425"/>
                    </a:ext>
                  </a:extLst>
                </a:gridCol>
                <a:gridCol w="684747">
                  <a:extLst>
                    <a:ext uri="{9D8B030D-6E8A-4147-A177-3AD203B41FA5}">
                      <a16:colId xmlns="" xmlns:a16="http://schemas.microsoft.com/office/drawing/2014/main" val="1679410531"/>
                    </a:ext>
                  </a:extLst>
                </a:gridCol>
              </a:tblGrid>
              <a:tr h="339074"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PGC25 PLUS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RAPID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PGLA90 PLUS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PDX PLUS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PGA RAPID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POLYPROPYLENE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NYLON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1903832"/>
                  </a:ext>
                </a:extLst>
              </a:tr>
              <a:tr h="348762">
                <a:tc>
                  <a:txBody>
                    <a:bodyPr/>
                    <a:lstStyle/>
                    <a:p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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Abdominoplasty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abdomen</a:t>
                      </a:r>
                      <a:r>
                        <a:rPr lang="es-MX" sz="7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700" b="1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reduction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4147033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Blepharoplasty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7024817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Breast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augmentation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043308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Breast</a:t>
                      </a:r>
                      <a:r>
                        <a:rPr lang="es-MX" sz="7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700" b="1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pexia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2829292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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Breast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Reduction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729841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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Rhinoplasty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5604565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Otoplasty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8854586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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Lobuloplasty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0031313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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Rhytidectomy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9617779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Mentoplasty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9964420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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Brachioplasty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1840669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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Breast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reconstruction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3681645"/>
                  </a:ext>
                </a:extLst>
              </a:tr>
              <a:tr h="193757">
                <a:tc>
                  <a:txBody>
                    <a:bodyPr/>
                    <a:lstStyle/>
                    <a:p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Facial and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plastic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surgery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3790184"/>
                  </a:ext>
                </a:extLst>
              </a:tr>
              <a:tr h="358449">
                <a:tc>
                  <a:txBody>
                    <a:bodyPr/>
                    <a:lstStyle/>
                    <a:p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Gynecomastia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Breast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reduction</a:t>
                      </a:r>
                      <a:r>
                        <a:rPr lang="es-MX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s-MX" sz="7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men</a:t>
                      </a:r>
                      <a:endParaRPr lang="es-MX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35467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884031"/>
                  </a:ext>
                </a:extLst>
              </a:tr>
              <a:tr h="203444">
                <a:tc>
                  <a:txBody>
                    <a:bodyPr/>
                    <a:lstStyle/>
                    <a:p>
                      <a:pPr algn="l" fontAlgn="b"/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6106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>
                <a:latin typeface="Century Gothic" panose="020B0502020202020204" pitchFamily="34" charset="0"/>
              </a:rPr>
              <a:t>Atramat® </a:t>
            </a:r>
            <a:r>
              <a:rPr lang="en-US" dirty="0" smtClean="0">
                <a:latin typeface="Century Gothic" panose="020B0502020202020204" pitchFamily="34" charset="0"/>
              </a:rPr>
              <a:t>offers specialists </a:t>
            </a:r>
            <a:r>
              <a:rPr lang="en-US" dirty="0">
                <a:latin typeface="Century Gothic" panose="020B0502020202020204" pitchFamily="34" charset="0"/>
              </a:rPr>
              <a:t>in plastic, aesthetic and reconstructive surgery </a:t>
            </a:r>
            <a:r>
              <a:rPr lang="en-US" dirty="0" smtClean="0">
                <a:latin typeface="Century Gothic" panose="020B0502020202020204" pitchFamily="34" charset="0"/>
              </a:rPr>
              <a:t>the best </a:t>
            </a:r>
            <a:r>
              <a:rPr lang="en-US" dirty="0">
                <a:latin typeface="Century Gothic" panose="020B0502020202020204" pitchFamily="34" charset="0"/>
              </a:rPr>
              <a:t>results for their </a:t>
            </a:r>
            <a:r>
              <a:rPr lang="en-US" dirty="0" smtClean="0">
                <a:latin typeface="Century Gothic" panose="020B0502020202020204" pitchFamily="34" charset="0"/>
              </a:rPr>
              <a:t>patients. Our </a:t>
            </a:r>
            <a:r>
              <a:rPr lang="en-US" dirty="0">
                <a:latin typeface="Century Gothic" panose="020B0502020202020204" pitchFamily="34" charset="0"/>
              </a:rPr>
              <a:t>broad portfolio of sutures for </a:t>
            </a:r>
            <a:r>
              <a:rPr lang="en-US" smtClean="0">
                <a:latin typeface="Century Gothic" panose="020B0502020202020204" pitchFamily="34" charset="0"/>
              </a:rPr>
              <a:t>plastic surgery includes </a:t>
            </a:r>
            <a:r>
              <a:rPr lang="en-US" dirty="0">
                <a:latin typeface="Century Gothic" panose="020B0502020202020204" pitchFamily="34" charset="0"/>
              </a:rPr>
              <a:t>absorbable sutures and </a:t>
            </a:r>
            <a:r>
              <a:rPr lang="en-US" dirty="0" smtClean="0">
                <a:latin typeface="Century Gothic" panose="020B0502020202020204" pitchFamily="34" charset="0"/>
              </a:rPr>
              <a:t>non-absorbable </a:t>
            </a:r>
            <a:r>
              <a:rPr lang="en-US" dirty="0">
                <a:latin typeface="Century Gothic" panose="020B0502020202020204" pitchFamily="34" charset="0"/>
              </a:rPr>
              <a:t>synthetic materials that reduce the immune </a:t>
            </a:r>
            <a:r>
              <a:rPr lang="en-US" dirty="0" smtClean="0">
                <a:latin typeface="Century Gothic" panose="020B0502020202020204" pitchFamily="34" charset="0"/>
              </a:rPr>
              <a:t>response leading to  </a:t>
            </a:r>
            <a:r>
              <a:rPr lang="en-US" dirty="0">
                <a:latin typeface="Century Gothic" panose="020B0502020202020204" pitchFamily="34" charset="0"/>
              </a:rPr>
              <a:t>more </a:t>
            </a:r>
            <a:r>
              <a:rPr lang="en-US" dirty="0" smtClean="0">
                <a:latin typeface="Century Gothic" panose="020B0502020202020204" pitchFamily="34" charset="0"/>
              </a:rPr>
              <a:t>aesthetic </a:t>
            </a:r>
            <a:r>
              <a:rPr lang="en-US" dirty="0">
                <a:latin typeface="Century Gothic" panose="020B0502020202020204" pitchFamily="34" charset="0"/>
              </a:rPr>
              <a:t>results.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566211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CUTTING  NEEDLE </a:t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ATRAGLIDE</a:t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“HP”</a:t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Evolution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in 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geometric</a:t>
            </a: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s-MX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design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Century Gothic" panose="020B0502020202020204" pitchFamily="34" charset="0"/>
              </a:rPr>
              <a:t>Design, </a:t>
            </a:r>
            <a:r>
              <a:rPr lang="en-US" sz="1800" dirty="0" smtClean="0">
                <a:latin typeface="Century Gothic" panose="020B0502020202020204" pitchFamily="34" charset="0"/>
              </a:rPr>
              <a:t>sharpness </a:t>
            </a:r>
            <a:r>
              <a:rPr lang="en-US" sz="1800" dirty="0">
                <a:latin typeface="Century Gothic" panose="020B0502020202020204" pitchFamily="34" charset="0"/>
              </a:rPr>
              <a:t>and technology with outstanding performance facilitating the penetration and smooth passage through tissue in </a:t>
            </a:r>
            <a:r>
              <a:rPr lang="en-US" sz="1800" dirty="0" smtClean="0">
                <a:latin typeface="Century Gothic" panose="020B0502020202020204" pitchFamily="34" charset="0"/>
              </a:rPr>
              <a:t>plastic, </a:t>
            </a:r>
            <a:r>
              <a:rPr lang="en-US" sz="1800" dirty="0">
                <a:latin typeface="Century Gothic" panose="020B0502020202020204" pitchFamily="34" charset="0"/>
              </a:rPr>
              <a:t>cosmetic and </a:t>
            </a:r>
            <a:r>
              <a:rPr lang="en-US" sz="1800" dirty="0">
                <a:latin typeface="Century Gothic" panose="020B0502020202020204" pitchFamily="34" charset="0"/>
              </a:rPr>
              <a:t>reconstructive surgery.</a:t>
            </a:r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Stylized tip which facilitates penetration maintaining excellent control, </a:t>
            </a:r>
            <a:r>
              <a:rPr lang="en-US" sz="1800" dirty="0" smtClean="0">
                <a:latin typeface="Century Gothic" panose="020B0502020202020204" pitchFamily="34" charset="0"/>
              </a:rPr>
              <a:t>narrow diamond shaped tip which </a:t>
            </a:r>
            <a:r>
              <a:rPr lang="en-US" sz="1800" dirty="0">
                <a:latin typeface="Century Gothic" panose="020B0502020202020204" pitchFamily="34" charset="0"/>
              </a:rPr>
              <a:t>facilitates penetration through tissue.</a:t>
            </a:r>
          </a:p>
          <a:p>
            <a:pPr algn="just"/>
            <a:r>
              <a:rPr lang="en-US" sz="1800" dirty="0" smtClean="0">
                <a:latin typeface="Century Gothic" panose="020B0502020202020204" pitchFamily="34" charset="0"/>
              </a:rPr>
              <a:t>The four </a:t>
            </a:r>
            <a:r>
              <a:rPr lang="en-US" sz="1800" dirty="0">
                <a:latin typeface="Century Gothic" panose="020B0502020202020204" pitchFamily="34" charset="0"/>
              </a:rPr>
              <a:t>(4) </a:t>
            </a:r>
            <a:r>
              <a:rPr lang="en-US" sz="1800" dirty="0" smtClean="0">
                <a:latin typeface="Century Gothic" panose="020B0502020202020204" pitchFamily="34" charset="0"/>
              </a:rPr>
              <a:t>elongated </a:t>
            </a:r>
            <a:r>
              <a:rPr lang="en-US" sz="1800" dirty="0">
                <a:latin typeface="Century Gothic" panose="020B0502020202020204" pitchFamily="34" charset="0"/>
              </a:rPr>
              <a:t>cutting </a:t>
            </a:r>
            <a:r>
              <a:rPr lang="en-US" sz="1800" dirty="0">
                <a:latin typeface="Century Gothic" panose="020B0502020202020204" pitchFamily="34" charset="0"/>
              </a:rPr>
              <a:t>axes </a:t>
            </a:r>
            <a:r>
              <a:rPr lang="en-US" sz="1800" dirty="0" smtClean="0">
                <a:latin typeface="Century Gothic" panose="020B0502020202020204" pitchFamily="34" charset="0"/>
              </a:rPr>
              <a:t>expand and to </a:t>
            </a:r>
            <a:r>
              <a:rPr lang="en-US" sz="1800" dirty="0">
                <a:latin typeface="Century Gothic" panose="020B0502020202020204" pitchFamily="34" charset="0"/>
              </a:rPr>
              <a:t>facilitate penetration, </a:t>
            </a:r>
            <a:r>
              <a:rPr lang="en-US" sz="1800" dirty="0" smtClean="0">
                <a:latin typeface="Century Gothic" panose="020B0502020202020204" pitchFamily="34" charset="0"/>
              </a:rPr>
              <a:t>and subsequently merge </a:t>
            </a:r>
            <a:r>
              <a:rPr lang="en-US" sz="1800" dirty="0">
                <a:latin typeface="Century Gothic" panose="020B0502020202020204" pitchFamily="34" charset="0"/>
              </a:rPr>
              <a:t>again into the body of the needle thus achieving a decrease in tissue trauma.</a:t>
            </a:r>
          </a:p>
          <a:p>
            <a:pPr algn="just"/>
            <a:r>
              <a:rPr lang="en-US" sz="1800" dirty="0" smtClean="0">
                <a:latin typeface="Century Gothic" panose="020B0502020202020204" pitchFamily="34" charset="0"/>
              </a:rPr>
              <a:t>An excellent choice for plastic, </a:t>
            </a:r>
            <a:r>
              <a:rPr lang="en-US" sz="1800" dirty="0">
                <a:latin typeface="Century Gothic" panose="020B0502020202020204" pitchFamily="34" charset="0"/>
              </a:rPr>
              <a:t>cosmetic and </a:t>
            </a:r>
            <a:r>
              <a:rPr lang="en-US" sz="1800" dirty="0">
                <a:latin typeface="Century Gothic" panose="020B0502020202020204" pitchFamily="34" charset="0"/>
              </a:rPr>
              <a:t>reconstructive surgery.</a:t>
            </a:r>
            <a:endParaRPr lang="es-MX" sz="1800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6" y="4337552"/>
            <a:ext cx="1489461" cy="16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716" y="75807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REVERSE CUTTING NEEDLE </a:t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SUPRA-SHARP “P-P”</a:t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CONVENTIONAL CUTTING NEEDLE SUPRA-SHARP       “P-Q”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962526"/>
            <a:ext cx="7315200" cy="548645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entury Gothic" panose="020B0502020202020204" pitchFamily="34" charset="0"/>
              </a:rPr>
              <a:t>Cutting needle characterized by its triangular cutting pattern, with the </a:t>
            </a:r>
            <a:r>
              <a:rPr lang="en-US" sz="1800" dirty="0" smtClean="0">
                <a:latin typeface="Century Gothic" panose="020B0502020202020204" pitchFamily="34" charset="0"/>
              </a:rPr>
              <a:t>cutting </a:t>
            </a:r>
            <a:r>
              <a:rPr lang="en-US" sz="1800" dirty="0">
                <a:latin typeface="Century Gothic" panose="020B0502020202020204" pitchFamily="34" charset="0"/>
              </a:rPr>
              <a:t>edge on the outside of the body of the needle.</a:t>
            </a:r>
          </a:p>
          <a:p>
            <a:pPr algn="just"/>
            <a:r>
              <a:rPr lang="en-US" sz="1800" dirty="0" smtClean="0">
                <a:latin typeface="Century Gothic" panose="020B0502020202020204" pitchFamily="34" charset="0"/>
              </a:rPr>
              <a:t>Thinner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>
                <a:latin typeface="Century Gothic" panose="020B0502020202020204" pitchFamily="34" charset="0"/>
              </a:rPr>
              <a:t>apexes, which gives </a:t>
            </a:r>
            <a:r>
              <a:rPr lang="en-US" sz="1800" dirty="0" smtClean="0">
                <a:latin typeface="Century Gothic" panose="020B0502020202020204" pitchFamily="34" charset="0"/>
              </a:rPr>
              <a:t>greater ease </a:t>
            </a:r>
            <a:r>
              <a:rPr lang="en-US" sz="1800" dirty="0">
                <a:latin typeface="Century Gothic" panose="020B0502020202020204" pitchFamily="34" charset="0"/>
              </a:rPr>
              <a:t>of penetration.</a:t>
            </a:r>
          </a:p>
          <a:p>
            <a:pPr algn="just"/>
            <a:r>
              <a:rPr lang="en-US" sz="1800" dirty="0" smtClean="0">
                <a:latin typeface="Century Gothic" panose="020B0502020202020204" pitchFamily="34" charset="0"/>
              </a:rPr>
              <a:t>An excellent choice for  plastic, </a:t>
            </a:r>
            <a:r>
              <a:rPr lang="en-US" sz="1800" dirty="0">
                <a:latin typeface="Century Gothic" panose="020B0502020202020204" pitchFamily="34" charset="0"/>
              </a:rPr>
              <a:t>cosmetic and reconstructive </a:t>
            </a:r>
            <a:r>
              <a:rPr lang="en-US" sz="1800" dirty="0">
                <a:latin typeface="Century Gothic" panose="020B0502020202020204" pitchFamily="34" charset="0"/>
              </a:rPr>
              <a:t>surgery and </a:t>
            </a:r>
            <a:r>
              <a:rPr lang="en-US" sz="1800" dirty="0">
                <a:latin typeface="Century Gothic" panose="020B0502020202020204" pitchFamily="34" charset="0"/>
              </a:rPr>
              <a:t>generally in </a:t>
            </a:r>
            <a:r>
              <a:rPr lang="en-US" sz="1800" dirty="0" smtClean="0">
                <a:latin typeface="Century Gothic" panose="020B0502020202020204" pitchFamily="34" charset="0"/>
              </a:rPr>
              <a:t>skin </a:t>
            </a:r>
            <a:r>
              <a:rPr lang="en-US" sz="1800" dirty="0">
                <a:latin typeface="Century Gothic" panose="020B0502020202020204" pitchFamily="34" charset="0"/>
              </a:rPr>
              <a:t>closure </a:t>
            </a:r>
            <a:r>
              <a:rPr lang="en-US" sz="1800" dirty="0" smtClean="0">
                <a:latin typeface="Century Gothic" panose="020B0502020202020204" pitchFamily="34" charset="0"/>
              </a:rPr>
              <a:t>where an perfect </a:t>
            </a:r>
            <a:r>
              <a:rPr lang="en-US" sz="1800" dirty="0">
                <a:latin typeface="Century Gothic" panose="020B0502020202020204" pitchFamily="34" charset="0"/>
              </a:rPr>
              <a:t>cosmetic </a:t>
            </a:r>
            <a:r>
              <a:rPr lang="en-US" sz="1800" dirty="0" smtClean="0">
                <a:latin typeface="Century Gothic" panose="020B0502020202020204" pitchFamily="34" charset="0"/>
              </a:rPr>
              <a:t>result is desired.</a:t>
            </a:r>
            <a:endParaRPr lang="es-MX" sz="1800" dirty="0">
              <a:latin typeface="Century Gothic" panose="020B0502020202020204" pitchFamily="34" charset="0"/>
            </a:endParaRPr>
          </a:p>
          <a:p>
            <a:pPr algn="just"/>
            <a:endParaRPr lang="en-US" sz="1800" dirty="0" smtClean="0">
              <a:latin typeface="Century Gothic" panose="020B0502020202020204" pitchFamily="34" charset="0"/>
            </a:endParaRPr>
          </a:p>
          <a:p>
            <a:pPr algn="just"/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 smtClean="0">
                <a:latin typeface="Century Gothic" panose="020B0502020202020204" pitchFamily="34" charset="0"/>
              </a:rPr>
              <a:t>Cutting </a:t>
            </a:r>
            <a:r>
              <a:rPr lang="en-US" sz="1800" dirty="0">
                <a:latin typeface="Century Gothic" panose="020B0502020202020204" pitchFamily="34" charset="0"/>
              </a:rPr>
              <a:t>needle characterized by its triangular cutting pattern, with the </a:t>
            </a:r>
            <a:r>
              <a:rPr lang="en-US" sz="1800" dirty="0" smtClean="0">
                <a:latin typeface="Century Gothic" panose="020B0502020202020204" pitchFamily="34" charset="0"/>
              </a:rPr>
              <a:t>cutting </a:t>
            </a:r>
            <a:r>
              <a:rPr lang="en-US" sz="1800" dirty="0">
                <a:latin typeface="Century Gothic" panose="020B0502020202020204" pitchFamily="34" charset="0"/>
              </a:rPr>
              <a:t>edge on the </a:t>
            </a:r>
            <a:r>
              <a:rPr lang="en-US" sz="1800" dirty="0" err="1" smtClean="0">
                <a:latin typeface="Century Gothic" panose="020B0502020202020204" pitchFamily="34" charset="0"/>
              </a:rPr>
              <a:t>intside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>
                <a:latin typeface="Century Gothic" panose="020B0502020202020204" pitchFamily="34" charset="0"/>
              </a:rPr>
              <a:t>of the body of the needle</a:t>
            </a:r>
            <a:r>
              <a:rPr lang="en-US" sz="1800" dirty="0" smtClean="0"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n-US" sz="1800" dirty="0" smtClean="0">
                <a:latin typeface="Century Gothic" panose="020B0502020202020204" pitchFamily="34" charset="0"/>
              </a:rPr>
              <a:t>Thinner </a:t>
            </a:r>
            <a:r>
              <a:rPr lang="en-US" sz="1800" dirty="0">
                <a:latin typeface="Century Gothic" panose="020B0502020202020204" pitchFamily="34" charset="0"/>
              </a:rPr>
              <a:t>apexes, which gives greater ease of penetration</a:t>
            </a:r>
            <a:r>
              <a:rPr lang="en-US" sz="1800" dirty="0" smtClean="0">
                <a:latin typeface="Century Gothic" panose="020B0502020202020204" pitchFamily="34" charset="0"/>
              </a:rPr>
              <a:t>.</a:t>
            </a:r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An excellent choice for  plastic, cosmetic and reconstructive surgery and generally in skin closure where an perfect cosmetic result is desired.</a:t>
            </a:r>
            <a:endParaRPr lang="es-MX" sz="1800" dirty="0">
              <a:latin typeface="Century Gothic" panose="020B0502020202020204" pitchFamily="34" charset="0"/>
            </a:endParaRPr>
          </a:p>
          <a:p>
            <a:pPr algn="just"/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716" y="75807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REVERSE CUTTING NEEDLE PREMIUM“P”</a:t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CONVENTIONAL CUTTING NEEDLE PREMIUM “Q”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72320" y="1194175"/>
            <a:ext cx="7315200" cy="512064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entury Gothic" panose="020B0502020202020204" pitchFamily="34" charset="0"/>
              </a:rPr>
              <a:t>Cutting needle characterized by its triangular cutting pattern, with the </a:t>
            </a:r>
            <a:r>
              <a:rPr lang="en-US" sz="1800" dirty="0" smtClean="0">
                <a:latin typeface="Century Gothic" panose="020B0502020202020204" pitchFamily="34" charset="0"/>
              </a:rPr>
              <a:t>cutting </a:t>
            </a:r>
            <a:r>
              <a:rPr lang="en-US" sz="1800" dirty="0">
                <a:latin typeface="Century Gothic" panose="020B0502020202020204" pitchFamily="34" charset="0"/>
              </a:rPr>
              <a:t>edge on the outside of the body of the needle.</a:t>
            </a:r>
          </a:p>
          <a:p>
            <a:pPr marL="0" indent="0" algn="just">
              <a:buNone/>
            </a:pPr>
            <a:endParaRPr lang="es-MX" sz="1800" dirty="0">
              <a:latin typeface="Century Gothic" panose="020B0502020202020204" pitchFamily="34" charset="0"/>
            </a:endParaRPr>
          </a:p>
          <a:p>
            <a:pPr algn="just"/>
            <a:endParaRPr lang="es-MX" sz="1800" dirty="0">
              <a:latin typeface="Century Gothic" panose="020B0502020202020204" pitchFamily="34" charset="0"/>
            </a:endParaRPr>
          </a:p>
          <a:p>
            <a:pPr algn="just"/>
            <a:endParaRPr lang="es-MX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s-MX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Cutting needle characterized by its triangular cutting pattern, with </a:t>
            </a:r>
            <a:r>
              <a:rPr lang="en-US" sz="1800" dirty="0" smtClean="0">
                <a:latin typeface="Century Gothic" panose="020B0502020202020204" pitchFamily="34" charset="0"/>
              </a:rPr>
              <a:t>the cutting </a:t>
            </a:r>
            <a:r>
              <a:rPr lang="en-US" sz="1800" dirty="0">
                <a:latin typeface="Century Gothic" panose="020B0502020202020204" pitchFamily="34" charset="0"/>
              </a:rPr>
              <a:t>edge on the inside of the body of the needle.</a:t>
            </a:r>
          </a:p>
          <a:p>
            <a:pPr algn="just"/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6402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24302</TotalTime>
  <Words>2547</Words>
  <Application>Microsoft Macintosh PowerPoint</Application>
  <PresentationFormat>Panorámica</PresentationFormat>
  <Paragraphs>791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Corbel</vt:lpstr>
      <vt:lpstr>Wingdings 2</vt:lpstr>
      <vt:lpstr>Marco</vt:lpstr>
      <vt:lpstr>Presentación de PowerPoint</vt:lpstr>
      <vt:lpstr>Presentación de PowerPoint</vt:lpstr>
      <vt:lpstr>Presentación de PowerPoint</vt:lpstr>
      <vt:lpstr>Surgical procedures </vt:lpstr>
      <vt:lpstr>Presentación de PowerPoint</vt:lpstr>
      <vt:lpstr>Presentación de PowerPoint</vt:lpstr>
      <vt:lpstr>CUTTING  NEEDLE  ATRAGLIDE “HP”  Evolution in geometric design</vt:lpstr>
      <vt:lpstr> REVERSE CUTTING NEEDLE  SUPRA-SHARP “P-P”     CONVENTIONAL CUTTING NEEDLE SUPRA-SHARP       “P-Q”</vt:lpstr>
      <vt:lpstr> REVERSE CUTTING NEEDLE PREMIUM“P”     CONVENTIONAL CUTTING NEEDLE PREMIUM “Q”</vt:lpstr>
      <vt:lpstr>Absorbables Sutures</vt:lpstr>
      <vt:lpstr>Non-absorbables Sutures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Tinajero</dc:creator>
  <cp:lastModifiedBy>Usuario de Microsoft Office</cp:lastModifiedBy>
  <cp:revision>152</cp:revision>
  <cp:lastPrinted>2016-10-03T22:12:52Z</cp:lastPrinted>
  <dcterms:created xsi:type="dcterms:W3CDTF">2016-08-26T20:57:01Z</dcterms:created>
  <dcterms:modified xsi:type="dcterms:W3CDTF">2016-10-17T22:36:49Z</dcterms:modified>
</cp:coreProperties>
</file>