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82B7B-7A70-8F4C-820B-7B5EBCACD75F}" v="245" dt="2022-03-27T20:11:3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4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lx017/High-dimensional-PCA" TargetMode="External"/><Relationship Id="rId2" Type="http://schemas.openxmlformats.org/officeDocument/2006/relationships/hyperlink" Target="https://tinyurl.com/3u2pwyr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https://tinyurl.com/3vddf5z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arxiv.org/pdf/0910.082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tiff"/><Relationship Id="rId2" Type="http://schemas.openxmlformats.org/officeDocument/2006/relationships/hyperlink" Target="https://github.com/sealx017/High-dimensional-P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inyurl.com/yuuu6j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7E54-B1E1-5C42-B4EE-07250D38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8" y="1057970"/>
            <a:ext cx="10512287" cy="1825096"/>
          </a:xfrm>
        </p:spPr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7674-6083-7149-AF59-9C929758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293" y="3020167"/>
            <a:ext cx="5201478" cy="817666"/>
          </a:xfrm>
        </p:spPr>
        <p:txBody>
          <a:bodyPr>
            <a:normAutofit/>
          </a:bodyPr>
          <a:lstStyle/>
          <a:p>
            <a:r>
              <a:rPr lang="en-US" dirty="0"/>
              <a:t>Iain M. Johnstone and </a:t>
            </a:r>
            <a:r>
              <a:rPr lang="en-US" dirty="0" err="1"/>
              <a:t>Debashis</a:t>
            </a:r>
            <a:r>
              <a:rPr lang="en-US" dirty="0"/>
              <a:t> Paul</a:t>
            </a:r>
          </a:p>
          <a:p>
            <a:r>
              <a:rPr lang="en-US" dirty="0"/>
              <a:t>Paper link: </a:t>
            </a:r>
            <a:r>
              <a:rPr lang="en-US" dirty="0">
                <a:hlinkClick r:id="rId2"/>
              </a:rPr>
              <a:t>https://tinyurl.com/3u2pwyrc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7905C-5AF0-D74E-987A-A746AC5921CC}"/>
              </a:ext>
            </a:extLst>
          </p:cNvPr>
          <p:cNvSpPr txBox="1"/>
          <p:nvPr/>
        </p:nvSpPr>
        <p:spPr>
          <a:xfrm>
            <a:off x="4080293" y="3844616"/>
            <a:ext cx="713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link: </a:t>
            </a:r>
            <a:r>
              <a:rPr lang="en-US" dirty="0">
                <a:hlinkClick r:id="rId3"/>
              </a:rPr>
              <a:t>https://github.com/sealx017/High-dimensional-PCA</a:t>
            </a:r>
            <a:endParaRPr lang="en-US" dirty="0"/>
          </a:p>
          <a:p>
            <a:r>
              <a:rPr lang="en-US" dirty="0"/>
              <a:t>Presented by </a:t>
            </a:r>
            <a:r>
              <a:rPr lang="en-US" i="1" dirty="0" err="1"/>
              <a:t>Souvik</a:t>
            </a:r>
            <a:r>
              <a:rPr lang="en-US" i="1" dirty="0"/>
              <a:t> Seal</a:t>
            </a:r>
          </a:p>
        </p:txBody>
      </p:sp>
    </p:spTree>
    <p:extLst>
      <p:ext uri="{BB962C8B-B14F-4D97-AF65-F5344CB8AC3E}">
        <p14:creationId xmlns:p14="http://schemas.microsoft.com/office/powerpoint/2010/main" val="27072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6D41-3737-3E49-A1B3-982BC8F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91899"/>
          </a:xfrm>
        </p:spPr>
        <p:txBody>
          <a:bodyPr/>
          <a:lstStyle/>
          <a:p>
            <a:r>
              <a:rPr lang="en-US"/>
              <a:t>Spreading of eigenvalues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52BA-76F3-FF42-A636-FBF77768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6658"/>
            <a:ext cx="10820400" cy="4502028"/>
          </a:xfrm>
        </p:spPr>
        <p:txBody>
          <a:bodyPr/>
          <a:lstStyle/>
          <a:p>
            <a:r>
              <a:rPr lang="en-US"/>
              <a:t>The sample eigenvalues are more spread out, or dispersed, than the population eigenvalues.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1533E2-2513-874F-B11D-D3B10DB5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02" y="2754467"/>
            <a:ext cx="8958512" cy="34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C9C-6773-9A43-8491-FB16BF4E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2799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D9BE-63B8-9340-AE9A-88B323A5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2370"/>
            <a:ext cx="10820400" cy="5141343"/>
          </a:xfrm>
        </p:spPr>
        <p:txBody>
          <a:bodyPr/>
          <a:lstStyle/>
          <a:p>
            <a:r>
              <a:rPr lang="en-US" dirty="0"/>
              <a:t>Marchenko and </a:t>
            </a:r>
            <a:r>
              <a:rPr lang="en-US" dirty="0" err="1"/>
              <a:t>Pastur</a:t>
            </a:r>
            <a:r>
              <a:rPr lang="en-US" dirty="0"/>
              <a:t> derived a celebrated approximation of the eigenvalue distribution when</a:t>
            </a:r>
          </a:p>
          <a:p>
            <a:r>
              <a:rPr lang="en-US" dirty="0"/>
              <a:t>When                                                       </a:t>
            </a:r>
          </a:p>
          <a:p>
            <a:r>
              <a:rPr lang="en-US" dirty="0"/>
              <a:t>Let the empirical distribution function  of the p sample eigenvalues of</a:t>
            </a:r>
          </a:p>
          <a:p>
            <a:pPr marL="0" indent="0">
              <a:buNone/>
            </a:pPr>
            <a:r>
              <a:rPr lang="en-US" dirty="0"/>
              <a:t>                       be, </a:t>
            </a:r>
          </a:p>
          <a:p>
            <a:r>
              <a:rPr lang="en-US" dirty="0"/>
              <a:t>If                                                with the limit distribution having a density </a:t>
            </a:r>
          </a:p>
          <a:p>
            <a:pPr marL="0" indent="0">
              <a:buNone/>
            </a:pPr>
            <a:r>
              <a:rPr lang="en-US" dirty="0"/>
              <a:t>   function of the  quarter-circle form,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where,</a:t>
            </a:r>
          </a:p>
          <a:p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701B-B73F-584E-8EB8-BFA6DE09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28" y="1868218"/>
            <a:ext cx="3301401" cy="35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A9C8C-BFA7-2E41-B2F6-95B25998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95" y="2306614"/>
            <a:ext cx="767751" cy="273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A324-1BB8-6E41-8DB3-CE390EC4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83" y="2271196"/>
            <a:ext cx="2580012" cy="336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BC03F-9709-3A42-BC63-926518B6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38" y="3095986"/>
            <a:ext cx="1412640" cy="337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A2AF3-B173-9843-AF25-19914F913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493" y="3095986"/>
            <a:ext cx="2826589" cy="354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0BB95-4783-4D41-A549-406AD660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09" y="3538010"/>
            <a:ext cx="1690777" cy="317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9CF43-44A9-7140-8581-5FF31A103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5124" y="3518952"/>
            <a:ext cx="1759789" cy="335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E7280C-A45C-8D4D-9EBA-4341A9840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9641" y="4412191"/>
            <a:ext cx="4572718" cy="69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F2279-1F9B-314E-BE74-655EA2B437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2097" y="5262601"/>
            <a:ext cx="3815511" cy="363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B8E7D-A8CD-DC42-82CB-517A01405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8785" y="5678427"/>
            <a:ext cx="4934429" cy="383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8D25F3-0662-A042-BBF6-75E7933F7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891" y="5679766"/>
            <a:ext cx="1933048" cy="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14F7-34C4-044F-A048-6A264B1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2118"/>
          </a:xfrm>
        </p:spPr>
        <p:txBody>
          <a:bodyPr/>
          <a:lstStyle/>
          <a:p>
            <a:r>
              <a:rPr lang="en-US" dirty="0"/>
              <a:t>Spreading of eigenvalues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72B0-2286-BD4E-8EAA-BE81DBEF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6492"/>
            <a:ext cx="10820400" cy="4752194"/>
          </a:xfrm>
        </p:spPr>
        <p:txBody>
          <a:bodyPr/>
          <a:lstStyle/>
          <a:p>
            <a:r>
              <a:rPr lang="en-US" dirty="0"/>
              <a:t>Example: suppose             and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Out of 10 eigenvalues, only the values higher than 1.5 would be considered significant. </a:t>
            </a:r>
          </a:p>
          <a:p>
            <a:r>
              <a:rPr lang="en-US" dirty="0"/>
              <a:t>The larger the ratio       and hence    , the larger the interval, in other words, the larger is the spreading of sample eigenvalues.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66CB5-0C7C-3D4B-B181-EA99F503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72" y="1526877"/>
            <a:ext cx="879894" cy="2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23AB8-427D-9F47-B9F5-FF3748E1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37" y="1506019"/>
            <a:ext cx="1158575" cy="31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C7D4-4B6D-8549-9CBC-4918570C8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33" y="1466491"/>
            <a:ext cx="3660235" cy="34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3DCB9-4631-2145-954C-E1E3B4A49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22" y="1870461"/>
            <a:ext cx="6456513" cy="38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C12A-C225-0F4F-BCC9-7E854537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861" y="3113949"/>
            <a:ext cx="363268" cy="26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D0B9E-B621-4649-965F-CB623F0F4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6124" y="3113949"/>
            <a:ext cx="236123" cy="26336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83304B6-FBA7-174C-A74A-9E943CEFC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352" y="3890286"/>
            <a:ext cx="3521583" cy="27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C00C7-5D4E-004F-8B72-7A7D6231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686D-8B56-D944-96B7-C7A6A6C8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Tracy–</a:t>
            </a:r>
            <a:r>
              <a:rPr lang="en-US" sz="1800" dirty="0" err="1">
                <a:solidFill>
                  <a:schemeClr val="bg1"/>
                </a:solidFill>
              </a:rPr>
              <a:t>Widom</a:t>
            </a:r>
            <a:r>
              <a:rPr lang="en-US" sz="1800" dirty="0">
                <a:solidFill>
                  <a:schemeClr val="bg1"/>
                </a:solidFill>
              </a:rPr>
              <a:t> distribution: it is the probability distribution of the normalized largest eigenvalue of a random Hermitian matrix.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 largest sample eigenvalue in our context can be approximated as,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https://</a:t>
            </a:r>
            <a:r>
              <a:rPr lang="en-US" sz="1800" dirty="0" err="1">
                <a:solidFill>
                  <a:schemeClr val="bg1"/>
                </a:solidFill>
              </a:rPr>
              <a:t>arxiv.org</a:t>
            </a:r>
            <a:r>
              <a:rPr lang="en-US" sz="1800" dirty="0">
                <a:solidFill>
                  <a:schemeClr val="bg1"/>
                </a:solidFill>
              </a:rPr>
              <a:t>/pdf/1712.07903.pdf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5A3AF3B-8243-D04C-A17E-79D7429C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7004" y="2435703"/>
            <a:ext cx="4683948" cy="2409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DCC7A-9F97-1D4B-8403-7AD021B93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25" y="3234906"/>
            <a:ext cx="4408715" cy="382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48B69-5696-B041-9985-081920D6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26" y="4538124"/>
            <a:ext cx="2680818" cy="288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9260D0-29B6-A348-B690-0100259D5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925" y="4951574"/>
            <a:ext cx="4217031" cy="3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4C39-6D4E-3E40-A28E-D1F856F3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5475"/>
            <a:ext cx="8610600" cy="846344"/>
          </a:xfrm>
        </p:spPr>
        <p:txBody>
          <a:bodyPr>
            <a:normAutofit/>
          </a:bodyPr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61F-43DF-0240-9537-716277B4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2150918"/>
            <a:ext cx="10820400" cy="4043053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r>
              <a:rPr lang="en-US" dirty="0"/>
              <a:t> For           the limiting bulk distribution of all sample eigenvalues is unchanged, essentially since it is unaffected by a single value.</a:t>
            </a:r>
          </a:p>
          <a:p>
            <a:r>
              <a:rPr lang="en-US" dirty="0"/>
              <a:t> For                      the largest sample eigenvalue has the same limiting Tracy-</a:t>
            </a:r>
            <a:r>
              <a:rPr lang="en-US" dirty="0" err="1"/>
              <a:t>Widom</a:t>
            </a:r>
            <a:r>
              <a:rPr lang="en-US" dirty="0"/>
              <a:t> distribution – the (small) spike in the top population eigenvalue has no limiting effect on the distribution of the sample top eigenvalue.</a:t>
            </a:r>
          </a:p>
          <a:p>
            <a:r>
              <a:rPr lang="en-US" dirty="0"/>
              <a:t>Asymptotically the largest sample eigenvalue is of no use in detecting a subcritical spike in the largest population eigenvalue.</a:t>
            </a:r>
          </a:p>
          <a:p>
            <a:r>
              <a:rPr lang="en-US" dirty="0"/>
              <a:t>A phase transition occurs at                      the largest sample eigenvalue   </a:t>
            </a:r>
            <a:r>
              <a:rPr lang="el-GR" dirty="0"/>
              <a:t> </a:t>
            </a:r>
            <a:r>
              <a:rPr lang="en-US" dirty="0"/>
              <a:t>now has a limiting Gaussian distribution, with scale on the usual order of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E9B35-8EA3-1644-B495-F6D22A35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215566"/>
            <a:ext cx="4125224" cy="34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46350-F246-D641-A847-5B92EDAF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88" y="2644587"/>
            <a:ext cx="741512" cy="30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CD86-DC33-5041-8F78-C86FF1311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14" y="3347007"/>
            <a:ext cx="1522203" cy="307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E2192-6035-8242-98D0-5A203501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695" y="5097513"/>
            <a:ext cx="1514449" cy="30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952D0-5B51-1E41-80EF-304AA62C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4937" y="5099236"/>
            <a:ext cx="305949" cy="30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937A55-4F30-064A-BD35-6F5104236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308" y="5340654"/>
            <a:ext cx="772521" cy="3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970-AD97-ED4C-B9C4-0F73A629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876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EDC94D-49F6-7547-A7C2-40139FE8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4" y="2800001"/>
            <a:ext cx="5846536" cy="1493569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44C23CB-4912-2744-BAAE-FF3A46CE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2" y="2449019"/>
            <a:ext cx="5486400" cy="24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0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0DA-B0D6-7146-92A6-3EFA454B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623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1AB857-2EC6-4D43-99FA-7AFD2579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5535"/>
            <a:ext cx="4993983" cy="423900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F49726-5FF0-0D45-9D1D-8E801798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50" y="2055535"/>
            <a:ext cx="5267350" cy="42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3CD-BDC8-A24F-98AE-0EE5EEA5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635"/>
          </a:xfrm>
        </p:spPr>
        <p:txBody>
          <a:bodyPr/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22E4-E3E0-3F4C-9411-1649FCF3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0008"/>
            <a:ext cx="10820400" cy="4648677"/>
          </a:xfrm>
        </p:spPr>
        <p:txBody>
          <a:bodyPr/>
          <a:lstStyle/>
          <a:p>
            <a:r>
              <a:rPr lang="en-US" dirty="0"/>
              <a:t>Estimation of leading eigenvectors under sparsity: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eigenvectors have only a few co-ordinates significantly different from 0. </a:t>
            </a:r>
          </a:p>
          <a:p>
            <a:r>
              <a:rPr lang="en-US" dirty="0"/>
              <a:t>A two-stage approach  is proposed in </a:t>
            </a:r>
            <a:r>
              <a:rPr lang="en-US" dirty="0">
                <a:hlinkClick r:id="rId2"/>
              </a:rPr>
              <a:t>https://tinyurl.com/3vddf5z7</a:t>
            </a:r>
            <a:r>
              <a:rPr lang="en-US" dirty="0"/>
              <a:t>.</a:t>
            </a:r>
          </a:p>
          <a:p>
            <a:r>
              <a:rPr lang="en-US" dirty="0"/>
              <a:t>The first stage involves selection of coordinates based on thresholding the sample variances, which is then followed by a PCA of the selected submatrix of the sample covariance matrix. </a:t>
            </a:r>
          </a:p>
          <a:p>
            <a:r>
              <a:rPr lang="en-US" dirty="0"/>
              <a:t>Under the assumed model, the eigenvector estimators can also be utilized to obtain consistent estimates of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8437-927E-6B43-96D0-0D5A38C8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957104"/>
            <a:ext cx="2533650" cy="83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1D57B-3241-7245-B937-0B1BA7FF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90" y="5374256"/>
            <a:ext cx="1317805" cy="3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0302-5EC3-0E47-B786-BC9C83E7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69204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99D4-4A30-ED4F-AE2D-2AE86340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1986"/>
            <a:ext cx="10820400" cy="4786700"/>
          </a:xfrm>
        </p:spPr>
        <p:txBody>
          <a:bodyPr/>
          <a:lstStyle/>
          <a:p>
            <a:r>
              <a:rPr lang="en-US" dirty="0"/>
              <a:t>Estimation of the covariance matrix:</a:t>
            </a:r>
          </a:p>
          <a:p>
            <a:r>
              <a:rPr lang="en-US" dirty="0"/>
              <a:t>interesting covariance estimation procedures have been developed by making use of the eigenvalue and eigenvector phase transition phenomena in the “boundary case”                                            </a:t>
            </a:r>
          </a:p>
          <a:p>
            <a:r>
              <a:rPr lang="en-US" dirty="0"/>
              <a:t>The sample eigenvalues are </a:t>
            </a:r>
            <a:r>
              <a:rPr lang="en-US" dirty="0" err="1"/>
              <a:t>shrinked</a:t>
            </a:r>
            <a:r>
              <a:rPr lang="en-US" dirty="0"/>
              <a:t> through a single univariate function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01D7-59A1-5D4B-BE69-D67A5E66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69" y="2467920"/>
            <a:ext cx="3301401" cy="35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C8D6-79D6-DF4E-A6CA-1A9A9708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21" y="3326273"/>
            <a:ext cx="3424566" cy="44374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CBFCAA1-103B-DA4A-ACE6-1BF9F3B5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36" y="3866061"/>
            <a:ext cx="6370727" cy="2551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228A3-A0FD-CF47-A407-0D39F9DF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87" y="2967487"/>
            <a:ext cx="224286" cy="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C9674-9309-3749-B190-0BA186F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71129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0D14D-BBCA-FB4A-BED6-88FEC14D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506408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John’s Likelihood ratio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Tracy-</a:t>
            </a:r>
            <a:r>
              <a:rPr lang="en-US" dirty="0" err="1"/>
              <a:t>Widom</a:t>
            </a:r>
            <a:r>
              <a:rPr lang="en-US" dirty="0"/>
              <a:t> law for the largest sample eigenvalue under the null Wishart case i.e.,           allows a precise determination of the cut-off value for the largest root 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B34A6-7139-2A45-A333-311304BB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0" y="1535502"/>
            <a:ext cx="3194050" cy="3139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5C5C2E-6043-D848-84D1-29FE3704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04" y="2306631"/>
            <a:ext cx="6562586" cy="125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93A77-6878-7447-B7AF-C928A909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1" y="4067542"/>
            <a:ext cx="788780" cy="28114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63CAEEC-3386-934E-956F-41EE8052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73" y="4697900"/>
            <a:ext cx="6661977" cy="1683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3379F-7C26-D340-B4F1-7A210247D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142" y="2513805"/>
            <a:ext cx="2446916" cy="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81F6-D8D1-9343-8FEE-65910B22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5DDD-7659-3949-A3DA-B3CEC898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602391"/>
          </a:xfrm>
        </p:spPr>
        <p:txBody>
          <a:bodyPr>
            <a:normAutofit/>
          </a:bodyPr>
          <a:lstStyle/>
          <a:p>
            <a:r>
              <a:rPr lang="en-US" dirty="0"/>
              <a:t>Recap of simple PCA</a:t>
            </a:r>
          </a:p>
          <a:p>
            <a:r>
              <a:rPr lang="en-US" dirty="0"/>
              <a:t>Spiked Covariance Model</a:t>
            </a:r>
          </a:p>
          <a:p>
            <a:r>
              <a:rPr lang="en-US" dirty="0"/>
              <a:t>Matrix distributions</a:t>
            </a:r>
          </a:p>
          <a:p>
            <a:r>
              <a:rPr lang="en-US" dirty="0"/>
              <a:t>Spreading of eigenvalues</a:t>
            </a:r>
          </a:p>
          <a:p>
            <a:r>
              <a:rPr lang="en-US" dirty="0"/>
              <a:t>Estimation in spiked models</a:t>
            </a:r>
          </a:p>
          <a:p>
            <a:r>
              <a:rPr lang="en-US" dirty="0"/>
              <a:t>Inferential questions under the spiked model framework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259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DCA5-7AAE-5046-86E9-01879108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96070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2EA8-3F96-C244-B483-08A4D25D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0443"/>
            <a:ext cx="10820400" cy="5516217"/>
          </a:xfrm>
        </p:spPr>
        <p:txBody>
          <a:bodyPr/>
          <a:lstStyle/>
          <a:p>
            <a:r>
              <a:rPr lang="en-US" dirty="0"/>
              <a:t>In the context of spiked model,  Tracy-</a:t>
            </a:r>
            <a:r>
              <a:rPr lang="en-US" dirty="0" err="1"/>
              <a:t>Widom</a:t>
            </a:r>
            <a:r>
              <a:rPr lang="en-US" dirty="0"/>
              <a:t> law for the largest eigenvalue has been extensively used for signal detection. </a:t>
            </a:r>
          </a:p>
          <a:p>
            <a:r>
              <a:rPr lang="en-US" dirty="0"/>
              <a:t>Many of these approaches use a sequential hypothesis testing framework whereby the Tracy-</a:t>
            </a:r>
            <a:r>
              <a:rPr lang="en-US" dirty="0" err="1"/>
              <a:t>Widom</a:t>
            </a:r>
            <a:r>
              <a:rPr lang="en-US" dirty="0"/>
              <a:t> law is used to determine the null distribution for testing the presence of an additional signal direction.</a:t>
            </a:r>
          </a:p>
          <a:p>
            <a:r>
              <a:rPr lang="en-US" dirty="0"/>
              <a:t>Test,</a:t>
            </a:r>
          </a:p>
          <a:p>
            <a:pPr marL="0" indent="0">
              <a:buNone/>
            </a:pPr>
            <a:r>
              <a:rPr lang="en-US" dirty="0"/>
              <a:t>            1. </a:t>
            </a:r>
          </a:p>
          <a:p>
            <a:pPr marL="0" indent="0">
              <a:buNone/>
            </a:pPr>
            <a:r>
              <a:rPr lang="en-US" dirty="0"/>
              <a:t>            2.</a:t>
            </a:r>
          </a:p>
          <a:p>
            <a:pPr marL="0" indent="0">
              <a:buNone/>
            </a:pPr>
            <a:r>
              <a:rPr lang="en-US" dirty="0"/>
              <a:t>            3. </a:t>
            </a:r>
          </a:p>
          <a:p>
            <a:pPr marL="0" indent="0">
              <a:buNone/>
            </a:pPr>
            <a:r>
              <a:rPr lang="en-US" dirty="0"/>
              <a:t>            4. And so on.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https://arxiv.org/pdf/0910.0827.pdf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12F7A-4D49-A546-AF1F-8C373380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70" y="3756716"/>
            <a:ext cx="4571448" cy="405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93C1-D0F6-5643-9F2A-477A35C0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0" y="4218169"/>
            <a:ext cx="6834262" cy="40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13BB9-391A-F248-8C0B-0AE7C1ED3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70" y="4679622"/>
            <a:ext cx="9448800" cy="4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433E-DF9B-3242-BFF1-2BFE589B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43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D469-B44D-CC4E-ACBC-F03CF6A9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0262"/>
            <a:ext cx="10820400" cy="4628424"/>
          </a:xfrm>
        </p:spPr>
        <p:txBody>
          <a:bodyPr/>
          <a:lstStyle/>
          <a:p>
            <a:r>
              <a:rPr lang="en-US" dirty="0"/>
              <a:t>We learned about “Spiked Covariance” model.</a:t>
            </a:r>
          </a:p>
          <a:p>
            <a:r>
              <a:rPr lang="en-US" dirty="0"/>
              <a:t>Several matrix/eigenvalue distributional properties.</a:t>
            </a:r>
          </a:p>
          <a:p>
            <a:r>
              <a:rPr lang="en-US" dirty="0"/>
              <a:t>Difference between the population and sample eigenvalues.</a:t>
            </a:r>
          </a:p>
          <a:p>
            <a:r>
              <a:rPr lang="en-US" dirty="0"/>
              <a:t>How to infer about the population eigenvalues and spiked model from the sample ones.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This PPT is available 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https://github.com/sealx017/High-dimensional-PCA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28015-3439-A64C-8042-A6285E85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89" y="3703117"/>
            <a:ext cx="4179806" cy="17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4683183"/>
          </a:xfrm>
        </p:spPr>
        <p:txBody>
          <a:bodyPr/>
          <a:lstStyle/>
          <a:p>
            <a:r>
              <a:rPr lang="en-US" dirty="0"/>
              <a:t>Observed data,                                   </a:t>
            </a:r>
          </a:p>
          <a:p>
            <a:r>
              <a:rPr lang="en-US" dirty="0"/>
              <a:t>Assume that they are IID with</a:t>
            </a:r>
          </a:p>
          <a:p>
            <a:r>
              <a:rPr lang="en-US" dirty="0"/>
              <a:t>Denote the full                data matrix as,</a:t>
            </a:r>
          </a:p>
          <a:p>
            <a:r>
              <a:rPr lang="en-US" dirty="0"/>
              <a:t>Denote the              sample covariance matrix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is symmetric and hence, can be diagonalized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and     are the matrices of eigen-vectors and eigen-values.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CF79C-7472-6E4F-9EE9-A78CBF13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1" y="1535502"/>
            <a:ext cx="2538802" cy="365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47E55-1AB0-104F-B7C0-86623703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85" y="1954177"/>
            <a:ext cx="3548570" cy="39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CD403-7F08-4C45-9722-BD7DD0EA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780" y="2877423"/>
            <a:ext cx="866976" cy="288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2BAC40-BCC9-974C-BBF6-96D5C2E3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28" y="3263870"/>
            <a:ext cx="5714169" cy="863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BA9C6-9C93-A540-BCA2-CE035A443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68" y="2435795"/>
            <a:ext cx="896872" cy="288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281F76-29F6-A74C-93B1-775F8B27D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679" y="2435795"/>
            <a:ext cx="2591961" cy="359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27D34-51E1-DE44-8B50-59F867373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463" y="4441606"/>
            <a:ext cx="3473216" cy="921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8F86D-FAD8-C542-862C-644586849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18" y="5382961"/>
            <a:ext cx="283541" cy="283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7379ED-347E-5145-87BC-33ECCD172A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745" y="5363407"/>
            <a:ext cx="283541" cy="3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2174817"/>
            <a:ext cx="10820400" cy="4277741"/>
          </a:xfrm>
        </p:spPr>
        <p:txBody>
          <a:bodyPr/>
          <a:lstStyle/>
          <a:p>
            <a:r>
              <a:rPr lang="en-US" dirty="0"/>
              <a:t>Eigen-vectors,     ’s are called the principal directions of the data.</a:t>
            </a:r>
          </a:p>
          <a:p>
            <a:r>
              <a:rPr lang="en-US" dirty="0"/>
              <a:t>Projections of the data on the principal directions are called </a:t>
            </a:r>
            <a:r>
              <a:rPr lang="en-US" i="1" dirty="0"/>
              <a:t>principal components.</a:t>
            </a:r>
            <a:endParaRPr lang="en-US" dirty="0"/>
          </a:p>
          <a:p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principal component is given by the j-</a:t>
            </a:r>
            <a:r>
              <a:rPr lang="en-US" dirty="0" err="1"/>
              <a:t>th</a:t>
            </a:r>
            <a:r>
              <a:rPr lang="en-US" dirty="0"/>
              <a:t> column of the matrix,</a:t>
            </a:r>
          </a:p>
          <a:p>
            <a:r>
              <a:rPr lang="en-US" dirty="0"/>
              <a:t>PCA and singular value decomposition (SVD) are related, </a:t>
            </a:r>
            <a:r>
              <a:rPr lang="en-US" dirty="0">
                <a:hlinkClick r:id="rId2"/>
              </a:rPr>
              <a:t>https://tinyurl.com/yuuu6jcn</a:t>
            </a:r>
            <a:r>
              <a:rPr lang="en-US" dirty="0"/>
              <a:t>.</a:t>
            </a:r>
          </a:p>
          <a:p>
            <a:r>
              <a:rPr lang="en-US" dirty="0"/>
              <a:t>A low-rank approximation,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198EB-DBC8-3146-8BC2-B9C2991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42869"/>
            <a:ext cx="336429" cy="33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FDB7E-671A-B643-8578-6AA7259C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772" y="3374571"/>
            <a:ext cx="631372" cy="26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A7CD7-02CC-C744-86E5-B8D223CAF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019" y="4906514"/>
            <a:ext cx="4088969" cy="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1362975"/>
            <a:ext cx="10820400" cy="5193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the population covariance matrix,</a:t>
            </a:r>
          </a:p>
          <a:p>
            <a:endParaRPr lang="en-US" dirty="0"/>
          </a:p>
          <a:p>
            <a:r>
              <a:rPr lang="en-US" dirty="0"/>
              <a:t>Using law of large numbers (LLN),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is traditionally taken as fixed and asymptotic behavior is evaluated for large     and it can be shown that,</a:t>
            </a:r>
          </a:p>
          <a:p>
            <a:pPr marL="0" indent="0">
              <a:buNone/>
            </a:pPr>
            <a:r>
              <a:rPr lang="en-US" dirty="0"/>
              <a:t>                                                 and                        for</a:t>
            </a:r>
          </a:p>
          <a:p>
            <a:r>
              <a:rPr lang="en-US" dirty="0"/>
              <a:t>The paper focuses on the “boundary” case, where    and     grow proportionately, i.e.,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E373-9D0F-A44A-974E-4331C390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1498601"/>
            <a:ext cx="3434177" cy="961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8B9CF-B2D0-7A42-8958-B72504C2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8" y="3202214"/>
            <a:ext cx="2961013" cy="440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A8BBC1-2874-344F-88D4-1ABEA8D3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1" y="3984171"/>
            <a:ext cx="278289" cy="24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2C8BDD-F0E0-8D43-99ED-4043B5348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090" y="4256313"/>
            <a:ext cx="283029" cy="272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CBFEC7-C775-E84D-A252-CF529885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574445"/>
            <a:ext cx="1520370" cy="470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DD746F-7ECD-1548-A9C1-049458C48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084" y="4574445"/>
            <a:ext cx="1590386" cy="470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399D55-4C9D-5D4C-9DC7-8E0F07F08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42" y="4717471"/>
            <a:ext cx="1735384" cy="327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CCAD0-1EC6-0F44-B885-1ECAEB90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74" y="5147997"/>
            <a:ext cx="282216" cy="2503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340C6F-A536-204A-81CF-A49052ED2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950" y="5142554"/>
            <a:ext cx="283029" cy="261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8892B0-7EE3-0144-B35C-322D4EE94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893" y="5849475"/>
            <a:ext cx="3301401" cy="3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E06D-6643-F34C-BB5B-EAD90F4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8933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2229-8C6A-9C4F-B679-A505A330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3744"/>
            <a:ext cx="10820400" cy="4734942"/>
          </a:xfrm>
        </p:spPr>
        <p:txBody>
          <a:bodyPr>
            <a:normAutofit/>
          </a:bodyPr>
          <a:lstStyle/>
          <a:p>
            <a:r>
              <a:rPr lang="en-US" dirty="0"/>
              <a:t>Focus on the population covariance and its eigen-decomposition.</a:t>
            </a:r>
          </a:p>
          <a:p>
            <a:r>
              <a:rPr lang="en-US" dirty="0"/>
              <a:t>A base covariance matrix + a low rank perturbation,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signal strengths, or spikes      as well the orthonormal eigenvectors    </a:t>
            </a:r>
          </a:p>
          <a:p>
            <a:pPr marL="0" indent="0">
              <a:buNone/>
            </a:pPr>
            <a:r>
              <a:rPr lang="en-US" dirty="0"/>
              <a:t>   are unknown. </a:t>
            </a:r>
          </a:p>
          <a:p>
            <a:r>
              <a:rPr lang="en-US" dirty="0"/>
              <a:t>The rank K is small, (and stays fixed in asymptotic models as p and n grow).</a:t>
            </a:r>
          </a:p>
          <a:p>
            <a:r>
              <a:rPr lang="en-US" dirty="0"/>
              <a:t>It is usually assumed that                 . </a:t>
            </a:r>
          </a:p>
          <a:p>
            <a:r>
              <a:rPr lang="en-US" dirty="0"/>
              <a:t>Regarding eigenvectors, two assumptions are considered,</a:t>
            </a:r>
          </a:p>
          <a:p>
            <a:pPr marL="0" indent="0">
              <a:buNone/>
            </a:pPr>
            <a:r>
              <a:rPr lang="en-US" dirty="0"/>
              <a:t>   a) it makes no assumptions about them,</a:t>
            </a:r>
          </a:p>
          <a:p>
            <a:pPr marL="0" indent="0">
              <a:buNone/>
            </a:pPr>
            <a:r>
              <a:rPr lang="en-US" dirty="0"/>
              <a:t>   b) it assumes that they are sparse in some known orthonormal basis.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4622D-947C-6740-8330-CA5AD3BD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754" y="2829925"/>
            <a:ext cx="336823" cy="30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2C9C-A628-E649-A81E-5FF8DEE5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69" y="4076960"/>
            <a:ext cx="1183926" cy="33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63486-01A3-8246-88F2-B3A10FD3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732" y="1811290"/>
            <a:ext cx="2664125" cy="736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6D776-851B-7944-952D-B42705F5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32" y="2847922"/>
            <a:ext cx="232947" cy="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266-08C1-414D-B958-69BA0EE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47174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3FB-67EB-474F-88CA-AE4D381C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2536"/>
            <a:ext cx="10820400" cy="4476149"/>
          </a:xfrm>
        </p:spPr>
        <p:txBody>
          <a:bodyPr/>
          <a:lstStyle/>
          <a:p>
            <a:r>
              <a:rPr lang="en-US" dirty="0"/>
              <a:t>In electrocardiogram (ECG) traces, the signal measured in the </a:t>
            </a:r>
            <a:r>
              <a:rPr lang="en-US" dirty="0" err="1"/>
              <a:t>i-th</a:t>
            </a:r>
            <a:r>
              <a:rPr lang="en-US" dirty="0"/>
              <a:t> beat,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periodic beats vary about the mean beat according to a small number of modes       with random Gaussian amplitudes, the k-</a:t>
            </a:r>
            <a:r>
              <a:rPr lang="en-US" dirty="0" err="1"/>
              <a:t>th</a:t>
            </a:r>
            <a:r>
              <a:rPr lang="en-US" dirty="0"/>
              <a:t> mode having variance.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424F-DE0B-894D-BEC6-8E0DBB5D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3" y="3420373"/>
            <a:ext cx="411414" cy="26741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19557B0-6E4A-4B4D-9050-7C53D68D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43" y="4135703"/>
            <a:ext cx="8393502" cy="253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54A9C-8D14-694C-810B-D4484402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156" y="2112064"/>
            <a:ext cx="3821044" cy="8990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DF9B5E-2897-CF4C-8507-D9ADB37D6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119" y="3417497"/>
            <a:ext cx="215421" cy="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Define,                    .  Assuming                           Wishart showed that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 Suppose      is a            matrix of rank    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Suppose,     is a            constant vector,                          , </a:t>
            </a:r>
          </a:p>
          <a:p>
            <a:pPr marL="0" indent="0">
              <a:buNone/>
            </a:pPr>
            <a:r>
              <a:rPr lang="en-US" dirty="0"/>
              <a:t>   where,                        . </a:t>
            </a:r>
          </a:p>
          <a:p>
            <a:r>
              <a:rPr lang="en-US" dirty="0"/>
              <a:t>Wishart distribution will be singular if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52574-6DCA-EF4E-9E87-37E7638F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28" y="1578634"/>
            <a:ext cx="1507223" cy="31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1DAB7-FD40-0645-A54A-D554443C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03" y="2377892"/>
            <a:ext cx="1980006" cy="372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75020-39DF-B346-A634-0EC0D151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917" y="2171842"/>
            <a:ext cx="7259966" cy="778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D9A7A-99B8-B844-8FBF-AF1BDA4E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869" y="3364302"/>
            <a:ext cx="278438" cy="241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C9F85-278A-AE4D-93F8-8D7289AA1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69" y="3377116"/>
            <a:ext cx="727981" cy="254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5321C-9111-1F46-8266-37AF5BC65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276" y="3370507"/>
            <a:ext cx="202985" cy="267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5EB77-B0C1-F642-85EB-8A8E8297B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104" y="3913923"/>
            <a:ext cx="4990841" cy="385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901BD-37E1-2A4F-84AB-1FEB7E7E66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022" y="4641011"/>
            <a:ext cx="279400" cy="2389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9472B-7CCB-A040-B215-023C1D1E9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4309" y="4581546"/>
            <a:ext cx="802453" cy="348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018261-4556-A044-8949-FFA3D1359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551" y="4452339"/>
            <a:ext cx="1721689" cy="860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877995-3076-274D-8F93-C014B19C09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7928" y="4978179"/>
            <a:ext cx="1721689" cy="46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60F423-F192-924D-9C0E-CB0A38E84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3157" y="5466429"/>
            <a:ext cx="866871" cy="283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A6F392-7ACB-1E46-BB3F-8DA05B8ADE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5996" y="1603838"/>
            <a:ext cx="1980008" cy="3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James derived the joint density of the eigen-values, </a:t>
            </a:r>
          </a:p>
          <a:p>
            <a:pPr marL="0" indent="0">
              <a:buNone/>
            </a:pPr>
            <a:r>
              <a:rPr lang="en-US" dirty="0"/>
              <a:t>   of the sample covariance matrix,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is a hypergeometric function with two symmetric</a:t>
            </a:r>
          </a:p>
          <a:p>
            <a:pPr marL="0" indent="0">
              <a:buNone/>
            </a:pPr>
            <a:r>
              <a:rPr lang="en-US" dirty="0"/>
              <a:t>                matrix arguments     and    , https://</a:t>
            </a:r>
            <a:r>
              <a:rPr lang="en-US" dirty="0" err="1"/>
              <a:t>tinyurl.com</a:t>
            </a:r>
            <a:r>
              <a:rPr lang="en-US" dirty="0"/>
              <a:t>/2xpd96uy.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970B8-9DD0-B040-9AAF-1073A1E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90" y="1654190"/>
            <a:ext cx="2032116" cy="271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0AAD4-5306-D545-8FCC-8BF0AE48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65" y="2555071"/>
            <a:ext cx="7499470" cy="910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732EC-B74D-B442-9886-0A19D589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48" y="3688613"/>
            <a:ext cx="1519482" cy="420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F9835B-254B-964B-A72E-620AC641A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48" y="4229474"/>
            <a:ext cx="866381" cy="28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48D61-5C24-AD4C-B19B-2A0F7BAAA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566" y="4202836"/>
            <a:ext cx="299962" cy="241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E39DE-F1E9-AC49-95C0-9CCF1CC8C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230" y="4202836"/>
            <a:ext cx="274965" cy="2416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978E7-7206-7C41-8F19-0E6039073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931" y="2018484"/>
            <a:ext cx="2970600" cy="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2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8710</TotalTime>
  <Words>1063</Words>
  <Application>Microsoft Macintosh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PCA in High Dimensions</vt:lpstr>
      <vt:lpstr>PCA in High Dimensions</vt:lpstr>
      <vt:lpstr>Recap of simple PCA</vt:lpstr>
      <vt:lpstr>Recap of simple PCA</vt:lpstr>
      <vt:lpstr>Recap of simple PCA</vt:lpstr>
      <vt:lpstr>Spiked Covariance Model </vt:lpstr>
      <vt:lpstr>Spiked Covariance Model </vt:lpstr>
      <vt:lpstr>Matrix Distributions</vt:lpstr>
      <vt:lpstr>Matrix Distributions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Estimation in spiked models</vt:lpstr>
      <vt:lpstr>Estimation in spiked models</vt:lpstr>
      <vt:lpstr>Inferential questions under the spiked model framework </vt:lpstr>
      <vt:lpstr>Inferential questions under the spiked model framework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in High Dimensions</dc:title>
  <dc:creator>Seal, Souvik</dc:creator>
  <cp:lastModifiedBy>Seal, Souvik</cp:lastModifiedBy>
  <cp:revision>1</cp:revision>
  <dcterms:created xsi:type="dcterms:W3CDTF">2022-03-21T19:02:26Z</dcterms:created>
  <dcterms:modified xsi:type="dcterms:W3CDTF">2022-03-27T20:12:56Z</dcterms:modified>
</cp:coreProperties>
</file>